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7" r:id="rId5"/>
    <p:sldId id="288" r:id="rId6"/>
    <p:sldId id="291" r:id="rId7"/>
    <p:sldId id="293" r:id="rId8"/>
    <p:sldId id="264" r:id="rId9"/>
    <p:sldId id="266" r:id="rId10"/>
    <p:sldId id="259" r:id="rId11"/>
    <p:sldId id="261" r:id="rId12"/>
    <p:sldId id="265" r:id="rId13"/>
    <p:sldId id="262" r:id="rId14"/>
    <p:sldId id="272" r:id="rId15"/>
    <p:sldId id="267" r:id="rId16"/>
    <p:sldId id="268" r:id="rId17"/>
    <p:sldId id="290" r:id="rId18"/>
    <p:sldId id="270" r:id="rId19"/>
    <p:sldId id="273" r:id="rId20"/>
    <p:sldId id="289" r:id="rId21"/>
    <p:sldId id="274" r:id="rId22"/>
    <p:sldId id="275" r:id="rId23"/>
    <p:sldId id="277" r:id="rId24"/>
    <p:sldId id="276" r:id="rId25"/>
    <p:sldId id="278" r:id="rId26"/>
    <p:sldId id="279" r:id="rId27"/>
    <p:sldId id="280" r:id="rId28"/>
    <p:sldId id="281" r:id="rId29"/>
    <p:sldId id="283" r:id="rId30"/>
    <p:sldId id="282" r:id="rId31"/>
    <p:sldId id="284" r:id="rId32"/>
    <p:sldId id="285" r:id="rId33"/>
    <p:sldId id="286"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C19F-77C8-4E7E-9F1D-58060F3C7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0481F1-3884-461E-819C-2020F0BAD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19DA0-EAE4-4A81-9E61-FA54BE0A1BE2}"/>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5" name="Footer Placeholder 4">
            <a:extLst>
              <a:ext uri="{FF2B5EF4-FFF2-40B4-BE49-F238E27FC236}">
                <a16:creationId xmlns:a16="http://schemas.microsoft.com/office/drawing/2014/main" id="{8755D971-3C7D-4349-B1B8-01D176511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44C1A-25B2-44D2-A2A1-93A2AB1023D7}"/>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83343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9B86-BD78-4571-9AD1-151CBD8DD8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A81B8-48F0-457B-8DC2-C042FE22E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E15EC-628E-48CD-91B3-077D018FCEE2}"/>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5" name="Footer Placeholder 4">
            <a:extLst>
              <a:ext uri="{FF2B5EF4-FFF2-40B4-BE49-F238E27FC236}">
                <a16:creationId xmlns:a16="http://schemas.microsoft.com/office/drawing/2014/main" id="{165151CE-E131-4DA5-BC85-4AE5DE105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818C7-F999-4952-94F7-E2F7C0B6DD12}"/>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399231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7494C-6536-44F8-8283-384CE38CED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24A47B-4974-48B4-9BCD-99A0DCA73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FE154-3AD5-4EE2-BA19-1EBE2D73C443}"/>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5" name="Footer Placeholder 4">
            <a:extLst>
              <a:ext uri="{FF2B5EF4-FFF2-40B4-BE49-F238E27FC236}">
                <a16:creationId xmlns:a16="http://schemas.microsoft.com/office/drawing/2014/main" id="{1F1C5315-53FF-4DF5-AA6A-5D3D2F6F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14015-AD8B-4993-B842-B5064CB21822}"/>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327805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3025-9536-4853-9F05-61B1589BF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A1639-808B-46E3-8AF2-18021903A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57F5F-3E24-43A2-8E09-99FD1D8BEC6B}"/>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5" name="Footer Placeholder 4">
            <a:extLst>
              <a:ext uri="{FF2B5EF4-FFF2-40B4-BE49-F238E27FC236}">
                <a16:creationId xmlns:a16="http://schemas.microsoft.com/office/drawing/2014/main" id="{2E8B4EEF-7FDA-462F-B9F8-876FAEB8A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CB104-977E-4998-AEA4-DF199AC701A3}"/>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293612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A4C6-222C-4733-9908-ED60F1C491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04919B-1328-4E03-8DED-F11B977A8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DF912-2C4C-4FDC-9D49-ED782AB2726F}"/>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5" name="Footer Placeholder 4">
            <a:extLst>
              <a:ext uri="{FF2B5EF4-FFF2-40B4-BE49-F238E27FC236}">
                <a16:creationId xmlns:a16="http://schemas.microsoft.com/office/drawing/2014/main" id="{030C3C99-4CED-4061-B965-FFE6A3A6C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ED8B3-8143-4585-8169-B2BE6C0C0ACD}"/>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266014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8407-2349-4765-B991-915A392B6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E6EB3-D671-40C5-B5E0-F15DF1962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19927-5FE0-4EAA-B9CE-2AAC4D22C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95740-ED0A-47F8-BB2E-55CC00257F2C}"/>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6" name="Footer Placeholder 5">
            <a:extLst>
              <a:ext uri="{FF2B5EF4-FFF2-40B4-BE49-F238E27FC236}">
                <a16:creationId xmlns:a16="http://schemas.microsoft.com/office/drawing/2014/main" id="{B5DB9D58-0075-49AF-9924-7C96BCEAB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5D227-E58D-439A-BA4B-EBC5665D2C9C}"/>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21142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670F-C09D-46D3-8A0C-C0E05FF2DD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DB79B6-E06E-4763-ADC8-D0BE4A8E4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23C036-6C1F-4E45-A69E-B0CFD7D51E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31D1A-653D-4F10-B980-BA8DC1C1EE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D91F4F-772F-40D8-A57F-21BD73C6E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B0E452-6B50-462F-A00A-B68319EFCB6B}"/>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8" name="Footer Placeholder 7">
            <a:extLst>
              <a:ext uri="{FF2B5EF4-FFF2-40B4-BE49-F238E27FC236}">
                <a16:creationId xmlns:a16="http://schemas.microsoft.com/office/drawing/2014/main" id="{4F48CED5-AA6C-44E1-8314-F0C50ECD84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1CF54-C947-4FA2-B5C9-85D8DA8A8051}"/>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345618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306A-4603-43B1-9625-2F86C75900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7B30B4-32A7-412D-8117-1E87772A9577}"/>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4" name="Footer Placeholder 3">
            <a:extLst>
              <a:ext uri="{FF2B5EF4-FFF2-40B4-BE49-F238E27FC236}">
                <a16:creationId xmlns:a16="http://schemas.microsoft.com/office/drawing/2014/main" id="{70C4E217-236C-4A1A-A4A2-362EE39616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CF00E-4593-4B30-88B3-5433ABB9CADE}"/>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306356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C56F0-3451-48A1-8178-5B36D101A418}"/>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3" name="Footer Placeholder 2">
            <a:extLst>
              <a:ext uri="{FF2B5EF4-FFF2-40B4-BE49-F238E27FC236}">
                <a16:creationId xmlns:a16="http://schemas.microsoft.com/office/drawing/2014/main" id="{9C47DD20-25A2-42F7-B26B-B02309E9B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F7E32-AFFB-4F60-BF06-B780FB072D55}"/>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331194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E15C-2D95-4593-BA55-B8D7A9F50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42BFE-D0D6-4DF3-9311-5A11F8F3B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632FA0-D64D-490B-8480-6C73B84E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A12E0-6FD4-4775-9620-93CF5DF24EFA}"/>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6" name="Footer Placeholder 5">
            <a:extLst>
              <a:ext uri="{FF2B5EF4-FFF2-40B4-BE49-F238E27FC236}">
                <a16:creationId xmlns:a16="http://schemas.microsoft.com/office/drawing/2014/main" id="{D4D3CF0A-5952-4424-9558-5C72B3A3C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32721-8E2B-4123-8941-AC65D337D76D}"/>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181037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2E93-32F9-4E42-B9CA-CB1BCE002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DE652-1889-403B-A74F-F18FB1158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BC7032-A16E-4ACB-8B54-0116F1655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14F55-B880-4D01-B5E0-98FAE2482B0D}"/>
              </a:ext>
            </a:extLst>
          </p:cNvPr>
          <p:cNvSpPr>
            <a:spLocks noGrp="1"/>
          </p:cNvSpPr>
          <p:nvPr>
            <p:ph type="dt" sz="half" idx="10"/>
          </p:nvPr>
        </p:nvSpPr>
        <p:spPr/>
        <p:txBody>
          <a:bodyPr/>
          <a:lstStyle/>
          <a:p>
            <a:fld id="{60C33A7E-013E-4C63-A55E-36FDCFF62152}" type="datetimeFigureOut">
              <a:rPr lang="en-US" smtClean="0"/>
              <a:t>12/7/2021</a:t>
            </a:fld>
            <a:endParaRPr lang="en-US"/>
          </a:p>
        </p:txBody>
      </p:sp>
      <p:sp>
        <p:nvSpPr>
          <p:cNvPr id="6" name="Footer Placeholder 5">
            <a:extLst>
              <a:ext uri="{FF2B5EF4-FFF2-40B4-BE49-F238E27FC236}">
                <a16:creationId xmlns:a16="http://schemas.microsoft.com/office/drawing/2014/main" id="{1C9C6E25-70CB-4D9C-8750-18B73B90E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E35E6-157A-4CF6-A79B-7EA9EFB563F7}"/>
              </a:ext>
            </a:extLst>
          </p:cNvPr>
          <p:cNvSpPr>
            <a:spLocks noGrp="1"/>
          </p:cNvSpPr>
          <p:nvPr>
            <p:ph type="sldNum" sz="quarter" idx="12"/>
          </p:nvPr>
        </p:nvSpPr>
        <p:spPr/>
        <p:txBody>
          <a:bodyPr/>
          <a:lstStyle/>
          <a:p>
            <a:fld id="{2E05CD7A-5FCD-457B-B51B-259ED6989344}" type="slidenum">
              <a:rPr lang="en-US" smtClean="0"/>
              <a:t>‹#›</a:t>
            </a:fld>
            <a:endParaRPr lang="en-US"/>
          </a:p>
        </p:txBody>
      </p:sp>
    </p:spTree>
    <p:extLst>
      <p:ext uri="{BB962C8B-B14F-4D97-AF65-F5344CB8AC3E}">
        <p14:creationId xmlns:p14="http://schemas.microsoft.com/office/powerpoint/2010/main" val="25805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31787-6846-47D0-8939-1D4CF9833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EE481-2EA2-4D15-8144-4E6305103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E11A-3F07-43D0-BC14-7E3BBC34F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33A7E-013E-4C63-A55E-36FDCFF62152}" type="datetimeFigureOut">
              <a:rPr lang="en-US" smtClean="0"/>
              <a:t>12/7/2021</a:t>
            </a:fld>
            <a:endParaRPr lang="en-US"/>
          </a:p>
        </p:txBody>
      </p:sp>
      <p:sp>
        <p:nvSpPr>
          <p:cNvPr id="5" name="Footer Placeholder 4">
            <a:extLst>
              <a:ext uri="{FF2B5EF4-FFF2-40B4-BE49-F238E27FC236}">
                <a16:creationId xmlns:a16="http://schemas.microsoft.com/office/drawing/2014/main" id="{6074430D-3E43-4F93-BBD8-77E96DD30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D4709-B42B-40EF-ADA3-D893AEA80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5CD7A-5FCD-457B-B51B-259ED6989344}" type="slidenum">
              <a:rPr lang="en-US" smtClean="0"/>
              <a:t>‹#›</a:t>
            </a:fld>
            <a:endParaRPr lang="en-US"/>
          </a:p>
        </p:txBody>
      </p:sp>
    </p:spTree>
    <p:extLst>
      <p:ext uri="{BB962C8B-B14F-4D97-AF65-F5344CB8AC3E}">
        <p14:creationId xmlns:p14="http://schemas.microsoft.com/office/powerpoint/2010/main" val="2224605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insim.igc.gulbenkian.p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0785-C41E-408A-894B-6B5F6D5A9E56}"/>
              </a:ext>
            </a:extLst>
          </p:cNvPr>
          <p:cNvSpPr>
            <a:spLocks noGrp="1"/>
          </p:cNvSpPr>
          <p:nvPr>
            <p:ph type="ctrTitle"/>
          </p:nvPr>
        </p:nvSpPr>
        <p:spPr>
          <a:xfrm>
            <a:off x="357353" y="1755227"/>
            <a:ext cx="11561378" cy="1671145"/>
          </a:xfrm>
        </p:spPr>
        <p:txBody>
          <a:bodyPr>
            <a:noAutofit/>
          </a:bodyPr>
          <a:lstStyle/>
          <a:p>
            <a:pPr>
              <a:lnSpc>
                <a:spcPct val="100000"/>
              </a:lnSpc>
            </a:pPr>
            <a:r>
              <a:rPr lang="en-US" sz="4800" b="1" dirty="0" smtClean="0">
                <a:solidFill>
                  <a:srgbClr val="7030A0"/>
                </a:solidFill>
                <a:latin typeface="Adobe Garamond Pro Bold" panose="02020702060506020403" pitchFamily="18" charset="0"/>
              </a:rPr>
              <a:t>Logical Modelling Of Biological Regulatory Networks With GINsim</a:t>
            </a:r>
            <a:endParaRPr lang="en-US" sz="4800" b="1" dirty="0">
              <a:solidFill>
                <a:srgbClr val="7030A0"/>
              </a:solidFill>
              <a:latin typeface="Adobe Garamond Pro Bold" panose="02020702060506020403" pitchFamily="18" charset="0"/>
            </a:endParaRPr>
          </a:p>
        </p:txBody>
      </p:sp>
      <p:sp>
        <p:nvSpPr>
          <p:cNvPr id="3" name="Subtitle 2">
            <a:extLst>
              <a:ext uri="{FF2B5EF4-FFF2-40B4-BE49-F238E27FC236}">
                <a16:creationId xmlns:a16="http://schemas.microsoft.com/office/drawing/2014/main" id="{CC9A3277-B083-40BD-9FB4-1319904AFE9E}"/>
              </a:ext>
            </a:extLst>
          </p:cNvPr>
          <p:cNvSpPr>
            <a:spLocks noGrp="1"/>
          </p:cNvSpPr>
          <p:nvPr>
            <p:ph type="subTitle" idx="1"/>
          </p:nvPr>
        </p:nvSpPr>
        <p:spPr>
          <a:xfrm>
            <a:off x="2707689" y="5508849"/>
            <a:ext cx="6776622" cy="1602419"/>
          </a:xfrm>
        </p:spPr>
        <p:txBody>
          <a:bodyPr>
            <a:normAutofit/>
          </a:bodyPr>
          <a:lstStyle/>
          <a:p>
            <a:pPr algn="l"/>
            <a:endParaRPr lang="en-US" sz="4000" b="1" dirty="0">
              <a:solidFill>
                <a:srgbClr val="7030A0"/>
              </a:solidFill>
            </a:endParaRPr>
          </a:p>
          <a:p>
            <a:r>
              <a:rPr lang="en-US" sz="4000" b="1" dirty="0">
                <a:solidFill>
                  <a:srgbClr val="002060"/>
                </a:solidFill>
              </a:rPr>
              <a:t>Presented by:</a:t>
            </a:r>
            <a:r>
              <a:rPr lang="en-US" sz="4000" dirty="0">
                <a:solidFill>
                  <a:srgbClr val="002060"/>
                </a:solidFill>
              </a:rPr>
              <a:t> </a:t>
            </a:r>
            <a:r>
              <a:rPr lang="en-US" sz="4000" b="1" u="sng" dirty="0" smtClean="0">
                <a:solidFill>
                  <a:srgbClr val="002060"/>
                </a:solidFill>
              </a:rPr>
              <a:t>Abdullah</a:t>
            </a:r>
            <a:endParaRPr lang="en-US" sz="4000" b="1" u="sng" dirty="0">
              <a:solidFill>
                <a:srgbClr val="002060"/>
              </a:solidFill>
            </a:endParaRPr>
          </a:p>
        </p:txBody>
      </p:sp>
    </p:spTree>
    <p:extLst>
      <p:ext uri="{BB962C8B-B14F-4D97-AF65-F5344CB8AC3E}">
        <p14:creationId xmlns:p14="http://schemas.microsoft.com/office/powerpoint/2010/main" val="2226992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172"/>
            <a:ext cx="10515600" cy="5493791"/>
          </a:xfrm>
        </p:spPr>
        <p:txBody>
          <a:bodyPr/>
          <a:lstStyle/>
          <a:p>
            <a:pPr marL="0" indent="0">
              <a:buNone/>
            </a:pPr>
            <a:r>
              <a:rPr lang="en-US" sz="3600" dirty="0" smtClean="0"/>
              <a:t>2. </a:t>
            </a:r>
            <a:r>
              <a:rPr lang="en-US" sz="3200" b="1" dirty="0" smtClean="0"/>
              <a:t>State </a:t>
            </a:r>
            <a:r>
              <a:rPr lang="en-US" sz="3200" b="1" dirty="0"/>
              <a:t>Transition Graph </a:t>
            </a:r>
            <a:r>
              <a:rPr lang="en-US" sz="3200" dirty="0"/>
              <a:t>(Which represent the dynamically behaviors for a given initial states and under </a:t>
            </a:r>
            <a:r>
              <a:rPr lang="en-US" sz="3200" dirty="0" smtClean="0"/>
              <a:t>some </a:t>
            </a:r>
            <a:r>
              <a:rPr lang="en-US" sz="3200" dirty="0"/>
              <a:t>updatino</a:t>
            </a:r>
            <a:r>
              <a:rPr lang="en-US" sz="3200" dirty="0" smtClean="0"/>
              <a:t>).</a:t>
            </a:r>
            <a:endParaRPr lang="en-US" sz="3200" dirty="0"/>
          </a:p>
          <a:p>
            <a:pPr marL="0" indent="0" algn="ctr">
              <a:buNone/>
            </a:pPr>
            <a:r>
              <a:rPr lang="en-US" b="1" dirty="0" smtClean="0">
                <a:solidFill>
                  <a:srgbClr val="FF0000"/>
                </a:solidFill>
              </a:rPr>
              <a:t>Main Window Of GINsim</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551" y="2165131"/>
            <a:ext cx="9238593" cy="4649144"/>
          </a:xfrm>
          <a:prstGeom prst="rect">
            <a:avLst/>
          </a:prstGeom>
        </p:spPr>
      </p:pic>
    </p:spTree>
    <p:extLst>
      <p:ext uri="{BB962C8B-B14F-4D97-AF65-F5344CB8AC3E}">
        <p14:creationId xmlns:p14="http://schemas.microsoft.com/office/powerpoint/2010/main" val="4143123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8600-5814-4A70-9465-AE6D40052AA0}"/>
              </a:ext>
            </a:extLst>
          </p:cNvPr>
          <p:cNvSpPr>
            <a:spLocks noGrp="1"/>
          </p:cNvSpPr>
          <p:nvPr>
            <p:ph type="title"/>
          </p:nvPr>
        </p:nvSpPr>
        <p:spPr/>
        <p:txBody>
          <a:bodyPr/>
          <a:lstStyle/>
          <a:p>
            <a:r>
              <a:rPr lang="en-US" b="1" dirty="0" smtClean="0">
                <a:solidFill>
                  <a:srgbClr val="FF0000"/>
                </a:solidFill>
              </a:rPr>
              <a:t>Drawing The Regulatory Graph</a:t>
            </a:r>
            <a:endParaRPr lang="en-US" b="1" dirty="0">
              <a:solidFill>
                <a:srgbClr val="FF0000"/>
              </a:solidFill>
            </a:endParaRPr>
          </a:p>
        </p:txBody>
      </p:sp>
      <p:sp>
        <p:nvSpPr>
          <p:cNvPr id="3" name="Content Placeholder 2">
            <a:extLst>
              <a:ext uri="{FF2B5EF4-FFF2-40B4-BE49-F238E27FC236}">
                <a16:creationId xmlns:a16="http://schemas.microsoft.com/office/drawing/2014/main" id="{3359C143-8F6A-42A3-AFA4-130AA7BFB0BD}"/>
              </a:ext>
            </a:extLst>
          </p:cNvPr>
          <p:cNvSpPr>
            <a:spLocks noGrp="1"/>
          </p:cNvSpPr>
          <p:nvPr>
            <p:ph idx="1"/>
          </p:nvPr>
        </p:nvSpPr>
        <p:spPr/>
        <p:txBody>
          <a:bodyPr>
            <a:normAutofit fontScale="77500" lnSpcReduction="20000"/>
          </a:bodyPr>
          <a:lstStyle/>
          <a:p>
            <a:endParaRPr lang="en-US" b="1" dirty="0" smtClean="0">
              <a:solidFill>
                <a:srgbClr val="00B050"/>
              </a:solidFill>
            </a:endParaRPr>
          </a:p>
          <a:p>
            <a:r>
              <a:rPr lang="en-US" sz="3600" b="1" dirty="0" smtClean="0">
                <a:solidFill>
                  <a:srgbClr val="00B050"/>
                </a:solidFill>
              </a:rPr>
              <a:t>Default Editing Mode</a:t>
            </a:r>
          </a:p>
          <a:p>
            <a:r>
              <a:rPr lang="en-US" sz="3600" dirty="0"/>
              <a:t>Allow to select and move object.</a:t>
            </a:r>
          </a:p>
          <a:p>
            <a:endParaRPr lang="en-US" sz="3600" b="1" dirty="0" smtClean="0">
              <a:solidFill>
                <a:srgbClr val="00B050"/>
              </a:solidFill>
            </a:endParaRPr>
          </a:p>
          <a:p>
            <a:r>
              <a:rPr lang="en-US" sz="3600" b="1" dirty="0" smtClean="0">
                <a:solidFill>
                  <a:srgbClr val="00B050"/>
                </a:solidFill>
              </a:rPr>
              <a:t>State Insertion Mode </a:t>
            </a:r>
          </a:p>
          <a:p>
            <a:r>
              <a:rPr lang="en-US" sz="3600" dirty="0" smtClean="0"/>
              <a:t>When selected , clicking on the graph panel adds a new state</a:t>
            </a:r>
            <a:endParaRPr lang="en-US" sz="3600" b="1" dirty="0">
              <a:solidFill>
                <a:srgbClr val="00B050"/>
              </a:solidFill>
            </a:endParaRPr>
          </a:p>
          <a:p>
            <a:endParaRPr lang="en-US" sz="3600" b="1" dirty="0" smtClean="0">
              <a:solidFill>
                <a:srgbClr val="00B050"/>
              </a:solidFill>
            </a:endParaRPr>
          </a:p>
          <a:p>
            <a:r>
              <a:rPr lang="en-US" sz="3600" b="1" dirty="0" smtClean="0">
                <a:solidFill>
                  <a:srgbClr val="00B050"/>
                </a:solidFill>
              </a:rPr>
              <a:t>Delete Insertion Mode</a:t>
            </a:r>
          </a:p>
          <a:p>
            <a:r>
              <a:rPr lang="en-US" sz="3600" dirty="0" smtClean="0"/>
              <a:t>When Selected Items to discard the object.</a:t>
            </a:r>
            <a:endParaRPr lang="en-US" sz="3600" b="1" dirty="0" smtClean="0">
              <a:solidFill>
                <a:srgbClr val="00B050"/>
              </a:solidFill>
            </a:endParaRPr>
          </a:p>
          <a:p>
            <a:pPr marL="0" indent="0">
              <a:buNone/>
            </a:pPr>
            <a:r>
              <a:rPr lang="en-US" b="1" dirty="0">
                <a:solidFill>
                  <a:srgbClr val="00B050"/>
                </a:solidFill>
              </a:rPr>
              <a:t>  </a:t>
            </a:r>
            <a:r>
              <a:rPr lang="en-US" b="1" dirty="0" smtClean="0">
                <a:solidFill>
                  <a:srgbClr val="00B050"/>
                </a:solidFill>
              </a:rPr>
              <a:t> </a:t>
            </a:r>
            <a:endParaRPr lang="en-US" b="1" dirty="0">
              <a:solidFill>
                <a:srgbClr val="00B050"/>
              </a:solidFill>
            </a:endParaRPr>
          </a:p>
        </p:txBody>
      </p:sp>
      <p:pic>
        <p:nvPicPr>
          <p:cNvPr id="4" name="Picture 3"/>
          <p:cNvPicPr>
            <a:picLocks noChangeAspect="1"/>
          </p:cNvPicPr>
          <p:nvPr/>
        </p:nvPicPr>
        <p:blipFill>
          <a:blip r:embed="rId2"/>
          <a:stretch>
            <a:fillRect/>
          </a:stretch>
        </p:blipFill>
        <p:spPr>
          <a:xfrm>
            <a:off x="4796431" y="1934221"/>
            <a:ext cx="533589" cy="562432"/>
          </a:xfrm>
          <a:prstGeom prst="rect">
            <a:avLst/>
          </a:prstGeom>
        </p:spPr>
      </p:pic>
      <p:pic>
        <p:nvPicPr>
          <p:cNvPr id="5" name="Picture 4"/>
          <p:cNvPicPr>
            <a:picLocks noChangeAspect="1"/>
          </p:cNvPicPr>
          <p:nvPr/>
        </p:nvPicPr>
        <p:blipFill>
          <a:blip r:embed="rId3"/>
          <a:stretch>
            <a:fillRect/>
          </a:stretch>
        </p:blipFill>
        <p:spPr>
          <a:xfrm>
            <a:off x="4780620" y="3089623"/>
            <a:ext cx="582856" cy="7342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2926" y="4450274"/>
            <a:ext cx="554799" cy="610278"/>
          </a:xfrm>
          <a:prstGeom prst="rect">
            <a:avLst/>
          </a:prstGeom>
        </p:spPr>
      </p:pic>
    </p:spTree>
    <p:extLst>
      <p:ext uri="{BB962C8B-B14F-4D97-AF65-F5344CB8AC3E}">
        <p14:creationId xmlns:p14="http://schemas.microsoft.com/office/powerpoint/2010/main" val="3764879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914400"/>
            <a:ext cx="10515600" cy="5262563"/>
          </a:xfrm>
        </p:spPr>
        <p:txBody>
          <a:bodyPr/>
          <a:lstStyle/>
          <a:p>
            <a:r>
              <a:rPr lang="en-US" sz="3300" b="1" dirty="0" smtClean="0">
                <a:solidFill>
                  <a:srgbClr val="00B050"/>
                </a:solidFill>
              </a:rPr>
              <a:t>Activation Insertion Mode </a:t>
            </a:r>
            <a:r>
              <a:rPr lang="en-US" sz="1800" b="1" dirty="0" smtClean="0">
                <a:solidFill>
                  <a:srgbClr val="002060"/>
                </a:solidFill>
              </a:rPr>
              <a:t>(Interaction)</a:t>
            </a:r>
            <a:endParaRPr lang="en-US" sz="3300" b="1" dirty="0" smtClean="0">
              <a:solidFill>
                <a:srgbClr val="002060"/>
              </a:solidFill>
            </a:endParaRPr>
          </a:p>
          <a:p>
            <a:endParaRPr lang="en-US" sz="3200" b="1" dirty="0" smtClean="0">
              <a:solidFill>
                <a:srgbClr val="00B050"/>
              </a:solidFill>
            </a:endParaRPr>
          </a:p>
          <a:p>
            <a:pPr marL="0" indent="0">
              <a:buNone/>
            </a:pPr>
            <a:r>
              <a:rPr lang="en-US" dirty="0"/>
              <a:t> </a:t>
            </a:r>
            <a:r>
              <a:rPr lang="en-US" dirty="0" smtClean="0"/>
              <a:t>                  </a:t>
            </a:r>
            <a:r>
              <a:rPr lang="en-US" sz="3200" b="1" dirty="0" smtClean="0">
                <a:solidFill>
                  <a:srgbClr val="002060"/>
                </a:solidFill>
              </a:rPr>
              <a:t>Activation</a:t>
            </a:r>
            <a:endParaRPr lang="en-US" sz="3200" b="1" dirty="0">
              <a:solidFill>
                <a:srgbClr val="002060"/>
              </a:solidFill>
            </a:endParaRPr>
          </a:p>
          <a:p>
            <a:pPr marL="0" indent="0">
              <a:buNone/>
            </a:pPr>
            <a:endParaRPr lang="en-US" dirty="0" smtClean="0"/>
          </a:p>
          <a:p>
            <a:pPr marL="0" indent="0">
              <a:buNone/>
            </a:pPr>
            <a:endParaRPr lang="en-US" dirty="0"/>
          </a:p>
          <a:p>
            <a:r>
              <a:rPr lang="en-US" sz="3300" b="1" dirty="0" smtClean="0">
                <a:solidFill>
                  <a:srgbClr val="00B050"/>
                </a:solidFill>
              </a:rPr>
              <a:t>Inhi</a:t>
            </a:r>
            <a:r>
              <a:rPr lang="en-US" sz="3300" b="1" dirty="0">
                <a:solidFill>
                  <a:srgbClr val="00B050"/>
                </a:solidFill>
              </a:rPr>
              <a:t>b</a:t>
            </a:r>
            <a:r>
              <a:rPr lang="en-US" sz="3300" b="1" dirty="0" smtClean="0">
                <a:solidFill>
                  <a:srgbClr val="00B050"/>
                </a:solidFill>
              </a:rPr>
              <a:t>ition Insertion Mode</a:t>
            </a:r>
            <a:r>
              <a:rPr lang="en-US" b="1" dirty="0" smtClean="0">
                <a:solidFill>
                  <a:srgbClr val="00B050"/>
                </a:solidFill>
              </a:rPr>
              <a:t> </a:t>
            </a:r>
            <a:r>
              <a:rPr lang="en-US" sz="1800" b="1" dirty="0">
                <a:solidFill>
                  <a:srgbClr val="002060"/>
                </a:solidFill>
              </a:rPr>
              <a:t>(Interaction)</a:t>
            </a:r>
            <a:endParaRPr lang="en-US" b="1" dirty="0">
              <a:solidFill>
                <a:srgbClr val="002060"/>
              </a:solidFill>
            </a:endParaRPr>
          </a:p>
          <a:p>
            <a:pPr marL="0" indent="0">
              <a:buNone/>
            </a:pPr>
            <a:endParaRPr lang="en-US" dirty="0" smtClean="0"/>
          </a:p>
          <a:p>
            <a:pPr marL="0" indent="0">
              <a:buNone/>
            </a:pPr>
            <a:r>
              <a:rPr lang="en-US" b="1" dirty="0" smtClean="0">
                <a:solidFill>
                  <a:srgbClr val="002060"/>
                </a:solidFill>
              </a:rPr>
              <a:t>                   </a:t>
            </a:r>
            <a:r>
              <a:rPr lang="en-US" sz="3200" b="1" dirty="0" smtClean="0">
                <a:solidFill>
                  <a:srgbClr val="002060"/>
                </a:solidFill>
              </a:rPr>
              <a:t>Inhibition</a:t>
            </a:r>
            <a:endParaRPr lang="en-US" sz="3200" b="1" dirty="0">
              <a:solidFill>
                <a:srgbClr val="002060"/>
              </a:solidFill>
            </a:endParaRPr>
          </a:p>
        </p:txBody>
      </p:sp>
      <p:pic>
        <p:nvPicPr>
          <p:cNvPr id="3" name="Picture 2"/>
          <p:cNvPicPr>
            <a:picLocks noChangeAspect="1"/>
          </p:cNvPicPr>
          <p:nvPr/>
        </p:nvPicPr>
        <p:blipFill>
          <a:blip r:embed="rId2"/>
          <a:stretch>
            <a:fillRect/>
          </a:stretch>
        </p:blipFill>
        <p:spPr>
          <a:xfrm>
            <a:off x="7488234" y="914400"/>
            <a:ext cx="578069" cy="68317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288" y="2453151"/>
            <a:ext cx="3627727" cy="9393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267" y="3504031"/>
            <a:ext cx="611031" cy="69142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1404" y="5171633"/>
            <a:ext cx="3326645" cy="738514"/>
          </a:xfrm>
          <a:prstGeom prst="rect">
            <a:avLst/>
          </a:prstGeom>
        </p:spPr>
      </p:pic>
    </p:spTree>
    <p:extLst>
      <p:ext uri="{BB962C8B-B14F-4D97-AF65-F5344CB8AC3E}">
        <p14:creationId xmlns:p14="http://schemas.microsoft.com/office/powerpoint/2010/main" val="2516230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1C026-4EF1-466B-85A3-9AD470DB8814}"/>
              </a:ext>
            </a:extLst>
          </p:cNvPr>
          <p:cNvSpPr>
            <a:spLocks noGrp="1"/>
          </p:cNvSpPr>
          <p:nvPr>
            <p:ph idx="1"/>
          </p:nvPr>
        </p:nvSpPr>
        <p:spPr>
          <a:xfrm>
            <a:off x="825189" y="1817649"/>
            <a:ext cx="10262279" cy="4237462"/>
          </a:xfrm>
        </p:spPr>
        <p:txBody>
          <a:bodyPr>
            <a:noAutofit/>
          </a:bodyPr>
          <a:lstStyle/>
          <a:p>
            <a:pPr marL="0" indent="0">
              <a:buNone/>
            </a:pPr>
            <a:r>
              <a:rPr lang="en-US" sz="4000" dirty="0" smtClean="0"/>
              <a:t>Entity / State </a:t>
            </a:r>
            <a:r>
              <a:rPr lang="en-US" sz="4000" dirty="0"/>
              <a:t>e1 </a:t>
            </a:r>
            <a:r>
              <a:rPr lang="en-US" sz="4000" dirty="0" smtClean="0"/>
              <a:t>activation </a:t>
            </a:r>
            <a:r>
              <a:rPr lang="en-US" sz="4000" dirty="0"/>
              <a:t>of another </a:t>
            </a:r>
            <a:r>
              <a:rPr lang="en-US" sz="4000" dirty="0" smtClean="0"/>
              <a:t>Entity / State </a:t>
            </a:r>
            <a:r>
              <a:rPr lang="en-US" sz="4000" dirty="0"/>
              <a:t>e2 then e1 is the positive regulator for e2. In this case, every time the concentration of e1 enhances or reduces, it will affect the concentration of e2 in similar manner. </a:t>
            </a:r>
            <a:r>
              <a:rPr lang="en-US" sz="4000" dirty="0" smtClean="0"/>
              <a:t>e1 </a:t>
            </a:r>
            <a:r>
              <a:rPr lang="en-US" sz="4000" dirty="0"/>
              <a:t>slightly changes the rate of activation of e2</a:t>
            </a:r>
            <a:r>
              <a:rPr lang="en-US" sz="4000" dirty="0" smtClean="0"/>
              <a:t>.</a:t>
            </a:r>
            <a:endParaRPr lang="en-US" sz="4000" dirty="0"/>
          </a:p>
        </p:txBody>
      </p:sp>
      <p:sp>
        <p:nvSpPr>
          <p:cNvPr id="4" name="Title 1">
            <a:extLst>
              <a:ext uri="{FF2B5EF4-FFF2-40B4-BE49-F238E27FC236}">
                <a16:creationId xmlns:a16="http://schemas.microsoft.com/office/drawing/2014/main" id="{BAFCFDEB-B61F-454B-B86F-05B13FC73673}"/>
              </a:ext>
            </a:extLst>
          </p:cNvPr>
          <p:cNvSpPr>
            <a:spLocks noGrp="1"/>
          </p:cNvSpPr>
          <p:nvPr>
            <p:ph type="title"/>
          </p:nvPr>
        </p:nvSpPr>
        <p:spPr>
          <a:xfrm>
            <a:off x="825190" y="365126"/>
            <a:ext cx="10262279" cy="1095684"/>
          </a:xfrm>
        </p:spPr>
        <p:txBody>
          <a:bodyPr>
            <a:normAutofit/>
          </a:bodyPr>
          <a:lstStyle/>
          <a:p>
            <a:r>
              <a:rPr lang="en-US" sz="6000" b="1" dirty="0" smtClean="0">
                <a:solidFill>
                  <a:srgbClr val="FF0000"/>
                </a:solidFill>
              </a:rPr>
              <a:t>Activation</a:t>
            </a:r>
            <a:endParaRPr lang="en-US" sz="6000" b="1" dirty="0">
              <a:solidFill>
                <a:srgbClr val="FF0000"/>
              </a:solidFill>
            </a:endParaRPr>
          </a:p>
        </p:txBody>
      </p:sp>
    </p:spTree>
    <p:extLst>
      <p:ext uri="{BB962C8B-B14F-4D97-AF65-F5344CB8AC3E}">
        <p14:creationId xmlns:p14="http://schemas.microsoft.com/office/powerpoint/2010/main" val="136586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0000"/>
                </a:solidFill>
              </a:rPr>
              <a:t>Activation Graph</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663" y="1609602"/>
            <a:ext cx="10186502" cy="4492247"/>
          </a:xfrm>
        </p:spPr>
      </p:pic>
    </p:spTree>
    <p:extLst>
      <p:ext uri="{BB962C8B-B14F-4D97-AF65-F5344CB8AC3E}">
        <p14:creationId xmlns:p14="http://schemas.microsoft.com/office/powerpoint/2010/main" val="1711340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F02E0-CA5F-4185-A446-64AF39DDD79C}"/>
              </a:ext>
            </a:extLst>
          </p:cNvPr>
          <p:cNvSpPr>
            <a:spLocks noGrp="1"/>
          </p:cNvSpPr>
          <p:nvPr>
            <p:ph idx="1"/>
          </p:nvPr>
        </p:nvSpPr>
        <p:spPr>
          <a:xfrm>
            <a:off x="838199" y="1761892"/>
            <a:ext cx="10137757" cy="4605453"/>
          </a:xfrm>
        </p:spPr>
        <p:txBody>
          <a:bodyPr>
            <a:noAutofit/>
          </a:bodyPr>
          <a:lstStyle/>
          <a:p>
            <a:pPr marL="0" indent="0">
              <a:buNone/>
            </a:pPr>
            <a:r>
              <a:rPr lang="en-US" dirty="0"/>
              <a:t>E</a:t>
            </a:r>
            <a:r>
              <a:rPr lang="en-US" dirty="0" smtClean="0"/>
              <a:t>ntity </a:t>
            </a:r>
            <a:r>
              <a:rPr lang="en-US" dirty="0"/>
              <a:t>e3 decreases the rate of </a:t>
            </a:r>
            <a:r>
              <a:rPr lang="en-US" dirty="0" smtClean="0"/>
              <a:t>activation </a:t>
            </a:r>
            <a:r>
              <a:rPr lang="en-US" dirty="0"/>
              <a:t>of another entity e4, then e3 can be called as negative regulator or inhibitor of e4 and the process is called as negative regulation or inhibition. The </a:t>
            </a:r>
            <a:r>
              <a:rPr lang="en-US" dirty="0" smtClean="0"/>
              <a:t>process </a:t>
            </a:r>
            <a:r>
              <a:rPr lang="en-US" dirty="0"/>
              <a:t>of inhibition also depends on the threshold levels of e3 showing that whenever the concentration level of e3 reaches its threshold level </a:t>
            </a:r>
            <a:r>
              <a:rPr lang="en-US" dirty="0" smtClean="0"/>
              <a:t>then e3 </a:t>
            </a:r>
            <a:r>
              <a:rPr lang="en-US" dirty="0"/>
              <a:t>will be efficient in decreasing the activation levels of e4, up to a level where e4 can be completely inactivated or its affect in the system is abolished.</a:t>
            </a:r>
          </a:p>
        </p:txBody>
      </p:sp>
      <p:sp>
        <p:nvSpPr>
          <p:cNvPr id="5" name="Title 1">
            <a:extLst>
              <a:ext uri="{FF2B5EF4-FFF2-40B4-BE49-F238E27FC236}">
                <a16:creationId xmlns:a16="http://schemas.microsoft.com/office/drawing/2014/main" id="{BAFCFDEB-B61F-454B-B86F-05B13FC73673}"/>
              </a:ext>
            </a:extLst>
          </p:cNvPr>
          <p:cNvSpPr txBox="1">
            <a:spLocks/>
          </p:cNvSpPr>
          <p:nvPr/>
        </p:nvSpPr>
        <p:spPr>
          <a:xfrm>
            <a:off x="713677" y="296785"/>
            <a:ext cx="10262279" cy="10956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FF0000"/>
                </a:solidFill>
              </a:rPr>
              <a:t>Inhibition</a:t>
            </a:r>
            <a:endParaRPr lang="en-US" sz="6000" b="1" dirty="0">
              <a:solidFill>
                <a:srgbClr val="FF0000"/>
              </a:solidFill>
            </a:endParaRPr>
          </a:p>
        </p:txBody>
      </p:sp>
    </p:spTree>
    <p:extLst>
      <p:ext uri="{BB962C8B-B14F-4D97-AF65-F5344CB8AC3E}">
        <p14:creationId xmlns:p14="http://schemas.microsoft.com/office/powerpoint/2010/main" val="1668433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7A0C-B98E-4E16-9C66-6CCCCE7EB373}"/>
              </a:ext>
            </a:extLst>
          </p:cNvPr>
          <p:cNvSpPr>
            <a:spLocks noGrp="1"/>
          </p:cNvSpPr>
          <p:nvPr>
            <p:ph type="title"/>
          </p:nvPr>
        </p:nvSpPr>
        <p:spPr>
          <a:xfrm>
            <a:off x="838200" y="372064"/>
            <a:ext cx="10515600" cy="994281"/>
          </a:xfrm>
        </p:spPr>
        <p:txBody>
          <a:bodyPr/>
          <a:lstStyle/>
          <a:p>
            <a:r>
              <a:rPr lang="en-US" sz="6000" b="1" dirty="0" smtClean="0">
                <a:solidFill>
                  <a:srgbClr val="FF0000"/>
                </a:solidFill>
              </a:rPr>
              <a:t>Inhibition Graph</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676" y="1566041"/>
            <a:ext cx="10488515" cy="4540572"/>
          </a:xfrm>
        </p:spPr>
      </p:pic>
    </p:spTree>
    <p:extLst>
      <p:ext uri="{BB962C8B-B14F-4D97-AF65-F5344CB8AC3E}">
        <p14:creationId xmlns:p14="http://schemas.microsoft.com/office/powerpoint/2010/main" val="398584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467819"/>
            <a:ext cx="6894786" cy="5982633"/>
          </a:xfrm>
          <a:prstGeom prst="rect">
            <a:avLst/>
          </a:prstGeom>
        </p:spPr>
      </p:pic>
    </p:spTree>
    <p:extLst>
      <p:ext uri="{BB962C8B-B14F-4D97-AF65-F5344CB8AC3E}">
        <p14:creationId xmlns:p14="http://schemas.microsoft.com/office/powerpoint/2010/main" val="125019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86" y="1191706"/>
            <a:ext cx="11197567" cy="3695604"/>
          </a:xfrm>
        </p:spPr>
      </p:pic>
    </p:spTree>
    <p:extLst>
      <p:ext uri="{BB962C8B-B14F-4D97-AF65-F5344CB8AC3E}">
        <p14:creationId xmlns:p14="http://schemas.microsoft.com/office/powerpoint/2010/main" val="1453983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0442" y="2288080"/>
            <a:ext cx="7115502" cy="2094733"/>
          </a:xfrm>
        </p:spPr>
        <p:txBody>
          <a:bodyPr>
            <a:noAutofit/>
          </a:bodyPr>
          <a:lstStyle/>
          <a:p>
            <a:pPr marL="0" indent="0" algn="ctr">
              <a:buNone/>
            </a:pPr>
            <a:r>
              <a:rPr lang="en-US" sz="13800" b="1" dirty="0" smtClean="0">
                <a:solidFill>
                  <a:srgbClr val="FF0000"/>
                </a:solidFill>
                <a:effectLst>
                  <a:outerShdw blurRad="38100" dist="38100" dir="2700000" algn="tl">
                    <a:srgbClr val="000000">
                      <a:alpha val="43137"/>
                    </a:srgbClr>
                  </a:outerShdw>
                </a:effectLst>
                <a:latin typeface="Bauhaus 93" panose="04030905020B02020C02" pitchFamily="82" charset="0"/>
              </a:rPr>
              <a:t>Snoopy</a:t>
            </a:r>
            <a:endParaRPr lang="en-US" sz="13800" dirty="0">
              <a:solidFill>
                <a:srgbClr val="FF0000"/>
              </a:solidFill>
              <a:effectLst>
                <a:outerShdw blurRad="38100" dist="38100" dir="2700000" algn="tl">
                  <a:srgbClr val="000000">
                    <a:alpha val="43137"/>
                  </a:srgbClr>
                </a:outerShdw>
              </a:effectLst>
              <a:latin typeface="Bauhaus 93" panose="04030905020B02020C02" pitchFamily="82" charset="0"/>
            </a:endParaRPr>
          </a:p>
        </p:txBody>
      </p:sp>
    </p:spTree>
    <p:extLst>
      <p:ext uri="{BB962C8B-B14F-4D97-AF65-F5344CB8AC3E}">
        <p14:creationId xmlns:p14="http://schemas.microsoft.com/office/powerpoint/2010/main" val="2523456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5216-1A1E-4AF7-B655-4E831C980578}"/>
              </a:ext>
            </a:extLst>
          </p:cNvPr>
          <p:cNvSpPr>
            <a:spLocks noGrp="1"/>
          </p:cNvSpPr>
          <p:nvPr>
            <p:ph type="title"/>
          </p:nvPr>
        </p:nvSpPr>
        <p:spPr>
          <a:xfrm>
            <a:off x="447582" y="0"/>
            <a:ext cx="10515600" cy="1403428"/>
          </a:xfrm>
        </p:spPr>
        <p:txBody>
          <a:bodyPr>
            <a:normAutofit fontScale="90000"/>
          </a:bodyPr>
          <a:lstStyle/>
          <a:p>
            <a:r>
              <a:rPr lang="en-US" dirty="0"/>
              <a:t/>
            </a:r>
            <a:br>
              <a:rPr lang="en-US" dirty="0"/>
            </a:br>
            <a:r>
              <a:rPr lang="en-US" dirty="0"/>
              <a:t/>
            </a:r>
            <a:br>
              <a:rPr lang="en-US" dirty="0"/>
            </a:br>
            <a:r>
              <a:rPr lang="en-US" sz="6000" b="1" u="sng" dirty="0" smtClean="0">
                <a:solidFill>
                  <a:srgbClr val="FF0000"/>
                </a:solidFill>
                <a:latin typeface="Times New Roman" panose="02020603050405020304" pitchFamily="18" charset="0"/>
                <a:cs typeface="Times New Roman" panose="02020603050405020304" pitchFamily="18" charset="0"/>
              </a:rPr>
              <a:t>Outlines</a:t>
            </a:r>
            <a:r>
              <a:rPr lang="en-US" dirty="0"/>
              <a:t/>
            </a:r>
            <a:br>
              <a:rPr lang="en-US" dirty="0"/>
            </a:br>
            <a:endParaRPr lang="en-US" dirty="0"/>
          </a:p>
        </p:txBody>
      </p:sp>
      <p:sp>
        <p:nvSpPr>
          <p:cNvPr id="3" name="Content Placeholder 2">
            <a:extLst>
              <a:ext uri="{FF2B5EF4-FFF2-40B4-BE49-F238E27FC236}">
                <a16:creationId xmlns:a16="http://schemas.microsoft.com/office/drawing/2014/main" id="{86715A00-6D29-4159-8CAF-72A39D636961}"/>
              </a:ext>
            </a:extLst>
          </p:cNvPr>
          <p:cNvSpPr>
            <a:spLocks noGrp="1"/>
          </p:cNvSpPr>
          <p:nvPr>
            <p:ph idx="1"/>
          </p:nvPr>
        </p:nvSpPr>
        <p:spPr>
          <a:xfrm>
            <a:off x="447582" y="1624598"/>
            <a:ext cx="10515600" cy="4351338"/>
          </a:xfrm>
        </p:spPr>
        <p:txBody>
          <a:bodyPr>
            <a:normAutofit/>
          </a:bodyPr>
          <a:lstStyle/>
          <a:p>
            <a:r>
              <a:rPr lang="en-US" sz="3600" dirty="0" smtClean="0"/>
              <a:t>Model</a:t>
            </a:r>
          </a:p>
          <a:p>
            <a:r>
              <a:rPr lang="en-US" sz="3600" dirty="0" smtClean="0"/>
              <a:t>Availability</a:t>
            </a:r>
          </a:p>
          <a:p>
            <a:r>
              <a:rPr lang="en-US" sz="3600" dirty="0" smtClean="0"/>
              <a:t>Biological Regulatory Networks</a:t>
            </a:r>
          </a:p>
          <a:p>
            <a:r>
              <a:rPr lang="en-US" sz="3600" dirty="0" smtClean="0"/>
              <a:t>About GINsim</a:t>
            </a:r>
          </a:p>
          <a:p>
            <a:r>
              <a:rPr lang="en-US" sz="3600" dirty="0" smtClean="0"/>
              <a:t>Drawing the regulatory graph</a:t>
            </a:r>
          </a:p>
          <a:p>
            <a:r>
              <a:rPr lang="en-US" sz="3600" dirty="0" smtClean="0"/>
              <a:t>Interaction And Their Activity Ranges</a:t>
            </a:r>
          </a:p>
          <a:p>
            <a:r>
              <a:rPr lang="en-US" sz="3600" dirty="0" smtClean="0"/>
              <a:t>Running A Simulation</a:t>
            </a:r>
          </a:p>
          <a:p>
            <a:endParaRPr lang="en-US" dirty="0" smtClean="0"/>
          </a:p>
          <a:p>
            <a:endParaRPr lang="en-US" dirty="0"/>
          </a:p>
        </p:txBody>
      </p:sp>
    </p:spTree>
    <p:extLst>
      <p:ext uri="{BB962C8B-B14F-4D97-AF65-F5344CB8AC3E}">
        <p14:creationId xmlns:p14="http://schemas.microsoft.com/office/powerpoint/2010/main" val="1809217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862" y="238591"/>
            <a:ext cx="10625958" cy="5864800"/>
          </a:xfrm>
        </p:spPr>
      </p:pic>
    </p:spTree>
    <p:extLst>
      <p:ext uri="{BB962C8B-B14F-4D97-AF65-F5344CB8AC3E}">
        <p14:creationId xmlns:p14="http://schemas.microsoft.com/office/powerpoint/2010/main" val="110852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654378"/>
          </a:xfrm>
        </p:spPr>
        <p:txBody>
          <a:bodyPr>
            <a:normAutofit fontScale="90000"/>
          </a:bodyPr>
          <a:lstStyle/>
          <a:p>
            <a:r>
              <a:rPr lang="en-US" sz="6000" b="1" dirty="0" smtClean="0">
                <a:solidFill>
                  <a:srgbClr val="FF0000"/>
                </a:solidFill>
              </a:rPr>
              <a:t>Instillation</a:t>
            </a:r>
            <a:endParaRPr lang="en-US" sz="4800" dirty="0"/>
          </a:p>
        </p:txBody>
      </p:sp>
      <p:sp>
        <p:nvSpPr>
          <p:cNvPr id="3" name="Content Placeholder 2"/>
          <p:cNvSpPr>
            <a:spLocks noGrp="1"/>
          </p:cNvSpPr>
          <p:nvPr>
            <p:ph idx="1"/>
          </p:nvPr>
        </p:nvSpPr>
        <p:spPr>
          <a:xfrm>
            <a:off x="838200" y="966952"/>
            <a:ext cx="10515600" cy="5210011"/>
          </a:xfrm>
        </p:spPr>
        <p:txBody>
          <a:bodyPr/>
          <a:lstStyle/>
          <a:p>
            <a:r>
              <a:rPr lang="en-US" dirty="0" smtClean="0"/>
              <a:t>Click for this link!</a:t>
            </a:r>
          </a:p>
          <a:p>
            <a:pPr marL="0" indent="0">
              <a:buNone/>
            </a:pPr>
            <a:r>
              <a:rPr lang="en-US" sz="2400" dirty="0" smtClean="0">
                <a:solidFill>
                  <a:srgbClr val="0070C0"/>
                </a:solidFill>
              </a:rPr>
              <a:t>https</a:t>
            </a:r>
            <a:r>
              <a:rPr lang="en-US" sz="2400" dirty="0">
                <a:solidFill>
                  <a:srgbClr val="0070C0"/>
                </a:solidFill>
              </a:rPr>
              <a:t>://www-dssz.informatik.tu-cottbus.de/DSSZ/Software/Snoopy#manuals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23" y="2028496"/>
            <a:ext cx="7630511" cy="46665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292" y="2532994"/>
            <a:ext cx="4191585" cy="3643969"/>
          </a:xfrm>
          <a:prstGeom prst="rect">
            <a:avLst/>
          </a:prstGeom>
        </p:spPr>
      </p:pic>
    </p:spTree>
    <p:extLst>
      <p:ext uri="{BB962C8B-B14F-4D97-AF65-F5344CB8AC3E}">
        <p14:creationId xmlns:p14="http://schemas.microsoft.com/office/powerpoint/2010/main" val="2577160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29"/>
          </a:xfrm>
        </p:spPr>
        <p:txBody>
          <a:bodyPr/>
          <a:lstStyle/>
          <a:p>
            <a:r>
              <a:rPr lang="en-US" b="1" dirty="0" smtClean="0">
                <a:solidFill>
                  <a:srgbClr val="FF0000"/>
                </a:solidFill>
              </a:rPr>
              <a:t>Snoopy Tools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14" y="1177159"/>
            <a:ext cx="11950262" cy="5475890"/>
          </a:xfrm>
        </p:spPr>
      </p:pic>
    </p:spTree>
    <p:extLst>
      <p:ext uri="{BB962C8B-B14F-4D97-AF65-F5344CB8AC3E}">
        <p14:creationId xmlns:p14="http://schemas.microsoft.com/office/powerpoint/2010/main" val="585783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6420"/>
          </a:xfrm>
        </p:spPr>
        <p:txBody>
          <a:bodyPr/>
          <a:lstStyle/>
          <a:p>
            <a:r>
              <a:rPr lang="en-US" b="1" dirty="0">
                <a:solidFill>
                  <a:srgbClr val="FF0000"/>
                </a:solidFill>
              </a:rPr>
              <a:t>Create New 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97" y="1061546"/>
            <a:ext cx="11813627" cy="5644053"/>
          </a:xfrm>
        </p:spPr>
      </p:pic>
    </p:spTree>
    <p:extLst>
      <p:ext uri="{BB962C8B-B14F-4D97-AF65-F5344CB8AC3E}">
        <p14:creationId xmlns:p14="http://schemas.microsoft.com/office/powerpoint/2010/main" val="2502853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r>
              <a:rPr lang="en-US" b="1" dirty="0" smtClean="0">
                <a:solidFill>
                  <a:srgbClr val="FF0000"/>
                </a:solidFill>
              </a:rPr>
              <a:t>Petri Net Panel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6" y="1040524"/>
            <a:ext cx="11824137" cy="5665075"/>
          </a:xfrm>
        </p:spPr>
      </p:pic>
    </p:spTree>
    <p:extLst>
      <p:ext uri="{BB962C8B-B14F-4D97-AF65-F5344CB8AC3E}">
        <p14:creationId xmlns:p14="http://schemas.microsoft.com/office/powerpoint/2010/main" val="1472979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441"/>
          </a:xfrm>
        </p:spPr>
        <p:txBody>
          <a:bodyPr/>
          <a:lstStyle/>
          <a:p>
            <a:r>
              <a:rPr lang="en-US" b="1" dirty="0" smtClean="0">
                <a:solidFill>
                  <a:srgbClr val="FF0000"/>
                </a:solidFill>
              </a:rPr>
              <a:t>Create Places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738" y="1082566"/>
            <a:ext cx="11719033" cy="5549461"/>
          </a:xfrm>
        </p:spPr>
      </p:pic>
    </p:spTree>
    <p:extLst>
      <p:ext uri="{BB962C8B-B14F-4D97-AF65-F5344CB8AC3E}">
        <p14:creationId xmlns:p14="http://schemas.microsoft.com/office/powerpoint/2010/main" val="23527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378"/>
          </a:xfrm>
        </p:spPr>
        <p:txBody>
          <a:bodyPr>
            <a:normAutofit fontScale="90000"/>
          </a:bodyPr>
          <a:lstStyle/>
          <a:p>
            <a:r>
              <a:rPr lang="en-US" b="1" dirty="0" smtClean="0">
                <a:solidFill>
                  <a:srgbClr val="FF0000"/>
                </a:solidFill>
              </a:rPr>
              <a:t>Create Transition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6" y="1019504"/>
            <a:ext cx="11761076" cy="5644055"/>
          </a:xfrm>
        </p:spPr>
      </p:pic>
    </p:spTree>
    <p:extLst>
      <p:ext uri="{BB962C8B-B14F-4D97-AF65-F5344CB8AC3E}">
        <p14:creationId xmlns:p14="http://schemas.microsoft.com/office/powerpoint/2010/main" val="3508666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en-US" b="1" dirty="0">
                <a:solidFill>
                  <a:srgbClr val="FF0000"/>
                </a:solidFill>
              </a:rPr>
              <a:t>Create </a:t>
            </a:r>
            <a:r>
              <a:rPr lang="en-US" b="1" dirty="0" smtClean="0">
                <a:solidFill>
                  <a:srgbClr val="FF0000"/>
                </a:solidFill>
              </a:rPr>
              <a:t>Coarse Place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27" y="1008994"/>
            <a:ext cx="11740055" cy="5717627"/>
          </a:xfrm>
        </p:spPr>
      </p:pic>
    </p:spTree>
    <p:extLst>
      <p:ext uri="{BB962C8B-B14F-4D97-AF65-F5344CB8AC3E}">
        <p14:creationId xmlns:p14="http://schemas.microsoft.com/office/powerpoint/2010/main" val="1529466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785"/>
          </a:xfrm>
        </p:spPr>
        <p:txBody>
          <a:bodyPr>
            <a:normAutofit fontScale="90000"/>
          </a:bodyPr>
          <a:lstStyle/>
          <a:p>
            <a:r>
              <a:rPr lang="en-US" b="1" dirty="0">
                <a:solidFill>
                  <a:srgbClr val="FF0000"/>
                </a:solidFill>
              </a:rPr>
              <a:t>Create </a:t>
            </a:r>
            <a:r>
              <a:rPr lang="en-US" b="1" dirty="0" smtClean="0">
                <a:solidFill>
                  <a:srgbClr val="FF0000"/>
                </a:solidFill>
              </a:rPr>
              <a:t>Arc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79" y="924910"/>
            <a:ext cx="11666483" cy="5749159"/>
          </a:xfrm>
        </p:spPr>
      </p:pic>
    </p:spTree>
    <p:extLst>
      <p:ext uri="{BB962C8B-B14F-4D97-AF65-F5344CB8AC3E}">
        <p14:creationId xmlns:p14="http://schemas.microsoft.com/office/powerpoint/2010/main" val="4078491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378"/>
          </a:xfrm>
        </p:spPr>
        <p:txBody>
          <a:bodyPr>
            <a:normAutofit fontScale="90000"/>
          </a:bodyPr>
          <a:lstStyle/>
          <a:p>
            <a:r>
              <a:rPr lang="en-US" b="1" dirty="0">
                <a:solidFill>
                  <a:srgbClr val="FF0000"/>
                </a:solidFill>
              </a:rPr>
              <a:t>Create </a:t>
            </a:r>
            <a:r>
              <a:rPr lang="en-US" b="1" dirty="0" smtClean="0">
                <a:solidFill>
                  <a:srgbClr val="FF0000"/>
                </a:solidFill>
              </a:rPr>
              <a:t>Token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738" y="1019504"/>
            <a:ext cx="11698014" cy="5602013"/>
          </a:xfrm>
        </p:spPr>
      </p:pic>
    </p:spTree>
    <p:extLst>
      <p:ext uri="{BB962C8B-B14F-4D97-AF65-F5344CB8AC3E}">
        <p14:creationId xmlns:p14="http://schemas.microsoft.com/office/powerpoint/2010/main" val="1890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48D9-9898-474D-B2BE-E9F3A09969B9}"/>
              </a:ext>
            </a:extLst>
          </p:cNvPr>
          <p:cNvSpPr>
            <a:spLocks noGrp="1"/>
          </p:cNvSpPr>
          <p:nvPr>
            <p:ph type="title"/>
          </p:nvPr>
        </p:nvSpPr>
        <p:spPr>
          <a:xfrm>
            <a:off x="838200" y="365125"/>
            <a:ext cx="10515600" cy="990709"/>
          </a:xfrm>
        </p:spPr>
        <p:txBody>
          <a:bodyPr>
            <a:normAutofit/>
          </a:bodyPr>
          <a:lstStyle/>
          <a:p>
            <a:r>
              <a:rPr lang="en-US" sz="6000" b="1" dirty="0" smtClean="0">
                <a:solidFill>
                  <a:srgbClr val="FF0000"/>
                </a:solidFill>
              </a:rPr>
              <a:t>Availability</a:t>
            </a:r>
            <a:endParaRPr lang="en-US" b="1" dirty="0">
              <a:solidFill>
                <a:srgbClr val="FF0000"/>
              </a:solidFill>
            </a:endParaRPr>
          </a:p>
        </p:txBody>
      </p:sp>
      <p:sp>
        <p:nvSpPr>
          <p:cNvPr id="3" name="Content Placeholder 2"/>
          <p:cNvSpPr>
            <a:spLocks noGrp="1"/>
          </p:cNvSpPr>
          <p:nvPr>
            <p:ph idx="1"/>
          </p:nvPr>
        </p:nvSpPr>
        <p:spPr>
          <a:xfrm>
            <a:off x="838200" y="1597572"/>
            <a:ext cx="10515600" cy="4579391"/>
          </a:xfrm>
        </p:spPr>
        <p:txBody>
          <a:bodyPr/>
          <a:lstStyle/>
          <a:p>
            <a:pPr marL="0" indent="0">
              <a:buNone/>
            </a:pPr>
            <a:r>
              <a:rPr lang="en-US" sz="4000" dirty="0" smtClean="0"/>
              <a:t>GINsim 2.3 is freely available for academic users. The GINsim website provides the latest official version of the software, documentation, as well as a model library.</a:t>
            </a:r>
          </a:p>
          <a:p>
            <a:pPr marL="0" indent="0">
              <a:buNone/>
            </a:pPr>
            <a:r>
              <a:rPr lang="en-US" dirty="0" smtClean="0">
                <a:solidFill>
                  <a:srgbClr val="0070C0"/>
                </a:solidFill>
              </a:rPr>
              <a:t>(</a:t>
            </a:r>
            <a:r>
              <a:rPr lang="en-US" dirty="0" smtClean="0">
                <a:solidFill>
                  <a:srgbClr val="0070C0"/>
                </a:solidFill>
                <a:hlinkClick r:id="rId2"/>
              </a:rPr>
              <a:t>http://ginsim.igc.gulbenkian.pt</a:t>
            </a:r>
            <a:r>
              <a:rPr lang="en-US" dirty="0" smtClean="0">
                <a:solidFill>
                  <a:srgbClr val="0070C0"/>
                </a:solidFill>
              </a:rPr>
              <a:t>)</a:t>
            </a:r>
            <a:r>
              <a:rPr lang="en-US" dirty="0" smtClean="0"/>
              <a:t>.</a:t>
            </a:r>
          </a:p>
          <a:p>
            <a:pPr marL="0" indent="0">
              <a:buNone/>
            </a:pPr>
            <a:endParaRPr lang="en-US" dirty="0" smtClean="0"/>
          </a:p>
          <a:p>
            <a:pPr marL="0" indent="0">
              <a:buNone/>
            </a:pPr>
            <a:r>
              <a:rPr lang="en-US" sz="4000" dirty="0" smtClean="0"/>
              <a:t>Download the java JDK file 16.0.2</a:t>
            </a:r>
            <a:endParaRPr lang="en-US" sz="4000" dirty="0"/>
          </a:p>
        </p:txBody>
      </p:sp>
    </p:spTree>
    <p:extLst>
      <p:ext uri="{BB962C8B-B14F-4D97-AF65-F5344CB8AC3E}">
        <p14:creationId xmlns:p14="http://schemas.microsoft.com/office/powerpoint/2010/main" val="2694343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909"/>
          </a:xfrm>
        </p:spPr>
        <p:txBody>
          <a:bodyPr>
            <a:normAutofit fontScale="90000"/>
          </a:bodyPr>
          <a:lstStyle/>
          <a:p>
            <a:r>
              <a:rPr lang="en-US" b="1" dirty="0">
                <a:solidFill>
                  <a:srgbClr val="FF0000"/>
                </a:solidFill>
              </a:rPr>
              <a:t>Create </a:t>
            </a:r>
            <a:r>
              <a:rPr lang="en-US" b="1" dirty="0" smtClean="0">
                <a:solidFill>
                  <a:srgbClr val="FF0000"/>
                </a:solidFill>
              </a:rPr>
              <a:t>Token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76" y="1051034"/>
            <a:ext cx="11834648" cy="5633545"/>
          </a:xfrm>
        </p:spPr>
      </p:pic>
    </p:spTree>
    <p:extLst>
      <p:ext uri="{BB962C8B-B14F-4D97-AF65-F5344CB8AC3E}">
        <p14:creationId xmlns:p14="http://schemas.microsoft.com/office/powerpoint/2010/main" val="3036364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4204"/>
            <a:ext cx="10515600" cy="1548196"/>
          </a:xfrm>
        </p:spPr>
        <p:txBody>
          <a:bodyPr>
            <a:normAutofit/>
          </a:bodyPr>
          <a:lstStyle/>
          <a:p>
            <a:pPr marL="0" indent="0" algn="ctr">
              <a:buNone/>
            </a:pPr>
            <a:r>
              <a:rPr lang="en-US" sz="4400" b="1" dirty="0" smtClean="0">
                <a:solidFill>
                  <a:srgbClr val="7030A0"/>
                </a:solidFill>
                <a:latin typeface="Adobe Garamond Pro Bold" panose="02020702060506020403" pitchFamily="18" charset="0"/>
              </a:rPr>
              <a:t>How To Create A Conceptual Model With Snoopy</a:t>
            </a:r>
            <a:endParaRPr lang="en-US" sz="4400" dirty="0"/>
          </a:p>
        </p:txBody>
      </p:sp>
    </p:spTree>
    <p:extLst>
      <p:ext uri="{BB962C8B-B14F-4D97-AF65-F5344CB8AC3E}">
        <p14:creationId xmlns:p14="http://schemas.microsoft.com/office/powerpoint/2010/main" val="699353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8" y="0"/>
            <a:ext cx="12172672" cy="6858000"/>
          </a:xfrm>
        </p:spPr>
      </p:pic>
    </p:spTree>
    <p:extLst>
      <p:ext uri="{BB962C8B-B14F-4D97-AF65-F5344CB8AC3E}">
        <p14:creationId xmlns:p14="http://schemas.microsoft.com/office/powerpoint/2010/main" val="1381599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0574" y="1839557"/>
            <a:ext cx="9934903" cy="3238052"/>
          </a:xfrm>
        </p:spPr>
        <p:txBody>
          <a:bodyPr>
            <a:normAutofit fontScale="85000" lnSpcReduction="20000"/>
          </a:bodyPr>
          <a:lstStyle/>
          <a:p>
            <a:pPr marL="0" indent="0" algn="ctr">
              <a:buNone/>
            </a:pPr>
            <a:r>
              <a:rPr lang="en-US" sz="10300" b="1" dirty="0" smtClean="0">
                <a:solidFill>
                  <a:schemeClr val="accent4">
                    <a:lumMod val="60000"/>
                    <a:lumOff val="40000"/>
                  </a:schemeClr>
                </a:solidFill>
                <a:effectLst>
                  <a:outerShdw blurRad="38100" dist="38100" dir="2700000" algn="tl">
                    <a:srgbClr val="000000">
                      <a:alpha val="43137"/>
                    </a:srgbClr>
                  </a:outerShdw>
                </a:effectLst>
                <a:latin typeface="Bauhaus 93" panose="04030905020B02020C02" pitchFamily="82" charset="0"/>
              </a:rPr>
              <a:t>See You </a:t>
            </a:r>
            <a:r>
              <a:rPr lang="en-US" sz="10300" b="1" dirty="0">
                <a:solidFill>
                  <a:schemeClr val="accent4">
                    <a:lumMod val="60000"/>
                    <a:lumOff val="40000"/>
                  </a:schemeClr>
                </a:solidFill>
                <a:effectLst>
                  <a:outerShdw blurRad="38100" dist="38100" dir="2700000" algn="tl">
                    <a:srgbClr val="000000">
                      <a:alpha val="43137"/>
                    </a:srgbClr>
                  </a:outerShdw>
                </a:effectLst>
                <a:latin typeface="Bauhaus 93" panose="04030905020B02020C02" pitchFamily="82" charset="0"/>
              </a:rPr>
              <a:t>N</a:t>
            </a:r>
            <a:r>
              <a:rPr lang="en-US" sz="10300" b="1" dirty="0" smtClean="0">
                <a:solidFill>
                  <a:schemeClr val="accent4">
                    <a:lumMod val="60000"/>
                    <a:lumOff val="40000"/>
                  </a:schemeClr>
                </a:solidFill>
                <a:effectLst>
                  <a:outerShdw blurRad="38100" dist="38100" dir="2700000" algn="tl">
                    <a:srgbClr val="000000">
                      <a:alpha val="43137"/>
                    </a:srgbClr>
                  </a:outerShdw>
                </a:effectLst>
                <a:latin typeface="Bauhaus 93" panose="04030905020B02020C02" pitchFamily="82" charset="0"/>
              </a:rPr>
              <a:t>ext For </a:t>
            </a:r>
          </a:p>
          <a:p>
            <a:pPr marL="0" indent="0" algn="ctr">
              <a:buNone/>
            </a:pPr>
            <a:r>
              <a:rPr lang="en-US" sz="9600" b="1" dirty="0" smtClean="0">
                <a:solidFill>
                  <a:schemeClr val="accent4">
                    <a:lumMod val="60000"/>
                    <a:lumOff val="40000"/>
                  </a:schemeClr>
                </a:solidFill>
                <a:effectLst>
                  <a:outerShdw blurRad="38100" dist="38100" dir="2700000" algn="tl">
                    <a:srgbClr val="000000">
                      <a:alpha val="43137"/>
                    </a:srgbClr>
                  </a:outerShdw>
                </a:effectLst>
                <a:latin typeface="Bauhaus 93" panose="04030905020B02020C02" pitchFamily="82" charset="0"/>
              </a:rPr>
              <a:t>Pint Tool             </a:t>
            </a:r>
            <a:r>
              <a:rPr lang="en-US" sz="10600" b="1" dirty="0" smtClean="0">
                <a:solidFill>
                  <a:schemeClr val="accent4">
                    <a:lumMod val="60000"/>
                    <a:lumOff val="40000"/>
                  </a:schemeClr>
                </a:solidFill>
                <a:effectLst>
                  <a:outerShdw blurRad="38100" dist="38100" dir="2700000" algn="tl">
                    <a:srgbClr val="000000">
                      <a:alpha val="43137"/>
                    </a:srgbClr>
                  </a:outerShdw>
                </a:effectLst>
                <a:latin typeface="Bauhaus 93" panose="04030905020B02020C02" pitchFamily="82" charset="0"/>
              </a:rPr>
              <a:t>Presentation</a:t>
            </a:r>
            <a:endParaRPr lang="en-US" sz="10600" dirty="0">
              <a:solidFill>
                <a:schemeClr val="accent4">
                  <a:lumMod val="60000"/>
                  <a:lumOff val="40000"/>
                </a:schemeClr>
              </a:solidFill>
              <a:effectLst>
                <a:outerShdw blurRad="38100" dist="38100" dir="2700000" algn="tl">
                  <a:srgbClr val="000000">
                    <a:alpha val="43137"/>
                  </a:srgbClr>
                </a:outerShdw>
              </a:effectLst>
              <a:latin typeface="Bauhaus 93" panose="04030905020B02020C02" pitchFamily="82" charset="0"/>
            </a:endParaRPr>
          </a:p>
          <a:p>
            <a:pPr marL="0" indent="0" algn="ctr">
              <a:buNone/>
            </a:pPr>
            <a:endParaRPr lang="en-US" dirty="0"/>
          </a:p>
        </p:txBody>
      </p:sp>
    </p:spTree>
    <p:extLst>
      <p:ext uri="{BB962C8B-B14F-4D97-AF65-F5344CB8AC3E}">
        <p14:creationId xmlns:p14="http://schemas.microsoft.com/office/powerpoint/2010/main" val="3525794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 name="Content Placeholder 4">
            <a:extLst>
              <a:ext uri="{FF2B5EF4-FFF2-40B4-BE49-F238E27FC236}">
                <a16:creationId xmlns:a16="http://schemas.microsoft.com/office/drawing/2014/main" id="{3C2E8A69-24D0-4564-86F4-0B84FD5BC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0"/>
            <a:ext cx="12192000" cy="6858000"/>
          </a:xfrm>
          <a:prstGeom prst="rect">
            <a:avLst/>
          </a:prstGeom>
        </p:spPr>
      </p:pic>
    </p:spTree>
    <p:extLst>
      <p:ext uri="{BB962C8B-B14F-4D97-AF65-F5344CB8AC3E}">
        <p14:creationId xmlns:p14="http://schemas.microsoft.com/office/powerpoint/2010/main" val="2059514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066"/>
          </a:xfrm>
        </p:spPr>
        <p:txBody>
          <a:bodyPr/>
          <a:lstStyle/>
          <a:p>
            <a:r>
              <a:rPr lang="en-US" b="1" dirty="0" smtClean="0">
                <a:solidFill>
                  <a:srgbClr val="FF0000"/>
                </a:solidFill>
              </a:rPr>
              <a:t>What is Model</a:t>
            </a:r>
            <a:endParaRPr lang="en-US" dirty="0"/>
          </a:p>
        </p:txBody>
      </p:sp>
      <p:sp>
        <p:nvSpPr>
          <p:cNvPr id="3" name="Content Placeholder 2"/>
          <p:cNvSpPr>
            <a:spLocks noGrp="1"/>
          </p:cNvSpPr>
          <p:nvPr>
            <p:ph idx="1"/>
          </p:nvPr>
        </p:nvSpPr>
        <p:spPr>
          <a:xfrm>
            <a:off x="838200" y="1323192"/>
            <a:ext cx="10515600" cy="4853771"/>
          </a:xfrm>
        </p:spPr>
        <p:txBody>
          <a:bodyPr>
            <a:normAutofit/>
          </a:bodyPr>
          <a:lstStyle/>
          <a:p>
            <a:pPr marL="0" indent="0">
              <a:buNone/>
            </a:pPr>
            <a:r>
              <a:rPr lang="en-US" sz="3200" dirty="0" smtClean="0"/>
              <a:t>A model of an object is a physical representation that shows what it looks like or how it works. The model is often smaller than the object it represent.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854" y="2806262"/>
            <a:ext cx="9122979" cy="3836276"/>
          </a:xfrm>
          <a:prstGeom prst="rect">
            <a:avLst/>
          </a:prstGeom>
        </p:spPr>
      </p:pic>
    </p:spTree>
    <p:extLst>
      <p:ext uri="{BB962C8B-B14F-4D97-AF65-F5344CB8AC3E}">
        <p14:creationId xmlns:p14="http://schemas.microsoft.com/office/powerpoint/2010/main" val="423434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1028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What is Modelling ?</a:t>
            </a:r>
            <a:endParaRPr lang="en-US" dirty="0"/>
          </a:p>
        </p:txBody>
      </p:sp>
      <p:sp>
        <p:nvSpPr>
          <p:cNvPr id="3" name="Content Placeholder 2"/>
          <p:cNvSpPr>
            <a:spLocks noGrp="1"/>
          </p:cNvSpPr>
          <p:nvPr>
            <p:ph idx="1"/>
          </p:nvPr>
        </p:nvSpPr>
        <p:spPr/>
        <p:txBody>
          <a:bodyPr>
            <a:normAutofit/>
          </a:bodyPr>
          <a:lstStyle/>
          <a:p>
            <a:r>
              <a:rPr lang="en-US" sz="3200" dirty="0">
                <a:solidFill>
                  <a:schemeClr val="accent2">
                    <a:lumMod val="75000"/>
                  </a:schemeClr>
                </a:solidFill>
              </a:rPr>
              <a:t>Modelling</a:t>
            </a:r>
            <a:r>
              <a:rPr lang="en-US" sz="3200" dirty="0"/>
              <a:t> </a:t>
            </a:r>
            <a:r>
              <a:rPr lang="en-US" sz="3200" dirty="0">
                <a:solidFill>
                  <a:srgbClr val="002060"/>
                </a:solidFill>
              </a:rPr>
              <a:t>(Develop Built a Conceptual Model</a:t>
            </a:r>
            <a:r>
              <a:rPr lang="en-US" sz="3200" dirty="0" smtClean="0">
                <a:solidFill>
                  <a:srgbClr val="002060"/>
                </a:solidFill>
              </a:rPr>
              <a:t>)</a:t>
            </a:r>
            <a:endParaRPr lang="en-US" sz="3200" dirty="0">
              <a:solidFill>
                <a:srgbClr val="002060"/>
              </a:solidFill>
            </a:endParaRPr>
          </a:p>
          <a:p>
            <a:pPr marL="0" indent="0">
              <a:buNone/>
            </a:pPr>
            <a:r>
              <a:rPr lang="en-US" sz="3600" dirty="0"/>
              <a:t>Conceptual model is defined and built up with respect to specified research purpose using data and information collected, in order to represent relationships that are relevant to the research problem as known as conceptual model.</a:t>
            </a:r>
            <a:endParaRPr lang="en-US" sz="3600" dirty="0">
              <a:solidFill>
                <a:srgbClr val="002060"/>
              </a:solidFill>
            </a:endParaRPr>
          </a:p>
          <a:p>
            <a:pPr marL="0" indent="0">
              <a:buNone/>
            </a:pPr>
            <a:endParaRPr lang="en-US" sz="3600" dirty="0"/>
          </a:p>
        </p:txBody>
      </p:sp>
    </p:spTree>
    <p:extLst>
      <p:ext uri="{BB962C8B-B14F-4D97-AF65-F5344CB8AC3E}">
        <p14:creationId xmlns:p14="http://schemas.microsoft.com/office/powerpoint/2010/main" val="176632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chemeClr val="accent2">
                    <a:lumMod val="75000"/>
                  </a:schemeClr>
                </a:solidFill>
              </a:rPr>
              <a:t>Modelling &amp; Simulation</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4800" dirty="0" smtClean="0">
                <a:solidFill>
                  <a:srgbClr val="002060"/>
                </a:solidFill>
              </a:rPr>
              <a:t>Modeling </a:t>
            </a:r>
            <a:r>
              <a:rPr lang="en-US" sz="4800" dirty="0">
                <a:solidFill>
                  <a:srgbClr val="002060"/>
                </a:solidFill>
              </a:rPr>
              <a:t>and simulation is defined by </a:t>
            </a:r>
            <a:r>
              <a:rPr lang="en-US" sz="4800" dirty="0" smtClean="0">
                <a:solidFill>
                  <a:srgbClr val="002060"/>
                </a:solidFill>
              </a:rPr>
              <a:t>Bratley </a:t>
            </a:r>
            <a:r>
              <a:rPr lang="en-US" sz="4800" dirty="0">
                <a:solidFill>
                  <a:srgbClr val="002060"/>
                </a:solidFill>
              </a:rPr>
              <a:t>as a process of driving a model of a system with suitable inputs and observing the correspondingly </a:t>
            </a:r>
            <a:r>
              <a:rPr lang="en-US" sz="4800" dirty="0" smtClean="0">
                <a:solidFill>
                  <a:srgbClr val="002060"/>
                </a:solidFill>
              </a:rPr>
              <a:t>outputs.</a:t>
            </a:r>
            <a:endParaRPr lang="en-US" sz="4800" dirty="0">
              <a:solidFill>
                <a:srgbClr val="002060"/>
              </a:solidFill>
            </a:endParaRPr>
          </a:p>
        </p:txBody>
      </p:sp>
    </p:spTree>
    <p:extLst>
      <p:ext uri="{BB962C8B-B14F-4D97-AF65-F5344CB8AC3E}">
        <p14:creationId xmlns:p14="http://schemas.microsoft.com/office/powerpoint/2010/main" val="3669612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B5384-605C-4233-893C-4A5C1D8D1CF9}"/>
              </a:ext>
            </a:extLst>
          </p:cNvPr>
          <p:cNvSpPr>
            <a:spLocks noGrp="1"/>
          </p:cNvSpPr>
          <p:nvPr>
            <p:ph idx="1"/>
          </p:nvPr>
        </p:nvSpPr>
        <p:spPr/>
        <p:txBody>
          <a:bodyPr>
            <a:noAutofit/>
          </a:bodyPr>
          <a:lstStyle/>
          <a:p>
            <a:pPr marL="0" indent="0">
              <a:buNone/>
            </a:pPr>
            <a:r>
              <a:rPr lang="en-US" sz="4000" dirty="0" smtClean="0">
                <a:solidFill>
                  <a:srgbClr val="002060"/>
                </a:solidFill>
              </a:rPr>
              <a:t>Biological regulatory networks </a:t>
            </a:r>
            <a:r>
              <a:rPr lang="en-US" sz="4000" b="1" dirty="0" smtClean="0">
                <a:solidFill>
                  <a:srgbClr val="FF0000"/>
                </a:solidFill>
              </a:rPr>
              <a:t>(BRN)</a:t>
            </a:r>
            <a:r>
              <a:rPr lang="en-US" sz="4000" dirty="0" smtClean="0">
                <a:solidFill>
                  <a:srgbClr val="002060"/>
                </a:solidFill>
              </a:rPr>
              <a:t> are usually represented by a directed graph }=(V , E). Where nodes represent the set of all components V, and the set of signed edge E </a:t>
            </a:r>
            <a:r>
              <a:rPr lang="en-US" sz="4000" u="sng" dirty="0" smtClean="0">
                <a:solidFill>
                  <a:srgbClr val="002060"/>
                </a:solidFill>
              </a:rPr>
              <a:t>&lt;</a:t>
            </a:r>
            <a:r>
              <a:rPr lang="en-US" sz="4000" dirty="0" smtClean="0">
                <a:solidFill>
                  <a:srgbClr val="002060"/>
                </a:solidFill>
              </a:rPr>
              <a:t> {(u, v, t): u, v belong to V; t belong to (+ , -) represent regulatory interaction. Sign t edge represent a Positive interaction (Activation), or Negative Interaction (Inhibition).</a:t>
            </a:r>
            <a:endParaRPr lang="en-US" sz="4000" u="sng" dirty="0">
              <a:solidFill>
                <a:srgbClr val="002060"/>
              </a:solidFill>
            </a:endParaRPr>
          </a:p>
        </p:txBody>
      </p:sp>
      <p:sp>
        <p:nvSpPr>
          <p:cNvPr id="4" name="Title 1">
            <a:extLst>
              <a:ext uri="{FF2B5EF4-FFF2-40B4-BE49-F238E27FC236}">
                <a16:creationId xmlns:a16="http://schemas.microsoft.com/office/drawing/2014/main" id="{28E448D9-9898-474D-B2BE-E9F3A09969B9}"/>
              </a:ext>
            </a:extLst>
          </p:cNvPr>
          <p:cNvSpPr>
            <a:spLocks noGrp="1"/>
          </p:cNvSpPr>
          <p:nvPr>
            <p:ph type="title"/>
          </p:nvPr>
        </p:nvSpPr>
        <p:spPr>
          <a:xfrm>
            <a:off x="838200" y="365125"/>
            <a:ext cx="10515600" cy="990709"/>
          </a:xfrm>
        </p:spPr>
        <p:txBody>
          <a:bodyPr>
            <a:normAutofit fontScale="90000"/>
          </a:bodyPr>
          <a:lstStyle/>
          <a:p>
            <a:r>
              <a:rPr lang="en-US" sz="6000" b="1" dirty="0" smtClean="0">
                <a:solidFill>
                  <a:srgbClr val="FF0000"/>
                </a:solidFill>
              </a:rPr>
              <a:t>Biological Regulatory Networks (BRN)</a:t>
            </a:r>
            <a:endParaRPr lang="en-US" b="1" dirty="0">
              <a:solidFill>
                <a:srgbClr val="FF0000"/>
              </a:solidFill>
            </a:endParaRPr>
          </a:p>
        </p:txBody>
      </p:sp>
    </p:spTree>
    <p:extLst>
      <p:ext uri="{BB962C8B-B14F-4D97-AF65-F5344CB8AC3E}">
        <p14:creationId xmlns:p14="http://schemas.microsoft.com/office/powerpoint/2010/main" val="1505030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FDEB-B61F-454B-B86F-05B13FC73673}"/>
              </a:ext>
            </a:extLst>
          </p:cNvPr>
          <p:cNvSpPr>
            <a:spLocks noGrp="1"/>
          </p:cNvSpPr>
          <p:nvPr>
            <p:ph type="title"/>
          </p:nvPr>
        </p:nvSpPr>
        <p:spPr>
          <a:xfrm>
            <a:off x="1618592" y="365126"/>
            <a:ext cx="9735207" cy="633358"/>
          </a:xfrm>
        </p:spPr>
        <p:txBody>
          <a:bodyPr>
            <a:normAutofit fontScale="90000"/>
          </a:bodyPr>
          <a:lstStyle/>
          <a:p>
            <a:r>
              <a:rPr lang="en-US" sz="6000" b="1" dirty="0" smtClean="0">
                <a:solidFill>
                  <a:srgbClr val="FF0000"/>
                </a:solidFill>
              </a:rPr>
              <a:t>About GINsim</a:t>
            </a:r>
            <a:endParaRPr lang="en-US" sz="6000" b="1" dirty="0">
              <a:solidFill>
                <a:srgbClr val="FF0000"/>
              </a:solidFill>
            </a:endParaRPr>
          </a:p>
        </p:txBody>
      </p:sp>
      <p:sp>
        <p:nvSpPr>
          <p:cNvPr id="3" name="Content Placeholder 2"/>
          <p:cNvSpPr>
            <a:spLocks noGrp="1"/>
          </p:cNvSpPr>
          <p:nvPr>
            <p:ph idx="1"/>
          </p:nvPr>
        </p:nvSpPr>
        <p:spPr>
          <a:xfrm>
            <a:off x="1618593" y="1650124"/>
            <a:ext cx="8954814" cy="4813738"/>
          </a:xfrm>
        </p:spPr>
        <p:txBody>
          <a:bodyPr>
            <a:normAutofit/>
          </a:bodyPr>
          <a:lstStyle/>
          <a:p>
            <a:pPr marL="0" indent="0">
              <a:buNone/>
            </a:pPr>
            <a:r>
              <a:rPr lang="en-US" sz="3200" dirty="0" smtClean="0"/>
              <a:t>GINsim is a tool using for simulation and the analysis and regulatory graphs, based on multilevel logical formalism.</a:t>
            </a:r>
          </a:p>
          <a:p>
            <a:pPr marL="0" indent="0">
              <a:buNone/>
            </a:pPr>
            <a:endParaRPr lang="en-US" sz="3200" dirty="0" smtClean="0"/>
          </a:p>
          <a:p>
            <a:pPr marL="0" indent="0">
              <a:buNone/>
            </a:pPr>
            <a:r>
              <a:rPr lang="en-US" sz="3200" dirty="0" smtClean="0"/>
              <a:t>Two Type Of Formalism Graphs :</a:t>
            </a:r>
          </a:p>
          <a:p>
            <a:pPr marL="514350" indent="-514350">
              <a:buAutoNum type="arabicPeriod"/>
            </a:pPr>
            <a:r>
              <a:rPr lang="en-US" sz="3200" b="1" dirty="0" smtClean="0"/>
              <a:t>Regulatory Graph</a:t>
            </a:r>
            <a:r>
              <a:rPr lang="en-US" sz="3200" dirty="0" smtClean="0"/>
              <a:t> (Which model regulatory networks).</a:t>
            </a:r>
            <a:endParaRPr lang="en-US" dirty="0" smtClean="0"/>
          </a:p>
        </p:txBody>
      </p:sp>
    </p:spTree>
    <p:extLst>
      <p:ext uri="{BB962C8B-B14F-4D97-AF65-F5344CB8AC3E}">
        <p14:creationId xmlns:p14="http://schemas.microsoft.com/office/powerpoint/2010/main" val="2168938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584</Words>
  <Application>Microsoft Office PowerPoint</Application>
  <PresentationFormat>Widescreen</PresentationFormat>
  <Paragraphs>73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Adobe Garamond Pro Bold</vt:lpstr>
      <vt:lpstr>Arial</vt:lpstr>
      <vt:lpstr>Bauhaus 93</vt:lpstr>
      <vt:lpstr>Calibri</vt:lpstr>
      <vt:lpstr>Calibri Light</vt:lpstr>
      <vt:lpstr>Times New Roman</vt:lpstr>
      <vt:lpstr>Office Theme</vt:lpstr>
      <vt:lpstr>Logical Modelling Of Biological Regulatory Networks With GINsim</vt:lpstr>
      <vt:lpstr>  Outlines </vt:lpstr>
      <vt:lpstr>Availability</vt:lpstr>
      <vt:lpstr>What is Model</vt:lpstr>
      <vt:lpstr>PowerPoint Presentation</vt:lpstr>
      <vt:lpstr>What is Modelling ?</vt:lpstr>
      <vt:lpstr>Modelling &amp; Simulation</vt:lpstr>
      <vt:lpstr>Biological Regulatory Networks (BRN)</vt:lpstr>
      <vt:lpstr>About GINsim</vt:lpstr>
      <vt:lpstr>PowerPoint Presentation</vt:lpstr>
      <vt:lpstr>Drawing The Regulatory Graph</vt:lpstr>
      <vt:lpstr>PowerPoint Presentation</vt:lpstr>
      <vt:lpstr>Activation</vt:lpstr>
      <vt:lpstr>Activation Graph</vt:lpstr>
      <vt:lpstr>PowerPoint Presentation</vt:lpstr>
      <vt:lpstr>Inhibition Graph</vt:lpstr>
      <vt:lpstr>PowerPoint Presentation</vt:lpstr>
      <vt:lpstr>PowerPoint Presentation</vt:lpstr>
      <vt:lpstr>PowerPoint Presentation</vt:lpstr>
      <vt:lpstr>PowerPoint Presentation</vt:lpstr>
      <vt:lpstr>Instillation</vt:lpstr>
      <vt:lpstr>Snoopy Tools Structure</vt:lpstr>
      <vt:lpstr>Create New File</vt:lpstr>
      <vt:lpstr>Petri Net Panel </vt:lpstr>
      <vt:lpstr>Create Places</vt:lpstr>
      <vt:lpstr>Create Transition</vt:lpstr>
      <vt:lpstr>Create Coarse Place</vt:lpstr>
      <vt:lpstr>Create Arc</vt:lpstr>
      <vt:lpstr>Create Token</vt:lpstr>
      <vt:lpstr>Create Token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SEMESTER:    7TH</dc:title>
  <dc:creator>raeeskahn79new@outlook.com</dc:creator>
  <cp:lastModifiedBy>abdswat@outlook.com</cp:lastModifiedBy>
  <cp:revision>50</cp:revision>
  <dcterms:created xsi:type="dcterms:W3CDTF">2021-09-29T19:27:08Z</dcterms:created>
  <dcterms:modified xsi:type="dcterms:W3CDTF">2021-12-07T03:23:25Z</dcterms:modified>
</cp:coreProperties>
</file>