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54" r:id="rId1"/>
  </p:sldMasterIdLst>
  <p:notesMasterIdLst>
    <p:notesMasterId r:id="rId16"/>
  </p:notesMasterIdLst>
  <p:sldIdLst>
    <p:sldId id="256" r:id="rId2"/>
    <p:sldId id="258" r:id="rId3"/>
    <p:sldId id="257" r:id="rId4"/>
    <p:sldId id="283" r:id="rId5"/>
    <p:sldId id="259" r:id="rId6"/>
    <p:sldId id="282" r:id="rId7"/>
    <p:sldId id="260" r:id="rId8"/>
    <p:sldId id="273" r:id="rId9"/>
    <p:sldId id="275" r:id="rId10"/>
    <p:sldId id="276" r:id="rId11"/>
    <p:sldId id="277" r:id="rId12"/>
    <p:sldId id="278" r:id="rId13"/>
    <p:sldId id="284" r:id="rId14"/>
    <p:sldId id="27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League Spartan" panose="020B0604020202020204" charset="0"/>
      <p:regular r:id="rId23"/>
      <p:bold r:id="rId24"/>
    </p:embeddedFont>
    <p:embeddedFont>
      <p:font typeface="Lora" pitchFamily="2" charset="0"/>
      <p:regular r:id="rId25"/>
      <p:bold r:id="rId26"/>
      <p:italic r:id="rId27"/>
      <p:boldItalic r:id="rId28"/>
    </p:embeddedFont>
    <p:embeddedFont>
      <p:font typeface="Quattrocento Sans" panose="020B05020500000200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SLIDES_API97739449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SLIDES_API97739449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97739449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97739449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97739449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97739449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97739449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97739449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79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0d6f07b4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0d6f07b4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0d6f07b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0d6f07b4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198049339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198049339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97739449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97739449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60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97739449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97739449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97739449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97739449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0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97739449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97739449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0d6f07b4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0d6f07b4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97739449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97739449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7320-2433-7E9C-46D5-CD5679930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3A037-4C3B-6425-0CB3-77570EC51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24A-A4DA-31DC-FC2A-D0657EB4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06A8-07E3-0675-E7A6-9BAE4AF6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1D86-DD64-C290-69FA-E830390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054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C9A-85D9-0C1A-40B6-188EE482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12F0-C949-AC66-8B31-CDB020057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1532-A2A3-B241-915C-D668314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7649-F6F1-9881-6D0B-7AE444EE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B13B-FA29-FADC-23FB-BAE2680C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806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22C91-DE26-EC59-3BCA-660B78AB0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670E-5847-D472-AF92-E56BDC24A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12FB-7BED-2389-E8F7-01645CC1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B793-909B-D2A8-1190-330DBA9D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43B3-E02D-40F2-B71D-A560908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600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577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84F5-04C4-5CAA-1745-CEC7A58E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6FF9-FE1B-1834-9A15-7E48101B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5A30-F872-257D-22F7-9A54D724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5D55-9ACA-4EF5-57B3-2C9BAE41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4296-066D-A795-44EC-4FB7941F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72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1C5F-FCD5-3287-AAFD-A584DFD4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6E10-95A2-B06F-4DC2-EC14E7645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AED0-9618-5437-F88C-20F62E31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4028-85E2-C1F4-4A01-E38D282F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B9F9-CBEA-433C-1F1C-095DDABD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228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6074-CB7C-1F7F-108A-BD0CB545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8607-6362-3968-3BEB-2E9168EFE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0731E-BEFA-0245-0F4A-B5AB53C8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93AD-5063-9A01-8E0C-9A979799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C947F-D717-CEAA-E513-CDC7D6E1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4E06A-E8DD-1279-2137-93D8A0DA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5193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AE03-50D2-EC86-FF7E-AB1E7BCB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554A0-BDEB-7521-39AC-F1B8E6B0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FE388-8B44-D9FC-7DA7-EE73194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46B7D-441E-8798-1BF3-6F0D0B5F7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E7940-0CD5-D6BE-B7F9-D84E0E01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06DD-9BAE-0EC1-3A9A-DA5840AD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88AC4-5EBA-FE85-E599-2CA17EE0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EF451-B007-EAAC-D892-9B912728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57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E304-063C-3142-7B4E-8859704D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B7386-0365-D80F-1FE1-3350390A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3F1FD-9A76-426B-0575-AF57346E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369BC-BC40-C9D4-155B-AC7A7AAC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041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01304-E012-AE5A-1D39-590EC3A2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77C8E-CFE0-5AFE-34C6-6F41FBBF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3A1A9-6454-73F2-4782-2E052D11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7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29A5-4E6B-4371-70AA-98A419EB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81B1-C002-AAAF-4ED4-D26BED26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1E695-C09B-D74A-B7EB-13B28590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BFE9-22BC-677D-FB83-E517F25D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F034-8F12-3567-3CBB-959A6D98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99DA-B196-7454-B757-E8000BE0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401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FA0-F183-BD71-63C0-41E3521C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39A89-7364-EA2C-68E1-A581954BB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E5B5A-BB88-E9B2-2DB3-F8C1E45A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EC5C-6A56-18E3-8C0C-4BD45177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0B39-25AF-74E2-10D3-7714258B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F3DC-DEDD-28D1-F830-1E5B85B5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738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D8D3C-9239-60D2-5D07-B8579354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5520-9112-3935-BAD0-EC4A405B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AC21-0EB2-3A58-1D7F-05AF26762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7245-CFE6-63FA-41DF-CFEEDF294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971A9-1200-93F7-705E-D7075353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6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5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6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6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6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86118" y="551329"/>
            <a:ext cx="7540322" cy="2196353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Marketing Group Presentation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13011" y="3653118"/>
            <a:ext cx="7504463" cy="109369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b="1" i="0">
                <a:effectLst/>
                <a:latin typeface="-apple-system"/>
              </a:rPr>
              <a:t>G8-SLU-21ST AUG DM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596800" y="449147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Content Creation</a:t>
            </a:r>
            <a:r>
              <a:rPr lang="en-GB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:</a:t>
            </a:r>
            <a:endParaRPr sz="2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ague Spartan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523488" y="1153594"/>
            <a:ext cx="6897848" cy="221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Content suggestions for social media (e.g., photos, videos, infographics).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Formatting and style guidelines were provided.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Tools and resources for developing aesthetically appealing material are recommended.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Encouraged content cross-promotion across mediums.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Suggestions for working with influencers and brand ambassadors were provided.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516053" y="478883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Paid Social Media Advertising:</a:t>
            </a:r>
            <a:endParaRPr sz="2400" b="1" u="sng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ague Spartan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516052" y="1118490"/>
            <a:ext cx="54846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Benefits and downsides of sponsored social media advertising were assessed.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Channels for adopting paid advertising that are recommended.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Best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practises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 for producing effective ad campaigns were provided.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Suggested Methods for calculating return on investment (ROI).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Tips for lowering expenses and increasing conversions were provided.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Social Media Metrics</a:t>
            </a:r>
            <a:r>
              <a:rPr lang="en-GB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:</a:t>
            </a:r>
            <a:endParaRPr sz="2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ague Spartan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635000" y="1207700"/>
            <a:ext cx="638628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Key performance indicators (KPIs) for assessing social media success have been identified.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Each statistic (e.g., engagement rate, follower increase) was defined and explained.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Tools and resources for tracking metrics were provided.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Suggested metrics-based solutions for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optimising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 social media strategy.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Best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practises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 for providing metrics to stakeholders were provided.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Additional Recommendations</a:t>
            </a:r>
            <a:r>
              <a:rPr lang="en-GB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:</a:t>
            </a:r>
            <a:endParaRPr sz="2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ague Spartan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635000" y="1207700"/>
            <a:ext cx="638628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Regularly Conduct Webinars.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Maintain contacts with educational institutes to promote.</a:t>
            </a:r>
            <a:b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b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Promote more though third-party.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2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 sz="46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635000" y="425350"/>
            <a:ext cx="50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Agenda:</a:t>
            </a:r>
            <a:endParaRPr sz="2400" b="1" u="sng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0659" y="998050"/>
            <a:ext cx="7575600" cy="319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Internship Team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Exploring the Social Media Presence of Excelerate: Observations and Analysis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927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Assignment 1: Social Media Audit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927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Assignment 2: Customer Persona and Audience Engagement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927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Assignment 3: Key Message &amp; Social Media Content Strategy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9271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Assignment 4: Social Media Analysis &amp; Content Strategy for Local Business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Next Steps and Recommendations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9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9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0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0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0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9" name="Rectangle 10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-352779" y="1919240"/>
            <a:ext cx="2401025" cy="66011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</a:pPr>
            <a:r>
              <a:rPr lang="en-US" sz="3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League Spartan"/>
              </a:rPr>
              <a:t>Team:</a:t>
            </a:r>
          </a:p>
        </p:txBody>
      </p:sp>
      <p:grpSp>
        <p:nvGrpSpPr>
          <p:cNvPr id="64" name="Google Shape;64;p14"/>
          <p:cNvGrpSpPr/>
          <p:nvPr/>
        </p:nvGrpSpPr>
        <p:grpSpPr>
          <a:xfrm>
            <a:off x="3275772" y="432521"/>
            <a:ext cx="5742885" cy="3710217"/>
            <a:chOff x="706524" y="2269995"/>
            <a:chExt cx="10303215" cy="3366488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706524" y="2269995"/>
              <a:ext cx="1992900" cy="1701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defTabSz="185440">
                <a:spcBef>
                  <a:spcPts val="122"/>
                </a:spcBef>
              </a:pPr>
              <a:r>
                <a:rPr lang="en-IN" sz="2000" b="1" i="1" kern="1200" dirty="0">
                  <a:solidFill>
                    <a:schemeClr val="tx1"/>
                  </a:solidFill>
                  <a:latin typeface="Lora" panose="020F0502020204030204" pitchFamily="2" charset="0"/>
                  <a:ea typeface="+mn-ea"/>
                  <a:cs typeface="+mn-cs"/>
                  <a:sym typeface="Lora"/>
                </a:rPr>
                <a:t>Sai Kumar Reddy</a:t>
              </a:r>
              <a:endParaRPr sz="2000" b="1" i="1" kern="1200" dirty="0">
                <a:solidFill>
                  <a:schemeClr val="tx1"/>
                </a:solidFill>
                <a:latin typeface="Lora" panose="020F0502020204030204" pitchFamily="2" charset="0"/>
                <a:ea typeface="+mn-ea"/>
                <a:cs typeface="+mn-cs"/>
                <a:sym typeface="Lora"/>
              </a:endParaRPr>
            </a:p>
            <a:p>
              <a:pPr defTabSz="185440">
                <a:spcBef>
                  <a:spcPts val="122"/>
                </a:spcBef>
              </a:pPr>
              <a:r>
                <a:rPr lang="en-GB" sz="20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Quattrocento Sans"/>
                  <a:ea typeface="+mn-ea"/>
                  <a:cs typeface="+mn-cs"/>
                  <a:sym typeface="Quattrocento Sans"/>
                </a:rPr>
                <a:t>India</a:t>
              </a:r>
              <a:endParaRPr sz="2000" kern="1200" dirty="0">
                <a:solidFill>
                  <a:srgbClr val="000000"/>
                </a:solidFill>
                <a:highlight>
                  <a:srgbClr val="FFFF00"/>
                </a:highlight>
                <a:latin typeface="Quattrocento Sans"/>
                <a:ea typeface="+mn-ea"/>
                <a:cs typeface="+mn-cs"/>
                <a:sym typeface="Quattrocento Sans"/>
              </a:endParaRPr>
            </a:p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9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3110612" y="2624608"/>
              <a:ext cx="1992900" cy="784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900" b="1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3984636" y="2269995"/>
              <a:ext cx="2061285" cy="2224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defTabSz="185440">
                <a:spcBef>
                  <a:spcPts val="122"/>
                </a:spcBef>
              </a:pPr>
              <a:r>
                <a:rPr lang="en-US" sz="1600" b="1" i="1" kern="1200" dirty="0">
                  <a:solidFill>
                    <a:schemeClr val="tx1"/>
                  </a:solidFill>
                  <a:latin typeface="Lora"/>
                  <a:ea typeface="+mn-ea"/>
                  <a:cs typeface="+mn-cs"/>
                  <a:sym typeface="Lora"/>
                </a:rPr>
                <a:t>G P V R S D M</a:t>
              </a:r>
            </a:p>
            <a:p>
              <a:pPr defTabSz="185440">
                <a:spcBef>
                  <a:spcPts val="122"/>
                </a:spcBef>
              </a:pPr>
              <a:r>
                <a:rPr lang="en-US" sz="1600" b="1" i="1" kern="1200" dirty="0" err="1">
                  <a:solidFill>
                    <a:schemeClr val="tx1"/>
                  </a:solidFill>
                  <a:latin typeface="Lora"/>
                  <a:ea typeface="+mn-ea"/>
                  <a:cs typeface="+mn-cs"/>
                  <a:sym typeface="Lora"/>
                </a:rPr>
                <a:t>Manikumar</a:t>
              </a:r>
              <a:endParaRPr lang="en-IN" sz="1600" b="1" i="1" kern="1200" dirty="0">
                <a:solidFill>
                  <a:schemeClr val="tx1"/>
                </a:solidFill>
                <a:latin typeface="Lora"/>
                <a:ea typeface="+mn-ea"/>
                <a:cs typeface="+mn-cs"/>
                <a:sym typeface="Lora"/>
              </a:endParaRPr>
            </a:p>
            <a:p>
              <a:pPr defTabSz="185440">
                <a:spcBef>
                  <a:spcPts val="122"/>
                </a:spcBef>
              </a:pPr>
              <a:r>
                <a:rPr lang="en-GB" sz="1600" kern="1200" dirty="0">
                  <a:solidFill>
                    <a:srgbClr val="000000"/>
                  </a:solidFill>
                  <a:highlight>
                    <a:srgbClr val="FFFF00"/>
                  </a:highlight>
                  <a:latin typeface="Quattrocento Sans"/>
                  <a:ea typeface="+mn-ea"/>
                  <a:cs typeface="+mn-cs"/>
                  <a:sym typeface="Quattrocento Sans"/>
                </a:rPr>
                <a:t>India</a:t>
              </a:r>
              <a:endParaRPr lang="en-IN" sz="1600" kern="1200" dirty="0">
                <a:solidFill>
                  <a:srgbClr val="000000"/>
                </a:solidFill>
                <a:highlight>
                  <a:srgbClr val="FFFF00"/>
                </a:highlight>
                <a:latin typeface="Quattrocento Sans"/>
                <a:ea typeface="+mn-ea"/>
                <a:cs typeface="+mn-cs"/>
                <a:sym typeface="Quattrocento Sans"/>
              </a:endParaRPr>
            </a:p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9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7165409" y="2269995"/>
              <a:ext cx="3844330" cy="784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defTabSz="185440">
                <a:spcBef>
                  <a:spcPts val="122"/>
                </a:spcBef>
              </a:pPr>
              <a:r>
                <a:rPr lang="en-GB" sz="2000" b="1" i="1" kern="1200" dirty="0" err="1">
                  <a:solidFill>
                    <a:schemeClr val="tx1"/>
                  </a:solidFill>
                  <a:latin typeface="Lora"/>
                  <a:ea typeface="+mn-ea"/>
                  <a:cs typeface="+mn-cs"/>
                  <a:sym typeface="Lora"/>
                </a:rPr>
                <a:t>Gafoor</a:t>
              </a:r>
              <a:endParaRPr sz="2000" b="1" i="1" kern="1200" dirty="0">
                <a:solidFill>
                  <a:schemeClr val="tx1"/>
                </a:solidFill>
                <a:latin typeface="Lora"/>
                <a:ea typeface="+mn-ea"/>
                <a:cs typeface="+mn-cs"/>
                <a:sym typeface="Lora"/>
              </a:endParaRPr>
            </a:p>
            <a:p>
              <a:pPr defTabSz="185440">
                <a:spcBef>
                  <a:spcPts val="122"/>
                </a:spcBef>
              </a:pPr>
              <a:r>
                <a:rPr lang="en-GB" sz="20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Quattrocento Sans"/>
                  <a:ea typeface="+mn-ea"/>
                  <a:cs typeface="+mn-cs"/>
                  <a:sym typeface="Quattrocento Sans"/>
                </a:rPr>
                <a:t>India</a:t>
              </a:r>
              <a:r>
                <a:rPr lang="en-GB" sz="2000" kern="1200" dirty="0">
                  <a:solidFill>
                    <a:schemeClr val="tx1"/>
                  </a:solidFill>
                  <a:latin typeface="Quattrocento Sans"/>
                  <a:ea typeface="+mn-ea"/>
                  <a:cs typeface="+mn-cs"/>
                  <a:sym typeface="Quattrocento Sans"/>
                </a:rPr>
                <a:t>                               </a:t>
              </a:r>
              <a:endParaRPr sz="2000" kern="1200" dirty="0">
                <a:solidFill>
                  <a:srgbClr val="000000"/>
                </a:solidFill>
                <a:highlight>
                  <a:srgbClr val="FFFF00"/>
                </a:highlight>
                <a:latin typeface="Quattrocento Sans"/>
                <a:ea typeface="+mn-ea"/>
                <a:cs typeface="+mn-cs"/>
                <a:sym typeface="Quattrocento Sans"/>
              </a:endParaRPr>
            </a:p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9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060752" y="4357012"/>
              <a:ext cx="1992900" cy="11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defTabSz="185440">
                <a:spcBef>
                  <a:spcPts val="122"/>
                </a:spcBef>
              </a:pPr>
              <a:r>
                <a:rPr lang="en-GB" sz="2000" b="1" i="1" kern="1200" dirty="0">
                  <a:solidFill>
                    <a:schemeClr val="tx1"/>
                  </a:solidFill>
                  <a:latin typeface="Lora"/>
                  <a:ea typeface="+mn-ea"/>
                  <a:cs typeface="+mn-cs"/>
                  <a:sym typeface="Lora"/>
                </a:rPr>
                <a:t>Okorie</a:t>
              </a:r>
              <a:endParaRPr sz="2000" b="1" i="1" kern="1200" dirty="0">
                <a:solidFill>
                  <a:schemeClr val="tx1"/>
                </a:solidFill>
                <a:latin typeface="Lora"/>
                <a:ea typeface="+mn-ea"/>
                <a:cs typeface="+mn-cs"/>
                <a:sym typeface="Lora"/>
              </a:endParaRPr>
            </a:p>
            <a:p>
              <a:pPr defTabSz="185440">
                <a:spcBef>
                  <a:spcPts val="122"/>
                </a:spcBef>
              </a:pPr>
              <a:r>
                <a:rPr lang="en-GB" sz="2000" kern="1200" dirty="0">
                  <a:solidFill>
                    <a:schemeClr val="tx1"/>
                  </a:solidFill>
                  <a:highlight>
                    <a:srgbClr val="FFFF00"/>
                  </a:highlight>
                  <a:latin typeface="Quattrocento Sans"/>
                  <a:ea typeface="+mn-ea"/>
                  <a:cs typeface="+mn-cs"/>
                  <a:sym typeface="Quattrocento Sans"/>
                </a:rPr>
                <a:t>Nigeria</a:t>
              </a:r>
              <a:endParaRPr sz="2000" kern="1200" dirty="0">
                <a:solidFill>
                  <a:srgbClr val="000000"/>
                </a:solidFill>
                <a:highlight>
                  <a:srgbClr val="FFFF00"/>
                </a:highlight>
                <a:latin typeface="Quattrocento Sans"/>
                <a:ea typeface="+mn-ea"/>
                <a:cs typeface="+mn-cs"/>
                <a:sym typeface="Quattrocento Sans"/>
              </a:endParaRPr>
            </a:p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9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73" name="Google Shape;73;p14"/>
            <p:cNvPicPr preferRelativeResize="0"/>
            <p:nvPr/>
          </p:nvPicPr>
          <p:blipFill rotWithShape="1">
            <a:blip r:embed="rId3">
              <a:alphaModFix/>
            </a:blip>
            <a:srcRect l="363250" t="32940" r="-363250" b="-32940"/>
            <a:stretch/>
          </p:blipFill>
          <p:spPr>
            <a:xfrm>
              <a:off x="895577" y="3993273"/>
              <a:ext cx="1150200" cy="11502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76" name="Google Shape;76;p14"/>
            <p:cNvSpPr txBox="1"/>
            <p:nvPr/>
          </p:nvSpPr>
          <p:spPr>
            <a:xfrm>
              <a:off x="5836539" y="4028730"/>
              <a:ext cx="1992900" cy="1607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defTabSz="185440">
                <a:spcBef>
                  <a:spcPts val="122"/>
                </a:spcBef>
              </a:pPr>
              <a:r>
                <a:rPr lang="en-GB" sz="2000" b="1" i="1" kern="1200" dirty="0" err="1">
                  <a:solidFill>
                    <a:schemeClr val="tx1"/>
                  </a:solidFill>
                  <a:latin typeface="Lora"/>
                  <a:ea typeface="+mn-ea"/>
                  <a:cs typeface="+mn-cs"/>
                  <a:sym typeface="Lora"/>
                </a:rPr>
                <a:t>omijieosezemoya</a:t>
              </a:r>
              <a:endParaRPr sz="2000" b="1" i="1" kern="1200" dirty="0">
                <a:solidFill>
                  <a:schemeClr val="tx1"/>
                </a:solidFill>
                <a:latin typeface="Lora"/>
                <a:ea typeface="+mn-ea"/>
                <a:cs typeface="+mn-cs"/>
                <a:sym typeface="Lora"/>
              </a:endParaRPr>
            </a:p>
            <a:p>
              <a:pPr defTabSz="185440">
                <a:spcBef>
                  <a:spcPts val="122"/>
                </a:spcBef>
              </a:pPr>
              <a:r>
                <a:rPr lang="en-GB" sz="2000" kern="1200" dirty="0">
                  <a:solidFill>
                    <a:srgbClr val="000000"/>
                  </a:solidFill>
                  <a:highlight>
                    <a:srgbClr val="FFFF00"/>
                  </a:highlight>
                  <a:latin typeface="Quattrocento Sans"/>
                  <a:ea typeface="+mn-ea"/>
                  <a:cs typeface="+mn-cs"/>
                  <a:sym typeface="Quattrocento Sans"/>
                </a:rPr>
                <a:t>Nigeria</a:t>
              </a:r>
              <a:endParaRPr sz="2000" kern="1200" dirty="0">
                <a:solidFill>
                  <a:srgbClr val="000000"/>
                </a:solidFill>
                <a:highlight>
                  <a:srgbClr val="FFFF00"/>
                </a:highlight>
                <a:latin typeface="Quattrocento Sans"/>
                <a:ea typeface="+mn-ea"/>
                <a:cs typeface="+mn-cs"/>
                <a:sym typeface="Quattrocento Sans"/>
              </a:endParaRPr>
            </a:p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9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474856" y="386575"/>
            <a:ext cx="8194288" cy="654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78A34-ECE6-DB23-6E32-10DBF4BDC83E}"/>
              </a:ext>
            </a:extLst>
          </p:cNvPr>
          <p:cNvSpPr txBox="1"/>
          <p:nvPr/>
        </p:nvSpPr>
        <p:spPr>
          <a:xfrm>
            <a:off x="474856" y="713677"/>
            <a:ext cx="810693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About </a:t>
            </a:r>
            <a:r>
              <a:rPr lang="en-US" sz="2800" b="1" dirty="0" err="1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Excelerate</a:t>
            </a:r>
            <a:r>
              <a:rPr lang="en-US" sz="2800" b="1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  <a:p>
            <a:endParaRPr lang="en-US" b="1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endParaRPr lang="en-US" b="1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Excelerate</a:t>
            </a:r>
            <a:r>
              <a:rPr lang="en-US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the world's first and greatest platform to learn modern competencies from anywhere in the globe through personalized experiences and internship opportunities. </a:t>
            </a:r>
          </a:p>
          <a:p>
            <a:endParaRPr lang="en-US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is the only platform that combines companies, colleges, and high schools together to provide a variety of experiences, skills, and support to help learners prepare for future professions and achieve in the global market.</a:t>
            </a:r>
          </a:p>
          <a:p>
            <a:endParaRPr lang="en-US" sz="2800" b="1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379788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474856" y="386575"/>
            <a:ext cx="8194288" cy="654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78A34-ECE6-DB23-6E32-10DBF4BDC83E}"/>
              </a:ext>
            </a:extLst>
          </p:cNvPr>
          <p:cNvSpPr txBox="1"/>
          <p:nvPr/>
        </p:nvSpPr>
        <p:spPr>
          <a:xfrm>
            <a:off x="474856" y="713677"/>
            <a:ext cx="810693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Digital marketing?</a:t>
            </a:r>
          </a:p>
          <a:p>
            <a:endParaRPr lang="en-US" sz="2800" b="1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  <a:t>1. Digital marketing refers to the use of online platforms, electronic devices, and digital channels to promote and advertise products or services to a targeted audience.</a:t>
            </a:r>
          </a:p>
          <a:p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</a:b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  <a:t>2. It encompasses a variety of marketing tactics and channels, including search engine optimization, social media marketing, email marketing, and online advertising, to connect with customers and prospects in the digital world.</a:t>
            </a:r>
            <a:b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474856" y="386575"/>
            <a:ext cx="8194288" cy="654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78A34-ECE6-DB23-6E32-10DBF4BDC83E}"/>
              </a:ext>
            </a:extLst>
          </p:cNvPr>
          <p:cNvSpPr txBox="1"/>
          <p:nvPr/>
        </p:nvSpPr>
        <p:spPr>
          <a:xfrm>
            <a:off x="474856" y="713677"/>
            <a:ext cx="810693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Benifits</a:t>
            </a:r>
            <a:r>
              <a:rPr lang="en-US" sz="2800" b="1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of </a:t>
            </a:r>
            <a:r>
              <a:rPr lang="en-US" sz="2800" b="1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marketing?</a:t>
            </a:r>
          </a:p>
          <a:p>
            <a:endParaRPr lang="en-US" sz="2800" b="1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  <a:t>1 With the proliferation of internet usage, digital marketing is crucial for platforms like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  <a:t>Excelerate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  <a:t> to enhance their visibility among a global audience. It helps in targeting and reaching out to prospective students, parents, and educators across the world, thereby expanding their reach and increasing their chances of conversions.</a:t>
            </a:r>
          </a:p>
          <a:p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</a:b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League Spartan"/>
                <a:cs typeface="Arial" panose="020B0604020202020204" pitchFamily="34" charset="0"/>
                <a:sym typeface="League Spartan"/>
              </a:rPr>
              <a:t>2. Digital marketing provides valuable analytics and insights into user behavior. Education-related websites can use this data to optimize their marketing strategies, improve their website content, and tailor their offerings to better meet the needs of their target audience.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5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635000" y="425350"/>
            <a:ext cx="50799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Analysis:</a:t>
            </a:r>
            <a:b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br>
              <a:rPr lang="en-GB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77587" y="1396650"/>
            <a:ext cx="8319406" cy="358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As part of our analysis we have conducted a social media audit on </a:t>
            </a:r>
            <a:r>
              <a:rPr lang="en-US" dirty="0" err="1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Excelerate</a:t>
            </a:r>
            <a: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Social Media Platforms like Facebook, Instagram and </a:t>
            </a:r>
            <a:r>
              <a:rPr lang="en-US" dirty="0" err="1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LinkedIn.We</a:t>
            </a:r>
            <a: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have observed </a:t>
            </a:r>
            <a:r>
              <a:rPr lang="en-US" dirty="0" err="1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upto</a:t>
            </a:r>
            <a: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which level the social media posts are reaching out to audience.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Inter"/>
              <a:cs typeface="Arial" panose="020B060402020202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As part of second week we Examined recommended practices for social media posting and identified the brand essence and its </a:t>
            </a:r>
            <a:r>
              <a:rPr lang="en-US" dirty="0" err="1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significance.Created</a:t>
            </a:r>
            <a: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a consumer persona for the audience of </a:t>
            </a:r>
            <a:r>
              <a:rPr lang="en-US" dirty="0" err="1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Excelerate</a:t>
            </a:r>
            <a:b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</a:br>
            <a:endParaRPr lang="en-US" dirty="0">
              <a:latin typeface="Arial" panose="020B0604020202020204" pitchFamily="34" charset="0"/>
              <a:ea typeface="Inter"/>
              <a:cs typeface="Arial" panose="020B060402020202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In the third week we have created Key messages to enhance our relationship with the target audience</a:t>
            </a:r>
            <a:endParaRPr dirty="0">
              <a:latin typeface="Arial" panose="020B0604020202020204" pitchFamily="34" charset="0"/>
              <a:ea typeface="Inter"/>
              <a:cs typeface="Arial" panose="020B0604020202020204" pitchFamily="34" charset="0"/>
              <a:sym typeface="Inter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Next steps and Recommendations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508619" y="50862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Competitor Analysis</a:t>
            </a:r>
            <a:r>
              <a:rPr lang="en-GB" sz="24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ague Spartan"/>
              </a:rPr>
              <a:t>:</a:t>
            </a:r>
            <a:endParaRPr sz="2400" b="1" u="sn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ague Spartan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02482" y="1234006"/>
            <a:ext cx="6626967" cy="34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Investigated top rivals in the education market.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Analyzed their social media presence (e.g., follower count, engagement rates).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They identified their distinct value propositions and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messaging.Methods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 for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Excelerate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 to separate itself from competition.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  <a:t>Provided techniques for capitalizing on rival shortcomings.</a:t>
            </a:r>
            <a:b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"/>
              </a:rPr>
            </a:b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nter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Photo by </a:t>
            </a:r>
            <a:r>
              <a:rPr lang="en-GB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714</Words>
  <Application>Microsoft Office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Lora</vt:lpstr>
      <vt:lpstr>Arial</vt:lpstr>
      <vt:lpstr>Calibri</vt:lpstr>
      <vt:lpstr>League Spartan</vt:lpstr>
      <vt:lpstr>Calibri Light</vt:lpstr>
      <vt:lpstr>Quattrocento Sans</vt:lpstr>
      <vt:lpstr>Office Theme</vt:lpstr>
      <vt:lpstr>Digital Marketing Group Presentation </vt:lpstr>
      <vt:lpstr>Agenda:</vt:lpstr>
      <vt:lpstr>Team:</vt:lpstr>
      <vt:lpstr> </vt:lpstr>
      <vt:lpstr> </vt:lpstr>
      <vt:lpstr> </vt:lpstr>
      <vt:lpstr>Our Analysis:  </vt:lpstr>
      <vt:lpstr>Next steps and Recommendations</vt:lpstr>
      <vt:lpstr>Competitor Analysis:</vt:lpstr>
      <vt:lpstr>Content Creation:</vt:lpstr>
      <vt:lpstr>Paid Social Media Advertising:</vt:lpstr>
      <vt:lpstr>Social Media Metrics:</vt:lpstr>
      <vt:lpstr>Additional Recommendations: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Group Presentation </dc:title>
  <cp:lastModifiedBy>Pavan Kumar Gunnam</cp:lastModifiedBy>
  <cp:revision>7</cp:revision>
  <dcterms:modified xsi:type="dcterms:W3CDTF">2023-09-17T15:19:44Z</dcterms:modified>
</cp:coreProperties>
</file>