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17729"/>
            <a:ext cx="10106025" cy="171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46250"/>
            <a:ext cx="10358120" cy="448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344" y="496823"/>
            <a:ext cx="7114032" cy="10881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25341" y="2327275"/>
            <a:ext cx="4071620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3425" marR="815340" indent="-52069">
              <a:lnSpc>
                <a:spcPct val="100000"/>
              </a:lnSpc>
              <a:spcBef>
                <a:spcPts val="100"/>
              </a:spcBef>
              <a:tabLst>
                <a:tab pos="2766695" algn="l"/>
              </a:tabLst>
            </a:pPr>
            <a:r>
              <a:rPr sz="1800" dirty="0">
                <a:latin typeface="Calibri"/>
                <a:cs typeface="Calibri"/>
              </a:rPr>
              <a:t>BRANCH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CSE</a:t>
            </a:r>
            <a:r>
              <a:rPr lang="en-IN" sz="1800" spc="-5" dirty="0">
                <a:latin typeface="Calibri"/>
                <a:cs typeface="Calibri"/>
              </a:rPr>
              <a:t> </a:t>
            </a:r>
            <a:r>
              <a:rPr lang="en-IN" sz="1800" spc="-39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BATCH	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C3</a:t>
            </a:r>
            <a:endParaRPr sz="1800" dirty="0">
              <a:latin typeface="Calibri"/>
              <a:cs typeface="Calibri"/>
            </a:endParaRPr>
          </a:p>
          <a:p>
            <a:pPr marL="2003425">
              <a:lnSpc>
                <a:spcPct val="100000"/>
              </a:lnSpc>
              <a:tabLst>
                <a:tab pos="2760345" algn="l"/>
              </a:tabLst>
            </a:pPr>
            <a:r>
              <a:rPr sz="1800" dirty="0">
                <a:latin typeface="Calibri"/>
                <a:cs typeface="Calibri"/>
              </a:rPr>
              <a:t>GUIDE	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L</a:t>
            </a:r>
            <a:r>
              <a:rPr sz="1800" spc="-14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8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20K91A05F2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R.GAYATHRI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20K91A05C6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NEHA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20K91A05B2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MD.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ABDUL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GAFOOR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20K91A05B7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AJAY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KUMAR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95D7B24-9F7D-AD3F-D942-0ED9DA80C253}"/>
              </a:ext>
            </a:extLst>
          </p:cNvPr>
          <p:cNvSpPr txBox="1">
            <a:spLocks/>
          </p:cNvSpPr>
          <p:nvPr/>
        </p:nvSpPr>
        <p:spPr>
          <a:xfrm>
            <a:off x="2971800" y="1630054"/>
            <a:ext cx="7673975" cy="5513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210"/>
              </a:lnSpc>
              <a:spcBef>
                <a:spcPts val="730"/>
              </a:spcBef>
            </a:pPr>
            <a:r>
              <a:rPr lang="en-US" kern="0" spc="-10" dirty="0">
                <a:solidFill>
                  <a:srgbClr val="6F2F9F"/>
                </a:solidFill>
                <a:latin typeface="Times New Roman"/>
                <a:cs typeface="Times New Roman"/>
              </a:rPr>
              <a:t>LOAN</a:t>
            </a:r>
            <a:r>
              <a:rPr lang="en-US" kern="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kern="0" spc="-5" dirty="0">
                <a:solidFill>
                  <a:srgbClr val="6F2F9F"/>
                </a:solidFill>
                <a:latin typeface="Times New Roman"/>
                <a:cs typeface="Times New Roman"/>
              </a:rPr>
              <a:t>ELIGIBILITY</a:t>
            </a:r>
            <a:r>
              <a:rPr lang="en-US" kern="0" spc="-1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kern="0" spc="-5" dirty="0">
                <a:solidFill>
                  <a:srgbClr val="6F2F9F"/>
                </a:solidFill>
                <a:latin typeface="Times New Roman"/>
                <a:cs typeface="Times New Roman"/>
              </a:rPr>
              <a:t>PREDICTION </a:t>
            </a:r>
            <a:r>
              <a:rPr lang="en-US" kern="0" spc="-9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kern="0" spc="-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lang="en-US" kern="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kern="0" spc="-10" dirty="0">
                <a:solidFill>
                  <a:srgbClr val="6F2F9F"/>
                </a:solidFill>
                <a:latin typeface="Times New Roman"/>
                <a:cs typeface="Times New Roman"/>
              </a:rPr>
              <a:t>MACHINE</a:t>
            </a:r>
            <a:r>
              <a:rPr lang="en-US" kern="0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kern="0" spc="-10" dirty="0">
                <a:solidFill>
                  <a:srgbClr val="6F2F9F"/>
                </a:solidFill>
                <a:latin typeface="Times New Roman"/>
                <a:cs typeface="Times New Roman"/>
              </a:rPr>
              <a:t>LEARNING</a:t>
            </a:r>
            <a:r>
              <a:rPr lang="en-US" kern="0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endParaRPr lang="en-US" kern="0" spc="-15" dirty="0">
              <a:solidFill>
                <a:sysClr val="windowText" lastClr="000000"/>
              </a:solidFill>
              <a:latin typeface="Leelawadee UI"/>
              <a:cs typeface="Leelawade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241"/>
            <a:ext cx="882142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  <a:tabLst>
                <a:tab pos="2233295" algn="l"/>
                <a:tab pos="6416675" algn="l"/>
              </a:tabLst>
            </a:pPr>
            <a:r>
              <a:rPr sz="4400" b="0" spc="-25" dirty="0">
                <a:latin typeface="Calibri Light"/>
                <a:cs typeface="Calibri Light"/>
              </a:rPr>
              <a:t>Article</a:t>
            </a:r>
            <a:r>
              <a:rPr sz="4400" b="0" spc="-8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1:	</a:t>
            </a:r>
            <a:r>
              <a:rPr sz="4400" b="0" spc="-40" dirty="0">
                <a:latin typeface="Calibri Light"/>
                <a:cs typeface="Calibri Light"/>
              </a:rPr>
              <a:t>Machine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Learning	</a:t>
            </a:r>
            <a:r>
              <a:rPr sz="4400" b="0" spc="-40" dirty="0">
                <a:latin typeface="Calibri Light"/>
                <a:cs typeface="Calibri Light"/>
              </a:rPr>
              <a:t>Models</a:t>
            </a:r>
            <a:r>
              <a:rPr sz="4400" b="0" spc="-165" dirty="0">
                <a:latin typeface="Calibri Light"/>
                <a:cs typeface="Calibri Light"/>
              </a:rPr>
              <a:t> </a:t>
            </a:r>
            <a:r>
              <a:rPr sz="4400" b="0" spc="-50" dirty="0">
                <a:latin typeface="Calibri Light"/>
                <a:cs typeface="Calibri Light"/>
              </a:rPr>
              <a:t>for </a:t>
            </a:r>
            <a:r>
              <a:rPr sz="4400" b="0" spc="-980" dirty="0">
                <a:latin typeface="Calibri Light"/>
                <a:cs typeface="Calibri Light"/>
              </a:rPr>
              <a:t> </a:t>
            </a:r>
            <a:r>
              <a:rPr sz="4400" b="0" spc="-40" dirty="0">
                <a:latin typeface="Calibri Light"/>
                <a:cs typeface="Calibri Light"/>
              </a:rPr>
              <a:t>Predicting</a:t>
            </a:r>
            <a:r>
              <a:rPr sz="4400" b="0" spc="-105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Bank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Loan</a:t>
            </a:r>
            <a:r>
              <a:rPr sz="4400" b="0" spc="-10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Eligibility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248" y="1851151"/>
            <a:ext cx="11217910" cy="32080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5080" indent="-228600" algn="just">
              <a:lnSpc>
                <a:spcPct val="902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latin typeface="Calibri"/>
                <a:cs typeface="Calibri"/>
              </a:rPr>
              <a:t>Introduction: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aims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leverage</a:t>
            </a:r>
            <a:r>
              <a:rPr sz="2800" dirty="0">
                <a:latin typeface="Arial MT"/>
                <a:cs typeface="Arial MT"/>
              </a:rPr>
              <a:t> 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enhance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banking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sector. </a:t>
            </a:r>
            <a:r>
              <a:rPr sz="2800" spc="-10" dirty="0">
                <a:latin typeface="Arial MT"/>
                <a:cs typeface="Arial MT"/>
              </a:rPr>
              <a:t>With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focus </a:t>
            </a:r>
            <a:r>
              <a:rPr sz="2800" spc="-5" dirty="0">
                <a:latin typeface="Arial MT"/>
                <a:cs typeface="Arial MT"/>
              </a:rPr>
              <a:t>on predicting loan </a:t>
            </a:r>
            <a:r>
              <a:rPr sz="2800" spc="-20" dirty="0">
                <a:latin typeface="Arial MT"/>
                <a:cs typeface="Arial MT"/>
              </a:rPr>
              <a:t>eligibility, </a:t>
            </a:r>
            <a:r>
              <a:rPr sz="2800" spc="-5" dirty="0">
                <a:latin typeface="Arial MT"/>
                <a:cs typeface="Arial MT"/>
              </a:rPr>
              <a:t>the study utilizes six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 </a:t>
            </a:r>
            <a:r>
              <a:rPr sz="2800" dirty="0">
                <a:latin typeface="Arial MT"/>
                <a:cs typeface="Arial MT"/>
              </a:rPr>
              <a:t>algorithms: </a:t>
            </a:r>
            <a:r>
              <a:rPr sz="2800" spc="-5" dirty="0">
                <a:latin typeface="Arial MT"/>
                <a:cs typeface="Arial MT"/>
              </a:rPr>
              <a:t>Random </a:t>
            </a:r>
            <a:r>
              <a:rPr sz="2800" dirty="0">
                <a:latin typeface="Arial MT"/>
                <a:cs typeface="Arial MT"/>
              </a:rPr>
              <a:t>Forest, </a:t>
            </a:r>
            <a:r>
              <a:rPr sz="2800" spc="-5" dirty="0">
                <a:latin typeface="Arial MT"/>
                <a:cs typeface="Arial MT"/>
              </a:rPr>
              <a:t>Gradient </a:t>
            </a:r>
            <a:r>
              <a:rPr sz="2800" dirty="0">
                <a:latin typeface="Arial MT"/>
                <a:cs typeface="Arial MT"/>
              </a:rPr>
              <a:t>Boost, </a:t>
            </a:r>
            <a:r>
              <a:rPr sz="2800" spc="-5" dirty="0">
                <a:latin typeface="Arial MT"/>
                <a:cs typeface="Arial MT"/>
              </a:rPr>
              <a:t>Decision </a:t>
            </a:r>
            <a:r>
              <a:rPr sz="2800" spc="-25" dirty="0">
                <a:latin typeface="Arial MT"/>
                <a:cs typeface="Arial MT"/>
              </a:rPr>
              <a:t>Tree, 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Support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Vector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K-Nearest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Neighbor,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Regression. </a:t>
            </a:r>
            <a:r>
              <a:rPr sz="2800" spc="-5" dirty="0">
                <a:latin typeface="Arial MT"/>
                <a:cs typeface="Arial MT"/>
              </a:rPr>
              <a:t>The motivation stems from the </a:t>
            </a:r>
            <a:r>
              <a:rPr sz="2800" dirty="0">
                <a:latin typeface="Arial MT"/>
                <a:cs typeface="Arial MT"/>
              </a:rPr>
              <a:t>need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streamline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improve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accuracy</a:t>
            </a:r>
            <a:r>
              <a:rPr sz="2800" spc="7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7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7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processes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financial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industry.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441" rIns="0" bIns="0" rtlCol="0">
            <a:spAutoFit/>
          </a:bodyPr>
          <a:lstStyle/>
          <a:p>
            <a:pPr marL="12700" marR="5080">
              <a:lnSpc>
                <a:spcPts val="4230"/>
              </a:lnSpc>
              <a:spcBef>
                <a:spcPts val="710"/>
              </a:spcBef>
            </a:pPr>
            <a:r>
              <a:rPr spc="-10" dirty="0">
                <a:latin typeface="Times New Roman"/>
                <a:cs typeface="Times New Roman"/>
              </a:rPr>
              <a:t>Predicting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Bank </a:t>
            </a:r>
            <a:r>
              <a:rPr dirty="0">
                <a:latin typeface="Times New Roman"/>
                <a:cs typeface="Times New Roman"/>
              </a:rPr>
              <a:t>Loan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Risks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Machine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Learning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514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Introduction: </a:t>
            </a:r>
            <a:r>
              <a:rPr sz="2800" spc="-5" dirty="0">
                <a:latin typeface="Arial MT"/>
                <a:cs typeface="Arial MT"/>
              </a:rPr>
              <a:t>The research </a:t>
            </a:r>
            <a:r>
              <a:rPr sz="2800" dirty="0">
                <a:latin typeface="Arial MT"/>
                <a:cs typeface="Arial MT"/>
              </a:rPr>
              <a:t>titled </a:t>
            </a:r>
            <a:r>
              <a:rPr sz="2800" spc="-5" dirty="0">
                <a:latin typeface="Arial MT"/>
                <a:cs typeface="Arial MT"/>
              </a:rPr>
              <a:t>"Predicting Bank </a:t>
            </a:r>
            <a:r>
              <a:rPr sz="2800" dirty="0">
                <a:latin typeface="Arial MT"/>
                <a:cs typeface="Arial MT"/>
              </a:rPr>
              <a:t>Loan </a:t>
            </a:r>
            <a:r>
              <a:rPr sz="2800" spc="-5" dirty="0">
                <a:latin typeface="Arial MT"/>
                <a:cs typeface="Arial MT"/>
              </a:rPr>
              <a:t>Risks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Machine </a:t>
            </a:r>
            <a:r>
              <a:rPr sz="2800" spc="-5" dirty="0">
                <a:latin typeface="Arial MT"/>
                <a:cs typeface="Arial MT"/>
              </a:rPr>
              <a:t>Learning Algorithms" </a:t>
            </a:r>
            <a:r>
              <a:rPr sz="2800" dirty="0">
                <a:latin typeface="Arial MT"/>
                <a:cs typeface="Arial MT"/>
              </a:rPr>
              <a:t>by </a:t>
            </a:r>
            <a:r>
              <a:rPr sz="2800" spc="-5" dirty="0">
                <a:latin typeface="Arial MT"/>
                <a:cs typeface="Arial MT"/>
              </a:rPr>
              <a:t>Maan </a:t>
            </a:r>
            <a:r>
              <a:rPr sz="2800" spc="-185" dirty="0">
                <a:latin typeface="Arial MT"/>
                <a:cs typeface="Arial MT"/>
              </a:rPr>
              <a:t>Y. </a:t>
            </a:r>
            <a:r>
              <a:rPr sz="2800" spc="-5" dirty="0">
                <a:latin typeface="Arial MT"/>
                <a:cs typeface="Arial MT"/>
              </a:rPr>
              <a:t>Alsaleem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Safwan O. Hasoon explores the crucial role </a:t>
            </a:r>
            <a:r>
              <a:rPr sz="2800" dirty="0">
                <a:latin typeface="Arial MT"/>
                <a:cs typeface="Arial MT"/>
              </a:rPr>
              <a:t>of bank </a:t>
            </a:r>
            <a:r>
              <a:rPr sz="2800" spc="-5" dirty="0">
                <a:latin typeface="Arial MT"/>
                <a:cs typeface="Arial MT"/>
              </a:rPr>
              <a:t>loans in the </a:t>
            </a:r>
            <a:r>
              <a:rPr sz="2800" dirty="0">
                <a:latin typeface="Arial MT"/>
                <a:cs typeface="Arial MT"/>
              </a:rPr>
              <a:t> development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banks'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investment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business.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authors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address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risk-related </a:t>
            </a:r>
            <a:r>
              <a:rPr sz="2800" spc="-5" dirty="0">
                <a:latin typeface="Arial MT"/>
                <a:cs typeface="Arial MT"/>
              </a:rPr>
              <a:t>issues </a:t>
            </a:r>
            <a:r>
              <a:rPr sz="2800" dirty="0">
                <a:latin typeface="Arial MT"/>
                <a:cs typeface="Arial MT"/>
              </a:rPr>
              <a:t>associated </a:t>
            </a:r>
            <a:r>
              <a:rPr sz="2800" spc="-5" dirty="0">
                <a:latin typeface="Arial MT"/>
                <a:cs typeface="Arial MT"/>
              </a:rPr>
              <a:t>with bank loans and </a:t>
            </a:r>
            <a:r>
              <a:rPr sz="2800" dirty="0">
                <a:latin typeface="Arial MT"/>
                <a:cs typeface="Arial MT"/>
              </a:rPr>
              <a:t> highlight </a:t>
            </a:r>
            <a:r>
              <a:rPr sz="2800" spc="-5" dirty="0">
                <a:latin typeface="Arial MT"/>
                <a:cs typeface="Arial MT"/>
              </a:rPr>
              <a:t>the challenges </a:t>
            </a:r>
            <a:r>
              <a:rPr sz="2800" dirty="0">
                <a:latin typeface="Arial MT"/>
                <a:cs typeface="Arial MT"/>
              </a:rPr>
              <a:t>posed by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tremendous </a:t>
            </a:r>
            <a:r>
              <a:rPr sz="2800" spc="-5" dirty="0">
                <a:latin typeface="Arial MT"/>
                <a:cs typeface="Arial MT"/>
              </a:rPr>
              <a:t>amount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borrower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era </a:t>
            </a:r>
            <a:r>
              <a:rPr sz="2800" spc="-10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computerization. </a:t>
            </a:r>
            <a:r>
              <a:rPr sz="2800" spc="-5" dirty="0">
                <a:latin typeface="Arial MT"/>
                <a:cs typeface="Arial MT"/>
              </a:rPr>
              <a:t>The introduction </a:t>
            </a:r>
            <a:r>
              <a:rPr sz="2800" dirty="0">
                <a:latin typeface="Arial MT"/>
                <a:cs typeface="Arial MT"/>
              </a:rPr>
              <a:t> emphasizes </a:t>
            </a:r>
            <a:r>
              <a:rPr sz="2800" spc="-5" dirty="0">
                <a:latin typeface="Arial MT"/>
                <a:cs typeface="Arial MT"/>
              </a:rPr>
              <a:t>the significance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utilizing data </a:t>
            </a:r>
            <a:r>
              <a:rPr sz="2800" dirty="0">
                <a:latin typeface="Arial MT"/>
                <a:cs typeface="Arial MT"/>
              </a:rPr>
              <a:t>mining algorithms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classification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decision-making.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514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study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employs</a:t>
            </a:r>
            <a:r>
              <a:rPr sz="2800" dirty="0">
                <a:latin typeface="Arial MT"/>
                <a:cs typeface="Arial MT"/>
              </a:rPr>
              <a:t> various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 classify </a:t>
            </a:r>
            <a:r>
              <a:rPr sz="2800" spc="-5" dirty="0">
                <a:latin typeface="Arial MT"/>
                <a:cs typeface="Arial MT"/>
              </a:rPr>
              <a:t>bank loan </a:t>
            </a:r>
            <a:r>
              <a:rPr sz="2800" dirty="0">
                <a:latin typeface="Arial MT"/>
                <a:cs typeface="Arial MT"/>
              </a:rPr>
              <a:t>risks, </a:t>
            </a:r>
            <a:r>
              <a:rPr sz="2800" spc="-5" dirty="0">
                <a:latin typeface="Arial MT"/>
                <a:cs typeface="Arial MT"/>
              </a:rPr>
              <a:t>comparing </a:t>
            </a:r>
            <a:r>
              <a:rPr sz="2800" dirty="0">
                <a:latin typeface="Arial MT"/>
                <a:cs typeface="Arial MT"/>
              </a:rPr>
              <a:t>their performance based 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standard criteria.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algorithms </a:t>
            </a:r>
            <a:r>
              <a:rPr sz="2800" spc="-5" dirty="0">
                <a:latin typeface="Arial MT"/>
                <a:cs typeface="Arial MT"/>
              </a:rPr>
              <a:t>considered </a:t>
            </a:r>
            <a:r>
              <a:rPr sz="2800" dirty="0">
                <a:latin typeface="Arial MT"/>
                <a:cs typeface="Arial MT"/>
              </a:rPr>
              <a:t>include Decision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Tree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J48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(DT </a:t>
            </a:r>
            <a:r>
              <a:rPr sz="2800" dirty="0">
                <a:latin typeface="Arial MT"/>
                <a:cs typeface="Arial MT"/>
              </a:rPr>
              <a:t>J48), Random Forest, </a:t>
            </a:r>
            <a:r>
              <a:rPr sz="2800" spc="-5" dirty="0">
                <a:latin typeface="Arial MT"/>
                <a:cs typeface="Arial MT"/>
              </a:rPr>
              <a:t>BayesNet,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NaiveBayes,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Multilayer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Perceptron.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authors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detailed </a:t>
            </a:r>
            <a:r>
              <a:rPr sz="2800" dirty="0">
                <a:latin typeface="Arial MT"/>
                <a:cs typeface="Arial MT"/>
              </a:rPr>
              <a:t> overview of each algorithm's </a:t>
            </a:r>
            <a:r>
              <a:rPr sz="2800" spc="-20" dirty="0">
                <a:latin typeface="Arial MT"/>
                <a:cs typeface="Arial MT"/>
              </a:rPr>
              <a:t>methodology, </a:t>
            </a:r>
            <a:r>
              <a:rPr sz="2800" spc="-5" dirty="0">
                <a:latin typeface="Arial MT"/>
                <a:cs typeface="Arial MT"/>
              </a:rPr>
              <a:t>such </a:t>
            </a:r>
            <a:r>
              <a:rPr sz="2800" dirty="0">
                <a:latin typeface="Arial MT"/>
                <a:cs typeface="Arial MT"/>
              </a:rPr>
              <a:t>as </a:t>
            </a:r>
            <a:r>
              <a:rPr sz="2800" spc="-5" dirty="0">
                <a:latin typeface="Arial MT"/>
                <a:cs typeface="Arial MT"/>
              </a:rPr>
              <a:t>the decision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tree</a:t>
            </a:r>
            <a:r>
              <a:rPr sz="2800" dirty="0">
                <a:latin typeface="Arial MT"/>
                <a:cs typeface="Arial MT"/>
              </a:rPr>
              <a:t> construction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J48,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random</a:t>
            </a:r>
            <a:r>
              <a:rPr sz="2800" dirty="0">
                <a:latin typeface="Arial MT"/>
                <a:cs typeface="Arial MT"/>
              </a:rPr>
              <a:t> forest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approach,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Bayes's theorem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application,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mathematical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Multilayer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Perceptron.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360025" cy="42227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 algn="just">
              <a:lnSpc>
                <a:spcPct val="79900"/>
              </a:lnSpc>
              <a:spcBef>
                <a:spcPts val="730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research</a:t>
            </a:r>
            <a:r>
              <a:rPr sz="2600" dirty="0">
                <a:latin typeface="Arial MT"/>
                <a:cs typeface="Arial MT"/>
              </a:rPr>
              <a:t> evaluates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compares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performance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the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 learning </a:t>
            </a:r>
            <a:r>
              <a:rPr sz="2600" spc="-5" dirty="0">
                <a:latin typeface="Arial MT"/>
                <a:cs typeface="Arial MT"/>
              </a:rPr>
              <a:t>algorithms </a:t>
            </a:r>
            <a:r>
              <a:rPr sz="2600" dirty="0">
                <a:latin typeface="Arial MT"/>
                <a:cs typeface="Arial MT"/>
              </a:rPr>
              <a:t>using a dataset titled "German Credit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data."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dataset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preprocessed and divided into training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testing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subsets.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Performance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measures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dirty="0">
                <a:latin typeface="Arial MT"/>
                <a:cs typeface="Arial MT"/>
              </a:rPr>
              <a:t> Root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Relative </a:t>
            </a:r>
            <a:r>
              <a:rPr sz="2600" dirty="0">
                <a:latin typeface="Arial MT"/>
                <a:cs typeface="Arial MT"/>
              </a:rPr>
              <a:t> Squared </a:t>
            </a:r>
            <a:r>
              <a:rPr sz="2600" spc="-25" dirty="0">
                <a:latin typeface="Arial MT"/>
                <a:cs typeface="Arial MT"/>
              </a:rPr>
              <a:t>Error, </a:t>
            </a:r>
            <a:r>
              <a:rPr sz="2600" dirty="0">
                <a:latin typeface="Arial MT"/>
                <a:cs typeface="Arial MT"/>
              </a:rPr>
              <a:t>Relative Absolute </a:t>
            </a:r>
            <a:r>
              <a:rPr sz="2600" spc="-25" dirty="0">
                <a:latin typeface="Arial MT"/>
                <a:cs typeface="Arial MT"/>
              </a:rPr>
              <a:t>Error, </a:t>
            </a:r>
            <a:r>
              <a:rPr sz="2600" dirty="0">
                <a:latin typeface="Arial MT"/>
                <a:cs typeface="Arial MT"/>
              </a:rPr>
              <a:t>Kappa Statistic, and ROC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curves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dirty="0">
                <a:latin typeface="Arial MT"/>
                <a:cs typeface="Arial MT"/>
              </a:rPr>
              <a:t> employed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analysis.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Multilayer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Perceptron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emerges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most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accurate</a:t>
            </a:r>
            <a:r>
              <a:rPr sz="2600" dirty="0">
                <a:latin typeface="Arial MT"/>
                <a:cs typeface="Arial MT"/>
              </a:rPr>
              <a:t> among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considered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algorithms,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outperforming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DT</a:t>
            </a:r>
            <a:r>
              <a:rPr sz="2600" dirty="0">
                <a:latin typeface="Arial MT"/>
                <a:cs typeface="Arial MT"/>
              </a:rPr>
              <a:t> J48,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BayesNet,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NaiveBayes,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Random</a:t>
            </a:r>
            <a:r>
              <a:rPr sz="2600" spc="3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Forest</a:t>
            </a:r>
            <a:r>
              <a:rPr sz="2600" spc="38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3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predicting</a:t>
            </a:r>
            <a:r>
              <a:rPr sz="2600" spc="3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bank</a:t>
            </a:r>
            <a:r>
              <a:rPr sz="2600" spc="3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3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risks.</a:t>
            </a:r>
            <a:r>
              <a:rPr sz="2600" spc="3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3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study</a:t>
            </a:r>
            <a:r>
              <a:rPr sz="2600" spc="38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concludes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by </a:t>
            </a:r>
            <a:r>
              <a:rPr sz="2600" spc="-10" dirty="0">
                <a:latin typeface="Arial MT"/>
                <a:cs typeface="Arial MT"/>
              </a:rPr>
              <a:t>affirming </a:t>
            </a:r>
            <a:r>
              <a:rPr sz="2600" dirty="0">
                <a:latin typeface="Arial MT"/>
                <a:cs typeface="Arial MT"/>
              </a:rPr>
              <a:t>the suitability of the proposed algorithms for this purpose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acceptable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accuracy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rates,</a:t>
            </a:r>
            <a:r>
              <a:rPr sz="2600" dirty="0">
                <a:latin typeface="Arial MT"/>
                <a:cs typeface="Arial MT"/>
              </a:rPr>
              <a:t> emphasizing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superiority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neural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networks,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specifically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Multilayer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Perceptron,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85660" y="2782316"/>
              <a:ext cx="2002789" cy="1362075"/>
            </a:xfrm>
            <a:custGeom>
              <a:avLst/>
              <a:gdLst/>
              <a:ahLst/>
              <a:cxnLst/>
              <a:rect l="l" t="t" r="r" b="b"/>
              <a:pathLst>
                <a:path w="2002790" h="1362075">
                  <a:moveTo>
                    <a:pt x="1844239" y="1079500"/>
                  </a:moveTo>
                  <a:lnTo>
                    <a:pt x="1583889" y="1079500"/>
                  </a:lnTo>
                  <a:lnTo>
                    <a:pt x="1583889" y="1327277"/>
                  </a:lnTo>
                  <a:lnTo>
                    <a:pt x="1585794" y="1333246"/>
                  </a:lnTo>
                  <a:lnTo>
                    <a:pt x="1589604" y="1338326"/>
                  </a:lnTo>
                  <a:lnTo>
                    <a:pt x="1593414" y="1343533"/>
                  </a:lnTo>
                  <a:lnTo>
                    <a:pt x="1638360" y="1357495"/>
                  </a:lnTo>
                  <a:lnTo>
                    <a:pt x="1678472" y="1360900"/>
                  </a:lnTo>
                  <a:lnTo>
                    <a:pt x="1712540" y="1361567"/>
                  </a:lnTo>
                  <a:lnTo>
                    <a:pt x="1731183" y="1361400"/>
                  </a:lnTo>
                  <a:lnTo>
                    <a:pt x="1776421" y="1358900"/>
                  </a:lnTo>
                  <a:lnTo>
                    <a:pt x="1816553" y="1351280"/>
                  </a:lnTo>
                  <a:lnTo>
                    <a:pt x="1844239" y="1327277"/>
                  </a:lnTo>
                  <a:lnTo>
                    <a:pt x="1844239" y="1079500"/>
                  </a:lnTo>
                  <a:close/>
                </a:path>
                <a:path w="2002790" h="1362075">
                  <a:moveTo>
                    <a:pt x="1652850" y="17399"/>
                  </a:moveTo>
                  <a:lnTo>
                    <a:pt x="1608083" y="17954"/>
                  </a:lnTo>
                  <a:lnTo>
                    <a:pt x="1554318" y="20697"/>
                  </a:lnTo>
                  <a:lnTo>
                    <a:pt x="1514420" y="26162"/>
                  </a:lnTo>
                  <a:lnTo>
                    <a:pt x="1471748" y="42037"/>
                  </a:lnTo>
                  <a:lnTo>
                    <a:pt x="1462477" y="53467"/>
                  </a:lnTo>
                  <a:lnTo>
                    <a:pt x="1048711" y="783082"/>
                  </a:lnTo>
                  <a:lnTo>
                    <a:pt x="1031820" y="820166"/>
                  </a:lnTo>
                  <a:lnTo>
                    <a:pt x="1021533" y="857250"/>
                  </a:lnTo>
                  <a:lnTo>
                    <a:pt x="1016326" y="900938"/>
                  </a:lnTo>
                  <a:lnTo>
                    <a:pt x="1014897" y="942157"/>
                  </a:lnTo>
                  <a:lnTo>
                    <a:pt x="1014802" y="958088"/>
                  </a:lnTo>
                  <a:lnTo>
                    <a:pt x="1015019" y="977185"/>
                  </a:lnTo>
                  <a:lnTo>
                    <a:pt x="1018358" y="1022477"/>
                  </a:lnTo>
                  <a:lnTo>
                    <a:pt x="1029661" y="1059434"/>
                  </a:lnTo>
                  <a:lnTo>
                    <a:pt x="1067464" y="1079283"/>
                  </a:lnTo>
                  <a:lnTo>
                    <a:pt x="1074492" y="1079500"/>
                  </a:lnTo>
                  <a:lnTo>
                    <a:pt x="1962603" y="1079500"/>
                  </a:lnTo>
                  <a:lnTo>
                    <a:pt x="1991941" y="1052320"/>
                  </a:lnTo>
                  <a:lnTo>
                    <a:pt x="2002067" y="997136"/>
                  </a:lnTo>
                  <a:lnTo>
                    <a:pt x="2002735" y="972439"/>
                  </a:lnTo>
                  <a:lnTo>
                    <a:pt x="2001997" y="945251"/>
                  </a:lnTo>
                  <a:lnTo>
                    <a:pt x="1996092" y="903305"/>
                  </a:lnTo>
                  <a:lnTo>
                    <a:pt x="1977954" y="869759"/>
                  </a:lnTo>
                  <a:lnTo>
                    <a:pt x="1230956" y="863473"/>
                  </a:lnTo>
                  <a:lnTo>
                    <a:pt x="1581857" y="251079"/>
                  </a:lnTo>
                  <a:lnTo>
                    <a:pt x="1844239" y="251079"/>
                  </a:lnTo>
                  <a:lnTo>
                    <a:pt x="1844239" y="54101"/>
                  </a:lnTo>
                  <a:lnTo>
                    <a:pt x="1811878" y="31269"/>
                  </a:lnTo>
                  <a:lnTo>
                    <a:pt x="1760008" y="21516"/>
                  </a:lnTo>
                  <a:lnTo>
                    <a:pt x="1701523" y="18065"/>
                  </a:lnTo>
                  <a:lnTo>
                    <a:pt x="1678163" y="17565"/>
                  </a:lnTo>
                  <a:lnTo>
                    <a:pt x="1652850" y="17399"/>
                  </a:lnTo>
                  <a:close/>
                </a:path>
                <a:path w="2002790" h="1362075">
                  <a:moveTo>
                    <a:pt x="1844239" y="251079"/>
                  </a:moveTo>
                  <a:lnTo>
                    <a:pt x="1583889" y="251079"/>
                  </a:lnTo>
                  <a:lnTo>
                    <a:pt x="1583889" y="863473"/>
                  </a:lnTo>
                  <a:lnTo>
                    <a:pt x="1844239" y="863473"/>
                  </a:lnTo>
                  <a:lnTo>
                    <a:pt x="1844239" y="251079"/>
                  </a:lnTo>
                  <a:close/>
                </a:path>
                <a:path w="2002790" h="1362075">
                  <a:moveTo>
                    <a:pt x="825752" y="243839"/>
                  </a:moveTo>
                  <a:lnTo>
                    <a:pt x="346782" y="243839"/>
                  </a:lnTo>
                  <a:lnTo>
                    <a:pt x="367692" y="244647"/>
                  </a:lnTo>
                  <a:lnTo>
                    <a:pt x="387184" y="247062"/>
                  </a:lnTo>
                  <a:lnTo>
                    <a:pt x="437206" y="263741"/>
                  </a:lnTo>
                  <a:lnTo>
                    <a:pt x="474925" y="292226"/>
                  </a:lnTo>
                  <a:lnTo>
                    <a:pt x="500803" y="330517"/>
                  </a:lnTo>
                  <a:lnTo>
                    <a:pt x="514914" y="376523"/>
                  </a:lnTo>
                  <a:lnTo>
                    <a:pt x="517597" y="409575"/>
                  </a:lnTo>
                  <a:lnTo>
                    <a:pt x="517052" y="428335"/>
                  </a:lnTo>
                  <a:lnTo>
                    <a:pt x="512722" y="467475"/>
                  </a:lnTo>
                  <a:lnTo>
                    <a:pt x="503649" y="508859"/>
                  </a:lnTo>
                  <a:lnTo>
                    <a:pt x="487405" y="553868"/>
                  </a:lnTo>
                  <a:lnTo>
                    <a:pt x="463473" y="602898"/>
                  </a:lnTo>
                  <a:lnTo>
                    <a:pt x="430569" y="656949"/>
                  </a:lnTo>
                  <a:lnTo>
                    <a:pt x="387851" y="716283"/>
                  </a:lnTo>
                  <a:lnTo>
                    <a:pt x="361705" y="748283"/>
                  </a:lnTo>
                  <a:lnTo>
                    <a:pt x="332225" y="781903"/>
                  </a:lnTo>
                  <a:lnTo>
                    <a:pt x="59097" y="1074681"/>
                  </a:lnTo>
                  <a:lnTo>
                    <a:pt x="50253" y="1084802"/>
                  </a:lnTo>
                  <a:lnTo>
                    <a:pt x="23774" y="1121949"/>
                  </a:lnTo>
                  <a:lnTo>
                    <a:pt x="7486" y="1161081"/>
                  </a:lnTo>
                  <a:lnTo>
                    <a:pt x="723" y="1210627"/>
                  </a:lnTo>
                  <a:lnTo>
                    <a:pt x="0" y="1245235"/>
                  </a:lnTo>
                  <a:lnTo>
                    <a:pt x="266" y="1259621"/>
                  </a:lnTo>
                  <a:lnTo>
                    <a:pt x="4644" y="1300861"/>
                  </a:lnTo>
                  <a:lnTo>
                    <a:pt x="25048" y="1340707"/>
                  </a:lnTo>
                  <a:lnTo>
                    <a:pt x="64287" y="1354312"/>
                  </a:lnTo>
                  <a:lnTo>
                    <a:pt x="85416" y="1355344"/>
                  </a:lnTo>
                  <a:lnTo>
                    <a:pt x="857957" y="1355344"/>
                  </a:lnTo>
                  <a:lnTo>
                    <a:pt x="864180" y="1353439"/>
                  </a:lnTo>
                  <a:lnTo>
                    <a:pt x="869641" y="1349629"/>
                  </a:lnTo>
                  <a:lnTo>
                    <a:pt x="875102" y="1345946"/>
                  </a:lnTo>
                  <a:lnTo>
                    <a:pt x="889245" y="1306238"/>
                  </a:lnTo>
                  <a:lnTo>
                    <a:pt x="893102" y="1259355"/>
                  </a:lnTo>
                  <a:lnTo>
                    <a:pt x="893221" y="1242187"/>
                  </a:lnTo>
                  <a:lnTo>
                    <a:pt x="893073" y="1231328"/>
                  </a:lnTo>
                  <a:lnTo>
                    <a:pt x="888481" y="1185273"/>
                  </a:lnTo>
                  <a:lnTo>
                    <a:pt x="871800" y="1146429"/>
                  </a:lnTo>
                  <a:lnTo>
                    <a:pt x="865958" y="1142365"/>
                  </a:lnTo>
                  <a:lnTo>
                    <a:pt x="860243" y="1138174"/>
                  </a:lnTo>
                  <a:lnTo>
                    <a:pt x="853893" y="1136142"/>
                  </a:lnTo>
                  <a:lnTo>
                    <a:pt x="322144" y="1136142"/>
                  </a:lnTo>
                  <a:lnTo>
                    <a:pt x="477465" y="976630"/>
                  </a:lnTo>
                  <a:lnTo>
                    <a:pt x="522558" y="931213"/>
                  </a:lnTo>
                  <a:lnTo>
                    <a:pt x="563951" y="888077"/>
                  </a:lnTo>
                  <a:lnTo>
                    <a:pt x="601632" y="847214"/>
                  </a:lnTo>
                  <a:lnTo>
                    <a:pt x="635587" y="808620"/>
                  </a:lnTo>
                  <a:lnTo>
                    <a:pt x="665806" y="772287"/>
                  </a:lnTo>
                  <a:lnTo>
                    <a:pt x="699334" y="729255"/>
                  </a:lnTo>
                  <a:lnTo>
                    <a:pt x="728862" y="688165"/>
                  </a:lnTo>
                  <a:lnTo>
                    <a:pt x="754389" y="649003"/>
                  </a:lnTo>
                  <a:lnTo>
                    <a:pt x="775915" y="611759"/>
                  </a:lnTo>
                  <a:lnTo>
                    <a:pt x="793848" y="576087"/>
                  </a:lnTo>
                  <a:lnTo>
                    <a:pt x="819617" y="508460"/>
                  </a:lnTo>
                  <a:lnTo>
                    <a:pt x="832831" y="444952"/>
                  </a:lnTo>
                  <a:lnTo>
                    <a:pt x="839014" y="381134"/>
                  </a:lnTo>
                  <a:lnTo>
                    <a:pt x="839796" y="348869"/>
                  </a:lnTo>
                  <a:lnTo>
                    <a:pt x="838223" y="312416"/>
                  </a:lnTo>
                  <a:lnTo>
                    <a:pt x="833494" y="277177"/>
                  </a:lnTo>
                  <a:lnTo>
                    <a:pt x="825752" y="243839"/>
                  </a:lnTo>
                  <a:close/>
                </a:path>
                <a:path w="2002790" h="1362075">
                  <a:moveTo>
                    <a:pt x="427046" y="0"/>
                  </a:moveTo>
                  <a:lnTo>
                    <a:pt x="362514" y="3063"/>
                  </a:lnTo>
                  <a:lnTo>
                    <a:pt x="300554" y="12319"/>
                  </a:lnTo>
                  <a:lnTo>
                    <a:pt x="242356" y="26066"/>
                  </a:lnTo>
                  <a:lnTo>
                    <a:pt x="189302" y="42672"/>
                  </a:lnTo>
                  <a:lnTo>
                    <a:pt x="142931" y="60975"/>
                  </a:lnTo>
                  <a:lnTo>
                    <a:pt x="104466" y="79756"/>
                  </a:lnTo>
                  <a:lnTo>
                    <a:pt x="64908" y="104526"/>
                  </a:lnTo>
                  <a:lnTo>
                    <a:pt x="35632" y="138049"/>
                  </a:lnTo>
                  <a:lnTo>
                    <a:pt x="26234" y="180594"/>
                  </a:lnTo>
                  <a:lnTo>
                    <a:pt x="24710" y="220218"/>
                  </a:lnTo>
                  <a:lnTo>
                    <a:pt x="24875" y="237001"/>
                  </a:lnTo>
                  <a:lnTo>
                    <a:pt x="27250" y="279400"/>
                  </a:lnTo>
                  <a:lnTo>
                    <a:pt x="33981" y="318008"/>
                  </a:lnTo>
                  <a:lnTo>
                    <a:pt x="54555" y="344678"/>
                  </a:lnTo>
                  <a:lnTo>
                    <a:pt x="60651" y="344678"/>
                  </a:lnTo>
                  <a:lnTo>
                    <a:pt x="97735" y="328803"/>
                  </a:lnTo>
                  <a:lnTo>
                    <a:pt x="110304" y="320611"/>
                  </a:lnTo>
                  <a:lnTo>
                    <a:pt x="124373" y="312038"/>
                  </a:lnTo>
                  <a:lnTo>
                    <a:pt x="175420" y="284462"/>
                  </a:lnTo>
                  <a:lnTo>
                    <a:pt x="216568" y="267265"/>
                  </a:lnTo>
                  <a:lnTo>
                    <a:pt x="263522" y="252573"/>
                  </a:lnTo>
                  <a:lnTo>
                    <a:pt x="317330" y="244814"/>
                  </a:lnTo>
                  <a:lnTo>
                    <a:pt x="346782" y="243839"/>
                  </a:lnTo>
                  <a:lnTo>
                    <a:pt x="825752" y="243839"/>
                  </a:lnTo>
                  <a:lnTo>
                    <a:pt x="825598" y="243177"/>
                  </a:lnTo>
                  <a:lnTo>
                    <a:pt x="800307" y="179341"/>
                  </a:lnTo>
                  <a:lnTo>
                    <a:pt x="762017" y="123767"/>
                  </a:lnTo>
                  <a:lnTo>
                    <a:pt x="710510" y="77168"/>
                  </a:lnTo>
                  <a:lnTo>
                    <a:pt x="645931" y="40592"/>
                  </a:lnTo>
                  <a:lnTo>
                    <a:pt x="608783" y="26162"/>
                  </a:lnTo>
                  <a:lnTo>
                    <a:pt x="568278" y="14733"/>
                  </a:lnTo>
                  <a:lnTo>
                    <a:pt x="524487" y="6556"/>
                  </a:lnTo>
                  <a:lnTo>
                    <a:pt x="477410" y="1641"/>
                  </a:lnTo>
                  <a:lnTo>
                    <a:pt x="42704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5606" y="2782316"/>
              <a:ext cx="2002789" cy="1362075"/>
            </a:xfrm>
            <a:custGeom>
              <a:avLst/>
              <a:gdLst/>
              <a:ahLst/>
              <a:cxnLst/>
              <a:rect l="l" t="t" r="r" b="b"/>
              <a:pathLst>
                <a:path w="2002790" h="1362075">
                  <a:moveTo>
                    <a:pt x="1581912" y="251079"/>
                  </a:moveTo>
                  <a:lnTo>
                    <a:pt x="1231011" y="863473"/>
                  </a:lnTo>
                  <a:lnTo>
                    <a:pt x="1583944" y="863473"/>
                  </a:lnTo>
                  <a:lnTo>
                    <a:pt x="1583944" y="251079"/>
                  </a:lnTo>
                  <a:lnTo>
                    <a:pt x="1581912" y="251079"/>
                  </a:lnTo>
                  <a:close/>
                </a:path>
                <a:path w="2002790" h="1362075">
                  <a:moveTo>
                    <a:pt x="1652904" y="17399"/>
                  </a:moveTo>
                  <a:lnTo>
                    <a:pt x="1701577" y="18065"/>
                  </a:lnTo>
                  <a:lnTo>
                    <a:pt x="1742440" y="20066"/>
                  </a:lnTo>
                  <a:lnTo>
                    <a:pt x="1789642" y="25655"/>
                  </a:lnTo>
                  <a:lnTo>
                    <a:pt x="1828125" y="38215"/>
                  </a:lnTo>
                  <a:lnTo>
                    <a:pt x="1844294" y="54101"/>
                  </a:lnTo>
                  <a:lnTo>
                    <a:pt x="1844294" y="61722"/>
                  </a:lnTo>
                  <a:lnTo>
                    <a:pt x="1844294" y="863473"/>
                  </a:lnTo>
                  <a:lnTo>
                    <a:pt x="1962658" y="863473"/>
                  </a:lnTo>
                  <a:lnTo>
                    <a:pt x="1970637" y="865044"/>
                  </a:lnTo>
                  <a:lnTo>
                    <a:pt x="1996146" y="903305"/>
                  </a:lnTo>
                  <a:lnTo>
                    <a:pt x="2002051" y="945251"/>
                  </a:lnTo>
                  <a:lnTo>
                    <a:pt x="2002790" y="972439"/>
                  </a:lnTo>
                  <a:lnTo>
                    <a:pt x="2002121" y="997136"/>
                  </a:lnTo>
                  <a:lnTo>
                    <a:pt x="1996735" y="1037054"/>
                  </a:lnTo>
                  <a:lnTo>
                    <a:pt x="1979326" y="1072721"/>
                  </a:lnTo>
                  <a:lnTo>
                    <a:pt x="1962658" y="1079500"/>
                  </a:lnTo>
                  <a:lnTo>
                    <a:pt x="1844294" y="1079500"/>
                  </a:lnTo>
                  <a:lnTo>
                    <a:pt x="1844294" y="1320292"/>
                  </a:lnTo>
                  <a:lnTo>
                    <a:pt x="1844294" y="1327277"/>
                  </a:lnTo>
                  <a:lnTo>
                    <a:pt x="1842262" y="1333246"/>
                  </a:lnTo>
                  <a:lnTo>
                    <a:pt x="1808301" y="1353685"/>
                  </a:lnTo>
                  <a:lnTo>
                    <a:pt x="1763190" y="1360066"/>
                  </a:lnTo>
                  <a:lnTo>
                    <a:pt x="1712595" y="1361567"/>
                  </a:lnTo>
                  <a:lnTo>
                    <a:pt x="1694834" y="1361400"/>
                  </a:lnTo>
                  <a:lnTo>
                    <a:pt x="1650365" y="1358900"/>
                  </a:lnTo>
                  <a:lnTo>
                    <a:pt x="1610233" y="1351280"/>
                  </a:lnTo>
                  <a:lnTo>
                    <a:pt x="1589659" y="1338326"/>
                  </a:lnTo>
                  <a:lnTo>
                    <a:pt x="1585849" y="1333246"/>
                  </a:lnTo>
                  <a:lnTo>
                    <a:pt x="1583944" y="1327277"/>
                  </a:lnTo>
                  <a:lnTo>
                    <a:pt x="1583944" y="1320292"/>
                  </a:lnTo>
                  <a:lnTo>
                    <a:pt x="1583944" y="1079500"/>
                  </a:lnTo>
                  <a:lnTo>
                    <a:pt x="1074547" y="1079500"/>
                  </a:lnTo>
                  <a:lnTo>
                    <a:pt x="1067518" y="1079283"/>
                  </a:lnTo>
                  <a:lnTo>
                    <a:pt x="1029716" y="1059434"/>
                  </a:lnTo>
                  <a:lnTo>
                    <a:pt x="1018413" y="1022477"/>
                  </a:lnTo>
                  <a:lnTo>
                    <a:pt x="1015073" y="977185"/>
                  </a:lnTo>
                  <a:lnTo>
                    <a:pt x="1014857" y="958088"/>
                  </a:lnTo>
                  <a:lnTo>
                    <a:pt x="1014952" y="942157"/>
                  </a:lnTo>
                  <a:lnTo>
                    <a:pt x="1016380" y="900938"/>
                  </a:lnTo>
                  <a:lnTo>
                    <a:pt x="1021588" y="857250"/>
                  </a:lnTo>
                  <a:lnTo>
                    <a:pt x="1031875" y="820166"/>
                  </a:lnTo>
                  <a:lnTo>
                    <a:pt x="1048766" y="783082"/>
                  </a:lnTo>
                  <a:lnTo>
                    <a:pt x="1462532" y="53467"/>
                  </a:lnTo>
                  <a:lnTo>
                    <a:pt x="1465961" y="47244"/>
                  </a:lnTo>
                  <a:lnTo>
                    <a:pt x="1504043" y="28642"/>
                  </a:lnTo>
                  <a:lnTo>
                    <a:pt x="1554372" y="20697"/>
                  </a:lnTo>
                  <a:lnTo>
                    <a:pt x="1608137" y="17954"/>
                  </a:lnTo>
                  <a:lnTo>
                    <a:pt x="1629616" y="17539"/>
                  </a:lnTo>
                  <a:lnTo>
                    <a:pt x="1652904" y="17399"/>
                  </a:lnTo>
                  <a:close/>
                </a:path>
                <a:path w="2002790" h="1362075">
                  <a:moveTo>
                    <a:pt x="427100" y="0"/>
                  </a:moveTo>
                  <a:lnTo>
                    <a:pt x="477464" y="1641"/>
                  </a:lnTo>
                  <a:lnTo>
                    <a:pt x="524541" y="6556"/>
                  </a:lnTo>
                  <a:lnTo>
                    <a:pt x="568332" y="14733"/>
                  </a:lnTo>
                  <a:lnTo>
                    <a:pt x="608838" y="26162"/>
                  </a:lnTo>
                  <a:lnTo>
                    <a:pt x="645985" y="40592"/>
                  </a:lnTo>
                  <a:lnTo>
                    <a:pt x="710564" y="77168"/>
                  </a:lnTo>
                  <a:lnTo>
                    <a:pt x="762071" y="123767"/>
                  </a:lnTo>
                  <a:lnTo>
                    <a:pt x="800361" y="179341"/>
                  </a:lnTo>
                  <a:lnTo>
                    <a:pt x="825652" y="243177"/>
                  </a:lnTo>
                  <a:lnTo>
                    <a:pt x="838277" y="312416"/>
                  </a:lnTo>
                  <a:lnTo>
                    <a:pt x="839851" y="348869"/>
                  </a:lnTo>
                  <a:lnTo>
                    <a:pt x="839069" y="381134"/>
                  </a:lnTo>
                  <a:lnTo>
                    <a:pt x="832885" y="444952"/>
                  </a:lnTo>
                  <a:lnTo>
                    <a:pt x="819671" y="508460"/>
                  </a:lnTo>
                  <a:lnTo>
                    <a:pt x="793902" y="576087"/>
                  </a:lnTo>
                  <a:lnTo>
                    <a:pt x="775970" y="611759"/>
                  </a:lnTo>
                  <a:lnTo>
                    <a:pt x="754443" y="649003"/>
                  </a:lnTo>
                  <a:lnTo>
                    <a:pt x="728916" y="688165"/>
                  </a:lnTo>
                  <a:lnTo>
                    <a:pt x="699389" y="729255"/>
                  </a:lnTo>
                  <a:lnTo>
                    <a:pt x="665861" y="772287"/>
                  </a:lnTo>
                  <a:lnTo>
                    <a:pt x="635642" y="808620"/>
                  </a:lnTo>
                  <a:lnTo>
                    <a:pt x="601686" y="847214"/>
                  </a:lnTo>
                  <a:lnTo>
                    <a:pt x="564005" y="888077"/>
                  </a:lnTo>
                  <a:lnTo>
                    <a:pt x="522613" y="931213"/>
                  </a:lnTo>
                  <a:lnTo>
                    <a:pt x="477520" y="976630"/>
                  </a:lnTo>
                  <a:lnTo>
                    <a:pt x="322199" y="1136142"/>
                  </a:lnTo>
                  <a:lnTo>
                    <a:pt x="847090" y="1136142"/>
                  </a:lnTo>
                  <a:lnTo>
                    <a:pt x="853948" y="1136142"/>
                  </a:lnTo>
                  <a:lnTo>
                    <a:pt x="860298" y="1138174"/>
                  </a:lnTo>
                  <a:lnTo>
                    <a:pt x="866013" y="1142365"/>
                  </a:lnTo>
                  <a:lnTo>
                    <a:pt x="871854" y="1146429"/>
                  </a:lnTo>
                  <a:lnTo>
                    <a:pt x="876935" y="1152779"/>
                  </a:lnTo>
                  <a:lnTo>
                    <a:pt x="890270" y="1195324"/>
                  </a:lnTo>
                  <a:lnTo>
                    <a:pt x="893318" y="1245235"/>
                  </a:lnTo>
                  <a:lnTo>
                    <a:pt x="893153" y="1259621"/>
                  </a:lnTo>
                  <a:lnTo>
                    <a:pt x="889299" y="1306238"/>
                  </a:lnTo>
                  <a:lnTo>
                    <a:pt x="875157" y="1345946"/>
                  </a:lnTo>
                  <a:lnTo>
                    <a:pt x="869696" y="1349629"/>
                  </a:lnTo>
                  <a:lnTo>
                    <a:pt x="864235" y="1353439"/>
                  </a:lnTo>
                  <a:lnTo>
                    <a:pt x="858012" y="1355344"/>
                  </a:lnTo>
                  <a:lnTo>
                    <a:pt x="851153" y="1355344"/>
                  </a:lnTo>
                  <a:lnTo>
                    <a:pt x="85471" y="1355344"/>
                  </a:lnTo>
                  <a:lnTo>
                    <a:pt x="46354" y="1351280"/>
                  </a:lnTo>
                  <a:lnTo>
                    <a:pt x="14771" y="1328685"/>
                  </a:lnTo>
                  <a:lnTo>
                    <a:pt x="2678" y="1288692"/>
                  </a:lnTo>
                  <a:lnTo>
                    <a:pt x="0" y="1242187"/>
                  </a:lnTo>
                  <a:lnTo>
                    <a:pt x="192" y="1225776"/>
                  </a:lnTo>
                  <a:lnTo>
                    <a:pt x="3175" y="1184021"/>
                  </a:lnTo>
                  <a:lnTo>
                    <a:pt x="14477" y="1140714"/>
                  </a:lnTo>
                  <a:lnTo>
                    <a:pt x="35560" y="1103757"/>
                  </a:lnTo>
                  <a:lnTo>
                    <a:pt x="68961" y="1064133"/>
                  </a:lnTo>
                  <a:lnTo>
                    <a:pt x="299466" y="817118"/>
                  </a:lnTo>
                  <a:lnTo>
                    <a:pt x="332279" y="781903"/>
                  </a:lnTo>
                  <a:lnTo>
                    <a:pt x="361759" y="748283"/>
                  </a:lnTo>
                  <a:lnTo>
                    <a:pt x="387905" y="716283"/>
                  </a:lnTo>
                  <a:lnTo>
                    <a:pt x="430623" y="656949"/>
                  </a:lnTo>
                  <a:lnTo>
                    <a:pt x="463528" y="602898"/>
                  </a:lnTo>
                  <a:lnTo>
                    <a:pt x="487459" y="553868"/>
                  </a:lnTo>
                  <a:lnTo>
                    <a:pt x="503703" y="508859"/>
                  </a:lnTo>
                  <a:lnTo>
                    <a:pt x="512776" y="467475"/>
                  </a:lnTo>
                  <a:lnTo>
                    <a:pt x="517106" y="428335"/>
                  </a:lnTo>
                  <a:lnTo>
                    <a:pt x="517651" y="409575"/>
                  </a:lnTo>
                  <a:lnTo>
                    <a:pt x="516983" y="392834"/>
                  </a:lnTo>
                  <a:lnTo>
                    <a:pt x="506857" y="345186"/>
                  </a:lnTo>
                  <a:lnTo>
                    <a:pt x="484907" y="304038"/>
                  </a:lnTo>
                  <a:lnTo>
                    <a:pt x="451167" y="272018"/>
                  </a:lnTo>
                  <a:lnTo>
                    <a:pt x="405326" y="251073"/>
                  </a:lnTo>
                  <a:lnTo>
                    <a:pt x="367746" y="244647"/>
                  </a:lnTo>
                  <a:lnTo>
                    <a:pt x="346837" y="243839"/>
                  </a:lnTo>
                  <a:lnTo>
                    <a:pt x="317384" y="244814"/>
                  </a:lnTo>
                  <a:lnTo>
                    <a:pt x="263576" y="252573"/>
                  </a:lnTo>
                  <a:lnTo>
                    <a:pt x="216622" y="267265"/>
                  </a:lnTo>
                  <a:lnTo>
                    <a:pt x="175474" y="284462"/>
                  </a:lnTo>
                  <a:lnTo>
                    <a:pt x="139973" y="303085"/>
                  </a:lnTo>
                  <a:lnTo>
                    <a:pt x="97790" y="328803"/>
                  </a:lnTo>
                  <a:lnTo>
                    <a:pt x="86619" y="335730"/>
                  </a:lnTo>
                  <a:lnTo>
                    <a:pt x="76723" y="340693"/>
                  </a:lnTo>
                  <a:lnTo>
                    <a:pt x="68089" y="343679"/>
                  </a:lnTo>
                  <a:lnTo>
                    <a:pt x="60705" y="344678"/>
                  </a:lnTo>
                  <a:lnTo>
                    <a:pt x="54610" y="344678"/>
                  </a:lnTo>
                  <a:lnTo>
                    <a:pt x="32055" y="310171"/>
                  </a:lnTo>
                  <a:lnTo>
                    <a:pt x="26211" y="266616"/>
                  </a:lnTo>
                  <a:lnTo>
                    <a:pt x="24765" y="220218"/>
                  </a:lnTo>
                  <a:lnTo>
                    <a:pt x="24860" y="208883"/>
                  </a:lnTo>
                  <a:lnTo>
                    <a:pt x="28194" y="165639"/>
                  </a:lnTo>
                  <a:lnTo>
                    <a:pt x="42183" y="127609"/>
                  </a:lnTo>
                  <a:lnTo>
                    <a:pt x="75453" y="97107"/>
                  </a:lnTo>
                  <a:lnTo>
                    <a:pt x="122759" y="70300"/>
                  </a:lnTo>
                  <a:lnTo>
                    <a:pt x="165189" y="51770"/>
                  </a:lnTo>
                  <a:lnTo>
                    <a:pt x="215241" y="34000"/>
                  </a:lnTo>
                  <a:lnTo>
                    <a:pt x="270867" y="18847"/>
                  </a:lnTo>
                  <a:lnTo>
                    <a:pt x="331249" y="6911"/>
                  </a:lnTo>
                  <a:lnTo>
                    <a:pt x="394531" y="763"/>
                  </a:lnTo>
                  <a:lnTo>
                    <a:pt x="427100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59" rIns="0" bIns="0" rtlCol="0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720"/>
              </a:spcBef>
            </a:pPr>
            <a:r>
              <a:rPr spc="-5" dirty="0"/>
              <a:t>Fraud</a:t>
            </a:r>
            <a:r>
              <a:rPr dirty="0"/>
              <a:t> </a:t>
            </a:r>
            <a:r>
              <a:rPr spc="-5" dirty="0"/>
              <a:t>prediction</a:t>
            </a:r>
            <a:r>
              <a:rPr dirty="0"/>
              <a:t> in</a:t>
            </a:r>
            <a:r>
              <a:rPr spc="-5" dirty="0"/>
              <a:t> </a:t>
            </a:r>
            <a:r>
              <a:rPr spc="-10" dirty="0"/>
              <a:t>bank</a:t>
            </a:r>
            <a:r>
              <a:rPr spc="10" dirty="0"/>
              <a:t> </a:t>
            </a:r>
            <a:r>
              <a:rPr spc="-5" dirty="0"/>
              <a:t>loan </a:t>
            </a:r>
            <a:r>
              <a:rPr dirty="0"/>
              <a:t> </a:t>
            </a:r>
            <a:r>
              <a:rPr spc="-5" dirty="0"/>
              <a:t>administration</a:t>
            </a:r>
            <a:r>
              <a:rPr spc="35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spc="-5" dirty="0"/>
              <a:t>decision</a:t>
            </a:r>
            <a:r>
              <a:rPr spc="1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898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 </a:t>
            </a:r>
            <a:r>
              <a:rPr sz="2800" spc="-5" dirty="0">
                <a:latin typeface="Arial MT"/>
                <a:cs typeface="Arial MT"/>
              </a:rPr>
              <a:t>The article </a:t>
            </a:r>
            <a:r>
              <a:rPr sz="2800" dirty="0">
                <a:latin typeface="Arial MT"/>
                <a:cs typeface="Arial MT"/>
              </a:rPr>
              <a:t>addresses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issue </a:t>
            </a:r>
            <a:r>
              <a:rPr sz="2800" dirty="0">
                <a:latin typeface="Arial MT"/>
                <a:cs typeface="Arial MT"/>
              </a:rPr>
              <a:t>of fraud </a:t>
            </a:r>
            <a:r>
              <a:rPr sz="2800" spc="-1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bank </a:t>
            </a:r>
            <a:r>
              <a:rPr sz="2800" dirty="0">
                <a:latin typeface="Arial MT"/>
                <a:cs typeface="Arial MT"/>
              </a:rPr>
              <a:t> loan administration, </a:t>
            </a:r>
            <a:r>
              <a:rPr sz="2800" spc="-5" dirty="0">
                <a:latin typeface="Arial MT"/>
                <a:cs typeface="Arial MT"/>
              </a:rPr>
              <a:t>particularly the </a:t>
            </a:r>
            <a:r>
              <a:rPr sz="2800" dirty="0">
                <a:latin typeface="Arial MT"/>
                <a:cs typeface="Arial MT"/>
              </a:rPr>
              <a:t>alarming </a:t>
            </a:r>
            <a:r>
              <a:rPr sz="2800" spc="-5" dirty="0">
                <a:latin typeface="Arial MT"/>
                <a:cs typeface="Arial MT"/>
              </a:rPr>
              <a:t>rate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funds lost </a:t>
            </a:r>
            <a:r>
              <a:rPr sz="2800" dirty="0">
                <a:latin typeface="Arial MT"/>
                <a:cs typeface="Arial MT"/>
              </a:rPr>
              <a:t> due </a:t>
            </a:r>
            <a:r>
              <a:rPr sz="2800" spc="-5" dirty="0">
                <a:latin typeface="Arial MT"/>
                <a:cs typeface="Arial MT"/>
              </a:rPr>
              <a:t>to loan </a:t>
            </a:r>
            <a:r>
              <a:rPr sz="2800" dirty="0">
                <a:latin typeface="Arial MT"/>
                <a:cs typeface="Arial MT"/>
              </a:rPr>
              <a:t>default.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consequences include bank </a:t>
            </a:r>
            <a:r>
              <a:rPr sz="2800" spc="-5" dirty="0">
                <a:latin typeface="Arial MT"/>
                <a:cs typeface="Arial MT"/>
              </a:rPr>
              <a:t>closures, </a:t>
            </a:r>
            <a:r>
              <a:rPr sz="2800" dirty="0">
                <a:latin typeface="Arial MT"/>
                <a:cs typeface="Arial MT"/>
              </a:rPr>
              <a:t> denied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potential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beneficiaries,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job </a:t>
            </a:r>
            <a:r>
              <a:rPr sz="2800" dirty="0">
                <a:latin typeface="Arial MT"/>
                <a:cs typeface="Arial MT"/>
              </a:rPr>
              <a:t> losses.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traditional methods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credit </a:t>
            </a:r>
            <a:r>
              <a:rPr sz="2800" spc="-5" dirty="0">
                <a:latin typeface="Arial MT"/>
                <a:cs typeface="Arial MT"/>
              </a:rPr>
              <a:t>history </a:t>
            </a:r>
            <a:r>
              <a:rPr sz="2800" dirty="0">
                <a:latin typeface="Arial MT"/>
                <a:cs typeface="Arial MT"/>
              </a:rPr>
              <a:t>judgment </a:t>
            </a:r>
            <a:r>
              <a:rPr sz="2800" spc="-5" dirty="0">
                <a:latin typeface="Arial MT"/>
                <a:cs typeface="Arial MT"/>
              </a:rPr>
              <a:t>by </a:t>
            </a:r>
            <a:r>
              <a:rPr sz="2800" dirty="0">
                <a:latin typeface="Arial MT"/>
                <a:cs typeface="Arial MT"/>
              </a:rPr>
              <a:t> humans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deemed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inefficient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handling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large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volume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variety of data associated </a:t>
            </a:r>
            <a:r>
              <a:rPr sz="2800" spc="-5" dirty="0">
                <a:latin typeface="Arial MT"/>
                <a:cs typeface="Arial MT"/>
              </a:rPr>
              <a:t>with loan </a:t>
            </a:r>
            <a:r>
              <a:rPr sz="2800" dirty="0">
                <a:latin typeface="Arial MT"/>
                <a:cs typeface="Arial MT"/>
              </a:rPr>
              <a:t>records. The </a:t>
            </a:r>
            <a:r>
              <a:rPr sz="2800" spc="-5" dirty="0">
                <a:latin typeface="Arial MT"/>
                <a:cs typeface="Arial MT"/>
              </a:rPr>
              <a:t>article </a:t>
            </a:r>
            <a:r>
              <a:rPr sz="2800" dirty="0">
                <a:latin typeface="Arial MT"/>
                <a:cs typeface="Arial MT"/>
              </a:rPr>
              <a:t> emphasizes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need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technology,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specifically </a:t>
            </a:r>
            <a:r>
              <a:rPr sz="2800" dirty="0">
                <a:latin typeface="Arial MT"/>
                <a:cs typeface="Arial MT"/>
              </a:rPr>
              <a:t> machine learning,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predict and prevent fraud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bank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administration.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525418"/>
            <a:ext cx="10556240" cy="46469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spc="-5" dirty="0">
                <a:latin typeface="Arial"/>
                <a:cs typeface="Arial"/>
              </a:rPr>
              <a:t>Methodology:</a:t>
            </a: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89800"/>
              </a:lnSpc>
              <a:spcBef>
                <a:spcPts val="1025"/>
              </a:spcBef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authors utilize </a:t>
            </a:r>
            <a:r>
              <a:rPr sz="2800" spc="-5" dirty="0">
                <a:latin typeface="Arial MT"/>
                <a:cs typeface="Arial MT"/>
              </a:rPr>
              <a:t>a dataset of 5000 </a:t>
            </a:r>
            <a:r>
              <a:rPr sz="2800" dirty="0">
                <a:latin typeface="Arial MT"/>
                <a:cs typeface="Arial MT"/>
              </a:rPr>
              <a:t>instances </a:t>
            </a:r>
            <a:r>
              <a:rPr sz="2800" spc="-5" dirty="0">
                <a:latin typeface="Arial MT"/>
                <a:cs typeface="Arial MT"/>
              </a:rPr>
              <a:t>with 9 </a:t>
            </a:r>
            <a:r>
              <a:rPr sz="2800" dirty="0">
                <a:latin typeface="Arial MT"/>
                <a:cs typeface="Arial MT"/>
              </a:rPr>
              <a:t>attributes,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including age, sex, </a:t>
            </a:r>
            <a:r>
              <a:rPr sz="2800" spc="-5" dirty="0">
                <a:latin typeface="Arial MT"/>
                <a:cs typeface="Arial MT"/>
              </a:rPr>
              <a:t>income, </a:t>
            </a:r>
            <a:r>
              <a:rPr sz="2800" dirty="0">
                <a:latin typeface="Arial MT"/>
                <a:cs typeface="Arial MT"/>
              </a:rPr>
              <a:t>employment </a:t>
            </a:r>
            <a:r>
              <a:rPr sz="2800" spc="-5" dirty="0">
                <a:latin typeface="Arial MT"/>
                <a:cs typeface="Arial MT"/>
              </a:rPr>
              <a:t>status, </a:t>
            </a:r>
            <a:r>
              <a:rPr sz="2800" dirty="0">
                <a:latin typeface="Arial MT"/>
                <a:cs typeface="Arial MT"/>
              </a:rPr>
              <a:t>and loan-related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information. </a:t>
            </a:r>
            <a:r>
              <a:rPr sz="2800" spc="-5" dirty="0">
                <a:latin typeface="Arial MT"/>
                <a:cs typeface="Arial MT"/>
              </a:rPr>
              <a:t>Python </a:t>
            </a:r>
            <a:r>
              <a:rPr sz="2800" dirty="0">
                <a:latin typeface="Arial MT"/>
                <a:cs typeface="Arial MT"/>
              </a:rPr>
              <a:t>programming language and Matlab 2017b are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employed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fraud prediction </a:t>
            </a: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decision tree </a:t>
            </a:r>
            <a:r>
              <a:rPr sz="2800" dirty="0">
                <a:latin typeface="Arial MT"/>
                <a:cs typeface="Arial MT"/>
              </a:rPr>
              <a:t>method.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methodology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involves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</a:t>
            </a:r>
            <a:r>
              <a:rPr sz="2800" dirty="0">
                <a:latin typeface="Arial MT"/>
                <a:cs typeface="Arial MT"/>
              </a:rPr>
              <a:t> extraction,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pre-processing,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use of </a:t>
            </a:r>
            <a:r>
              <a:rPr sz="2800" spc="-5" dirty="0">
                <a:latin typeface="Arial MT"/>
                <a:cs typeface="Arial MT"/>
              </a:rPr>
              <a:t>Principal </a:t>
            </a:r>
            <a:r>
              <a:rPr sz="2800" dirty="0">
                <a:latin typeface="Arial MT"/>
                <a:cs typeface="Arial MT"/>
              </a:rPr>
              <a:t>Component </a:t>
            </a:r>
            <a:r>
              <a:rPr sz="2800" spc="-5" dirty="0">
                <a:latin typeface="Arial MT"/>
                <a:cs typeface="Arial MT"/>
              </a:rPr>
              <a:t>Analysis (PCA) for relevant </a:t>
            </a:r>
            <a:r>
              <a:rPr sz="2800" dirty="0">
                <a:latin typeface="Arial MT"/>
                <a:cs typeface="Arial MT"/>
              </a:rPr>
              <a:t> features.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Cross-validation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used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avoid</a:t>
            </a:r>
            <a:r>
              <a:rPr sz="2800" dirty="0">
                <a:latin typeface="Arial MT"/>
                <a:cs typeface="Arial MT"/>
              </a:rPr>
              <a:t> overfitting,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dataset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split </a:t>
            </a:r>
            <a:r>
              <a:rPr sz="2800" spc="-5" dirty="0">
                <a:latin typeface="Arial MT"/>
                <a:cs typeface="Arial MT"/>
              </a:rPr>
              <a:t>into </a:t>
            </a:r>
            <a:r>
              <a:rPr sz="2800" dirty="0">
                <a:latin typeface="Arial MT"/>
                <a:cs typeface="Arial MT"/>
              </a:rPr>
              <a:t>training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testing data.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decision tree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 is applied to predict </a:t>
            </a:r>
            <a:r>
              <a:rPr sz="2800" dirty="0">
                <a:latin typeface="Arial MT"/>
                <a:cs typeface="Arial MT"/>
              </a:rPr>
              <a:t>fraud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bank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administration,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achieving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accuracy of </a:t>
            </a:r>
            <a:r>
              <a:rPr sz="2800" spc="-5" dirty="0">
                <a:latin typeface="Arial MT"/>
                <a:cs typeface="Arial MT"/>
              </a:rPr>
              <a:t>75.9%.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60025" cy="3898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indicate</a:t>
            </a:r>
            <a:r>
              <a:rPr sz="2800" dirty="0">
                <a:latin typeface="Arial MT"/>
                <a:cs typeface="Arial MT"/>
              </a:rPr>
              <a:t> 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learning,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specifically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decision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method,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reliable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solution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fraud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bank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administration. </a:t>
            </a:r>
            <a:r>
              <a:rPr sz="2800" spc="-5" dirty="0">
                <a:latin typeface="Arial MT"/>
                <a:cs typeface="Arial MT"/>
              </a:rPr>
              <a:t>The accuracy </a:t>
            </a:r>
            <a:r>
              <a:rPr sz="2800" dirty="0">
                <a:latin typeface="Arial MT"/>
                <a:cs typeface="Arial MT"/>
              </a:rPr>
              <a:t>of 75.9% is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achieved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through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identification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hidden</a:t>
            </a:r>
            <a:r>
              <a:rPr sz="2800" dirty="0">
                <a:latin typeface="Arial MT"/>
                <a:cs typeface="Arial MT"/>
              </a:rPr>
              <a:t> patterns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dataset.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article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concludes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false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positives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 </a:t>
            </a:r>
            <a:r>
              <a:rPr sz="2800" dirty="0">
                <a:latin typeface="Arial MT"/>
                <a:cs typeface="Arial MT"/>
              </a:rPr>
              <a:t> reduced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decision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tree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method,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offering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financial </a:t>
            </a:r>
            <a:r>
              <a:rPr sz="2800" dirty="0">
                <a:latin typeface="Arial MT"/>
                <a:cs typeface="Arial MT"/>
              </a:rPr>
              <a:t> institutions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dependable tool for </a:t>
            </a:r>
            <a:r>
              <a:rPr sz="2800" spc="-5" dirty="0">
                <a:latin typeface="Arial MT"/>
                <a:cs typeface="Arial MT"/>
              </a:rPr>
              <a:t>scrutinizing loan </a:t>
            </a:r>
            <a:r>
              <a:rPr sz="2800" dirty="0">
                <a:latin typeface="Arial MT"/>
                <a:cs typeface="Arial MT"/>
              </a:rPr>
              <a:t>applications.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study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highlights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potential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 addressing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challenges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fraud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financial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operations, </a:t>
            </a:r>
            <a:r>
              <a:rPr sz="2800" dirty="0">
                <a:latin typeface="Arial MT"/>
                <a:cs typeface="Arial MT"/>
              </a:rPr>
              <a:t> contributing</a:t>
            </a:r>
            <a:r>
              <a:rPr sz="2800" spc="-5" dirty="0">
                <a:latin typeface="Arial MT"/>
                <a:cs typeface="Arial MT"/>
              </a:rPr>
              <a:t> to 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overall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banking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sector.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" y="0"/>
            <a:ext cx="33832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Methodology: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24560"/>
            <a:ext cx="11715115" cy="568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6985" indent="-228600" algn="just">
              <a:lnSpc>
                <a:spcPct val="80000"/>
              </a:lnSpc>
              <a:spcBef>
                <a:spcPts val="675"/>
              </a:spcBef>
              <a:buSzPct val="95833"/>
              <a:buAutoNum type="arabicPeriod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Dataset: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research employs the </a:t>
            </a:r>
            <a:r>
              <a:rPr sz="2400" spc="-5" dirty="0">
                <a:latin typeface="Arial MT"/>
                <a:cs typeface="Arial MT"/>
              </a:rPr>
              <a:t>'Loan </a:t>
            </a:r>
            <a:r>
              <a:rPr sz="2400" dirty="0">
                <a:latin typeface="Arial MT"/>
                <a:cs typeface="Arial MT"/>
              </a:rPr>
              <a:t>Eligible Dataset' </a:t>
            </a:r>
            <a:r>
              <a:rPr sz="2400" spc="-5" dirty="0">
                <a:latin typeface="Arial MT"/>
                <a:cs typeface="Arial MT"/>
              </a:rPr>
              <a:t>from </a:t>
            </a:r>
            <a:r>
              <a:rPr sz="2400" dirty="0">
                <a:latin typeface="Arial MT"/>
                <a:cs typeface="Arial MT"/>
              </a:rPr>
              <a:t>Kaggle, </a:t>
            </a:r>
            <a:r>
              <a:rPr sz="2400" spc="-5" dirty="0">
                <a:latin typeface="Arial MT"/>
                <a:cs typeface="Arial MT"/>
              </a:rPr>
              <a:t>featuring </a:t>
            </a:r>
            <a:r>
              <a:rPr sz="2400" dirty="0">
                <a:latin typeface="Arial MT"/>
                <a:cs typeface="Arial MT"/>
              </a:rPr>
              <a:t> attributes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gender,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marital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status,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education,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income,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credit </a:t>
            </a:r>
            <a:r>
              <a:rPr sz="2400" spc="-25" dirty="0">
                <a:latin typeface="Arial MT"/>
                <a:cs typeface="Arial MT"/>
              </a:rPr>
              <a:t>history,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more.</a:t>
            </a:r>
            <a:endParaRPr sz="24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2300"/>
              </a:lnSpc>
              <a:spcBef>
                <a:spcPts val="985"/>
              </a:spcBef>
              <a:buSzPct val="95833"/>
              <a:buAutoNum type="arabicPeriod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dirty="0">
                <a:latin typeface="Arial"/>
                <a:cs typeface="Arial"/>
              </a:rPr>
              <a:t> Preprocessing: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30" dirty="0">
                <a:latin typeface="Arial MT"/>
                <a:cs typeface="Arial MT"/>
              </a:rPr>
              <a:t>Techniques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</a:t>
            </a:r>
            <a:r>
              <a:rPr sz="2400" dirty="0">
                <a:latin typeface="Arial MT"/>
                <a:cs typeface="Arial MT"/>
              </a:rPr>
              <a:t> Synthetic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Minority</a:t>
            </a:r>
            <a:r>
              <a:rPr sz="2400" spc="6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Oversampling </a:t>
            </a:r>
            <a:r>
              <a:rPr sz="2400" dirty="0">
                <a:latin typeface="Arial MT"/>
                <a:cs typeface="Arial MT"/>
              </a:rPr>
              <a:t> (SMOTE)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handling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imbalanced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classification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one-hot</a:t>
            </a:r>
            <a:r>
              <a:rPr sz="2400" dirty="0">
                <a:latin typeface="Arial MT"/>
                <a:cs typeface="Arial MT"/>
              </a:rPr>
              <a:t> encoding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categorical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normalization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feature</a:t>
            </a:r>
            <a:r>
              <a:rPr sz="2400" dirty="0">
                <a:latin typeface="Arial MT"/>
                <a:cs typeface="Arial MT"/>
              </a:rPr>
              <a:t> scaling.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Exploratory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(EDA)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conducted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insights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dataset.</a:t>
            </a:r>
            <a:endParaRPr sz="24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455"/>
              </a:spcBef>
              <a:buSzPct val="95833"/>
              <a:buAutoNum type="arabicPeriod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Algorithms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K-Nearest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Neighbor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Vector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Machine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Decision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Tree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Random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Forest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Gradient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Boost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Logistic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Regression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Arial MT"/>
              <a:cs typeface="Arial MT"/>
            </a:endParaRPr>
          </a:p>
          <a:p>
            <a:pPr marL="241300" marR="6985" indent="-228600" algn="just">
              <a:lnSpc>
                <a:spcPct val="80000"/>
              </a:lnSpc>
            </a:pPr>
            <a:r>
              <a:rPr sz="2400" b="1" spc="-5" dirty="0">
                <a:latin typeface="Arial"/>
                <a:cs typeface="Arial"/>
              </a:rPr>
              <a:t>1.Model</a:t>
            </a:r>
            <a:r>
              <a:rPr sz="2400" b="1" spc="4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Evaluation:</a:t>
            </a:r>
            <a:r>
              <a:rPr sz="2400" b="1" spc="40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Performance</a:t>
            </a:r>
            <a:r>
              <a:rPr sz="2400" spc="4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metrics</a:t>
            </a:r>
            <a:r>
              <a:rPr sz="2400" spc="4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4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Confusion</a:t>
            </a:r>
            <a:r>
              <a:rPr sz="2400" spc="4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Matrix</a:t>
            </a:r>
            <a:r>
              <a:rPr sz="2400" spc="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F1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Score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evaluate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accuracy,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precision,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648" y="110997"/>
            <a:ext cx="2450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Outcome: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648" y="1154937"/>
            <a:ext cx="11073130" cy="3524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research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high-performance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accuracy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across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Random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Forest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achieved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highest </a:t>
            </a:r>
            <a:r>
              <a:rPr sz="2800" spc="-15" dirty="0">
                <a:latin typeface="Calibri"/>
                <a:cs typeface="Calibri"/>
              </a:rPr>
              <a:t>score </a:t>
            </a:r>
            <a:r>
              <a:rPr sz="2800" spc="-5" dirty="0">
                <a:latin typeface="Calibri"/>
                <a:cs typeface="Calibri"/>
              </a:rPr>
              <a:t>of 95.55%, </a:t>
            </a:r>
            <a:r>
              <a:rPr sz="2800" dirty="0">
                <a:latin typeface="Calibri"/>
                <a:cs typeface="Calibri"/>
              </a:rPr>
              <a:t>while </a:t>
            </a:r>
            <a:r>
              <a:rPr sz="2800" spc="-10" dirty="0">
                <a:latin typeface="Calibri"/>
                <a:cs typeface="Calibri"/>
              </a:rPr>
              <a:t>Logistic </a:t>
            </a:r>
            <a:r>
              <a:rPr sz="2800" spc="-15" dirty="0">
                <a:latin typeface="Calibri"/>
                <a:cs typeface="Calibri"/>
              </a:rPr>
              <a:t>Regression </a:t>
            </a:r>
            <a:r>
              <a:rPr sz="2800" spc="-5" dirty="0">
                <a:latin typeface="Calibri"/>
                <a:cs typeface="Calibri"/>
              </a:rPr>
              <a:t>had the </a:t>
            </a:r>
            <a:r>
              <a:rPr sz="2800" spc="-15" dirty="0">
                <a:latin typeface="Calibri"/>
                <a:cs typeface="Calibri"/>
              </a:rPr>
              <a:t>lowest at </a:t>
            </a:r>
            <a:r>
              <a:rPr sz="2800" dirty="0">
                <a:latin typeface="Calibri"/>
                <a:cs typeface="Calibri"/>
              </a:rPr>
              <a:t>80%.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ensemble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bagging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(Random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Forest)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boosting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(Gradient</a:t>
            </a:r>
            <a:r>
              <a:rPr sz="2800" spc="-10" dirty="0">
                <a:latin typeface="Calibri"/>
                <a:cs typeface="Calibri"/>
              </a:rPr>
              <a:t> Boost)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contributed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optimal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predictive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-10" dirty="0">
                <a:latin typeface="Calibri"/>
                <a:cs typeface="Calibri"/>
              </a:rPr>
              <a:t> valuable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insights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effectiveness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machine learning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predicting </a:t>
            </a:r>
            <a:r>
              <a:rPr sz="2800" spc="-5" dirty="0">
                <a:latin typeface="Calibri"/>
                <a:cs typeface="Calibri"/>
              </a:rPr>
              <a:t>loan </a:t>
            </a:r>
            <a:r>
              <a:rPr sz="2800" spc="-25" dirty="0">
                <a:latin typeface="Calibri"/>
                <a:cs typeface="Calibri"/>
              </a:rPr>
              <a:t>eligibility,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potential applications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improving </a:t>
            </a:r>
            <a:r>
              <a:rPr sz="2800" spc="-5" dirty="0">
                <a:latin typeface="Calibri"/>
                <a:cs typeface="Calibri"/>
              </a:rPr>
              <a:t>the loan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approval process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financial </a:t>
            </a:r>
            <a:r>
              <a:rPr sz="2800" spc="-25" dirty="0">
                <a:latin typeface="Calibri"/>
                <a:cs typeface="Calibri"/>
              </a:rPr>
              <a:t>industry. </a:t>
            </a:r>
            <a:r>
              <a:rPr sz="2800" spc="-10" dirty="0">
                <a:latin typeface="Calibri"/>
                <a:cs typeface="Calibri"/>
              </a:rPr>
              <a:t>The comparison </a:t>
            </a:r>
            <a:r>
              <a:rPr sz="2800" spc="-5" dirty="0">
                <a:latin typeface="Calibri"/>
                <a:cs typeface="Calibri"/>
              </a:rPr>
              <a:t>of models </a:t>
            </a:r>
            <a:r>
              <a:rPr sz="2800" spc="-10" dirty="0">
                <a:latin typeface="Calibri"/>
                <a:cs typeface="Calibri"/>
              </a:rPr>
              <a:t>helps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suitable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0530" y="2782316"/>
              <a:ext cx="893444" cy="1355725"/>
            </a:xfrm>
            <a:custGeom>
              <a:avLst/>
              <a:gdLst/>
              <a:ahLst/>
              <a:cxnLst/>
              <a:rect l="l" t="t" r="r" b="b"/>
              <a:pathLst>
                <a:path w="893445" h="1355725">
                  <a:moveTo>
                    <a:pt x="427100" y="0"/>
                  </a:moveTo>
                  <a:lnTo>
                    <a:pt x="362505" y="3063"/>
                  </a:lnTo>
                  <a:lnTo>
                    <a:pt x="300481" y="12319"/>
                  </a:lnTo>
                  <a:lnTo>
                    <a:pt x="242395" y="26066"/>
                  </a:lnTo>
                  <a:lnTo>
                    <a:pt x="189356" y="42672"/>
                  </a:lnTo>
                  <a:lnTo>
                    <a:pt x="142938" y="60975"/>
                  </a:lnTo>
                  <a:lnTo>
                    <a:pt x="104521" y="79756"/>
                  </a:lnTo>
                  <a:lnTo>
                    <a:pt x="64908" y="104526"/>
                  </a:lnTo>
                  <a:lnTo>
                    <a:pt x="35687" y="138049"/>
                  </a:lnTo>
                  <a:lnTo>
                    <a:pt x="26289" y="180594"/>
                  </a:lnTo>
                  <a:lnTo>
                    <a:pt x="24860" y="208883"/>
                  </a:lnTo>
                  <a:lnTo>
                    <a:pt x="24911" y="237001"/>
                  </a:lnTo>
                  <a:lnTo>
                    <a:pt x="27304" y="279400"/>
                  </a:lnTo>
                  <a:lnTo>
                    <a:pt x="36702" y="327533"/>
                  </a:lnTo>
                  <a:lnTo>
                    <a:pt x="54610" y="344678"/>
                  </a:lnTo>
                  <a:lnTo>
                    <a:pt x="60705" y="344678"/>
                  </a:lnTo>
                  <a:lnTo>
                    <a:pt x="97790" y="328803"/>
                  </a:lnTo>
                  <a:lnTo>
                    <a:pt x="110359" y="320611"/>
                  </a:lnTo>
                  <a:lnTo>
                    <a:pt x="124428" y="312038"/>
                  </a:lnTo>
                  <a:lnTo>
                    <a:pt x="175402" y="284462"/>
                  </a:lnTo>
                  <a:lnTo>
                    <a:pt x="216550" y="267265"/>
                  </a:lnTo>
                  <a:lnTo>
                    <a:pt x="263558" y="252573"/>
                  </a:lnTo>
                  <a:lnTo>
                    <a:pt x="317331" y="244814"/>
                  </a:lnTo>
                  <a:lnTo>
                    <a:pt x="346837" y="243839"/>
                  </a:lnTo>
                  <a:lnTo>
                    <a:pt x="367746" y="244647"/>
                  </a:lnTo>
                  <a:lnTo>
                    <a:pt x="405326" y="251073"/>
                  </a:lnTo>
                  <a:lnTo>
                    <a:pt x="451167" y="272018"/>
                  </a:lnTo>
                  <a:lnTo>
                    <a:pt x="484889" y="304038"/>
                  </a:lnTo>
                  <a:lnTo>
                    <a:pt x="506856" y="345186"/>
                  </a:lnTo>
                  <a:lnTo>
                    <a:pt x="516983" y="392834"/>
                  </a:lnTo>
                  <a:lnTo>
                    <a:pt x="517651" y="409575"/>
                  </a:lnTo>
                  <a:lnTo>
                    <a:pt x="517104" y="428335"/>
                  </a:lnTo>
                  <a:lnTo>
                    <a:pt x="512722" y="467475"/>
                  </a:lnTo>
                  <a:lnTo>
                    <a:pt x="503578" y="508859"/>
                  </a:lnTo>
                  <a:lnTo>
                    <a:pt x="487386" y="553868"/>
                  </a:lnTo>
                  <a:lnTo>
                    <a:pt x="463526" y="602898"/>
                  </a:lnTo>
                  <a:lnTo>
                    <a:pt x="430569" y="656949"/>
                  </a:lnTo>
                  <a:lnTo>
                    <a:pt x="387852" y="716283"/>
                  </a:lnTo>
                  <a:lnTo>
                    <a:pt x="361743" y="748283"/>
                  </a:lnTo>
                  <a:lnTo>
                    <a:pt x="332277" y="781903"/>
                  </a:lnTo>
                  <a:lnTo>
                    <a:pt x="59152" y="1074681"/>
                  </a:lnTo>
                  <a:lnTo>
                    <a:pt x="50307" y="1084802"/>
                  </a:lnTo>
                  <a:lnTo>
                    <a:pt x="23828" y="1121949"/>
                  </a:lnTo>
                  <a:lnTo>
                    <a:pt x="7477" y="1161081"/>
                  </a:lnTo>
                  <a:lnTo>
                    <a:pt x="761" y="1210627"/>
                  </a:lnTo>
                  <a:lnTo>
                    <a:pt x="0" y="1242187"/>
                  </a:lnTo>
                  <a:lnTo>
                    <a:pt x="287" y="1259355"/>
                  </a:lnTo>
                  <a:lnTo>
                    <a:pt x="4699" y="1300861"/>
                  </a:lnTo>
                  <a:lnTo>
                    <a:pt x="25084" y="1340707"/>
                  </a:lnTo>
                  <a:lnTo>
                    <a:pt x="64341" y="1354312"/>
                  </a:lnTo>
                  <a:lnTo>
                    <a:pt x="85471" y="1355344"/>
                  </a:lnTo>
                  <a:lnTo>
                    <a:pt x="858012" y="1355344"/>
                  </a:lnTo>
                  <a:lnTo>
                    <a:pt x="885438" y="1323486"/>
                  </a:lnTo>
                  <a:lnTo>
                    <a:pt x="891871" y="1285061"/>
                  </a:lnTo>
                  <a:lnTo>
                    <a:pt x="893318" y="1245235"/>
                  </a:lnTo>
                  <a:lnTo>
                    <a:pt x="893127" y="1231328"/>
                  </a:lnTo>
                  <a:lnTo>
                    <a:pt x="888482" y="1185273"/>
                  </a:lnTo>
                  <a:lnTo>
                    <a:pt x="871854" y="1146429"/>
                  </a:lnTo>
                  <a:lnTo>
                    <a:pt x="322199" y="1136142"/>
                  </a:lnTo>
                  <a:lnTo>
                    <a:pt x="477520" y="976630"/>
                  </a:lnTo>
                  <a:lnTo>
                    <a:pt x="522600" y="931213"/>
                  </a:lnTo>
                  <a:lnTo>
                    <a:pt x="563969" y="888077"/>
                  </a:lnTo>
                  <a:lnTo>
                    <a:pt x="601631" y="847214"/>
                  </a:lnTo>
                  <a:lnTo>
                    <a:pt x="635593" y="808620"/>
                  </a:lnTo>
                  <a:lnTo>
                    <a:pt x="665861" y="772287"/>
                  </a:lnTo>
                  <a:lnTo>
                    <a:pt x="699389" y="729255"/>
                  </a:lnTo>
                  <a:lnTo>
                    <a:pt x="728916" y="688165"/>
                  </a:lnTo>
                  <a:lnTo>
                    <a:pt x="754443" y="649003"/>
                  </a:lnTo>
                  <a:lnTo>
                    <a:pt x="775970" y="611759"/>
                  </a:lnTo>
                  <a:lnTo>
                    <a:pt x="793847" y="576087"/>
                  </a:lnTo>
                  <a:lnTo>
                    <a:pt x="819600" y="508460"/>
                  </a:lnTo>
                  <a:lnTo>
                    <a:pt x="832832" y="444952"/>
                  </a:lnTo>
                  <a:lnTo>
                    <a:pt x="839067" y="381134"/>
                  </a:lnTo>
                  <a:lnTo>
                    <a:pt x="839851" y="348869"/>
                  </a:lnTo>
                  <a:lnTo>
                    <a:pt x="838259" y="312416"/>
                  </a:lnTo>
                  <a:lnTo>
                    <a:pt x="825599" y="243177"/>
                  </a:lnTo>
                  <a:lnTo>
                    <a:pt x="800342" y="179341"/>
                  </a:lnTo>
                  <a:lnTo>
                    <a:pt x="761964" y="123767"/>
                  </a:lnTo>
                  <a:lnTo>
                    <a:pt x="710509" y="77168"/>
                  </a:lnTo>
                  <a:lnTo>
                    <a:pt x="645929" y="40592"/>
                  </a:lnTo>
                  <a:lnTo>
                    <a:pt x="608711" y="26162"/>
                  </a:lnTo>
                  <a:lnTo>
                    <a:pt x="568225" y="14733"/>
                  </a:lnTo>
                  <a:lnTo>
                    <a:pt x="524478" y="6556"/>
                  </a:lnTo>
                  <a:lnTo>
                    <a:pt x="477444" y="1641"/>
                  </a:lnTo>
                  <a:lnTo>
                    <a:pt x="4271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0530" y="2782316"/>
              <a:ext cx="893444" cy="1355725"/>
            </a:xfrm>
            <a:custGeom>
              <a:avLst/>
              <a:gdLst/>
              <a:ahLst/>
              <a:cxnLst/>
              <a:rect l="l" t="t" r="r" b="b"/>
              <a:pathLst>
                <a:path w="893445" h="1355725">
                  <a:moveTo>
                    <a:pt x="427100" y="0"/>
                  </a:moveTo>
                  <a:lnTo>
                    <a:pt x="477444" y="1641"/>
                  </a:lnTo>
                  <a:lnTo>
                    <a:pt x="524478" y="6556"/>
                  </a:lnTo>
                  <a:lnTo>
                    <a:pt x="568225" y="14733"/>
                  </a:lnTo>
                  <a:lnTo>
                    <a:pt x="608711" y="26162"/>
                  </a:lnTo>
                  <a:lnTo>
                    <a:pt x="645929" y="40592"/>
                  </a:lnTo>
                  <a:lnTo>
                    <a:pt x="710509" y="77168"/>
                  </a:lnTo>
                  <a:lnTo>
                    <a:pt x="761964" y="123767"/>
                  </a:lnTo>
                  <a:lnTo>
                    <a:pt x="800342" y="179341"/>
                  </a:lnTo>
                  <a:lnTo>
                    <a:pt x="825599" y="243177"/>
                  </a:lnTo>
                  <a:lnTo>
                    <a:pt x="838259" y="312416"/>
                  </a:lnTo>
                  <a:lnTo>
                    <a:pt x="839851" y="348869"/>
                  </a:lnTo>
                  <a:lnTo>
                    <a:pt x="839067" y="381134"/>
                  </a:lnTo>
                  <a:lnTo>
                    <a:pt x="832832" y="444952"/>
                  </a:lnTo>
                  <a:lnTo>
                    <a:pt x="819600" y="508460"/>
                  </a:lnTo>
                  <a:lnTo>
                    <a:pt x="793847" y="576087"/>
                  </a:lnTo>
                  <a:lnTo>
                    <a:pt x="775970" y="611759"/>
                  </a:lnTo>
                  <a:lnTo>
                    <a:pt x="754443" y="649003"/>
                  </a:lnTo>
                  <a:lnTo>
                    <a:pt x="728916" y="688165"/>
                  </a:lnTo>
                  <a:lnTo>
                    <a:pt x="699389" y="729255"/>
                  </a:lnTo>
                  <a:lnTo>
                    <a:pt x="665861" y="772287"/>
                  </a:lnTo>
                  <a:lnTo>
                    <a:pt x="635593" y="808620"/>
                  </a:lnTo>
                  <a:lnTo>
                    <a:pt x="601631" y="847214"/>
                  </a:lnTo>
                  <a:lnTo>
                    <a:pt x="563969" y="888077"/>
                  </a:lnTo>
                  <a:lnTo>
                    <a:pt x="522600" y="931213"/>
                  </a:lnTo>
                  <a:lnTo>
                    <a:pt x="477520" y="976630"/>
                  </a:lnTo>
                  <a:lnTo>
                    <a:pt x="322199" y="1136142"/>
                  </a:lnTo>
                  <a:lnTo>
                    <a:pt x="846963" y="1136142"/>
                  </a:lnTo>
                  <a:lnTo>
                    <a:pt x="853821" y="1136142"/>
                  </a:lnTo>
                  <a:lnTo>
                    <a:pt x="860171" y="1138174"/>
                  </a:lnTo>
                  <a:lnTo>
                    <a:pt x="866013" y="1142365"/>
                  </a:lnTo>
                  <a:lnTo>
                    <a:pt x="871854" y="1146429"/>
                  </a:lnTo>
                  <a:lnTo>
                    <a:pt x="876808" y="1152779"/>
                  </a:lnTo>
                  <a:lnTo>
                    <a:pt x="890270" y="1195324"/>
                  </a:lnTo>
                  <a:lnTo>
                    <a:pt x="893318" y="1245235"/>
                  </a:lnTo>
                  <a:lnTo>
                    <a:pt x="893153" y="1259621"/>
                  </a:lnTo>
                  <a:lnTo>
                    <a:pt x="889299" y="1306238"/>
                  </a:lnTo>
                  <a:lnTo>
                    <a:pt x="875156" y="1345946"/>
                  </a:lnTo>
                  <a:lnTo>
                    <a:pt x="869696" y="1349629"/>
                  </a:lnTo>
                  <a:lnTo>
                    <a:pt x="864108" y="1353439"/>
                  </a:lnTo>
                  <a:lnTo>
                    <a:pt x="858012" y="1355344"/>
                  </a:lnTo>
                  <a:lnTo>
                    <a:pt x="851153" y="1355344"/>
                  </a:lnTo>
                  <a:lnTo>
                    <a:pt x="85471" y="1355344"/>
                  </a:lnTo>
                  <a:lnTo>
                    <a:pt x="46354" y="1351280"/>
                  </a:lnTo>
                  <a:lnTo>
                    <a:pt x="14771" y="1328685"/>
                  </a:lnTo>
                  <a:lnTo>
                    <a:pt x="2625" y="1288692"/>
                  </a:lnTo>
                  <a:lnTo>
                    <a:pt x="0" y="1242187"/>
                  </a:lnTo>
                  <a:lnTo>
                    <a:pt x="190" y="1225776"/>
                  </a:lnTo>
                  <a:lnTo>
                    <a:pt x="3048" y="1184021"/>
                  </a:lnTo>
                  <a:lnTo>
                    <a:pt x="14477" y="1140714"/>
                  </a:lnTo>
                  <a:lnTo>
                    <a:pt x="35560" y="1103757"/>
                  </a:lnTo>
                  <a:lnTo>
                    <a:pt x="68961" y="1064133"/>
                  </a:lnTo>
                  <a:lnTo>
                    <a:pt x="299466" y="817118"/>
                  </a:lnTo>
                  <a:lnTo>
                    <a:pt x="332277" y="781903"/>
                  </a:lnTo>
                  <a:lnTo>
                    <a:pt x="361743" y="748283"/>
                  </a:lnTo>
                  <a:lnTo>
                    <a:pt x="387852" y="716283"/>
                  </a:lnTo>
                  <a:lnTo>
                    <a:pt x="430569" y="656949"/>
                  </a:lnTo>
                  <a:lnTo>
                    <a:pt x="463526" y="602898"/>
                  </a:lnTo>
                  <a:lnTo>
                    <a:pt x="487386" y="553868"/>
                  </a:lnTo>
                  <a:lnTo>
                    <a:pt x="503578" y="508859"/>
                  </a:lnTo>
                  <a:lnTo>
                    <a:pt x="512722" y="467475"/>
                  </a:lnTo>
                  <a:lnTo>
                    <a:pt x="517104" y="428335"/>
                  </a:lnTo>
                  <a:lnTo>
                    <a:pt x="517651" y="409575"/>
                  </a:lnTo>
                  <a:lnTo>
                    <a:pt x="516983" y="392834"/>
                  </a:lnTo>
                  <a:lnTo>
                    <a:pt x="506856" y="345186"/>
                  </a:lnTo>
                  <a:lnTo>
                    <a:pt x="484889" y="304038"/>
                  </a:lnTo>
                  <a:lnTo>
                    <a:pt x="451167" y="272018"/>
                  </a:lnTo>
                  <a:lnTo>
                    <a:pt x="405326" y="251073"/>
                  </a:lnTo>
                  <a:lnTo>
                    <a:pt x="367746" y="244647"/>
                  </a:lnTo>
                  <a:lnTo>
                    <a:pt x="346837" y="243839"/>
                  </a:lnTo>
                  <a:lnTo>
                    <a:pt x="317331" y="244814"/>
                  </a:lnTo>
                  <a:lnTo>
                    <a:pt x="263558" y="252573"/>
                  </a:lnTo>
                  <a:lnTo>
                    <a:pt x="216550" y="267265"/>
                  </a:lnTo>
                  <a:lnTo>
                    <a:pt x="175402" y="284462"/>
                  </a:lnTo>
                  <a:lnTo>
                    <a:pt x="139973" y="303085"/>
                  </a:lnTo>
                  <a:lnTo>
                    <a:pt x="97790" y="328803"/>
                  </a:lnTo>
                  <a:lnTo>
                    <a:pt x="86602" y="335730"/>
                  </a:lnTo>
                  <a:lnTo>
                    <a:pt x="76676" y="340693"/>
                  </a:lnTo>
                  <a:lnTo>
                    <a:pt x="68036" y="343679"/>
                  </a:lnTo>
                  <a:lnTo>
                    <a:pt x="60705" y="344678"/>
                  </a:lnTo>
                  <a:lnTo>
                    <a:pt x="54610" y="344678"/>
                  </a:lnTo>
                  <a:lnTo>
                    <a:pt x="32037" y="310171"/>
                  </a:lnTo>
                  <a:lnTo>
                    <a:pt x="26158" y="266616"/>
                  </a:lnTo>
                  <a:lnTo>
                    <a:pt x="24765" y="220218"/>
                  </a:lnTo>
                  <a:lnTo>
                    <a:pt x="24860" y="208883"/>
                  </a:lnTo>
                  <a:lnTo>
                    <a:pt x="28194" y="165639"/>
                  </a:lnTo>
                  <a:lnTo>
                    <a:pt x="42165" y="127609"/>
                  </a:lnTo>
                  <a:lnTo>
                    <a:pt x="75406" y="97107"/>
                  </a:lnTo>
                  <a:lnTo>
                    <a:pt x="122741" y="70300"/>
                  </a:lnTo>
                  <a:lnTo>
                    <a:pt x="165135" y="51770"/>
                  </a:lnTo>
                  <a:lnTo>
                    <a:pt x="215239" y="34000"/>
                  </a:lnTo>
                  <a:lnTo>
                    <a:pt x="270813" y="18847"/>
                  </a:lnTo>
                  <a:lnTo>
                    <a:pt x="331178" y="6911"/>
                  </a:lnTo>
                  <a:lnTo>
                    <a:pt x="394475" y="763"/>
                  </a:lnTo>
                  <a:lnTo>
                    <a:pt x="427100" y="0"/>
                  </a:lnTo>
                  <a:close/>
                </a:path>
              </a:pathLst>
            </a:custGeom>
            <a:ln w="2285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3761"/>
            <a:ext cx="1010856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b="0" spc="-45" dirty="0">
                <a:latin typeface="Calibri Light"/>
                <a:cs typeface="Calibri Light"/>
              </a:rPr>
              <a:t>Customer</a:t>
            </a:r>
            <a:r>
              <a:rPr b="0" spc="-80" dirty="0">
                <a:latin typeface="Calibri Light"/>
                <a:cs typeface="Calibri Light"/>
              </a:rPr>
              <a:t> </a:t>
            </a:r>
            <a:r>
              <a:rPr b="0" spc="-20" dirty="0">
                <a:latin typeface="Calibri Light"/>
                <a:cs typeface="Calibri Light"/>
              </a:rPr>
              <a:t>Loan</a:t>
            </a:r>
            <a:r>
              <a:rPr b="0" spc="-85" dirty="0">
                <a:latin typeface="Calibri Light"/>
                <a:cs typeface="Calibri Light"/>
              </a:rPr>
              <a:t> </a:t>
            </a:r>
            <a:r>
              <a:rPr b="0" spc="-25" dirty="0">
                <a:latin typeface="Calibri Light"/>
                <a:cs typeface="Calibri Light"/>
              </a:rPr>
              <a:t>Eligibility</a:t>
            </a:r>
            <a:r>
              <a:rPr b="0" spc="-90" dirty="0">
                <a:latin typeface="Calibri Light"/>
                <a:cs typeface="Calibri Light"/>
              </a:rPr>
              <a:t> </a:t>
            </a:r>
            <a:r>
              <a:rPr b="0" spc="-40" dirty="0">
                <a:latin typeface="Calibri Light"/>
                <a:cs typeface="Calibri Light"/>
              </a:rPr>
              <a:t>Prediction</a:t>
            </a:r>
            <a:r>
              <a:rPr b="0" spc="-85" dirty="0">
                <a:latin typeface="Calibri Light"/>
                <a:cs typeface="Calibri Light"/>
              </a:rPr>
              <a:t> </a:t>
            </a:r>
            <a:r>
              <a:rPr b="0" spc="-20" dirty="0">
                <a:latin typeface="Calibri Light"/>
                <a:cs typeface="Calibri Light"/>
              </a:rPr>
              <a:t>using</a:t>
            </a:r>
            <a:r>
              <a:rPr b="0" spc="-95" dirty="0">
                <a:latin typeface="Calibri Light"/>
                <a:cs typeface="Calibri Light"/>
              </a:rPr>
              <a:t> </a:t>
            </a:r>
            <a:r>
              <a:rPr b="0" spc="-30" dirty="0">
                <a:latin typeface="Calibri Light"/>
                <a:cs typeface="Calibri Light"/>
              </a:rPr>
              <a:t>Machine </a:t>
            </a:r>
            <a:r>
              <a:rPr b="0" spc="-890" dirty="0">
                <a:latin typeface="Calibri Light"/>
                <a:cs typeface="Calibri Light"/>
              </a:rPr>
              <a:t> </a:t>
            </a:r>
            <a:r>
              <a:rPr b="0" spc="-30" dirty="0">
                <a:latin typeface="Calibri Light"/>
                <a:cs typeface="Calibri Light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665"/>
            <a:ext cx="10360025" cy="36398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spc="-5" dirty="0">
                <a:latin typeface="Arial"/>
                <a:cs typeface="Arial"/>
              </a:rPr>
              <a:t>Introduction: </a:t>
            </a:r>
            <a:r>
              <a:rPr sz="2800" spc="-5" dirty="0">
                <a:latin typeface="Arial MT"/>
                <a:cs typeface="Arial MT"/>
              </a:rPr>
              <a:t>In the </a:t>
            </a:r>
            <a:r>
              <a:rPr sz="2800" dirty="0">
                <a:latin typeface="Arial MT"/>
                <a:cs typeface="Arial MT"/>
              </a:rPr>
              <a:t>contemporary banking landscape,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ability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predict </a:t>
            </a:r>
            <a:r>
              <a:rPr sz="2800" spc="-5" dirty="0">
                <a:latin typeface="Arial MT"/>
                <a:cs typeface="Arial MT"/>
              </a:rPr>
              <a:t>customer loan </a:t>
            </a:r>
            <a:r>
              <a:rPr sz="2800" dirty="0">
                <a:latin typeface="Arial MT"/>
                <a:cs typeface="Arial MT"/>
              </a:rPr>
              <a:t>eligibility </a:t>
            </a:r>
            <a:r>
              <a:rPr sz="2800" spc="-5" dirty="0">
                <a:latin typeface="Arial MT"/>
                <a:cs typeface="Arial MT"/>
              </a:rPr>
              <a:t>is a </a:t>
            </a:r>
            <a:r>
              <a:rPr sz="2800" dirty="0">
                <a:latin typeface="Arial MT"/>
                <a:cs typeface="Arial MT"/>
              </a:rPr>
              <a:t>crucial </a:t>
            </a:r>
            <a:r>
              <a:rPr sz="2800" spc="-5" dirty="0">
                <a:latin typeface="Arial MT"/>
                <a:cs typeface="Arial MT"/>
              </a:rPr>
              <a:t>task. The </a:t>
            </a:r>
            <a:r>
              <a:rPr sz="2800" dirty="0">
                <a:latin typeface="Arial MT"/>
                <a:cs typeface="Arial MT"/>
              </a:rPr>
              <a:t> revenue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generated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loans</a:t>
            </a:r>
            <a:r>
              <a:rPr sz="2800" dirty="0">
                <a:latin typeface="Arial MT"/>
                <a:cs typeface="Arial MT"/>
              </a:rPr>
              <a:t> significantly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contributes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bank's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profit,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imperative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identify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potential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credit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defaulters. </a:t>
            </a:r>
            <a:r>
              <a:rPr sz="2800" spc="-5" dirty="0">
                <a:latin typeface="Arial MT"/>
                <a:cs typeface="Arial MT"/>
              </a:rPr>
              <a:t>Manual assessment of </a:t>
            </a:r>
            <a:r>
              <a:rPr sz="2800" dirty="0">
                <a:latin typeface="Arial MT"/>
                <a:cs typeface="Arial MT"/>
              </a:rPr>
              <a:t>credit risk </a:t>
            </a:r>
            <a:r>
              <a:rPr sz="2800" spc="-10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time-consuming,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despite rigorous </a:t>
            </a:r>
            <a:r>
              <a:rPr sz="2800" spc="-5" dirty="0">
                <a:latin typeface="Arial MT"/>
                <a:cs typeface="Arial MT"/>
              </a:rPr>
              <a:t>verification, </a:t>
            </a:r>
            <a:r>
              <a:rPr sz="2800" dirty="0">
                <a:latin typeface="Arial MT"/>
                <a:cs typeface="Arial MT"/>
              </a:rPr>
              <a:t>there's </a:t>
            </a:r>
            <a:r>
              <a:rPr sz="2800" spc="-5" dirty="0">
                <a:latin typeface="Arial MT"/>
                <a:cs typeface="Arial MT"/>
              </a:rPr>
              <a:t>no </a:t>
            </a:r>
            <a:r>
              <a:rPr sz="2800" dirty="0">
                <a:latin typeface="Arial MT"/>
                <a:cs typeface="Arial MT"/>
              </a:rPr>
              <a:t>guarantee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borrower's </a:t>
            </a:r>
            <a:r>
              <a:rPr sz="2800" spc="-25" dirty="0">
                <a:latin typeface="Arial MT"/>
                <a:cs typeface="Arial MT"/>
              </a:rPr>
              <a:t>security.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project </a:t>
            </a:r>
            <a:r>
              <a:rPr sz="2800" spc="-5" dirty="0">
                <a:latin typeface="Arial MT"/>
                <a:cs typeface="Arial MT"/>
              </a:rPr>
              <a:t>aims to </a:t>
            </a:r>
            <a:r>
              <a:rPr sz="2800" dirty="0">
                <a:latin typeface="Arial MT"/>
                <a:cs typeface="Arial MT"/>
              </a:rPr>
              <a:t>address </a:t>
            </a:r>
            <a:r>
              <a:rPr sz="2800" spc="-5" dirty="0">
                <a:latin typeface="Arial MT"/>
                <a:cs typeface="Arial MT"/>
              </a:rPr>
              <a:t>this challenge </a:t>
            </a:r>
            <a:r>
              <a:rPr sz="2800" dirty="0">
                <a:latin typeface="Arial MT"/>
                <a:cs typeface="Arial MT"/>
              </a:rPr>
              <a:t> 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leveraging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</a:t>
            </a:r>
            <a:r>
              <a:rPr sz="2800" dirty="0">
                <a:latin typeface="Arial MT"/>
                <a:cs typeface="Arial MT"/>
              </a:rPr>
              <a:t> 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accurate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eligibility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44" y="128143"/>
            <a:ext cx="33832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Methodology: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653" y="1067765"/>
            <a:ext cx="11197590" cy="5572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985" indent="-228600" algn="just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proposed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methodology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involves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development</a:t>
            </a:r>
            <a:r>
              <a:rPr sz="2800" spc="5" dirty="0">
                <a:latin typeface="Arial MT"/>
                <a:cs typeface="Arial MT"/>
              </a:rPr>
              <a:t> 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 automated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prediction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platform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learning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dataset </a:t>
            </a:r>
            <a:r>
              <a:rPr sz="2800" spc="-5" dirty="0">
                <a:latin typeface="Arial MT"/>
                <a:cs typeface="Arial MT"/>
              </a:rPr>
              <a:t>includes thirteen </a:t>
            </a:r>
            <a:r>
              <a:rPr sz="2800" dirty="0">
                <a:latin typeface="Arial MT"/>
                <a:cs typeface="Arial MT"/>
              </a:rPr>
              <a:t>key </a:t>
            </a:r>
            <a:r>
              <a:rPr sz="2800" spc="-5" dirty="0">
                <a:latin typeface="Arial MT"/>
                <a:cs typeface="Arial MT"/>
              </a:rPr>
              <a:t>factors </a:t>
            </a:r>
            <a:r>
              <a:rPr sz="2800" dirty="0">
                <a:latin typeface="Arial MT"/>
                <a:cs typeface="Arial MT"/>
              </a:rPr>
              <a:t>such as </a:t>
            </a:r>
            <a:r>
              <a:rPr sz="2800" spc="-25" dirty="0">
                <a:latin typeface="Arial MT"/>
                <a:cs typeface="Arial MT"/>
              </a:rPr>
              <a:t>gender, 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education, </a:t>
            </a:r>
            <a:r>
              <a:rPr sz="2800" spc="-5" dirty="0">
                <a:latin typeface="Arial MT"/>
                <a:cs typeface="Arial MT"/>
              </a:rPr>
              <a:t>income, credit </a:t>
            </a:r>
            <a:r>
              <a:rPr sz="2800" spc="-30" dirty="0">
                <a:latin typeface="Arial MT"/>
                <a:cs typeface="Arial MT"/>
              </a:rPr>
              <a:t>history, </a:t>
            </a:r>
            <a:r>
              <a:rPr sz="2800" spc="-5" dirty="0">
                <a:latin typeface="Arial MT"/>
                <a:cs typeface="Arial MT"/>
              </a:rPr>
              <a:t>etc. Five </a:t>
            </a:r>
            <a:r>
              <a:rPr sz="2800" dirty="0">
                <a:latin typeface="Arial MT"/>
                <a:cs typeface="Arial MT"/>
              </a:rPr>
              <a:t>distinct </a:t>
            </a:r>
            <a:r>
              <a:rPr sz="2800" spc="-5" dirty="0">
                <a:latin typeface="Arial MT"/>
                <a:cs typeface="Arial MT"/>
              </a:rPr>
              <a:t>machine </a:t>
            </a:r>
            <a:r>
              <a:rPr sz="2800" dirty="0">
                <a:latin typeface="Arial MT"/>
                <a:cs typeface="Arial MT"/>
              </a:rPr>
              <a:t>learning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—</a:t>
            </a:r>
            <a:r>
              <a:rPr sz="2800" dirty="0">
                <a:latin typeface="Arial MT"/>
                <a:cs typeface="Arial MT"/>
              </a:rPr>
              <a:t> 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Classifier,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Passive</a:t>
            </a:r>
            <a:r>
              <a:rPr sz="2800" dirty="0">
                <a:latin typeface="Arial MT"/>
                <a:cs typeface="Arial MT"/>
              </a:rPr>
              <a:t> Aggressive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Classifier, </a:t>
            </a:r>
            <a:r>
              <a:rPr sz="2800" spc="-5" dirty="0">
                <a:latin typeface="Arial MT"/>
                <a:cs typeface="Arial MT"/>
              </a:rPr>
              <a:t>Multinomial </a:t>
            </a:r>
            <a:r>
              <a:rPr sz="2800" dirty="0">
                <a:latin typeface="Arial MT"/>
                <a:cs typeface="Arial MT"/>
              </a:rPr>
              <a:t>Naïve </a:t>
            </a:r>
            <a:r>
              <a:rPr sz="2800" spc="-5" dirty="0">
                <a:latin typeface="Arial MT"/>
                <a:cs typeface="Arial MT"/>
              </a:rPr>
              <a:t>Bayes, </a:t>
            </a:r>
            <a:r>
              <a:rPr sz="2800" dirty="0">
                <a:latin typeface="Arial MT"/>
                <a:cs typeface="Arial MT"/>
              </a:rPr>
              <a:t>Support </a:t>
            </a:r>
            <a:r>
              <a:rPr sz="2800" spc="-30" dirty="0">
                <a:latin typeface="Arial MT"/>
                <a:cs typeface="Arial MT"/>
              </a:rPr>
              <a:t>Vector </a:t>
            </a:r>
            <a:r>
              <a:rPr sz="2800" spc="-15" dirty="0">
                <a:latin typeface="Arial MT"/>
                <a:cs typeface="Arial MT"/>
              </a:rPr>
              <a:t>Classifier,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Adaboost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Classifier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—</a:t>
            </a:r>
            <a:r>
              <a:rPr sz="2800" dirty="0">
                <a:latin typeface="Arial MT"/>
                <a:cs typeface="Arial MT"/>
              </a:rPr>
              <a:t> 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applied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dataset.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process flow includes </a:t>
            </a:r>
            <a:r>
              <a:rPr sz="2800" spc="-5" dirty="0">
                <a:latin typeface="Arial MT"/>
                <a:cs typeface="Arial MT"/>
              </a:rPr>
              <a:t>user </a:t>
            </a:r>
            <a:r>
              <a:rPr sz="2800" dirty="0">
                <a:latin typeface="Arial MT"/>
                <a:cs typeface="Arial MT"/>
              </a:rPr>
              <a:t>registration, data collection, </a:t>
            </a:r>
            <a:r>
              <a:rPr sz="2800" spc="-5" dirty="0">
                <a:latin typeface="Arial MT"/>
                <a:cs typeface="Arial MT"/>
              </a:rPr>
              <a:t>analysis, </a:t>
            </a:r>
            <a:r>
              <a:rPr sz="2800" dirty="0">
                <a:latin typeface="Arial MT"/>
                <a:cs typeface="Arial MT"/>
              </a:rPr>
              <a:t> preprocessing,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splitting,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training,</a:t>
            </a:r>
            <a:r>
              <a:rPr sz="2800" dirty="0">
                <a:latin typeface="Arial MT"/>
                <a:cs typeface="Arial MT"/>
              </a:rPr>
              <a:t> testing,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 is </a:t>
            </a:r>
            <a:r>
              <a:rPr sz="2800" dirty="0">
                <a:latin typeface="Arial MT"/>
                <a:cs typeface="Arial MT"/>
              </a:rPr>
              <a:t>instantiated, </a:t>
            </a:r>
            <a:r>
              <a:rPr sz="2800" spc="-5" dirty="0">
                <a:latin typeface="Arial MT"/>
                <a:cs typeface="Arial MT"/>
              </a:rPr>
              <a:t>trained, </a:t>
            </a:r>
            <a:r>
              <a:rPr sz="2800" dirty="0">
                <a:latin typeface="Arial MT"/>
                <a:cs typeface="Arial MT"/>
              </a:rPr>
              <a:t>and tested </a:t>
            </a:r>
            <a:r>
              <a:rPr sz="2800" spc="-5" dirty="0">
                <a:latin typeface="Arial MT"/>
                <a:cs typeface="Arial MT"/>
              </a:rPr>
              <a:t>using the </a:t>
            </a:r>
            <a:r>
              <a:rPr sz="2800" dirty="0">
                <a:latin typeface="Arial MT"/>
                <a:cs typeface="Arial MT"/>
              </a:rPr>
              <a:t>dataset.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performance metrics, including </a:t>
            </a:r>
            <a:r>
              <a:rPr sz="2800" spc="-25" dirty="0">
                <a:latin typeface="Arial MT"/>
                <a:cs typeface="Arial MT"/>
              </a:rPr>
              <a:t>accuracy, </a:t>
            </a:r>
            <a:r>
              <a:rPr sz="2800" dirty="0">
                <a:latin typeface="Arial MT"/>
                <a:cs typeface="Arial MT"/>
              </a:rPr>
              <a:t>precision, and recall,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 used </a:t>
            </a:r>
            <a:r>
              <a:rPr sz="2800" spc="-5" dirty="0">
                <a:latin typeface="Arial MT"/>
                <a:cs typeface="Arial MT"/>
              </a:rPr>
              <a:t>to evaluate the </a:t>
            </a:r>
            <a:r>
              <a:rPr sz="2800" spc="-10" dirty="0">
                <a:latin typeface="Arial MT"/>
                <a:cs typeface="Arial MT"/>
              </a:rPr>
              <a:t>efficacy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each </a:t>
            </a:r>
            <a:r>
              <a:rPr sz="2800" dirty="0">
                <a:latin typeface="Arial MT"/>
                <a:cs typeface="Arial MT"/>
              </a:rPr>
              <a:t>algorithm. The training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testing </a:t>
            </a:r>
            <a:r>
              <a:rPr sz="2800" spc="-5" dirty="0">
                <a:latin typeface="Arial MT"/>
                <a:cs typeface="Arial MT"/>
              </a:rPr>
              <a:t>phases allow the </a:t>
            </a:r>
            <a:r>
              <a:rPr sz="2800" dirty="0">
                <a:latin typeface="Arial MT"/>
                <a:cs typeface="Arial MT"/>
              </a:rPr>
              <a:t>algorithms </a:t>
            </a:r>
            <a:r>
              <a:rPr sz="2800" spc="-5" dirty="0">
                <a:latin typeface="Arial MT"/>
                <a:cs typeface="Arial MT"/>
              </a:rPr>
              <a:t>to learn </a:t>
            </a:r>
            <a:r>
              <a:rPr sz="2800" dirty="0">
                <a:latin typeface="Arial MT"/>
                <a:cs typeface="Arial MT"/>
              </a:rPr>
              <a:t>from historical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predictions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instances.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1188466"/>
            <a:ext cx="11159490" cy="48037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8255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results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</a:t>
            </a:r>
            <a:r>
              <a:rPr sz="2800" dirty="0">
                <a:latin typeface="Arial MT"/>
                <a:cs typeface="Arial MT"/>
              </a:rPr>
              <a:t> reveals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Random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Classifier </a:t>
            </a:r>
            <a:r>
              <a:rPr sz="2800" dirty="0">
                <a:latin typeface="Arial MT"/>
                <a:cs typeface="Arial MT"/>
              </a:rPr>
              <a:t> outperforms other </a:t>
            </a:r>
            <a:r>
              <a:rPr sz="2800" spc="-5" dirty="0">
                <a:latin typeface="Arial MT"/>
                <a:cs typeface="Arial MT"/>
              </a:rPr>
              <a:t>models, </a:t>
            </a:r>
            <a:r>
              <a:rPr sz="2800" dirty="0">
                <a:latin typeface="Arial MT"/>
                <a:cs typeface="Arial MT"/>
              </a:rPr>
              <a:t>achieving an accuracy </a:t>
            </a:r>
            <a:r>
              <a:rPr sz="2800" spc="-5" dirty="0">
                <a:latin typeface="Arial MT"/>
                <a:cs typeface="Arial MT"/>
              </a:rPr>
              <a:t>rate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78%. This </a:t>
            </a:r>
            <a:r>
              <a:rPr sz="2800" dirty="0">
                <a:latin typeface="Arial MT"/>
                <a:cs typeface="Arial MT"/>
              </a:rPr>
              <a:t> indicates that the </a:t>
            </a:r>
            <a:r>
              <a:rPr sz="2800" spc="-5" dirty="0">
                <a:latin typeface="Arial MT"/>
                <a:cs typeface="Arial MT"/>
              </a:rPr>
              <a:t>Random </a:t>
            </a:r>
            <a:r>
              <a:rPr sz="2800" dirty="0">
                <a:latin typeface="Arial MT"/>
                <a:cs typeface="Arial MT"/>
              </a:rPr>
              <a:t>Forest Algorithm </a:t>
            </a:r>
            <a:r>
              <a:rPr sz="2800" spc="-5" dirty="0">
                <a:latin typeface="Arial MT"/>
                <a:cs typeface="Arial MT"/>
              </a:rPr>
              <a:t>is the most effective in </a:t>
            </a:r>
            <a:r>
              <a:rPr sz="2800" dirty="0">
                <a:latin typeface="Arial MT"/>
                <a:cs typeface="Arial MT"/>
              </a:rPr>
              <a:t> classifying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eligibility.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comparison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accuracies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across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visualized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through line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charts, </a:t>
            </a:r>
            <a:r>
              <a:rPr sz="2800" spc="-5" dirty="0">
                <a:latin typeface="Arial MT"/>
                <a:cs typeface="Arial MT"/>
              </a:rPr>
              <a:t>bar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graphs,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chart.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concludes that </a:t>
            </a:r>
            <a:r>
              <a:rPr sz="2800" spc="-5" dirty="0">
                <a:latin typeface="Arial MT"/>
                <a:cs typeface="Arial MT"/>
              </a:rPr>
              <a:t>this machine </a:t>
            </a:r>
            <a:r>
              <a:rPr sz="2800" dirty="0">
                <a:latin typeface="Arial MT"/>
                <a:cs typeface="Arial MT"/>
              </a:rPr>
              <a:t>learning-based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approach can significantly contribute to the </a:t>
            </a:r>
            <a:r>
              <a:rPr sz="2800" spc="-5" dirty="0">
                <a:latin typeface="Arial MT"/>
                <a:cs typeface="Arial MT"/>
              </a:rPr>
              <a:t>efficient </a:t>
            </a:r>
            <a:r>
              <a:rPr sz="2800" dirty="0">
                <a:latin typeface="Arial MT"/>
                <a:cs typeface="Arial MT"/>
              </a:rPr>
              <a:t>and accurate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eligibility,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benefiting </a:t>
            </a:r>
            <a:r>
              <a:rPr sz="2800" dirty="0">
                <a:latin typeface="Arial MT"/>
                <a:cs typeface="Arial MT"/>
              </a:rPr>
              <a:t>both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customers.</a:t>
            </a:r>
            <a:endParaRPr sz="2800">
              <a:latin typeface="Arial MT"/>
              <a:cs typeface="Arial MT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conclusion, the project provides valuable insights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-5" dirty="0">
                <a:latin typeface="Arial MT"/>
                <a:cs typeface="Arial MT"/>
              </a:rPr>
              <a:t> developing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robust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 system</a:t>
            </a:r>
            <a:r>
              <a:rPr sz="2800" spc="-5" dirty="0">
                <a:latin typeface="Arial MT"/>
                <a:cs typeface="Arial MT"/>
              </a:rPr>
              <a:t> using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offering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promising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solution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challenges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faced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banking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industry.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883" y="412826"/>
            <a:ext cx="2451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Outcome: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7481" y="2782316"/>
              <a:ext cx="890269" cy="1379220"/>
            </a:xfrm>
            <a:custGeom>
              <a:avLst/>
              <a:gdLst/>
              <a:ahLst/>
              <a:cxnLst/>
              <a:rect l="l" t="t" r="r" b="b"/>
              <a:pathLst>
                <a:path w="890270" h="1379220">
                  <a:moveTo>
                    <a:pt x="429133" y="0"/>
                  </a:moveTo>
                  <a:lnTo>
                    <a:pt x="357711" y="3175"/>
                  </a:lnTo>
                  <a:lnTo>
                    <a:pt x="291719" y="12826"/>
                  </a:lnTo>
                  <a:lnTo>
                    <a:pt x="232187" y="27082"/>
                  </a:lnTo>
                  <a:lnTo>
                    <a:pt x="180086" y="44196"/>
                  </a:lnTo>
                  <a:lnTo>
                    <a:pt x="135810" y="62960"/>
                  </a:lnTo>
                  <a:lnTo>
                    <a:pt x="99822" y="82296"/>
                  </a:lnTo>
                  <a:lnTo>
                    <a:pt x="64138" y="106156"/>
                  </a:lnTo>
                  <a:lnTo>
                    <a:pt x="37084" y="141605"/>
                  </a:lnTo>
                  <a:lnTo>
                    <a:pt x="30380" y="186570"/>
                  </a:lnTo>
                  <a:lnTo>
                    <a:pt x="29896" y="207906"/>
                  </a:lnTo>
                  <a:lnTo>
                    <a:pt x="29966" y="234936"/>
                  </a:lnTo>
                  <a:lnTo>
                    <a:pt x="33045" y="279854"/>
                  </a:lnTo>
                  <a:lnTo>
                    <a:pt x="52450" y="316738"/>
                  </a:lnTo>
                  <a:lnTo>
                    <a:pt x="57276" y="318008"/>
                  </a:lnTo>
                  <a:lnTo>
                    <a:pt x="62738" y="318008"/>
                  </a:lnTo>
                  <a:lnTo>
                    <a:pt x="69788" y="316964"/>
                  </a:lnTo>
                  <a:lnTo>
                    <a:pt x="78565" y="313848"/>
                  </a:lnTo>
                  <a:lnTo>
                    <a:pt x="89080" y="308685"/>
                  </a:lnTo>
                  <a:lnTo>
                    <a:pt x="115183" y="293119"/>
                  </a:lnTo>
                  <a:lnTo>
                    <a:pt x="130413" y="284384"/>
                  </a:lnTo>
                  <a:lnTo>
                    <a:pt x="165100" y="265938"/>
                  </a:lnTo>
                  <a:lnTo>
                    <a:pt x="205152" y="247713"/>
                  </a:lnTo>
                  <a:lnTo>
                    <a:pt x="250063" y="231012"/>
                  </a:lnTo>
                  <a:lnTo>
                    <a:pt x="298910" y="219011"/>
                  </a:lnTo>
                  <a:lnTo>
                    <a:pt x="350900" y="215011"/>
                  </a:lnTo>
                  <a:lnTo>
                    <a:pt x="373832" y="215820"/>
                  </a:lnTo>
                  <a:lnTo>
                    <a:pt x="414980" y="222297"/>
                  </a:lnTo>
                  <a:lnTo>
                    <a:pt x="465010" y="243093"/>
                  </a:lnTo>
                  <a:lnTo>
                    <a:pt x="500727" y="274460"/>
                  </a:lnTo>
                  <a:lnTo>
                    <a:pt x="523748" y="315341"/>
                  </a:lnTo>
                  <a:lnTo>
                    <a:pt x="534463" y="362989"/>
                  </a:lnTo>
                  <a:lnTo>
                    <a:pt x="535177" y="379730"/>
                  </a:lnTo>
                  <a:lnTo>
                    <a:pt x="534134" y="401351"/>
                  </a:lnTo>
                  <a:lnTo>
                    <a:pt x="525855" y="441737"/>
                  </a:lnTo>
                  <a:lnTo>
                    <a:pt x="509525" y="478101"/>
                  </a:lnTo>
                  <a:lnTo>
                    <a:pt x="485574" y="509204"/>
                  </a:lnTo>
                  <a:lnTo>
                    <a:pt x="454144" y="534852"/>
                  </a:lnTo>
                  <a:lnTo>
                    <a:pt x="415282" y="554664"/>
                  </a:lnTo>
                  <a:lnTo>
                    <a:pt x="369085" y="568450"/>
                  </a:lnTo>
                  <a:lnTo>
                    <a:pt x="316126" y="575446"/>
                  </a:lnTo>
                  <a:lnTo>
                    <a:pt x="287147" y="576326"/>
                  </a:lnTo>
                  <a:lnTo>
                    <a:pt x="162560" y="576326"/>
                  </a:lnTo>
                  <a:lnTo>
                    <a:pt x="155575" y="577596"/>
                  </a:lnTo>
                  <a:lnTo>
                    <a:pt x="130429" y="607329"/>
                  </a:lnTo>
                  <a:lnTo>
                    <a:pt x="125126" y="645858"/>
                  </a:lnTo>
                  <a:lnTo>
                    <a:pt x="124460" y="672973"/>
                  </a:lnTo>
                  <a:lnTo>
                    <a:pt x="124626" y="688216"/>
                  </a:lnTo>
                  <a:lnTo>
                    <a:pt x="128601" y="734498"/>
                  </a:lnTo>
                  <a:lnTo>
                    <a:pt x="157479" y="773684"/>
                  </a:lnTo>
                  <a:lnTo>
                    <a:pt x="164973" y="774954"/>
                  </a:lnTo>
                  <a:lnTo>
                    <a:pt x="289178" y="774954"/>
                  </a:lnTo>
                  <a:lnTo>
                    <a:pt x="324490" y="775839"/>
                  </a:lnTo>
                  <a:lnTo>
                    <a:pt x="388066" y="782990"/>
                  </a:lnTo>
                  <a:lnTo>
                    <a:pt x="442118" y="797262"/>
                  </a:lnTo>
                  <a:lnTo>
                    <a:pt x="486886" y="817558"/>
                  </a:lnTo>
                  <a:lnTo>
                    <a:pt x="522481" y="843758"/>
                  </a:lnTo>
                  <a:lnTo>
                    <a:pt x="549239" y="875432"/>
                  </a:lnTo>
                  <a:lnTo>
                    <a:pt x="567215" y="912389"/>
                  </a:lnTo>
                  <a:lnTo>
                    <a:pt x="576220" y="954057"/>
                  </a:lnTo>
                  <a:lnTo>
                    <a:pt x="577342" y="976630"/>
                  </a:lnTo>
                  <a:lnTo>
                    <a:pt x="576411" y="997223"/>
                  </a:lnTo>
                  <a:lnTo>
                    <a:pt x="568930" y="1035601"/>
                  </a:lnTo>
                  <a:lnTo>
                    <a:pt x="543607" y="1085246"/>
                  </a:lnTo>
                  <a:lnTo>
                    <a:pt x="501116" y="1123366"/>
                  </a:lnTo>
                  <a:lnTo>
                    <a:pt x="464298" y="1142122"/>
                  </a:lnTo>
                  <a:lnTo>
                    <a:pt x="421082" y="1155384"/>
                  </a:lnTo>
                  <a:lnTo>
                    <a:pt x="371135" y="1162103"/>
                  </a:lnTo>
                  <a:lnTo>
                    <a:pt x="343662" y="1162939"/>
                  </a:lnTo>
                  <a:lnTo>
                    <a:pt x="311132" y="1162059"/>
                  </a:lnTo>
                  <a:lnTo>
                    <a:pt x="251454" y="1155063"/>
                  </a:lnTo>
                  <a:lnTo>
                    <a:pt x="198901" y="1141894"/>
                  </a:lnTo>
                  <a:lnTo>
                    <a:pt x="153094" y="1126984"/>
                  </a:lnTo>
                  <a:lnTo>
                    <a:pt x="114047" y="1111317"/>
                  </a:lnTo>
                  <a:lnTo>
                    <a:pt x="56735" y="1083204"/>
                  </a:lnTo>
                  <a:lnTo>
                    <a:pt x="46910" y="1078880"/>
                  </a:lnTo>
                  <a:lnTo>
                    <a:pt x="8254" y="1094486"/>
                  </a:lnTo>
                  <a:lnTo>
                    <a:pt x="504" y="1140098"/>
                  </a:lnTo>
                  <a:lnTo>
                    <a:pt x="0" y="1162939"/>
                  </a:lnTo>
                  <a:lnTo>
                    <a:pt x="380" y="1190545"/>
                  </a:lnTo>
                  <a:lnTo>
                    <a:pt x="3587" y="1233138"/>
                  </a:lnTo>
                  <a:lnTo>
                    <a:pt x="14859" y="1273048"/>
                  </a:lnTo>
                  <a:lnTo>
                    <a:pt x="43195" y="1301591"/>
                  </a:lnTo>
                  <a:lnTo>
                    <a:pt x="83823" y="1322857"/>
                  </a:lnTo>
                  <a:lnTo>
                    <a:pt x="121630" y="1337768"/>
                  </a:lnTo>
                  <a:lnTo>
                    <a:pt x="167322" y="1351988"/>
                  </a:lnTo>
                  <a:lnTo>
                    <a:pt x="220091" y="1364041"/>
                  </a:lnTo>
                  <a:lnTo>
                    <a:pt x="279384" y="1373501"/>
                  </a:lnTo>
                  <a:lnTo>
                    <a:pt x="343201" y="1378366"/>
                  </a:lnTo>
                  <a:lnTo>
                    <a:pt x="376682" y="1378966"/>
                  </a:lnTo>
                  <a:lnTo>
                    <a:pt x="431669" y="1377273"/>
                  </a:lnTo>
                  <a:lnTo>
                    <a:pt x="484441" y="1372187"/>
                  </a:lnTo>
                  <a:lnTo>
                    <a:pt x="535023" y="1363696"/>
                  </a:lnTo>
                  <a:lnTo>
                    <a:pt x="583438" y="1351788"/>
                  </a:lnTo>
                  <a:lnTo>
                    <a:pt x="629163" y="1336522"/>
                  </a:lnTo>
                  <a:lnTo>
                    <a:pt x="671496" y="1318148"/>
                  </a:lnTo>
                  <a:lnTo>
                    <a:pt x="710471" y="1296656"/>
                  </a:lnTo>
                  <a:lnTo>
                    <a:pt x="746125" y="1272032"/>
                  </a:lnTo>
                  <a:lnTo>
                    <a:pt x="778196" y="1244217"/>
                  </a:lnTo>
                  <a:lnTo>
                    <a:pt x="806576" y="1213342"/>
                  </a:lnTo>
                  <a:lnTo>
                    <a:pt x="831242" y="1179395"/>
                  </a:lnTo>
                  <a:lnTo>
                    <a:pt x="852170" y="1142365"/>
                  </a:lnTo>
                  <a:lnTo>
                    <a:pt x="868765" y="1102308"/>
                  </a:lnTo>
                  <a:lnTo>
                    <a:pt x="880633" y="1059465"/>
                  </a:lnTo>
                  <a:lnTo>
                    <a:pt x="887763" y="1013813"/>
                  </a:lnTo>
                  <a:lnTo>
                    <a:pt x="890143" y="965327"/>
                  </a:lnTo>
                  <a:lnTo>
                    <a:pt x="888857" y="935918"/>
                  </a:lnTo>
                  <a:lnTo>
                    <a:pt x="878570" y="880102"/>
                  </a:lnTo>
                  <a:lnTo>
                    <a:pt x="858160" y="828359"/>
                  </a:lnTo>
                  <a:lnTo>
                    <a:pt x="828581" y="781738"/>
                  </a:lnTo>
                  <a:lnTo>
                    <a:pt x="790074" y="740761"/>
                  </a:lnTo>
                  <a:lnTo>
                    <a:pt x="743021" y="706522"/>
                  </a:lnTo>
                  <a:lnTo>
                    <a:pt x="687581" y="679592"/>
                  </a:lnTo>
                  <a:lnTo>
                    <a:pt x="624804" y="661876"/>
                  </a:lnTo>
                  <a:lnTo>
                    <a:pt x="590676" y="656589"/>
                  </a:lnTo>
                  <a:lnTo>
                    <a:pt x="590676" y="653414"/>
                  </a:lnTo>
                  <a:lnTo>
                    <a:pt x="645906" y="635444"/>
                  </a:lnTo>
                  <a:lnTo>
                    <a:pt x="694182" y="610235"/>
                  </a:lnTo>
                  <a:lnTo>
                    <a:pt x="735171" y="578342"/>
                  </a:lnTo>
                  <a:lnTo>
                    <a:pt x="768731" y="540258"/>
                  </a:lnTo>
                  <a:lnTo>
                    <a:pt x="795020" y="496268"/>
                  </a:lnTo>
                  <a:lnTo>
                    <a:pt x="814070" y="446659"/>
                  </a:lnTo>
                  <a:lnTo>
                    <a:pt x="825611" y="392064"/>
                  </a:lnTo>
                  <a:lnTo>
                    <a:pt x="829437" y="333375"/>
                  </a:lnTo>
                  <a:lnTo>
                    <a:pt x="827795" y="295300"/>
                  </a:lnTo>
                  <a:lnTo>
                    <a:pt x="814703" y="225057"/>
                  </a:lnTo>
                  <a:lnTo>
                    <a:pt x="788584" y="163002"/>
                  </a:lnTo>
                  <a:lnTo>
                    <a:pt x="749964" y="110563"/>
                  </a:lnTo>
                  <a:lnTo>
                    <a:pt x="699075" y="67861"/>
                  </a:lnTo>
                  <a:lnTo>
                    <a:pt x="636297" y="35182"/>
                  </a:lnTo>
                  <a:lnTo>
                    <a:pt x="561810" y="12698"/>
                  </a:lnTo>
                  <a:lnTo>
                    <a:pt x="520366" y="5635"/>
                  </a:lnTo>
                  <a:lnTo>
                    <a:pt x="476136" y="1406"/>
                  </a:lnTo>
                  <a:lnTo>
                    <a:pt x="42913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7481" y="2782316"/>
              <a:ext cx="890269" cy="1379220"/>
            </a:xfrm>
            <a:custGeom>
              <a:avLst/>
              <a:gdLst/>
              <a:ahLst/>
              <a:cxnLst/>
              <a:rect l="l" t="t" r="r" b="b"/>
              <a:pathLst>
                <a:path w="890270" h="1379220">
                  <a:moveTo>
                    <a:pt x="429133" y="0"/>
                  </a:moveTo>
                  <a:lnTo>
                    <a:pt x="476136" y="1406"/>
                  </a:lnTo>
                  <a:lnTo>
                    <a:pt x="520366" y="5635"/>
                  </a:lnTo>
                  <a:lnTo>
                    <a:pt x="561810" y="12698"/>
                  </a:lnTo>
                  <a:lnTo>
                    <a:pt x="600456" y="22606"/>
                  </a:lnTo>
                  <a:lnTo>
                    <a:pt x="669162" y="50260"/>
                  </a:lnTo>
                  <a:lnTo>
                    <a:pt x="726059" y="88011"/>
                  </a:lnTo>
                  <a:lnTo>
                    <a:pt x="770810" y="135556"/>
                  </a:lnTo>
                  <a:lnTo>
                    <a:pt x="803275" y="192912"/>
                  </a:lnTo>
                  <a:lnTo>
                    <a:pt x="822880" y="259191"/>
                  </a:lnTo>
                  <a:lnTo>
                    <a:pt x="829437" y="333375"/>
                  </a:lnTo>
                  <a:lnTo>
                    <a:pt x="828482" y="363237"/>
                  </a:lnTo>
                  <a:lnTo>
                    <a:pt x="820810" y="419867"/>
                  </a:lnTo>
                  <a:lnTo>
                    <a:pt x="805449" y="472160"/>
                  </a:lnTo>
                  <a:lnTo>
                    <a:pt x="782780" y="518971"/>
                  </a:lnTo>
                  <a:lnTo>
                    <a:pt x="752867" y="560068"/>
                  </a:lnTo>
                  <a:lnTo>
                    <a:pt x="715617" y="595068"/>
                  </a:lnTo>
                  <a:lnTo>
                    <a:pt x="670919" y="623732"/>
                  </a:lnTo>
                  <a:lnTo>
                    <a:pt x="619154" y="645346"/>
                  </a:lnTo>
                  <a:lnTo>
                    <a:pt x="590676" y="653414"/>
                  </a:lnTo>
                  <a:lnTo>
                    <a:pt x="590676" y="656589"/>
                  </a:lnTo>
                  <a:lnTo>
                    <a:pt x="657098" y="669543"/>
                  </a:lnTo>
                  <a:lnTo>
                    <a:pt x="716279" y="692023"/>
                  </a:lnTo>
                  <a:lnTo>
                    <a:pt x="767619" y="722772"/>
                  </a:lnTo>
                  <a:lnTo>
                    <a:pt x="810387" y="760476"/>
                  </a:lnTo>
                  <a:lnTo>
                    <a:pt x="844502" y="804370"/>
                  </a:lnTo>
                  <a:lnTo>
                    <a:pt x="869569" y="853694"/>
                  </a:lnTo>
                  <a:lnTo>
                    <a:pt x="884999" y="907510"/>
                  </a:lnTo>
                  <a:lnTo>
                    <a:pt x="890143" y="965327"/>
                  </a:lnTo>
                  <a:lnTo>
                    <a:pt x="887763" y="1013813"/>
                  </a:lnTo>
                  <a:lnTo>
                    <a:pt x="880633" y="1059465"/>
                  </a:lnTo>
                  <a:lnTo>
                    <a:pt x="868765" y="1102308"/>
                  </a:lnTo>
                  <a:lnTo>
                    <a:pt x="852170" y="1142365"/>
                  </a:lnTo>
                  <a:lnTo>
                    <a:pt x="831242" y="1179395"/>
                  </a:lnTo>
                  <a:lnTo>
                    <a:pt x="806576" y="1213342"/>
                  </a:lnTo>
                  <a:lnTo>
                    <a:pt x="778196" y="1244217"/>
                  </a:lnTo>
                  <a:lnTo>
                    <a:pt x="746125" y="1272032"/>
                  </a:lnTo>
                  <a:lnTo>
                    <a:pt x="710471" y="1296656"/>
                  </a:lnTo>
                  <a:lnTo>
                    <a:pt x="671496" y="1318148"/>
                  </a:lnTo>
                  <a:lnTo>
                    <a:pt x="629163" y="1336522"/>
                  </a:lnTo>
                  <a:lnTo>
                    <a:pt x="583438" y="1351788"/>
                  </a:lnTo>
                  <a:lnTo>
                    <a:pt x="535023" y="1363696"/>
                  </a:lnTo>
                  <a:lnTo>
                    <a:pt x="484441" y="1372187"/>
                  </a:lnTo>
                  <a:lnTo>
                    <a:pt x="431669" y="1377273"/>
                  </a:lnTo>
                  <a:lnTo>
                    <a:pt x="376682" y="1378966"/>
                  </a:lnTo>
                  <a:lnTo>
                    <a:pt x="343201" y="1378366"/>
                  </a:lnTo>
                  <a:lnTo>
                    <a:pt x="279384" y="1373501"/>
                  </a:lnTo>
                  <a:lnTo>
                    <a:pt x="220091" y="1364041"/>
                  </a:lnTo>
                  <a:lnTo>
                    <a:pt x="167322" y="1351988"/>
                  </a:lnTo>
                  <a:lnTo>
                    <a:pt x="121630" y="1337768"/>
                  </a:lnTo>
                  <a:lnTo>
                    <a:pt x="83823" y="1322857"/>
                  </a:lnTo>
                  <a:lnTo>
                    <a:pt x="43195" y="1301591"/>
                  </a:lnTo>
                  <a:lnTo>
                    <a:pt x="14859" y="1273048"/>
                  </a:lnTo>
                  <a:lnTo>
                    <a:pt x="3587" y="1233138"/>
                  </a:lnTo>
                  <a:lnTo>
                    <a:pt x="380" y="1190545"/>
                  </a:lnTo>
                  <a:lnTo>
                    <a:pt x="0" y="1162939"/>
                  </a:lnTo>
                  <a:lnTo>
                    <a:pt x="504" y="1140098"/>
                  </a:lnTo>
                  <a:lnTo>
                    <a:pt x="8254" y="1094486"/>
                  </a:lnTo>
                  <a:lnTo>
                    <a:pt x="46910" y="1078880"/>
                  </a:lnTo>
                  <a:lnTo>
                    <a:pt x="81905" y="1096371"/>
                  </a:lnTo>
                  <a:lnTo>
                    <a:pt x="97107" y="1103725"/>
                  </a:lnTo>
                  <a:lnTo>
                    <a:pt x="132715" y="1119124"/>
                  </a:lnTo>
                  <a:lnTo>
                    <a:pt x="175164" y="1134570"/>
                  </a:lnTo>
                  <a:lnTo>
                    <a:pt x="224282" y="1148969"/>
                  </a:lnTo>
                  <a:lnTo>
                    <a:pt x="280400" y="1159430"/>
                  </a:lnTo>
                  <a:lnTo>
                    <a:pt x="343662" y="1162939"/>
                  </a:lnTo>
                  <a:lnTo>
                    <a:pt x="371135" y="1162103"/>
                  </a:lnTo>
                  <a:lnTo>
                    <a:pt x="421082" y="1155384"/>
                  </a:lnTo>
                  <a:lnTo>
                    <a:pt x="464298" y="1142122"/>
                  </a:lnTo>
                  <a:lnTo>
                    <a:pt x="501116" y="1123366"/>
                  </a:lnTo>
                  <a:lnTo>
                    <a:pt x="531334" y="1099272"/>
                  </a:lnTo>
                  <a:lnTo>
                    <a:pt x="562356" y="1053338"/>
                  </a:lnTo>
                  <a:lnTo>
                    <a:pt x="573611" y="1016888"/>
                  </a:lnTo>
                  <a:lnTo>
                    <a:pt x="577342" y="976630"/>
                  </a:lnTo>
                  <a:lnTo>
                    <a:pt x="576220" y="954057"/>
                  </a:lnTo>
                  <a:lnTo>
                    <a:pt x="567215" y="912389"/>
                  </a:lnTo>
                  <a:lnTo>
                    <a:pt x="549239" y="875432"/>
                  </a:lnTo>
                  <a:lnTo>
                    <a:pt x="522481" y="843758"/>
                  </a:lnTo>
                  <a:lnTo>
                    <a:pt x="486886" y="817558"/>
                  </a:lnTo>
                  <a:lnTo>
                    <a:pt x="442118" y="797262"/>
                  </a:lnTo>
                  <a:lnTo>
                    <a:pt x="388066" y="782990"/>
                  </a:lnTo>
                  <a:lnTo>
                    <a:pt x="324490" y="775839"/>
                  </a:lnTo>
                  <a:lnTo>
                    <a:pt x="289178" y="774954"/>
                  </a:lnTo>
                  <a:lnTo>
                    <a:pt x="173863" y="774954"/>
                  </a:lnTo>
                  <a:lnTo>
                    <a:pt x="164973" y="774954"/>
                  </a:lnTo>
                  <a:lnTo>
                    <a:pt x="157479" y="773684"/>
                  </a:lnTo>
                  <a:lnTo>
                    <a:pt x="151257" y="771271"/>
                  </a:lnTo>
                  <a:lnTo>
                    <a:pt x="145034" y="768858"/>
                  </a:lnTo>
                  <a:lnTo>
                    <a:pt x="127126" y="725043"/>
                  </a:lnTo>
                  <a:lnTo>
                    <a:pt x="124460" y="672973"/>
                  </a:lnTo>
                  <a:lnTo>
                    <a:pt x="124626" y="658760"/>
                  </a:lnTo>
                  <a:lnTo>
                    <a:pt x="128575" y="615174"/>
                  </a:lnTo>
                  <a:lnTo>
                    <a:pt x="149733" y="580389"/>
                  </a:lnTo>
                  <a:lnTo>
                    <a:pt x="162560" y="576326"/>
                  </a:lnTo>
                  <a:lnTo>
                    <a:pt x="170815" y="576326"/>
                  </a:lnTo>
                  <a:lnTo>
                    <a:pt x="287147" y="576326"/>
                  </a:lnTo>
                  <a:lnTo>
                    <a:pt x="343439" y="572817"/>
                  </a:lnTo>
                  <a:lnTo>
                    <a:pt x="393065" y="562356"/>
                  </a:lnTo>
                  <a:lnTo>
                    <a:pt x="435641" y="545496"/>
                  </a:lnTo>
                  <a:lnTo>
                    <a:pt x="470789" y="522732"/>
                  </a:lnTo>
                  <a:lnTo>
                    <a:pt x="498490" y="494331"/>
                  </a:lnTo>
                  <a:lnTo>
                    <a:pt x="518668" y="460501"/>
                  </a:lnTo>
                  <a:lnTo>
                    <a:pt x="531018" y="422021"/>
                  </a:lnTo>
                  <a:lnTo>
                    <a:pt x="535177" y="379730"/>
                  </a:lnTo>
                  <a:lnTo>
                    <a:pt x="534463" y="362989"/>
                  </a:lnTo>
                  <a:lnTo>
                    <a:pt x="523748" y="315341"/>
                  </a:lnTo>
                  <a:lnTo>
                    <a:pt x="500727" y="274460"/>
                  </a:lnTo>
                  <a:lnTo>
                    <a:pt x="465010" y="243093"/>
                  </a:lnTo>
                  <a:lnTo>
                    <a:pt x="414980" y="222297"/>
                  </a:lnTo>
                  <a:lnTo>
                    <a:pt x="373832" y="215820"/>
                  </a:lnTo>
                  <a:lnTo>
                    <a:pt x="350900" y="215011"/>
                  </a:lnTo>
                  <a:lnTo>
                    <a:pt x="324518" y="216011"/>
                  </a:lnTo>
                  <a:lnTo>
                    <a:pt x="274087" y="224012"/>
                  </a:lnTo>
                  <a:lnTo>
                    <a:pt x="226982" y="239184"/>
                  </a:lnTo>
                  <a:lnTo>
                    <a:pt x="184536" y="256623"/>
                  </a:lnTo>
                  <a:lnTo>
                    <a:pt x="147048" y="275316"/>
                  </a:lnTo>
                  <a:lnTo>
                    <a:pt x="101346" y="301498"/>
                  </a:lnTo>
                  <a:lnTo>
                    <a:pt x="89080" y="308685"/>
                  </a:lnTo>
                  <a:lnTo>
                    <a:pt x="78565" y="313848"/>
                  </a:lnTo>
                  <a:lnTo>
                    <a:pt x="69788" y="316964"/>
                  </a:lnTo>
                  <a:lnTo>
                    <a:pt x="62738" y="318008"/>
                  </a:lnTo>
                  <a:lnTo>
                    <a:pt x="57276" y="318008"/>
                  </a:lnTo>
                  <a:lnTo>
                    <a:pt x="52450" y="316738"/>
                  </a:lnTo>
                  <a:lnTo>
                    <a:pt x="48387" y="314325"/>
                  </a:lnTo>
                  <a:lnTo>
                    <a:pt x="44196" y="311912"/>
                  </a:lnTo>
                  <a:lnTo>
                    <a:pt x="31876" y="270637"/>
                  </a:lnTo>
                  <a:lnTo>
                    <a:pt x="29845" y="220218"/>
                  </a:lnTo>
                  <a:lnTo>
                    <a:pt x="29896" y="207906"/>
                  </a:lnTo>
                  <a:lnTo>
                    <a:pt x="31478" y="169352"/>
                  </a:lnTo>
                  <a:lnTo>
                    <a:pt x="42672" y="129667"/>
                  </a:lnTo>
                  <a:lnTo>
                    <a:pt x="45720" y="124079"/>
                  </a:lnTo>
                  <a:lnTo>
                    <a:pt x="85197" y="91487"/>
                  </a:lnTo>
                  <a:lnTo>
                    <a:pt x="135810" y="62960"/>
                  </a:lnTo>
                  <a:lnTo>
                    <a:pt x="180086" y="44196"/>
                  </a:lnTo>
                  <a:lnTo>
                    <a:pt x="232187" y="27082"/>
                  </a:lnTo>
                  <a:lnTo>
                    <a:pt x="291719" y="12826"/>
                  </a:lnTo>
                  <a:lnTo>
                    <a:pt x="357711" y="3175"/>
                  </a:lnTo>
                  <a:lnTo>
                    <a:pt x="392749" y="789"/>
                  </a:lnTo>
                  <a:lnTo>
                    <a:pt x="429133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687" y="383793"/>
            <a:ext cx="10749915" cy="1169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</a:pPr>
            <a:r>
              <a:rPr spc="-5"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STUDY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ON </a:t>
            </a:r>
            <a:r>
              <a:rPr spc="-20" dirty="0">
                <a:latin typeface="Cambria"/>
                <a:cs typeface="Cambria"/>
              </a:rPr>
              <a:t>MACHINE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LEARNING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ALGORITHM </a:t>
            </a:r>
            <a:r>
              <a:rPr spc="-869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FOR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ENHANCEMENT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5" dirty="0">
                <a:latin typeface="Cambria"/>
                <a:cs typeface="Cambria"/>
              </a:rPr>
              <a:t>LOAN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7761"/>
            <a:ext cx="10360025" cy="39630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5" dirty="0">
                <a:latin typeface="Arial"/>
                <a:cs typeface="Arial"/>
              </a:rPr>
              <a:t>Introduction: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research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focuses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application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machine</a:t>
            </a:r>
            <a:r>
              <a:rPr sz="2800" spc="6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spc="6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</a:t>
            </a:r>
            <a:r>
              <a:rPr sz="2800" spc="6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6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enhancing</a:t>
            </a:r>
            <a:r>
              <a:rPr sz="2800" spc="6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6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</a:t>
            </a:r>
            <a:r>
              <a:rPr sz="2800" spc="6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lending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industry.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primary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challenge</a:t>
            </a:r>
            <a:r>
              <a:rPr sz="2800" dirty="0">
                <a:latin typeface="Arial MT"/>
                <a:cs typeface="Arial MT"/>
              </a:rPr>
              <a:t> addressed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risk of borrowers </a:t>
            </a:r>
            <a:r>
              <a:rPr sz="2800" spc="-5" dirty="0">
                <a:latin typeface="Arial MT"/>
                <a:cs typeface="Arial MT"/>
              </a:rPr>
              <a:t>being </a:t>
            </a:r>
            <a:r>
              <a:rPr sz="2800" dirty="0">
                <a:latin typeface="Arial MT"/>
                <a:cs typeface="Arial MT"/>
              </a:rPr>
              <a:t>unable </a:t>
            </a:r>
            <a:r>
              <a:rPr sz="2800" spc="-5" dirty="0">
                <a:latin typeface="Arial MT"/>
                <a:cs typeface="Arial MT"/>
              </a:rPr>
              <a:t>to repay loans, </a:t>
            </a:r>
            <a:r>
              <a:rPr sz="2800" dirty="0">
                <a:latin typeface="Arial MT"/>
                <a:cs typeface="Arial MT"/>
              </a:rPr>
              <a:t> crucial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lenders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</a:t>
            </a:r>
            <a:r>
              <a:rPr sz="2800" dirty="0">
                <a:latin typeface="Arial MT"/>
                <a:cs typeface="Arial MT"/>
              </a:rPr>
              <a:t> informed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employs various </a:t>
            </a:r>
            <a:r>
              <a:rPr sz="2800" spc="-5" dirty="0">
                <a:latin typeface="Arial MT"/>
                <a:cs typeface="Arial MT"/>
              </a:rPr>
              <a:t>machine </a:t>
            </a:r>
            <a:r>
              <a:rPr sz="2800" dirty="0">
                <a:latin typeface="Arial MT"/>
                <a:cs typeface="Arial MT"/>
              </a:rPr>
              <a:t>learning techniques, </a:t>
            </a:r>
            <a:r>
              <a:rPr sz="2800" spc="-5" dirty="0">
                <a:latin typeface="Arial MT"/>
                <a:cs typeface="Arial MT"/>
              </a:rPr>
              <a:t>with a </a:t>
            </a:r>
            <a:r>
              <a:rPr sz="2800" dirty="0">
                <a:latin typeface="Arial MT"/>
                <a:cs typeface="Arial MT"/>
              </a:rPr>
              <a:t>particular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emphasis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supervised</a:t>
            </a:r>
            <a:r>
              <a:rPr sz="2800" dirty="0">
                <a:latin typeface="Arial MT"/>
                <a:cs typeface="Arial MT"/>
              </a:rPr>
              <a:t> classification.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introduction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provides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overview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the lending industry's dynamics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emphasizes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significance of predicting </a:t>
            </a:r>
            <a:r>
              <a:rPr sz="2800" spc="-5" dirty="0">
                <a:latin typeface="Arial MT"/>
                <a:cs typeface="Arial MT"/>
              </a:rPr>
              <a:t>customer </a:t>
            </a:r>
            <a:r>
              <a:rPr sz="2800" dirty="0">
                <a:latin typeface="Arial MT"/>
                <a:cs typeface="Arial MT"/>
              </a:rPr>
              <a:t>repayment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behavior.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385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Methodology: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50" y="817245"/>
            <a:ext cx="11892280" cy="52089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715" indent="-228600" algn="just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Definition </a:t>
            </a:r>
            <a:r>
              <a:rPr sz="2000" b="1" spc="-5" dirty="0">
                <a:latin typeface="Arial"/>
                <a:cs typeface="Arial"/>
              </a:rPr>
              <a:t>of Machine Learning: </a:t>
            </a:r>
            <a:r>
              <a:rPr sz="2000" spc="-5" dirty="0">
                <a:latin typeface="Arial MT"/>
                <a:cs typeface="Arial MT"/>
              </a:rPr>
              <a:t>The paper introduces machine </a:t>
            </a:r>
            <a:r>
              <a:rPr sz="2000" dirty="0">
                <a:latin typeface="Arial MT"/>
                <a:cs typeface="Arial MT"/>
              </a:rPr>
              <a:t>learning as a subset of </a:t>
            </a:r>
            <a:r>
              <a:rPr sz="2000" spc="-5" dirty="0">
                <a:latin typeface="Arial MT"/>
                <a:cs typeface="Arial MT"/>
              </a:rPr>
              <a:t>artificial </a:t>
            </a:r>
            <a:r>
              <a:rPr sz="2000" dirty="0">
                <a:latin typeface="Arial MT"/>
                <a:cs typeface="Arial MT"/>
              </a:rPr>
              <a:t> intelligence,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enabling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computers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learn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dirty="0">
                <a:latin typeface="Arial MT"/>
                <a:cs typeface="Arial MT"/>
              </a:rPr>
              <a:t> previous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tasks</a:t>
            </a:r>
            <a:r>
              <a:rPr sz="2000" dirty="0">
                <a:latin typeface="Arial MT"/>
                <a:cs typeface="Arial MT"/>
              </a:rPr>
              <a:t> 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minimal</a:t>
            </a:r>
            <a:r>
              <a:rPr sz="2000" dirty="0">
                <a:latin typeface="Arial MT"/>
                <a:cs typeface="Arial MT"/>
              </a:rPr>
              <a:t> human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intervention.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highlights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versatility</a:t>
            </a:r>
            <a:r>
              <a:rPr sz="2000" dirty="0">
                <a:latin typeface="Arial MT"/>
                <a:cs typeface="Arial MT"/>
              </a:rPr>
              <a:t> of machine learning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automating tasks</a:t>
            </a:r>
            <a:r>
              <a:rPr sz="2000" dirty="0">
                <a:latin typeface="Arial MT"/>
                <a:cs typeface="Arial MT"/>
              </a:rPr>
              <a:t> based on </a:t>
            </a:r>
            <a:r>
              <a:rPr sz="2000" spc="-5" dirty="0">
                <a:latin typeface="Arial MT"/>
                <a:cs typeface="Arial MT"/>
              </a:rPr>
              <a:t>data-defined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patterns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or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rules.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167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35" dirty="0">
                <a:latin typeface="Arial"/>
                <a:cs typeface="Arial"/>
              </a:rPr>
              <a:t>Types </a:t>
            </a:r>
            <a:r>
              <a:rPr sz="2000" b="1" dirty="0">
                <a:latin typeface="Arial"/>
                <a:cs typeface="Arial"/>
              </a:rPr>
              <a:t>of Machine </a:t>
            </a:r>
            <a:r>
              <a:rPr sz="2000" b="1" spc="-5" dirty="0">
                <a:latin typeface="Arial"/>
                <a:cs typeface="Arial"/>
              </a:rPr>
              <a:t>Learning: </a:t>
            </a:r>
            <a:r>
              <a:rPr sz="2000" dirty="0">
                <a:latin typeface="Arial MT"/>
                <a:cs typeface="Arial MT"/>
              </a:rPr>
              <a:t>The classification of machine </a:t>
            </a:r>
            <a:r>
              <a:rPr sz="2000" spc="-5" dirty="0">
                <a:latin typeface="Arial MT"/>
                <a:cs typeface="Arial MT"/>
              </a:rPr>
              <a:t>learning </a:t>
            </a:r>
            <a:r>
              <a:rPr sz="2000" dirty="0">
                <a:latin typeface="Arial MT"/>
                <a:cs typeface="Arial MT"/>
              </a:rPr>
              <a:t>into supervised, </a:t>
            </a:r>
            <a:r>
              <a:rPr sz="2000" spc="-5" dirty="0">
                <a:latin typeface="Arial MT"/>
                <a:cs typeface="Arial MT"/>
              </a:rPr>
              <a:t>unsupervised, </a:t>
            </a:r>
            <a:r>
              <a:rPr sz="2000" dirty="0">
                <a:latin typeface="Arial MT"/>
                <a:cs typeface="Arial MT"/>
              </a:rPr>
              <a:t> semi-supervised, and reinforcement learning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discussed. </a:t>
            </a:r>
            <a:r>
              <a:rPr sz="2000" spc="-5" dirty="0">
                <a:latin typeface="Arial MT"/>
                <a:cs typeface="Arial MT"/>
              </a:rPr>
              <a:t>The focus is on </a:t>
            </a:r>
            <a:r>
              <a:rPr sz="2000" dirty="0">
                <a:latin typeface="Arial MT"/>
                <a:cs typeface="Arial MT"/>
              </a:rPr>
              <a:t>supervised </a:t>
            </a:r>
            <a:r>
              <a:rPr sz="2000" spc="-5" dirty="0">
                <a:latin typeface="Arial MT"/>
                <a:cs typeface="Arial MT"/>
              </a:rPr>
              <a:t>learning for loan </a:t>
            </a:r>
            <a:r>
              <a:rPr sz="2000" dirty="0">
                <a:latin typeface="Arial MT"/>
                <a:cs typeface="Arial MT"/>
              </a:rPr>
              <a:t> prediction,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labeled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5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Importance </a:t>
            </a:r>
            <a:r>
              <a:rPr sz="2000" b="1" spc="-5" dirty="0">
                <a:latin typeface="Arial"/>
                <a:cs typeface="Arial"/>
              </a:rPr>
              <a:t>of Machine </a:t>
            </a:r>
            <a:r>
              <a:rPr sz="2000" b="1" dirty="0">
                <a:latin typeface="Arial"/>
                <a:cs typeface="Arial"/>
              </a:rPr>
              <a:t>Learning </a:t>
            </a:r>
            <a:r>
              <a:rPr sz="2000" b="1" spc="-5" dirty="0">
                <a:latin typeface="Arial"/>
                <a:cs typeface="Arial"/>
              </a:rPr>
              <a:t>Algorithms: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significance of </a:t>
            </a:r>
            <a:r>
              <a:rPr sz="2000" spc="-5" dirty="0">
                <a:latin typeface="Arial MT"/>
                <a:cs typeface="Arial MT"/>
              </a:rPr>
              <a:t>machine </a:t>
            </a:r>
            <a:r>
              <a:rPr sz="2000" dirty="0">
                <a:latin typeface="Arial MT"/>
                <a:cs typeface="Arial MT"/>
              </a:rPr>
              <a:t>learning algorithms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constructing </a:t>
            </a:r>
            <a:r>
              <a:rPr sz="2000" dirty="0">
                <a:latin typeface="Arial MT"/>
                <a:cs typeface="Arial MT"/>
              </a:rPr>
              <a:t>predictive models </a:t>
            </a:r>
            <a:r>
              <a:rPr sz="2000" spc="-5" dirty="0">
                <a:latin typeface="Arial MT"/>
                <a:cs typeface="Arial MT"/>
              </a:rPr>
              <a:t>using </a:t>
            </a:r>
            <a:r>
              <a:rPr sz="2000" dirty="0">
                <a:latin typeface="Arial MT"/>
                <a:cs typeface="Arial MT"/>
              </a:rPr>
              <a:t>historical </a:t>
            </a:r>
            <a:r>
              <a:rPr sz="2000" spc="-5" dirty="0">
                <a:latin typeface="Arial MT"/>
                <a:cs typeface="Arial MT"/>
              </a:rPr>
              <a:t>data is </a:t>
            </a:r>
            <a:r>
              <a:rPr sz="2000" dirty="0">
                <a:latin typeface="Arial MT"/>
                <a:cs typeface="Arial MT"/>
              </a:rPr>
              <a:t>emphasized. The </a:t>
            </a:r>
            <a:r>
              <a:rPr sz="2000" spc="-5" dirty="0">
                <a:latin typeface="Arial MT"/>
                <a:cs typeface="Arial MT"/>
              </a:rPr>
              <a:t>potential </a:t>
            </a:r>
            <a:r>
              <a:rPr sz="2000" dirty="0">
                <a:latin typeface="Arial MT"/>
                <a:cs typeface="Arial MT"/>
              </a:rPr>
              <a:t>applications </a:t>
            </a:r>
            <a:r>
              <a:rPr sz="2000" spc="-5" dirty="0">
                <a:latin typeface="Arial MT"/>
                <a:cs typeface="Arial MT"/>
              </a:rPr>
              <a:t>extend </a:t>
            </a:r>
            <a:r>
              <a:rPr sz="2000" dirty="0">
                <a:latin typeface="Arial MT"/>
                <a:cs typeface="Arial MT"/>
              </a:rPr>
              <a:t> beyond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credit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risks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include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early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payment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opportunities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financial risks.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90100"/>
              </a:lnSpc>
              <a:spcBef>
                <a:spcPts val="163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Dataset: </a:t>
            </a:r>
            <a:r>
              <a:rPr sz="2000" spc="-5" dirty="0">
                <a:latin typeface="Arial MT"/>
                <a:cs typeface="Arial MT"/>
              </a:rPr>
              <a:t>The dataset </a:t>
            </a:r>
            <a:r>
              <a:rPr sz="2000" dirty="0">
                <a:latin typeface="Arial MT"/>
                <a:cs typeface="Arial MT"/>
              </a:rPr>
              <a:t>used </a:t>
            </a:r>
            <a:r>
              <a:rPr sz="2000" spc="-10" dirty="0">
                <a:latin typeface="Arial MT"/>
                <a:cs typeface="Arial MT"/>
              </a:rPr>
              <a:t>for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project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described, consisting of </a:t>
            </a:r>
            <a:r>
              <a:rPr sz="2000" spc="-5" dirty="0">
                <a:latin typeface="Arial MT"/>
                <a:cs typeface="Arial MT"/>
              </a:rPr>
              <a:t>training and testing datasets </a:t>
            </a:r>
            <a:r>
              <a:rPr sz="2000" dirty="0">
                <a:latin typeface="Arial MT"/>
                <a:cs typeface="Arial MT"/>
              </a:rPr>
              <a:t>with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13 columns. These </a:t>
            </a:r>
            <a:r>
              <a:rPr sz="2000" spc="-5" dirty="0">
                <a:latin typeface="Arial MT"/>
                <a:cs typeface="Arial MT"/>
              </a:rPr>
              <a:t>columns include </a:t>
            </a:r>
            <a:r>
              <a:rPr sz="2000" dirty="0">
                <a:latin typeface="Arial MT"/>
                <a:cs typeface="Arial MT"/>
              </a:rPr>
              <a:t>essential </a:t>
            </a:r>
            <a:r>
              <a:rPr sz="2000" spc="-5" dirty="0">
                <a:latin typeface="Arial MT"/>
                <a:cs typeface="Arial MT"/>
              </a:rPr>
              <a:t>attributes </a:t>
            </a:r>
            <a:r>
              <a:rPr sz="2000" dirty="0">
                <a:latin typeface="Arial MT"/>
                <a:cs typeface="Arial MT"/>
              </a:rPr>
              <a:t>such </a:t>
            </a:r>
            <a:r>
              <a:rPr sz="2000" spc="-10" dirty="0">
                <a:latin typeface="Arial MT"/>
                <a:cs typeface="Arial MT"/>
              </a:rPr>
              <a:t>as </a:t>
            </a:r>
            <a:r>
              <a:rPr sz="2000" spc="-5" dirty="0">
                <a:latin typeface="Arial MT"/>
                <a:cs typeface="Arial MT"/>
              </a:rPr>
              <a:t>Loan_ID, </a:t>
            </a:r>
            <a:r>
              <a:rPr sz="2000" spc="-20" dirty="0">
                <a:latin typeface="Arial MT"/>
                <a:cs typeface="Arial MT"/>
              </a:rPr>
              <a:t>Gender, </a:t>
            </a:r>
            <a:r>
              <a:rPr sz="2000" spc="-5" dirty="0">
                <a:latin typeface="Arial MT"/>
                <a:cs typeface="Arial MT"/>
              </a:rPr>
              <a:t>Married, </a:t>
            </a:r>
            <a:r>
              <a:rPr sz="2000" dirty="0">
                <a:latin typeface="Arial MT"/>
                <a:cs typeface="Arial MT"/>
              </a:rPr>
              <a:t>Education,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Income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details,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Credit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History,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Loan_Status.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6272" y="1461591"/>
            <a:ext cx="9425305" cy="416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AC46"/>
                </a:solidFill>
                <a:latin typeface="Times New Roman"/>
                <a:cs typeface="Times New Roman"/>
              </a:rPr>
              <a:t>INTRODUCTION</a:t>
            </a:r>
            <a:r>
              <a:rPr sz="2400" b="1" spc="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AC46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realm </a:t>
            </a:r>
            <a:r>
              <a:rPr sz="2400" spc="-5" dirty="0">
                <a:latin typeface="Calibri"/>
                <a:cs typeface="Calibri"/>
              </a:rPr>
              <a:t>of financial </a:t>
            </a:r>
            <a:r>
              <a:rPr sz="2400" dirty="0">
                <a:latin typeface="Calibri"/>
                <a:cs typeface="Calibri"/>
              </a:rPr>
              <a:t>decision-making, </a:t>
            </a:r>
            <a:r>
              <a:rPr sz="2400" spc="-5" dirty="0">
                <a:latin typeface="Calibri"/>
                <a:cs typeface="Calibri"/>
              </a:rPr>
              <a:t>predicting </a:t>
            </a:r>
            <a:r>
              <a:rPr sz="2400" dirty="0">
                <a:latin typeface="Calibri"/>
                <a:cs typeface="Calibri"/>
              </a:rPr>
              <a:t>loan eligibility is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 </a:t>
            </a:r>
            <a:r>
              <a:rPr sz="2400" spc="-10" dirty="0">
                <a:latin typeface="Calibri"/>
                <a:cs typeface="Calibri"/>
              </a:rPr>
              <a:t>task that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significantly </a:t>
            </a:r>
            <a:r>
              <a:rPr sz="2400" dirty="0">
                <a:latin typeface="Calibri"/>
                <a:cs typeface="Calibri"/>
              </a:rPr>
              <a:t>enhanced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machine learning. </a:t>
            </a:r>
            <a:r>
              <a:rPr sz="2400" spc="-20" dirty="0">
                <a:latin typeface="Calibri"/>
                <a:cs typeface="Calibri"/>
              </a:rPr>
              <a:t>Traditional </a:t>
            </a:r>
            <a:r>
              <a:rPr sz="2400" spc="-5" dirty="0">
                <a:latin typeface="Calibri"/>
                <a:cs typeface="Calibri"/>
              </a:rPr>
              <a:t>methods </a:t>
            </a:r>
            <a:r>
              <a:rPr sz="2400" spc="-10" dirty="0">
                <a:latin typeface="Calibri"/>
                <a:cs typeface="Calibri"/>
              </a:rPr>
              <a:t>often rely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fixed </a:t>
            </a:r>
            <a:r>
              <a:rPr sz="2400" spc="-5" dirty="0">
                <a:latin typeface="Calibri"/>
                <a:cs typeface="Calibri"/>
              </a:rPr>
              <a:t>criteria, but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dirty="0">
                <a:latin typeface="Calibri"/>
                <a:cs typeface="Calibri"/>
              </a:rPr>
              <a:t>learning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dynamic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data-driven </a:t>
            </a:r>
            <a:r>
              <a:rPr sz="2400" spc="-5" dirty="0">
                <a:latin typeface="Calibri"/>
                <a:cs typeface="Calibri"/>
              </a:rPr>
              <a:t>approach.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leveraging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historical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patterns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factors </a:t>
            </a:r>
            <a:r>
              <a:rPr sz="2400" spc="-5" dirty="0">
                <a:latin typeface="Calibri"/>
                <a:cs typeface="Calibri"/>
              </a:rPr>
              <a:t>influencing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approval.</a:t>
            </a:r>
            <a:endParaRPr sz="2400" dirty="0">
              <a:latin typeface="Calibri"/>
              <a:cs typeface="Calibri"/>
            </a:endParaRPr>
          </a:p>
          <a:p>
            <a:pPr marL="241300" marR="64769" indent="-228600" algn="just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Objective: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develop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robust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 model </a:t>
            </a:r>
            <a:r>
              <a:rPr sz="2400" spc="-5" dirty="0">
                <a:latin typeface="Calibri"/>
                <a:cs typeface="Calibri"/>
              </a:rPr>
              <a:t>capable of predicting </a:t>
            </a:r>
            <a:r>
              <a:rPr sz="2400" dirty="0">
                <a:latin typeface="Calibri"/>
                <a:cs typeface="Calibri"/>
              </a:rPr>
              <a:t>loan eligibility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individual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characteristics.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analyzing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income, </a:t>
            </a:r>
            <a:r>
              <a:rPr sz="2400" spc="-5" dirty="0">
                <a:latin typeface="Calibri"/>
                <a:cs typeface="Calibri"/>
              </a:rPr>
              <a:t>credit </a:t>
            </a:r>
            <a:r>
              <a:rPr sz="2400" spc="-15" dirty="0">
                <a:latin typeface="Calibri"/>
                <a:cs typeface="Calibri"/>
              </a:rPr>
              <a:t>score,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employment </a:t>
            </a:r>
            <a:r>
              <a:rPr sz="2400" spc="-15" dirty="0">
                <a:latin typeface="Calibri"/>
                <a:cs typeface="Calibri"/>
              </a:rPr>
              <a:t>status,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more, </a:t>
            </a:r>
            <a:r>
              <a:rPr sz="2400" dirty="0">
                <a:latin typeface="Calibri"/>
                <a:cs typeface="Calibri"/>
              </a:rPr>
              <a:t>the model will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quantitative </a:t>
            </a:r>
            <a:r>
              <a:rPr sz="2400" spc="-5" dirty="0">
                <a:latin typeface="Calibri"/>
                <a:cs typeface="Calibri"/>
              </a:rPr>
              <a:t> assessment of </a:t>
            </a:r>
            <a:r>
              <a:rPr sz="2400" dirty="0">
                <a:latin typeface="Calibri"/>
                <a:cs typeface="Calibri"/>
              </a:rPr>
              <a:t>whether an </a:t>
            </a:r>
            <a:r>
              <a:rPr sz="2400" spc="-5" dirty="0">
                <a:latin typeface="Calibri"/>
                <a:cs typeface="Calibri"/>
              </a:rPr>
              <a:t>applicant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likely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approved </a:t>
            </a:r>
            <a:r>
              <a:rPr sz="2400" spc="-5" dirty="0">
                <a:latin typeface="Calibri"/>
                <a:cs typeface="Calibri"/>
              </a:rPr>
              <a:t>or denied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FD7B89-B5C8-C5FF-1A08-9178D860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95986"/>
            <a:ext cx="12035155" cy="4258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Algorithm Used in </a:t>
            </a:r>
            <a:r>
              <a:rPr sz="2000" b="1" dirty="0">
                <a:latin typeface="Arial"/>
                <a:cs typeface="Arial"/>
              </a:rPr>
              <a:t>Loan Prediction: </a:t>
            </a:r>
            <a:r>
              <a:rPr sz="2000" dirty="0">
                <a:latin typeface="Arial MT"/>
                <a:cs typeface="Arial MT"/>
              </a:rPr>
              <a:t>The chosen algorithms </a:t>
            </a:r>
            <a:r>
              <a:rPr sz="2000" spc="-10" dirty="0">
                <a:latin typeface="Arial MT"/>
                <a:cs typeface="Arial MT"/>
              </a:rPr>
              <a:t>for </a:t>
            </a:r>
            <a:r>
              <a:rPr sz="2000" dirty="0">
                <a:latin typeface="Arial MT"/>
                <a:cs typeface="Arial MT"/>
              </a:rPr>
              <a:t>the supervised classification problem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outlined,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including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Logistic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Regression,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Decision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Tree,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Random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Forest.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default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hyperparameter values are </a:t>
            </a:r>
            <a:r>
              <a:rPr sz="2000" dirty="0">
                <a:latin typeface="Arial MT"/>
                <a:cs typeface="Arial MT"/>
              </a:rPr>
              <a:t>utilized,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paper </a:t>
            </a:r>
            <a:r>
              <a:rPr sz="2000" dirty="0">
                <a:latin typeface="Arial MT"/>
                <a:cs typeface="Arial MT"/>
              </a:rPr>
              <a:t>mentions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possibility of using </a:t>
            </a:r>
            <a:r>
              <a:rPr sz="2000" spc="-5" dirty="0">
                <a:latin typeface="Arial MT"/>
                <a:cs typeface="Arial MT"/>
              </a:rPr>
              <a:t>other </a:t>
            </a:r>
            <a:r>
              <a:rPr sz="2000" dirty="0">
                <a:latin typeface="Arial MT"/>
                <a:cs typeface="Arial MT"/>
              </a:rPr>
              <a:t>models like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XGBoost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CatBoost.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241300" marR="5715" indent="-228600">
              <a:lnSpc>
                <a:spcPts val="2160"/>
              </a:lnSpc>
              <a:spcBef>
                <a:spcPts val="1635"/>
              </a:spcBef>
              <a:buFont typeface="Arial MT"/>
              <a:buChar char="•"/>
              <a:tabLst>
                <a:tab pos="240665" algn="l"/>
                <a:tab pos="241300" algn="l"/>
                <a:tab pos="1092835" algn="l"/>
                <a:tab pos="2277110" algn="l"/>
                <a:tab pos="2661285" algn="l"/>
                <a:tab pos="3554095" algn="l"/>
                <a:tab pos="5392420" algn="l"/>
                <a:tab pos="5986780" algn="l"/>
                <a:tab pos="7599680" algn="l"/>
                <a:tab pos="8562975" algn="l"/>
                <a:tab pos="9456420" algn="l"/>
                <a:tab pos="9966960" algn="l"/>
                <a:tab pos="10732135" algn="l"/>
                <a:tab pos="11823065" algn="l"/>
              </a:tabLst>
            </a:pPr>
            <a:r>
              <a:rPr sz="2000" b="1" dirty="0">
                <a:latin typeface="Arial"/>
                <a:cs typeface="Arial"/>
              </a:rPr>
              <a:t>Steps	In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ol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ed	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	Model	</a:t>
            </a: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elopmen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e	met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gy	section	d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ails	the	s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s	invol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ed	</a:t>
            </a:r>
            <a:r>
              <a:rPr sz="2000" spc="-5" dirty="0">
                <a:latin typeface="Arial MT"/>
                <a:cs typeface="Arial MT"/>
              </a:rPr>
              <a:t>in  </a:t>
            </a:r>
            <a:r>
              <a:rPr sz="2000" dirty="0">
                <a:latin typeface="Arial MT"/>
                <a:cs typeface="Arial MT"/>
              </a:rPr>
              <a:t>developing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loan prediction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model: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Importing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necessary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libraries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pandas,</a:t>
            </a:r>
            <a:r>
              <a:rPr sz="2000" spc="-25" dirty="0">
                <a:latin typeface="Arial MT"/>
                <a:cs typeface="Arial MT"/>
              </a:rPr>
              <a:t> NumPy,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matplotlib,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seaborn,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sklearn).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Loading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inspecting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dataset.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Handling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missing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values.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Analyzing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graphs.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Encoding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numeric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training.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Projecting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heatmap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show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correlations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target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360660" cy="42227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 algn="just">
              <a:lnSpc>
                <a:spcPct val="79900"/>
              </a:lnSpc>
              <a:spcBef>
                <a:spcPts val="730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results section presents the evaluation of the </a:t>
            </a:r>
            <a:r>
              <a:rPr sz="2600" spc="5" dirty="0">
                <a:latin typeface="Arial MT"/>
                <a:cs typeface="Arial MT"/>
              </a:rPr>
              <a:t>model </a:t>
            </a:r>
            <a:r>
              <a:rPr sz="2600" spc="-5" dirty="0">
                <a:latin typeface="Arial MT"/>
                <a:cs typeface="Arial MT"/>
              </a:rPr>
              <a:t>using </a:t>
            </a:r>
            <a:r>
              <a:rPr sz="2600" dirty="0">
                <a:latin typeface="Arial MT"/>
                <a:cs typeface="Arial MT"/>
              </a:rPr>
              <a:t>three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algorithms: Logistic Regression, Decision </a:t>
            </a:r>
            <a:r>
              <a:rPr sz="2600" spc="-20" dirty="0">
                <a:latin typeface="Arial MT"/>
                <a:cs typeface="Arial MT"/>
              </a:rPr>
              <a:t>Tree,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Random Forest.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Logistic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Regression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outperforms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others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evaluation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accuracy of 89.7059%, while Decision </a:t>
            </a:r>
            <a:r>
              <a:rPr sz="2600" spc="-25" dirty="0">
                <a:latin typeface="Arial MT"/>
                <a:cs typeface="Arial MT"/>
              </a:rPr>
              <a:t>Tree </a:t>
            </a:r>
            <a:r>
              <a:rPr sz="2600" dirty="0">
                <a:latin typeface="Arial MT"/>
                <a:cs typeface="Arial MT"/>
              </a:rPr>
              <a:t>achieves 85.4054%, and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Random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Forest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attains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77.4566%.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conclusion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suggests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Logistic Regression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the best algorithm for loan prediction using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 learning, considering factors such as </a:t>
            </a:r>
            <a:r>
              <a:rPr sz="2600" spc="-5" dirty="0">
                <a:latin typeface="Arial MT"/>
                <a:cs typeface="Arial MT"/>
              </a:rPr>
              <a:t>credit </a:t>
            </a:r>
            <a:r>
              <a:rPr sz="2600" spc="-25" dirty="0">
                <a:latin typeface="Arial MT"/>
                <a:cs typeface="Arial MT"/>
              </a:rPr>
              <a:t>history, </a:t>
            </a:r>
            <a:r>
              <a:rPr sz="2600" dirty="0">
                <a:latin typeface="Arial MT"/>
                <a:cs typeface="Arial MT"/>
              </a:rPr>
              <a:t>income, </a:t>
            </a:r>
            <a:r>
              <a:rPr sz="2600" spc="5" dirty="0">
                <a:latin typeface="Arial MT"/>
                <a:cs typeface="Arial MT"/>
              </a:rPr>
              <a:t> and </a:t>
            </a:r>
            <a:r>
              <a:rPr sz="2600" dirty="0">
                <a:latin typeface="Arial MT"/>
                <a:cs typeface="Arial MT"/>
              </a:rPr>
              <a:t>demographic attributes.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findings from the test data analysis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provide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insights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characteristics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applicants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influence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approval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rejection.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conclusion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emphasizes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importance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preventing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defaults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highlights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need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financial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institutions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consider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various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factors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lending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decision-making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67063" y="2799714"/>
              <a:ext cx="988060" cy="1344295"/>
            </a:xfrm>
            <a:custGeom>
              <a:avLst/>
              <a:gdLst/>
              <a:ahLst/>
              <a:cxnLst/>
              <a:rect l="l" t="t" r="r" b="b"/>
              <a:pathLst>
                <a:path w="988059" h="1344295">
                  <a:moveTo>
                    <a:pt x="829436" y="1062101"/>
                  </a:moveTo>
                  <a:lnTo>
                    <a:pt x="569086" y="1062101"/>
                  </a:lnTo>
                  <a:lnTo>
                    <a:pt x="569086" y="1309878"/>
                  </a:lnTo>
                  <a:lnTo>
                    <a:pt x="570991" y="1315847"/>
                  </a:lnTo>
                  <a:lnTo>
                    <a:pt x="574801" y="1320927"/>
                  </a:lnTo>
                  <a:lnTo>
                    <a:pt x="578484" y="1326134"/>
                  </a:lnTo>
                  <a:lnTo>
                    <a:pt x="623504" y="1340096"/>
                  </a:lnTo>
                  <a:lnTo>
                    <a:pt x="663622" y="1343501"/>
                  </a:lnTo>
                  <a:lnTo>
                    <a:pt x="697737" y="1344168"/>
                  </a:lnTo>
                  <a:lnTo>
                    <a:pt x="716379" y="1344001"/>
                  </a:lnTo>
                  <a:lnTo>
                    <a:pt x="761491" y="1341501"/>
                  </a:lnTo>
                  <a:lnTo>
                    <a:pt x="801623" y="1333881"/>
                  </a:lnTo>
                  <a:lnTo>
                    <a:pt x="829436" y="1309878"/>
                  </a:lnTo>
                  <a:lnTo>
                    <a:pt x="829436" y="1062101"/>
                  </a:lnTo>
                  <a:close/>
                </a:path>
                <a:path w="988059" h="1344295">
                  <a:moveTo>
                    <a:pt x="638047" y="0"/>
                  </a:moveTo>
                  <a:lnTo>
                    <a:pt x="593280" y="555"/>
                  </a:lnTo>
                  <a:lnTo>
                    <a:pt x="539462" y="3298"/>
                  </a:lnTo>
                  <a:lnTo>
                    <a:pt x="499617" y="8762"/>
                  </a:lnTo>
                  <a:lnTo>
                    <a:pt x="456945" y="24637"/>
                  </a:lnTo>
                  <a:lnTo>
                    <a:pt x="447675" y="36068"/>
                  </a:lnTo>
                  <a:lnTo>
                    <a:pt x="33908" y="765683"/>
                  </a:lnTo>
                  <a:lnTo>
                    <a:pt x="16890" y="802767"/>
                  </a:lnTo>
                  <a:lnTo>
                    <a:pt x="6603" y="839851"/>
                  </a:lnTo>
                  <a:lnTo>
                    <a:pt x="1523" y="883539"/>
                  </a:lnTo>
                  <a:lnTo>
                    <a:pt x="95" y="924758"/>
                  </a:lnTo>
                  <a:lnTo>
                    <a:pt x="0" y="940689"/>
                  </a:lnTo>
                  <a:lnTo>
                    <a:pt x="216" y="959786"/>
                  </a:lnTo>
                  <a:lnTo>
                    <a:pt x="3555" y="1005078"/>
                  </a:lnTo>
                  <a:lnTo>
                    <a:pt x="14858" y="1042035"/>
                  </a:lnTo>
                  <a:lnTo>
                    <a:pt x="52661" y="1061884"/>
                  </a:lnTo>
                  <a:lnTo>
                    <a:pt x="59689" y="1062101"/>
                  </a:lnTo>
                  <a:lnTo>
                    <a:pt x="947801" y="1062101"/>
                  </a:lnTo>
                  <a:lnTo>
                    <a:pt x="977138" y="1034921"/>
                  </a:lnTo>
                  <a:lnTo>
                    <a:pt x="987264" y="979737"/>
                  </a:lnTo>
                  <a:lnTo>
                    <a:pt x="987932" y="955040"/>
                  </a:lnTo>
                  <a:lnTo>
                    <a:pt x="987194" y="927852"/>
                  </a:lnTo>
                  <a:lnTo>
                    <a:pt x="981289" y="885906"/>
                  </a:lnTo>
                  <a:lnTo>
                    <a:pt x="963152" y="852360"/>
                  </a:lnTo>
                  <a:lnTo>
                    <a:pt x="216026" y="846074"/>
                  </a:lnTo>
                  <a:lnTo>
                    <a:pt x="567054" y="233680"/>
                  </a:lnTo>
                  <a:lnTo>
                    <a:pt x="829436" y="233680"/>
                  </a:lnTo>
                  <a:lnTo>
                    <a:pt x="829436" y="36702"/>
                  </a:lnTo>
                  <a:lnTo>
                    <a:pt x="797075" y="13870"/>
                  </a:lnTo>
                  <a:lnTo>
                    <a:pt x="745152" y="4117"/>
                  </a:lnTo>
                  <a:lnTo>
                    <a:pt x="686625" y="666"/>
                  </a:lnTo>
                  <a:lnTo>
                    <a:pt x="663289" y="166"/>
                  </a:lnTo>
                  <a:lnTo>
                    <a:pt x="638047" y="0"/>
                  </a:lnTo>
                  <a:close/>
                </a:path>
                <a:path w="988059" h="1344295">
                  <a:moveTo>
                    <a:pt x="829436" y="233680"/>
                  </a:moveTo>
                  <a:lnTo>
                    <a:pt x="569086" y="233680"/>
                  </a:lnTo>
                  <a:lnTo>
                    <a:pt x="569086" y="846074"/>
                  </a:lnTo>
                  <a:lnTo>
                    <a:pt x="829436" y="846074"/>
                  </a:lnTo>
                  <a:lnTo>
                    <a:pt x="829436" y="23368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67063" y="2799714"/>
              <a:ext cx="988060" cy="1344295"/>
            </a:xfrm>
            <a:custGeom>
              <a:avLst/>
              <a:gdLst/>
              <a:ahLst/>
              <a:cxnLst/>
              <a:rect l="l" t="t" r="r" b="b"/>
              <a:pathLst>
                <a:path w="988059" h="1344295">
                  <a:moveTo>
                    <a:pt x="567054" y="233680"/>
                  </a:moveTo>
                  <a:lnTo>
                    <a:pt x="216026" y="846074"/>
                  </a:lnTo>
                  <a:lnTo>
                    <a:pt x="569086" y="846074"/>
                  </a:lnTo>
                  <a:lnTo>
                    <a:pt x="569086" y="233680"/>
                  </a:lnTo>
                  <a:lnTo>
                    <a:pt x="567054" y="233680"/>
                  </a:lnTo>
                  <a:close/>
                </a:path>
                <a:path w="988059" h="1344295">
                  <a:moveTo>
                    <a:pt x="638047" y="0"/>
                  </a:moveTo>
                  <a:lnTo>
                    <a:pt x="686625" y="666"/>
                  </a:lnTo>
                  <a:lnTo>
                    <a:pt x="727582" y="2667"/>
                  </a:lnTo>
                  <a:lnTo>
                    <a:pt x="774767" y="8256"/>
                  </a:lnTo>
                  <a:lnTo>
                    <a:pt x="813268" y="20816"/>
                  </a:lnTo>
                  <a:lnTo>
                    <a:pt x="829436" y="36702"/>
                  </a:lnTo>
                  <a:lnTo>
                    <a:pt x="829436" y="44323"/>
                  </a:lnTo>
                  <a:lnTo>
                    <a:pt x="829436" y="846074"/>
                  </a:lnTo>
                  <a:lnTo>
                    <a:pt x="947801" y="846074"/>
                  </a:lnTo>
                  <a:lnTo>
                    <a:pt x="955780" y="847645"/>
                  </a:lnTo>
                  <a:lnTo>
                    <a:pt x="981289" y="885906"/>
                  </a:lnTo>
                  <a:lnTo>
                    <a:pt x="987194" y="927852"/>
                  </a:lnTo>
                  <a:lnTo>
                    <a:pt x="987932" y="955040"/>
                  </a:lnTo>
                  <a:lnTo>
                    <a:pt x="987264" y="979737"/>
                  </a:lnTo>
                  <a:lnTo>
                    <a:pt x="981878" y="1019655"/>
                  </a:lnTo>
                  <a:lnTo>
                    <a:pt x="964374" y="1055322"/>
                  </a:lnTo>
                  <a:lnTo>
                    <a:pt x="947801" y="1062101"/>
                  </a:lnTo>
                  <a:lnTo>
                    <a:pt x="829436" y="1062101"/>
                  </a:lnTo>
                  <a:lnTo>
                    <a:pt x="829436" y="1302893"/>
                  </a:lnTo>
                  <a:lnTo>
                    <a:pt x="829436" y="1309878"/>
                  </a:lnTo>
                  <a:lnTo>
                    <a:pt x="827404" y="1315847"/>
                  </a:lnTo>
                  <a:lnTo>
                    <a:pt x="793335" y="1336286"/>
                  </a:lnTo>
                  <a:lnTo>
                    <a:pt x="748280" y="1342667"/>
                  </a:lnTo>
                  <a:lnTo>
                    <a:pt x="697737" y="1344168"/>
                  </a:lnTo>
                  <a:lnTo>
                    <a:pt x="679924" y="1344001"/>
                  </a:lnTo>
                  <a:lnTo>
                    <a:pt x="635507" y="1341501"/>
                  </a:lnTo>
                  <a:lnTo>
                    <a:pt x="595376" y="1333881"/>
                  </a:lnTo>
                  <a:lnTo>
                    <a:pt x="574801" y="1320927"/>
                  </a:lnTo>
                  <a:lnTo>
                    <a:pt x="570991" y="1315847"/>
                  </a:lnTo>
                  <a:lnTo>
                    <a:pt x="569086" y="1309878"/>
                  </a:lnTo>
                  <a:lnTo>
                    <a:pt x="569086" y="1302893"/>
                  </a:lnTo>
                  <a:lnTo>
                    <a:pt x="569086" y="1062101"/>
                  </a:lnTo>
                  <a:lnTo>
                    <a:pt x="59689" y="1062101"/>
                  </a:lnTo>
                  <a:lnTo>
                    <a:pt x="52661" y="1061884"/>
                  </a:lnTo>
                  <a:lnTo>
                    <a:pt x="14858" y="1042035"/>
                  </a:lnTo>
                  <a:lnTo>
                    <a:pt x="3555" y="1005078"/>
                  </a:lnTo>
                  <a:lnTo>
                    <a:pt x="216" y="959786"/>
                  </a:lnTo>
                  <a:lnTo>
                    <a:pt x="0" y="940689"/>
                  </a:lnTo>
                  <a:lnTo>
                    <a:pt x="95" y="924758"/>
                  </a:lnTo>
                  <a:lnTo>
                    <a:pt x="1523" y="883539"/>
                  </a:lnTo>
                  <a:lnTo>
                    <a:pt x="6603" y="839851"/>
                  </a:lnTo>
                  <a:lnTo>
                    <a:pt x="16890" y="802767"/>
                  </a:lnTo>
                  <a:lnTo>
                    <a:pt x="33908" y="765683"/>
                  </a:lnTo>
                  <a:lnTo>
                    <a:pt x="447675" y="36068"/>
                  </a:lnTo>
                  <a:lnTo>
                    <a:pt x="451103" y="29845"/>
                  </a:lnTo>
                  <a:lnTo>
                    <a:pt x="489168" y="11243"/>
                  </a:lnTo>
                  <a:lnTo>
                    <a:pt x="539462" y="3298"/>
                  </a:lnTo>
                  <a:lnTo>
                    <a:pt x="593280" y="555"/>
                  </a:lnTo>
                  <a:lnTo>
                    <a:pt x="614759" y="140"/>
                  </a:lnTo>
                  <a:lnTo>
                    <a:pt x="638047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6" y="52197"/>
            <a:ext cx="9811385" cy="1169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</a:pPr>
            <a:r>
              <a:rPr spc="-10" dirty="0"/>
              <a:t>Loan</a:t>
            </a:r>
            <a:r>
              <a:rPr spc="-5" dirty="0"/>
              <a:t> Prediction</a:t>
            </a:r>
            <a:r>
              <a:rPr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15" dirty="0"/>
              <a:t> </a:t>
            </a:r>
            <a:r>
              <a:rPr spc="-5" dirty="0"/>
              <a:t>Learning </a:t>
            </a:r>
            <a:r>
              <a:rPr spc="-110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07084"/>
            <a:ext cx="12036425" cy="5398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paper titled </a:t>
            </a:r>
            <a:r>
              <a:rPr sz="2800" spc="-5" dirty="0">
                <a:latin typeface="Arial MT"/>
                <a:cs typeface="Arial MT"/>
              </a:rPr>
              <a:t>"Loan Prediction using Machine Learning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Algorithms" </a:t>
            </a:r>
            <a:r>
              <a:rPr sz="2800" dirty="0">
                <a:latin typeface="Arial MT"/>
                <a:cs typeface="Arial MT"/>
              </a:rPr>
              <a:t>addresses </a:t>
            </a:r>
            <a:r>
              <a:rPr sz="2800" spc="-5" dirty="0">
                <a:latin typeface="Arial MT"/>
                <a:cs typeface="Arial MT"/>
              </a:rPr>
              <a:t>the increasing number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applications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India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the </a:t>
            </a:r>
            <a:r>
              <a:rPr sz="2800" spc="-5" dirty="0">
                <a:latin typeface="Arial MT"/>
                <a:cs typeface="Arial MT"/>
              </a:rPr>
              <a:t>challenges faced </a:t>
            </a:r>
            <a:r>
              <a:rPr sz="2800" dirty="0">
                <a:latin typeface="Arial MT"/>
                <a:cs typeface="Arial MT"/>
              </a:rPr>
              <a:t>by banks in determining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creditworthiness 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applicants.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authors </a:t>
            </a:r>
            <a:r>
              <a:rPr sz="2800" spc="-5" dirty="0">
                <a:latin typeface="Arial MT"/>
                <a:cs typeface="Arial MT"/>
              </a:rPr>
              <a:t>emphasize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importance of </a:t>
            </a:r>
            <a:r>
              <a:rPr sz="2800" spc="-5" dirty="0">
                <a:latin typeface="Arial MT"/>
                <a:cs typeface="Arial MT"/>
              </a:rPr>
              <a:t>predicting whether a </a:t>
            </a:r>
            <a:r>
              <a:rPr sz="2800" dirty="0">
                <a:latin typeface="Arial MT"/>
                <a:cs typeface="Arial MT"/>
              </a:rPr>
              <a:t> customer </a:t>
            </a:r>
            <a:r>
              <a:rPr sz="2800" spc="-5" dirty="0">
                <a:latin typeface="Arial MT"/>
                <a:cs typeface="Arial MT"/>
              </a:rPr>
              <a:t>can repay the loan within the given time </a:t>
            </a:r>
            <a:r>
              <a:rPr sz="2800" dirty="0">
                <a:latin typeface="Arial MT"/>
                <a:cs typeface="Arial MT"/>
              </a:rPr>
              <a:t>frame. </a:t>
            </a:r>
            <a:r>
              <a:rPr sz="2800" spc="-5" dirty="0">
                <a:latin typeface="Arial MT"/>
                <a:cs typeface="Arial MT"/>
              </a:rPr>
              <a:t>The goal is </a:t>
            </a:r>
            <a:r>
              <a:rPr sz="2800" spc="-15" dirty="0">
                <a:latin typeface="Arial MT"/>
                <a:cs typeface="Arial MT"/>
              </a:rPr>
              <a:t>to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automate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streamline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26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introduction </a:t>
            </a:r>
            <a:r>
              <a:rPr sz="2800" spc="-5" dirty="0">
                <a:latin typeface="Arial MT"/>
                <a:cs typeface="Arial MT"/>
              </a:rPr>
              <a:t>covers the </a:t>
            </a:r>
            <a:r>
              <a:rPr sz="2800" dirty="0">
                <a:latin typeface="Arial MT"/>
                <a:cs typeface="Arial MT"/>
              </a:rPr>
              <a:t>significance </a:t>
            </a:r>
            <a:r>
              <a:rPr sz="2800" spc="-5" dirty="0">
                <a:latin typeface="Arial MT"/>
                <a:cs typeface="Arial MT"/>
              </a:rPr>
              <a:t>of loan </a:t>
            </a:r>
            <a:r>
              <a:rPr sz="2800" dirty="0">
                <a:latin typeface="Arial MT"/>
                <a:cs typeface="Arial MT"/>
              </a:rPr>
              <a:t>distribution </a:t>
            </a:r>
            <a:r>
              <a:rPr sz="2800" spc="-5" dirty="0">
                <a:latin typeface="Arial MT"/>
                <a:cs typeface="Arial MT"/>
              </a:rPr>
              <a:t>for banks, the </a:t>
            </a:r>
            <a:r>
              <a:rPr sz="2800" dirty="0">
                <a:latin typeface="Arial MT"/>
                <a:cs typeface="Arial MT"/>
              </a:rPr>
              <a:t> challenges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identifying deserving applicants, and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potential benefits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Prediction</a:t>
            </a:r>
            <a:r>
              <a:rPr sz="2800" spc="5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System.</a:t>
            </a:r>
            <a:r>
              <a:rPr sz="2800" spc="5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authors</a:t>
            </a:r>
            <a:r>
              <a:rPr sz="2800" spc="5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highlight</a:t>
            </a:r>
            <a:r>
              <a:rPr sz="2800" spc="5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5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exploratory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analysis </a:t>
            </a:r>
            <a:r>
              <a:rPr sz="2800" spc="-5" dirty="0">
                <a:latin typeface="Arial MT"/>
                <a:cs typeface="Arial MT"/>
              </a:rPr>
              <a:t>to address the </a:t>
            </a:r>
            <a:r>
              <a:rPr sz="2800" dirty="0">
                <a:latin typeface="Arial MT"/>
                <a:cs typeface="Arial MT"/>
              </a:rPr>
              <a:t>loan </a:t>
            </a:r>
            <a:r>
              <a:rPr sz="2800" spc="-5" dirty="0">
                <a:latin typeface="Arial MT"/>
                <a:cs typeface="Arial MT"/>
              </a:rPr>
              <a:t>approval </a:t>
            </a:r>
            <a:r>
              <a:rPr sz="2800" dirty="0">
                <a:latin typeface="Arial MT"/>
                <a:cs typeface="Arial MT"/>
              </a:rPr>
              <a:t>problem. The </a:t>
            </a:r>
            <a:r>
              <a:rPr sz="2800" spc="-5" dirty="0">
                <a:latin typeface="Arial MT"/>
                <a:cs typeface="Arial MT"/>
              </a:rPr>
              <a:t>key focus is on </a:t>
            </a:r>
            <a:r>
              <a:rPr sz="2800" dirty="0">
                <a:latin typeface="Arial MT"/>
                <a:cs typeface="Arial MT"/>
              </a:rPr>
              <a:t> determining</a:t>
            </a:r>
            <a:r>
              <a:rPr sz="2800" spc="25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whether</a:t>
            </a:r>
            <a:r>
              <a:rPr sz="2800" spc="2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2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2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should</a:t>
            </a:r>
            <a:r>
              <a:rPr sz="2800" spc="2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be</a:t>
            </a:r>
            <a:r>
              <a:rPr sz="2800" spc="2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approved</a:t>
            </a:r>
            <a:r>
              <a:rPr sz="2800" spc="2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2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2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particular</a:t>
            </a:r>
            <a:r>
              <a:rPr sz="2800" spc="25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 organization.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360660" cy="4354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350" indent="-228600" algn="just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methodology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section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outlines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is 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collected</a:t>
            </a:r>
            <a:r>
              <a:rPr sz="2600" spc="5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banking</a:t>
            </a:r>
            <a:r>
              <a:rPr sz="2600" spc="5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sector</a:t>
            </a:r>
            <a:r>
              <a:rPr sz="2600" spc="5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presented</a:t>
            </a:r>
            <a:r>
              <a:rPr sz="2600" spc="5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ARFF</a:t>
            </a:r>
            <a:r>
              <a:rPr sz="2600" spc="5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format.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paper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utilizes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12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attributes,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including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gender,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marital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status,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education qualification, income,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more.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data </a:t>
            </a:r>
            <a:r>
              <a:rPr sz="2600" spc="-5" dirty="0">
                <a:latin typeface="Arial MT"/>
                <a:cs typeface="Arial MT"/>
              </a:rPr>
              <a:t>is processed </a:t>
            </a:r>
            <a:r>
              <a:rPr sz="2600" dirty="0">
                <a:latin typeface="Arial MT"/>
                <a:cs typeface="Arial MT"/>
              </a:rPr>
              <a:t> through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involving</a:t>
            </a:r>
            <a:r>
              <a:rPr sz="2600" dirty="0">
                <a:latin typeface="Arial MT"/>
                <a:cs typeface="Arial MT"/>
              </a:rPr>
              <a:t> training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testing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phases.</a:t>
            </a:r>
            <a:endParaRPr sz="2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Methodology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dirty="0">
                <a:latin typeface="Arial MT"/>
                <a:cs typeface="Arial MT"/>
              </a:rPr>
              <a:t> illustrated,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emphasizing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feature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reduce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dirty="0">
                <a:latin typeface="Arial MT"/>
                <a:cs typeface="Arial MT"/>
              </a:rPr>
              <a:t> variables.</a:t>
            </a:r>
            <a:r>
              <a:rPr sz="2600" spc="5" dirty="0">
                <a:latin typeface="Arial MT"/>
                <a:cs typeface="Arial MT"/>
              </a:rPr>
              <a:t>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authors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employ </a:t>
            </a:r>
            <a:r>
              <a:rPr sz="2600" spc="-5" dirty="0">
                <a:latin typeface="Arial MT"/>
                <a:cs typeface="Arial MT"/>
              </a:rPr>
              <a:t>three </a:t>
            </a:r>
            <a:r>
              <a:rPr sz="2600" dirty="0">
                <a:latin typeface="Arial MT"/>
                <a:cs typeface="Arial MT"/>
              </a:rPr>
              <a:t>machine learning </a:t>
            </a:r>
            <a:r>
              <a:rPr sz="2600" spc="-5" dirty="0">
                <a:latin typeface="Arial MT"/>
                <a:cs typeface="Arial MT"/>
              </a:rPr>
              <a:t>classification </a:t>
            </a:r>
            <a:r>
              <a:rPr sz="2600" dirty="0">
                <a:latin typeface="Arial MT"/>
                <a:cs typeface="Arial MT"/>
              </a:rPr>
              <a:t>models: </a:t>
            </a:r>
            <a:r>
              <a:rPr sz="2600" spc="-5" dirty="0">
                <a:latin typeface="Arial MT"/>
                <a:cs typeface="Arial MT"/>
              </a:rPr>
              <a:t>Decision </a:t>
            </a:r>
            <a:r>
              <a:rPr sz="2600" spc="-20" dirty="0">
                <a:latin typeface="Arial MT"/>
                <a:cs typeface="Arial MT"/>
              </a:rPr>
              <a:t>Tree,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Logistic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Regression,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Random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Forest.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model's</a:t>
            </a:r>
            <a:r>
              <a:rPr sz="2600" dirty="0">
                <a:latin typeface="Arial MT"/>
                <a:cs typeface="Arial MT"/>
              </a:rPr>
              <a:t> brief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description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accuracy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provided.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Additionally,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paper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discusses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pre-processing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handle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values</a:t>
            </a:r>
            <a:r>
              <a:rPr sz="2600" dirty="0">
                <a:latin typeface="Arial MT"/>
                <a:cs typeface="Arial MT"/>
              </a:rPr>
              <a:t> 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may</a:t>
            </a:r>
            <a:r>
              <a:rPr sz="2600" dirty="0">
                <a:latin typeface="Arial MT"/>
                <a:cs typeface="Arial MT"/>
              </a:rPr>
              <a:t> cause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errors.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58755" cy="43345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authors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present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results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exploratory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dirty="0">
                <a:latin typeface="Arial MT"/>
                <a:cs typeface="Arial MT"/>
              </a:rPr>
              <a:t> analysis, highlighting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insights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distribution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applicants based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spc="-25" dirty="0">
                <a:latin typeface="Arial MT"/>
                <a:cs typeface="Arial MT"/>
              </a:rPr>
              <a:t>gender, </a:t>
            </a:r>
            <a:r>
              <a:rPr sz="2800" dirty="0">
                <a:latin typeface="Arial MT"/>
                <a:cs typeface="Arial MT"/>
              </a:rPr>
              <a:t>marital status, dependents,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factors.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paper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discusses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correlation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 </a:t>
            </a:r>
            <a:r>
              <a:rPr sz="2800" dirty="0">
                <a:latin typeface="Arial MT"/>
                <a:cs typeface="Arial MT"/>
              </a:rPr>
              <a:t> variables, </a:t>
            </a:r>
            <a:r>
              <a:rPr sz="2800" spc="-5" dirty="0">
                <a:latin typeface="Arial MT"/>
                <a:cs typeface="Arial MT"/>
              </a:rPr>
              <a:t>pointing </a:t>
            </a:r>
            <a:r>
              <a:rPr sz="2800" dirty="0">
                <a:latin typeface="Arial MT"/>
                <a:cs typeface="Arial MT"/>
              </a:rPr>
              <a:t>out that applicant </a:t>
            </a:r>
            <a:r>
              <a:rPr sz="2800" spc="-5" dirty="0">
                <a:latin typeface="Arial MT"/>
                <a:cs typeface="Arial MT"/>
              </a:rPr>
              <a:t>income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amount,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credit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history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status,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most </a:t>
            </a:r>
            <a:r>
              <a:rPr sz="2800" dirty="0">
                <a:latin typeface="Arial MT"/>
                <a:cs typeface="Arial MT"/>
              </a:rPr>
              <a:t> correlated.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Decision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Tree,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Regression,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Random Forest,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evaluated </a:t>
            </a:r>
            <a:r>
              <a:rPr sz="2800" spc="-5" dirty="0">
                <a:latin typeface="Arial MT"/>
                <a:cs typeface="Arial MT"/>
              </a:rPr>
              <a:t>based on </a:t>
            </a:r>
            <a:r>
              <a:rPr sz="2800" dirty="0">
                <a:latin typeface="Arial MT"/>
                <a:cs typeface="Arial MT"/>
              </a:rPr>
              <a:t>their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accuracy.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Decision </a:t>
            </a:r>
            <a:r>
              <a:rPr sz="2800" spc="-30" dirty="0">
                <a:latin typeface="Arial MT"/>
                <a:cs typeface="Arial MT"/>
              </a:rPr>
              <a:t>Tree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achieves</a:t>
            </a:r>
            <a:r>
              <a:rPr sz="2800" dirty="0">
                <a:latin typeface="Arial MT"/>
                <a:cs typeface="Arial MT"/>
              </a:rPr>
              <a:t> 77% </a:t>
            </a:r>
            <a:r>
              <a:rPr sz="2800" spc="-25" dirty="0">
                <a:latin typeface="Arial MT"/>
                <a:cs typeface="Arial MT"/>
              </a:rPr>
              <a:t>accuracy, 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 Regression </a:t>
            </a:r>
            <a:r>
              <a:rPr sz="2800" spc="-5" dirty="0">
                <a:latin typeface="Arial MT"/>
                <a:cs typeface="Arial MT"/>
              </a:rPr>
              <a:t>attains </a:t>
            </a:r>
            <a:r>
              <a:rPr sz="2800" dirty="0">
                <a:latin typeface="Arial MT"/>
                <a:cs typeface="Arial MT"/>
              </a:rPr>
              <a:t>78.91% </a:t>
            </a:r>
            <a:r>
              <a:rPr sz="2800" spc="-5" dirty="0">
                <a:latin typeface="Arial MT"/>
                <a:cs typeface="Arial MT"/>
              </a:rPr>
              <a:t>with a confidence factor </a:t>
            </a:r>
            <a:r>
              <a:rPr sz="2800" spc="-15" dirty="0">
                <a:latin typeface="Arial MT"/>
                <a:cs typeface="Arial MT"/>
              </a:rPr>
              <a:t>of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1.0,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Random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Forest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reaches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80.20%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accuracy.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8854" y="2805938"/>
              <a:ext cx="873125" cy="1355725"/>
            </a:xfrm>
            <a:custGeom>
              <a:avLst/>
              <a:gdLst/>
              <a:ahLst/>
              <a:cxnLst/>
              <a:rect l="l" t="t" r="r" b="b"/>
              <a:pathLst>
                <a:path w="873125" h="1355725">
                  <a:moveTo>
                    <a:pt x="756342" y="0"/>
                  </a:moveTo>
                  <a:lnTo>
                    <a:pt x="119310" y="0"/>
                  </a:lnTo>
                  <a:lnTo>
                    <a:pt x="102995" y="1121"/>
                  </a:lnTo>
                  <a:lnTo>
                    <a:pt x="68383" y="18034"/>
                  </a:lnTo>
                  <a:lnTo>
                    <a:pt x="53381" y="58074"/>
                  </a:lnTo>
                  <a:lnTo>
                    <a:pt x="52381" y="77215"/>
                  </a:lnTo>
                  <a:lnTo>
                    <a:pt x="52381" y="655574"/>
                  </a:lnTo>
                  <a:lnTo>
                    <a:pt x="59668" y="701615"/>
                  </a:lnTo>
                  <a:lnTo>
                    <a:pt x="94124" y="724622"/>
                  </a:lnTo>
                  <a:lnTo>
                    <a:pt x="108007" y="725551"/>
                  </a:lnTo>
                  <a:lnTo>
                    <a:pt x="129966" y="725168"/>
                  </a:lnTo>
                  <a:lnTo>
                    <a:pt x="152616" y="724011"/>
                  </a:lnTo>
                  <a:lnTo>
                    <a:pt x="175980" y="722068"/>
                  </a:lnTo>
                  <a:lnTo>
                    <a:pt x="225228" y="716660"/>
                  </a:lnTo>
                  <a:lnTo>
                    <a:pt x="251708" y="714755"/>
                  </a:lnTo>
                  <a:lnTo>
                    <a:pt x="279521" y="713613"/>
                  </a:lnTo>
                  <a:lnTo>
                    <a:pt x="308667" y="713232"/>
                  </a:lnTo>
                  <a:lnTo>
                    <a:pt x="344791" y="714065"/>
                  </a:lnTo>
                  <a:lnTo>
                    <a:pt x="408608" y="720732"/>
                  </a:lnTo>
                  <a:lnTo>
                    <a:pt x="461299" y="734087"/>
                  </a:lnTo>
                  <a:lnTo>
                    <a:pt x="504007" y="754177"/>
                  </a:lnTo>
                  <a:lnTo>
                    <a:pt x="537029" y="780847"/>
                  </a:lnTo>
                  <a:lnTo>
                    <a:pt x="561222" y="813526"/>
                  </a:lnTo>
                  <a:lnTo>
                    <a:pt x="576794" y="852035"/>
                  </a:lnTo>
                  <a:lnTo>
                    <a:pt x="584553" y="896040"/>
                  </a:lnTo>
                  <a:lnTo>
                    <a:pt x="585527" y="920114"/>
                  </a:lnTo>
                  <a:lnTo>
                    <a:pt x="584362" y="947858"/>
                  </a:lnTo>
                  <a:lnTo>
                    <a:pt x="575079" y="997249"/>
                  </a:lnTo>
                  <a:lnTo>
                    <a:pt x="556771" y="1038615"/>
                  </a:lnTo>
                  <a:lnTo>
                    <a:pt x="530534" y="1072767"/>
                  </a:lnTo>
                  <a:lnTo>
                    <a:pt x="496575" y="1100010"/>
                  </a:lnTo>
                  <a:lnTo>
                    <a:pt x="455134" y="1119822"/>
                  </a:lnTo>
                  <a:lnTo>
                    <a:pt x="406528" y="1132298"/>
                  </a:lnTo>
                  <a:lnTo>
                    <a:pt x="352236" y="1138533"/>
                  </a:lnTo>
                  <a:lnTo>
                    <a:pt x="323018" y="1139317"/>
                  </a:lnTo>
                  <a:lnTo>
                    <a:pt x="289774" y="1138576"/>
                  </a:lnTo>
                  <a:lnTo>
                    <a:pt x="230667" y="1132619"/>
                  </a:lnTo>
                  <a:lnTo>
                    <a:pt x="180967" y="1121308"/>
                  </a:lnTo>
                  <a:lnTo>
                    <a:pt x="139005" y="1108215"/>
                  </a:lnTo>
                  <a:lnTo>
                    <a:pt x="89703" y="1087405"/>
                  </a:lnTo>
                  <a:lnTo>
                    <a:pt x="55431" y="1069760"/>
                  </a:lnTo>
                  <a:lnTo>
                    <a:pt x="46872" y="1066069"/>
                  </a:lnTo>
                  <a:lnTo>
                    <a:pt x="8693" y="1085723"/>
                  </a:lnTo>
                  <a:lnTo>
                    <a:pt x="1055" y="1128783"/>
                  </a:lnTo>
                  <a:lnTo>
                    <a:pt x="0" y="1179960"/>
                  </a:lnTo>
                  <a:lnTo>
                    <a:pt x="519" y="1203114"/>
                  </a:lnTo>
                  <a:lnTo>
                    <a:pt x="4502" y="1245743"/>
                  </a:lnTo>
                  <a:lnTo>
                    <a:pt x="24060" y="1284859"/>
                  </a:lnTo>
                  <a:lnTo>
                    <a:pt x="61144" y="1304417"/>
                  </a:lnTo>
                  <a:lnTo>
                    <a:pt x="112561" y="1322240"/>
                  </a:lnTo>
                  <a:lnTo>
                    <a:pt x="156545" y="1333811"/>
                  </a:lnTo>
                  <a:lnTo>
                    <a:pt x="206456" y="1343578"/>
                  </a:lnTo>
                  <a:lnTo>
                    <a:pt x="261677" y="1351057"/>
                  </a:lnTo>
                  <a:lnTo>
                    <a:pt x="320351" y="1354867"/>
                  </a:lnTo>
                  <a:lnTo>
                    <a:pt x="350831" y="1355344"/>
                  </a:lnTo>
                  <a:lnTo>
                    <a:pt x="408193" y="1353415"/>
                  </a:lnTo>
                  <a:lnTo>
                    <a:pt x="462924" y="1347628"/>
                  </a:lnTo>
                  <a:lnTo>
                    <a:pt x="515012" y="1337984"/>
                  </a:lnTo>
                  <a:lnTo>
                    <a:pt x="564445" y="1324483"/>
                  </a:lnTo>
                  <a:lnTo>
                    <a:pt x="610808" y="1307357"/>
                  </a:lnTo>
                  <a:lnTo>
                    <a:pt x="653694" y="1286827"/>
                  </a:lnTo>
                  <a:lnTo>
                    <a:pt x="693104" y="1262868"/>
                  </a:lnTo>
                  <a:lnTo>
                    <a:pt x="729037" y="1235456"/>
                  </a:lnTo>
                  <a:lnTo>
                    <a:pt x="761376" y="1204735"/>
                  </a:lnTo>
                  <a:lnTo>
                    <a:pt x="789822" y="1170670"/>
                  </a:lnTo>
                  <a:lnTo>
                    <a:pt x="814387" y="1133246"/>
                  </a:lnTo>
                  <a:lnTo>
                    <a:pt x="835082" y="1092454"/>
                  </a:lnTo>
                  <a:lnTo>
                    <a:pt x="851511" y="1048541"/>
                  </a:lnTo>
                  <a:lnTo>
                    <a:pt x="863260" y="1001760"/>
                  </a:lnTo>
                  <a:lnTo>
                    <a:pt x="870319" y="952097"/>
                  </a:lnTo>
                  <a:lnTo>
                    <a:pt x="872674" y="899541"/>
                  </a:lnTo>
                  <a:lnTo>
                    <a:pt x="870797" y="853084"/>
                  </a:lnTo>
                  <a:lnTo>
                    <a:pt x="865181" y="809545"/>
                  </a:lnTo>
                  <a:lnTo>
                    <a:pt x="855851" y="768935"/>
                  </a:lnTo>
                  <a:lnTo>
                    <a:pt x="842829" y="731265"/>
                  </a:lnTo>
                  <a:lnTo>
                    <a:pt x="826182" y="696452"/>
                  </a:lnTo>
                  <a:lnTo>
                    <a:pt x="782697" y="635682"/>
                  </a:lnTo>
                  <a:lnTo>
                    <a:pt x="725592" y="586799"/>
                  </a:lnTo>
                  <a:lnTo>
                    <a:pt x="692017" y="566801"/>
                  </a:lnTo>
                  <a:lnTo>
                    <a:pt x="655107" y="549755"/>
                  </a:lnTo>
                  <a:lnTo>
                    <a:pt x="614864" y="535686"/>
                  </a:lnTo>
                  <a:lnTo>
                    <a:pt x="571376" y="524664"/>
                  </a:lnTo>
                  <a:lnTo>
                    <a:pt x="524900" y="516763"/>
                  </a:lnTo>
                  <a:lnTo>
                    <a:pt x="475400" y="512004"/>
                  </a:lnTo>
                  <a:lnTo>
                    <a:pt x="422840" y="510413"/>
                  </a:lnTo>
                  <a:lnTo>
                    <a:pt x="403530" y="510482"/>
                  </a:lnTo>
                  <a:lnTo>
                    <a:pt x="348291" y="511428"/>
                  </a:lnTo>
                  <a:lnTo>
                    <a:pt x="294767" y="514750"/>
                  </a:lnTo>
                  <a:lnTo>
                    <a:pt x="276790" y="516636"/>
                  </a:lnTo>
                  <a:lnTo>
                    <a:pt x="276790" y="231521"/>
                  </a:lnTo>
                  <a:lnTo>
                    <a:pt x="750119" y="231521"/>
                  </a:lnTo>
                  <a:lnTo>
                    <a:pt x="759809" y="229784"/>
                  </a:lnTo>
                  <a:lnTo>
                    <a:pt x="786302" y="187809"/>
                  </a:lnTo>
                  <a:lnTo>
                    <a:pt x="791723" y="143041"/>
                  </a:lnTo>
                  <a:lnTo>
                    <a:pt x="792410" y="114300"/>
                  </a:lnTo>
                  <a:lnTo>
                    <a:pt x="792243" y="99343"/>
                  </a:lnTo>
                  <a:lnTo>
                    <a:pt x="789743" y="61213"/>
                  </a:lnTo>
                  <a:lnTo>
                    <a:pt x="777805" y="16763"/>
                  </a:lnTo>
                  <a:lnTo>
                    <a:pt x="762184" y="2032"/>
                  </a:lnTo>
                  <a:lnTo>
                    <a:pt x="75634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8784" y="2805938"/>
              <a:ext cx="873125" cy="1355725"/>
            </a:xfrm>
            <a:custGeom>
              <a:avLst/>
              <a:gdLst/>
              <a:ahLst/>
              <a:cxnLst/>
              <a:rect l="l" t="t" r="r" b="b"/>
              <a:pathLst>
                <a:path w="873125" h="1355725">
                  <a:moveTo>
                    <a:pt x="119380" y="0"/>
                  </a:moveTo>
                  <a:lnTo>
                    <a:pt x="750189" y="0"/>
                  </a:lnTo>
                  <a:lnTo>
                    <a:pt x="756412" y="0"/>
                  </a:lnTo>
                  <a:lnTo>
                    <a:pt x="762254" y="2032"/>
                  </a:lnTo>
                  <a:lnTo>
                    <a:pt x="767715" y="6223"/>
                  </a:lnTo>
                  <a:lnTo>
                    <a:pt x="773176" y="10287"/>
                  </a:lnTo>
                  <a:lnTo>
                    <a:pt x="777875" y="16763"/>
                  </a:lnTo>
                  <a:lnTo>
                    <a:pt x="789813" y="61213"/>
                  </a:lnTo>
                  <a:lnTo>
                    <a:pt x="792313" y="99343"/>
                  </a:lnTo>
                  <a:lnTo>
                    <a:pt x="792480" y="114300"/>
                  </a:lnTo>
                  <a:lnTo>
                    <a:pt x="791793" y="143041"/>
                  </a:lnTo>
                  <a:lnTo>
                    <a:pt x="786372" y="187809"/>
                  </a:lnTo>
                  <a:lnTo>
                    <a:pt x="768365" y="224583"/>
                  </a:lnTo>
                  <a:lnTo>
                    <a:pt x="750189" y="231521"/>
                  </a:lnTo>
                  <a:lnTo>
                    <a:pt x="276860" y="231521"/>
                  </a:lnTo>
                  <a:lnTo>
                    <a:pt x="276860" y="516636"/>
                  </a:lnTo>
                  <a:lnTo>
                    <a:pt x="330598" y="512171"/>
                  </a:lnTo>
                  <a:lnTo>
                    <a:pt x="384730" y="510682"/>
                  </a:lnTo>
                  <a:lnTo>
                    <a:pt x="422910" y="510413"/>
                  </a:lnTo>
                  <a:lnTo>
                    <a:pt x="475470" y="512004"/>
                  </a:lnTo>
                  <a:lnTo>
                    <a:pt x="524970" y="516763"/>
                  </a:lnTo>
                  <a:lnTo>
                    <a:pt x="571446" y="524664"/>
                  </a:lnTo>
                  <a:lnTo>
                    <a:pt x="614934" y="535686"/>
                  </a:lnTo>
                  <a:lnTo>
                    <a:pt x="655177" y="549755"/>
                  </a:lnTo>
                  <a:lnTo>
                    <a:pt x="692086" y="566801"/>
                  </a:lnTo>
                  <a:lnTo>
                    <a:pt x="725662" y="586799"/>
                  </a:lnTo>
                  <a:lnTo>
                    <a:pt x="782766" y="635682"/>
                  </a:lnTo>
                  <a:lnTo>
                    <a:pt x="826252" y="696452"/>
                  </a:lnTo>
                  <a:lnTo>
                    <a:pt x="842899" y="731265"/>
                  </a:lnTo>
                  <a:lnTo>
                    <a:pt x="855920" y="768935"/>
                  </a:lnTo>
                  <a:lnTo>
                    <a:pt x="865251" y="809545"/>
                  </a:lnTo>
                  <a:lnTo>
                    <a:pt x="870866" y="853084"/>
                  </a:lnTo>
                  <a:lnTo>
                    <a:pt x="872744" y="899541"/>
                  </a:lnTo>
                  <a:lnTo>
                    <a:pt x="870388" y="952097"/>
                  </a:lnTo>
                  <a:lnTo>
                    <a:pt x="863330" y="1001760"/>
                  </a:lnTo>
                  <a:lnTo>
                    <a:pt x="851580" y="1048541"/>
                  </a:lnTo>
                  <a:lnTo>
                    <a:pt x="835151" y="1092454"/>
                  </a:lnTo>
                  <a:lnTo>
                    <a:pt x="814456" y="1133246"/>
                  </a:lnTo>
                  <a:lnTo>
                    <a:pt x="789892" y="1170670"/>
                  </a:lnTo>
                  <a:lnTo>
                    <a:pt x="761446" y="1204735"/>
                  </a:lnTo>
                  <a:lnTo>
                    <a:pt x="729107" y="1235456"/>
                  </a:lnTo>
                  <a:lnTo>
                    <a:pt x="693173" y="1262868"/>
                  </a:lnTo>
                  <a:lnTo>
                    <a:pt x="653764" y="1286827"/>
                  </a:lnTo>
                  <a:lnTo>
                    <a:pt x="610877" y="1307357"/>
                  </a:lnTo>
                  <a:lnTo>
                    <a:pt x="564515" y="1324483"/>
                  </a:lnTo>
                  <a:lnTo>
                    <a:pt x="515082" y="1337984"/>
                  </a:lnTo>
                  <a:lnTo>
                    <a:pt x="462994" y="1347628"/>
                  </a:lnTo>
                  <a:lnTo>
                    <a:pt x="408263" y="1353415"/>
                  </a:lnTo>
                  <a:lnTo>
                    <a:pt x="350900" y="1355344"/>
                  </a:lnTo>
                  <a:lnTo>
                    <a:pt x="320421" y="1354867"/>
                  </a:lnTo>
                  <a:lnTo>
                    <a:pt x="261747" y="1351057"/>
                  </a:lnTo>
                  <a:lnTo>
                    <a:pt x="206525" y="1343578"/>
                  </a:lnTo>
                  <a:lnTo>
                    <a:pt x="156614" y="1333811"/>
                  </a:lnTo>
                  <a:lnTo>
                    <a:pt x="112631" y="1322240"/>
                  </a:lnTo>
                  <a:lnTo>
                    <a:pt x="76384" y="1310342"/>
                  </a:lnTo>
                  <a:lnTo>
                    <a:pt x="37814" y="1293637"/>
                  </a:lnTo>
                  <a:lnTo>
                    <a:pt x="8509" y="1261745"/>
                  </a:lnTo>
                  <a:lnTo>
                    <a:pt x="1607" y="1222740"/>
                  </a:lnTo>
                  <a:lnTo>
                    <a:pt x="69" y="1179960"/>
                  </a:lnTo>
                  <a:lnTo>
                    <a:pt x="0" y="1167003"/>
                  </a:lnTo>
                  <a:lnTo>
                    <a:pt x="121" y="1153167"/>
                  </a:lnTo>
                  <a:lnTo>
                    <a:pt x="3244" y="1108636"/>
                  </a:lnTo>
                  <a:lnTo>
                    <a:pt x="15367" y="1071753"/>
                  </a:lnTo>
                  <a:lnTo>
                    <a:pt x="55500" y="1069760"/>
                  </a:lnTo>
                  <a:lnTo>
                    <a:pt x="76737" y="1081000"/>
                  </a:lnTo>
                  <a:lnTo>
                    <a:pt x="89773" y="1087405"/>
                  </a:lnTo>
                  <a:lnTo>
                    <a:pt x="139074" y="1108215"/>
                  </a:lnTo>
                  <a:lnTo>
                    <a:pt x="181036" y="1121308"/>
                  </a:lnTo>
                  <a:lnTo>
                    <a:pt x="230737" y="1132619"/>
                  </a:lnTo>
                  <a:lnTo>
                    <a:pt x="289843" y="1138576"/>
                  </a:lnTo>
                  <a:lnTo>
                    <a:pt x="323088" y="1139317"/>
                  </a:lnTo>
                  <a:lnTo>
                    <a:pt x="352305" y="1138533"/>
                  </a:lnTo>
                  <a:lnTo>
                    <a:pt x="406598" y="1132298"/>
                  </a:lnTo>
                  <a:lnTo>
                    <a:pt x="455203" y="1119822"/>
                  </a:lnTo>
                  <a:lnTo>
                    <a:pt x="496645" y="1100010"/>
                  </a:lnTo>
                  <a:lnTo>
                    <a:pt x="530604" y="1072767"/>
                  </a:lnTo>
                  <a:lnTo>
                    <a:pt x="556841" y="1038615"/>
                  </a:lnTo>
                  <a:lnTo>
                    <a:pt x="575149" y="997249"/>
                  </a:lnTo>
                  <a:lnTo>
                    <a:pt x="584432" y="947858"/>
                  </a:lnTo>
                  <a:lnTo>
                    <a:pt x="585597" y="920114"/>
                  </a:lnTo>
                  <a:lnTo>
                    <a:pt x="584622" y="896040"/>
                  </a:lnTo>
                  <a:lnTo>
                    <a:pt x="576863" y="852035"/>
                  </a:lnTo>
                  <a:lnTo>
                    <a:pt x="561292" y="813526"/>
                  </a:lnTo>
                  <a:lnTo>
                    <a:pt x="537098" y="780847"/>
                  </a:lnTo>
                  <a:lnTo>
                    <a:pt x="504076" y="754177"/>
                  </a:lnTo>
                  <a:lnTo>
                    <a:pt x="461369" y="734087"/>
                  </a:lnTo>
                  <a:lnTo>
                    <a:pt x="408678" y="720732"/>
                  </a:lnTo>
                  <a:lnTo>
                    <a:pt x="344860" y="714065"/>
                  </a:lnTo>
                  <a:lnTo>
                    <a:pt x="308737" y="713232"/>
                  </a:lnTo>
                  <a:lnTo>
                    <a:pt x="279590" y="713613"/>
                  </a:lnTo>
                  <a:lnTo>
                    <a:pt x="251777" y="714755"/>
                  </a:lnTo>
                  <a:lnTo>
                    <a:pt x="225298" y="716660"/>
                  </a:lnTo>
                  <a:lnTo>
                    <a:pt x="200151" y="719327"/>
                  </a:lnTo>
                  <a:lnTo>
                    <a:pt x="176049" y="722068"/>
                  </a:lnTo>
                  <a:lnTo>
                    <a:pt x="152685" y="724011"/>
                  </a:lnTo>
                  <a:lnTo>
                    <a:pt x="130036" y="725168"/>
                  </a:lnTo>
                  <a:lnTo>
                    <a:pt x="108076" y="725551"/>
                  </a:lnTo>
                  <a:lnTo>
                    <a:pt x="94194" y="724622"/>
                  </a:lnTo>
                  <a:lnTo>
                    <a:pt x="59737" y="701615"/>
                  </a:lnTo>
                  <a:lnTo>
                    <a:pt x="52450" y="655574"/>
                  </a:lnTo>
                  <a:lnTo>
                    <a:pt x="52450" y="77215"/>
                  </a:lnTo>
                  <a:lnTo>
                    <a:pt x="61452" y="28459"/>
                  </a:lnTo>
                  <a:lnTo>
                    <a:pt x="103064" y="1121"/>
                  </a:lnTo>
                  <a:lnTo>
                    <a:pt x="119380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798" rIns="0" bIns="0" rtlCol="0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720"/>
              </a:spcBef>
            </a:pPr>
            <a:r>
              <a:rPr spc="-5" dirty="0">
                <a:latin typeface="Times New Roman"/>
                <a:cs typeface="Times New Roman"/>
              </a:rPr>
              <a:t>Analysis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Loan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Availability</a:t>
            </a:r>
            <a:r>
              <a:rPr spc="-5" dirty="0">
                <a:latin typeface="Times New Roman"/>
                <a:cs typeface="Times New Roman"/>
              </a:rPr>
              <a:t> using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Machine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Learning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57197"/>
            <a:ext cx="10984865" cy="3909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Introduction: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focuses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analyzing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availability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 machine learning techniques, </a:t>
            </a:r>
            <a:r>
              <a:rPr sz="2800" spc="-5" dirty="0">
                <a:latin typeface="Arial MT"/>
                <a:cs typeface="Arial MT"/>
              </a:rPr>
              <a:t>with a specific </a:t>
            </a:r>
            <a:r>
              <a:rPr sz="2800" dirty="0">
                <a:latin typeface="Arial MT"/>
                <a:cs typeface="Arial MT"/>
              </a:rPr>
              <a:t>emphasis </a:t>
            </a:r>
            <a:r>
              <a:rPr sz="2800" spc="-5" dirty="0">
                <a:latin typeface="Arial MT"/>
                <a:cs typeface="Arial MT"/>
              </a:rPr>
              <a:t>on the </a:t>
            </a:r>
            <a:r>
              <a:rPr sz="2800" dirty="0">
                <a:latin typeface="Arial MT"/>
                <a:cs typeface="Arial MT"/>
              </a:rPr>
              <a:t> banking system.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primary goal </a:t>
            </a:r>
            <a:r>
              <a:rPr sz="2800" spc="-5" dirty="0">
                <a:latin typeface="Arial MT"/>
                <a:cs typeface="Arial MT"/>
              </a:rPr>
              <a:t>is to develop a </a:t>
            </a:r>
            <a:r>
              <a:rPr sz="2800" dirty="0">
                <a:latin typeface="Arial MT"/>
                <a:cs typeface="Arial MT"/>
              </a:rPr>
              <a:t>predictive </a:t>
            </a:r>
            <a:r>
              <a:rPr sz="2800" spc="-5" dirty="0">
                <a:latin typeface="Arial MT"/>
                <a:cs typeface="Arial MT"/>
              </a:rPr>
              <a:t>model </a:t>
            </a:r>
            <a:r>
              <a:rPr sz="2800" dirty="0">
                <a:latin typeface="Arial MT"/>
                <a:cs typeface="Arial MT"/>
              </a:rPr>
              <a:t> for </a:t>
            </a:r>
            <a:r>
              <a:rPr sz="2800" spc="-5" dirty="0">
                <a:latin typeface="Arial MT"/>
                <a:cs typeface="Arial MT"/>
              </a:rPr>
              <a:t>identifying </a:t>
            </a:r>
            <a:r>
              <a:rPr sz="2800" dirty="0">
                <a:latin typeface="Arial MT"/>
                <a:cs typeface="Arial MT"/>
              </a:rPr>
              <a:t>potential loan defaulters, thereby reducing </a:t>
            </a:r>
            <a:r>
              <a:rPr sz="2800" spc="-5" dirty="0">
                <a:latin typeface="Arial MT"/>
                <a:cs typeface="Arial MT"/>
              </a:rPr>
              <a:t>a bank's </a:t>
            </a:r>
            <a:r>
              <a:rPr sz="2800" dirty="0">
                <a:latin typeface="Arial MT"/>
                <a:cs typeface="Arial MT"/>
              </a:rPr>
              <a:t> Non-Performing </a:t>
            </a:r>
            <a:r>
              <a:rPr sz="2800" spc="-5" dirty="0">
                <a:latin typeface="Arial MT"/>
                <a:cs typeface="Arial MT"/>
              </a:rPr>
              <a:t>Assets </a:t>
            </a:r>
            <a:r>
              <a:rPr sz="2800" dirty="0">
                <a:latin typeface="Arial MT"/>
                <a:cs typeface="Arial MT"/>
              </a:rPr>
              <a:t>and enhancing profit margins.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employed</a:t>
            </a:r>
            <a:r>
              <a:rPr sz="2800" dirty="0">
                <a:latin typeface="Arial MT"/>
                <a:cs typeface="Arial MT"/>
              </a:rPr>
              <a:t> 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critical</a:t>
            </a:r>
            <a:r>
              <a:rPr sz="2800" dirty="0">
                <a:latin typeface="Arial MT"/>
                <a:cs typeface="Arial MT"/>
              </a:rPr>
              <a:t> tool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predictive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analytics.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dataset </a:t>
            </a:r>
            <a:r>
              <a:rPr sz="2800" spc="-5" dirty="0">
                <a:latin typeface="Arial MT"/>
                <a:cs typeface="Arial MT"/>
              </a:rPr>
              <a:t>used for analysis is sourced from </a:t>
            </a:r>
            <a:r>
              <a:rPr sz="2800" dirty="0">
                <a:latin typeface="Arial MT"/>
                <a:cs typeface="Arial MT"/>
              </a:rPr>
              <a:t>Kaggle,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encompassing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variables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checking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account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details,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customer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personal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attributes,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age,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objective,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credit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score,</a:t>
            </a:r>
            <a:r>
              <a:rPr sz="2800" dirty="0">
                <a:latin typeface="Arial MT"/>
                <a:cs typeface="Arial MT"/>
              </a:rPr>
              <a:t> credit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amount,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credit</a:t>
            </a:r>
            <a:r>
              <a:rPr sz="2800" dirty="0">
                <a:latin typeface="Arial MT"/>
                <a:cs typeface="Arial MT"/>
              </a:rPr>
              <a:t> period.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59390" cy="4203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8600" algn="just">
              <a:lnSpc>
                <a:spcPct val="799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research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employs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various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 assess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compare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performance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availability.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models include Logistic Regression, Support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Vector </a:t>
            </a:r>
            <a:r>
              <a:rPr sz="2800" spc="-5" dirty="0">
                <a:latin typeface="Arial MT"/>
                <a:cs typeface="Arial MT"/>
              </a:rPr>
              <a:t>Machine (SVM), </a:t>
            </a:r>
            <a:r>
              <a:rPr sz="2800" dirty="0">
                <a:latin typeface="Arial MT"/>
                <a:cs typeface="Arial MT"/>
              </a:rPr>
              <a:t>Decision </a:t>
            </a:r>
            <a:r>
              <a:rPr sz="2800" spc="-20" dirty="0">
                <a:latin typeface="Arial MT"/>
                <a:cs typeface="Arial MT"/>
              </a:rPr>
              <a:t>Trees, </a:t>
            </a:r>
            <a:r>
              <a:rPr sz="2800" spc="-5" dirty="0">
                <a:latin typeface="Arial MT"/>
                <a:cs typeface="Arial MT"/>
              </a:rPr>
              <a:t>Random </a:t>
            </a:r>
            <a:r>
              <a:rPr sz="2800" dirty="0">
                <a:latin typeface="Arial MT"/>
                <a:cs typeface="Arial MT"/>
              </a:rPr>
              <a:t>Forest, </a:t>
            </a:r>
            <a:r>
              <a:rPr sz="2800" spc="-5" dirty="0">
                <a:latin typeface="Arial MT"/>
                <a:cs typeface="Arial MT"/>
              </a:rPr>
              <a:t>Linear </a:t>
            </a:r>
            <a:r>
              <a:rPr sz="2800" dirty="0">
                <a:latin typeface="Arial MT"/>
                <a:cs typeface="Arial MT"/>
              </a:rPr>
              <a:t> Models (LM), </a:t>
            </a:r>
            <a:r>
              <a:rPr sz="2800" spc="-5" dirty="0">
                <a:latin typeface="Arial MT"/>
                <a:cs typeface="Arial MT"/>
              </a:rPr>
              <a:t>XGBoost </a:t>
            </a:r>
            <a:r>
              <a:rPr sz="2800" spc="-15" dirty="0">
                <a:latin typeface="Arial MT"/>
                <a:cs typeface="Arial MT"/>
              </a:rPr>
              <a:t>Classifier, </a:t>
            </a:r>
            <a:r>
              <a:rPr sz="2800" spc="-5" dirty="0">
                <a:latin typeface="Arial MT"/>
                <a:cs typeface="Arial MT"/>
              </a:rPr>
              <a:t>K-Nearest </a:t>
            </a:r>
            <a:r>
              <a:rPr sz="2800" dirty="0">
                <a:latin typeface="Arial MT"/>
                <a:cs typeface="Arial MT"/>
              </a:rPr>
              <a:t>Neighbors </a:t>
            </a:r>
            <a:r>
              <a:rPr sz="2800" spc="-5" dirty="0">
                <a:latin typeface="Arial MT"/>
                <a:cs typeface="Arial MT"/>
              </a:rPr>
              <a:t>(KNN), </a:t>
            </a:r>
            <a:r>
              <a:rPr sz="2800" dirty="0">
                <a:latin typeface="Arial MT"/>
                <a:cs typeface="Arial MT"/>
              </a:rPr>
              <a:t> and Naive Bayes. </a:t>
            </a:r>
            <a:r>
              <a:rPr sz="2800" spc="-5" dirty="0">
                <a:latin typeface="Arial MT"/>
                <a:cs typeface="Arial MT"/>
              </a:rPr>
              <a:t>Each </a:t>
            </a:r>
            <a:r>
              <a:rPr sz="2800" dirty="0">
                <a:latin typeface="Arial MT"/>
                <a:cs typeface="Arial MT"/>
              </a:rPr>
              <a:t>model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evaluated </a:t>
            </a:r>
            <a:r>
              <a:rPr sz="2800" spc="-5" dirty="0">
                <a:latin typeface="Arial MT"/>
                <a:cs typeface="Arial MT"/>
              </a:rPr>
              <a:t>based on </a:t>
            </a:r>
            <a:r>
              <a:rPr sz="2800" dirty="0">
                <a:latin typeface="Arial MT"/>
                <a:cs typeface="Arial MT"/>
              </a:rPr>
              <a:t>accuracy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scores, </a:t>
            </a:r>
            <a:r>
              <a:rPr sz="2800" spc="-5" dirty="0">
                <a:latin typeface="Arial MT"/>
                <a:cs typeface="Arial MT"/>
              </a:rPr>
              <a:t>and a </a:t>
            </a:r>
            <a:r>
              <a:rPr sz="2800" dirty="0">
                <a:latin typeface="Arial MT"/>
                <a:cs typeface="Arial MT"/>
              </a:rPr>
              <a:t>comparative </a:t>
            </a:r>
            <a:r>
              <a:rPr sz="2800" spc="-5" dirty="0">
                <a:latin typeface="Arial MT"/>
                <a:cs typeface="Arial MT"/>
              </a:rPr>
              <a:t>analysis is </a:t>
            </a:r>
            <a:r>
              <a:rPr sz="2800" dirty="0">
                <a:latin typeface="Arial MT"/>
                <a:cs typeface="Arial MT"/>
              </a:rPr>
              <a:t>conducted.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stands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 </a:t>
            </a:r>
            <a:r>
              <a:rPr sz="2800" dirty="0">
                <a:latin typeface="Arial MT"/>
                <a:cs typeface="Arial MT"/>
              </a:rPr>
              <a:t>as </a:t>
            </a:r>
            <a:r>
              <a:rPr sz="2800" spc="-10" dirty="0">
                <a:latin typeface="Arial MT"/>
                <a:cs typeface="Arial MT"/>
              </a:rPr>
              <a:t>it</a:t>
            </a:r>
            <a:r>
              <a:rPr sz="2800" spc="-5" dirty="0">
                <a:latin typeface="Arial MT"/>
                <a:cs typeface="Arial MT"/>
              </a:rPr>
              <a:t> considers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comprehensive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 of variables,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better</a:t>
            </a:r>
            <a:r>
              <a:rPr sz="2800" dirty="0">
                <a:latin typeface="Arial MT"/>
                <a:cs typeface="Arial MT"/>
              </a:rPr>
              <a:t> accuracy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predicting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outcomes.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also presents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block diagram illustrating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different </a:t>
            </a:r>
            <a:r>
              <a:rPr sz="2800" dirty="0">
                <a:latin typeface="Arial MT"/>
                <a:cs typeface="Arial MT"/>
              </a:rPr>
              <a:t>phases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prediction process, including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dirty="0">
                <a:latin typeface="Arial MT"/>
                <a:cs typeface="Arial MT"/>
              </a:rPr>
              <a:t> cleaning,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processing,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testing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4282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experimental </a:t>
            </a:r>
            <a:r>
              <a:rPr sz="2800" spc="-5" dirty="0">
                <a:latin typeface="Arial MT"/>
                <a:cs typeface="Arial MT"/>
              </a:rPr>
              <a:t>analysis reveals that the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-5" dirty="0">
                <a:latin typeface="Arial MT"/>
                <a:cs typeface="Arial MT"/>
              </a:rPr>
              <a:t>Regression </a:t>
            </a:r>
            <a:r>
              <a:rPr sz="2800" dirty="0">
                <a:latin typeface="Arial MT"/>
                <a:cs typeface="Arial MT"/>
              </a:rPr>
              <a:t> model achieves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highest accuracy (0.785) among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various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</a:t>
            </a:r>
            <a:r>
              <a:rPr sz="2800" dirty="0">
                <a:latin typeface="Arial MT"/>
                <a:cs typeface="Arial MT"/>
              </a:rPr>
              <a:t> considered.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indicates</a:t>
            </a:r>
            <a:r>
              <a:rPr sz="2800" dirty="0">
                <a:latin typeface="Arial MT"/>
                <a:cs typeface="Arial MT"/>
              </a:rPr>
              <a:t> that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-5" dirty="0">
                <a:latin typeface="Arial MT"/>
                <a:cs typeface="Arial MT"/>
              </a:rPr>
              <a:t>regression </a:t>
            </a:r>
            <a:r>
              <a:rPr sz="2800" dirty="0">
                <a:latin typeface="Arial MT"/>
                <a:cs typeface="Arial MT"/>
              </a:rPr>
              <a:t>approach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spc="-10" dirty="0">
                <a:latin typeface="Arial MT"/>
                <a:cs typeface="Arial MT"/>
              </a:rPr>
              <a:t>effective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identifying potential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 defaulters, </a:t>
            </a:r>
            <a:r>
              <a:rPr sz="2800" spc="-5" dirty="0">
                <a:latin typeface="Arial MT"/>
                <a:cs typeface="Arial MT"/>
              </a:rPr>
              <a:t>considering </a:t>
            </a:r>
            <a:r>
              <a:rPr sz="2800" dirty="0">
                <a:latin typeface="Arial MT"/>
                <a:cs typeface="Arial MT"/>
              </a:rPr>
              <a:t>both checking </a:t>
            </a:r>
            <a:r>
              <a:rPr sz="2800" spc="-5" dirty="0">
                <a:latin typeface="Arial MT"/>
                <a:cs typeface="Arial MT"/>
              </a:rPr>
              <a:t>account </a:t>
            </a:r>
            <a:r>
              <a:rPr sz="2800" dirty="0">
                <a:latin typeface="Arial MT"/>
                <a:cs typeface="Arial MT"/>
              </a:rPr>
              <a:t>details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customer personal attributes. </a:t>
            </a:r>
            <a:r>
              <a:rPr sz="2800" spc="-5" dirty="0">
                <a:latin typeface="Arial MT"/>
                <a:cs typeface="Arial MT"/>
              </a:rPr>
              <a:t>The research suggests that </a:t>
            </a:r>
            <a:r>
              <a:rPr sz="2800" dirty="0">
                <a:latin typeface="Arial MT"/>
                <a:cs typeface="Arial MT"/>
              </a:rPr>
              <a:t>banks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should not </a:t>
            </a:r>
            <a:r>
              <a:rPr sz="2800" spc="-5" dirty="0">
                <a:latin typeface="Arial MT"/>
                <a:cs typeface="Arial MT"/>
              </a:rPr>
              <a:t>solely rely on a </a:t>
            </a:r>
            <a:r>
              <a:rPr sz="2800" dirty="0">
                <a:latin typeface="Arial MT"/>
                <a:cs typeface="Arial MT"/>
              </a:rPr>
              <a:t>customer's </a:t>
            </a:r>
            <a:r>
              <a:rPr sz="2800" spc="-5" dirty="0">
                <a:latin typeface="Arial MT"/>
                <a:cs typeface="Arial MT"/>
              </a:rPr>
              <a:t>wealth </a:t>
            </a:r>
            <a:r>
              <a:rPr sz="2800" dirty="0">
                <a:latin typeface="Arial MT"/>
                <a:cs typeface="Arial MT"/>
              </a:rPr>
              <a:t>but </a:t>
            </a:r>
            <a:r>
              <a:rPr sz="2800" spc="-5" dirty="0">
                <a:latin typeface="Arial MT"/>
                <a:cs typeface="Arial MT"/>
              </a:rPr>
              <a:t>also consider </a:t>
            </a:r>
            <a:r>
              <a:rPr sz="2800" dirty="0">
                <a:latin typeface="Arial MT"/>
                <a:cs typeface="Arial MT"/>
              </a:rPr>
              <a:t> 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characteristics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credit</a:t>
            </a:r>
            <a:r>
              <a:rPr sz="2800" dirty="0">
                <a:latin typeface="Arial MT"/>
                <a:cs typeface="Arial MT"/>
              </a:rPr>
              <a:t> decisions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defaulters.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model's accuracy </a:t>
            </a:r>
            <a:r>
              <a:rPr sz="2800" spc="-5" dirty="0">
                <a:latin typeface="Arial MT"/>
                <a:cs typeface="Arial MT"/>
              </a:rPr>
              <a:t>in forecasting loan </a:t>
            </a:r>
            <a:r>
              <a:rPr sz="2800" dirty="0">
                <a:latin typeface="Arial MT"/>
                <a:cs typeface="Arial MT"/>
              </a:rPr>
              <a:t>availability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makes it a </a:t>
            </a:r>
            <a:r>
              <a:rPr sz="2800" dirty="0">
                <a:latin typeface="Arial MT"/>
                <a:cs typeface="Arial MT"/>
              </a:rPr>
              <a:t>promising tool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banking </a:t>
            </a:r>
            <a:r>
              <a:rPr sz="2800" spc="-25" dirty="0">
                <a:latin typeface="Arial MT"/>
                <a:cs typeface="Arial MT"/>
              </a:rPr>
              <a:t>industry, </a:t>
            </a:r>
            <a:r>
              <a:rPr sz="2800" spc="-5" dirty="0">
                <a:latin typeface="Arial MT"/>
                <a:cs typeface="Arial MT"/>
              </a:rPr>
              <a:t>offering a </a:t>
            </a:r>
            <a:r>
              <a:rPr sz="2800" dirty="0">
                <a:latin typeface="Arial MT"/>
                <a:cs typeface="Arial MT"/>
              </a:rPr>
              <a:t> reliable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means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eligibility.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019" y="139141"/>
            <a:ext cx="6716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latin typeface="Arial Black"/>
                <a:cs typeface="Arial Black"/>
              </a:rPr>
              <a:t>LITERATURE</a:t>
            </a:r>
            <a:r>
              <a:rPr sz="4400" b="0" spc="-100" dirty="0">
                <a:latin typeface="Arial Black"/>
                <a:cs typeface="Arial Black"/>
              </a:rPr>
              <a:t> </a:t>
            </a:r>
            <a:r>
              <a:rPr sz="4400" b="0" spc="-15" dirty="0">
                <a:latin typeface="Arial Black"/>
                <a:cs typeface="Arial Black"/>
              </a:rPr>
              <a:t>SURVEY</a:t>
            </a:r>
            <a:endParaRPr sz="44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166" y="1239011"/>
          <a:ext cx="11381737" cy="5521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8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60399"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Article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95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 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Methodology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Remarks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Publisher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9425" indent="514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Models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Eligibility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OrijiUEb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Ugwuishiwu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KNN,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LR,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SVM,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RF,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5689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Gradient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Boost,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8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high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Accuracy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efficient predictions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IEEE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eligibility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6959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Shaik,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Asritha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Lahre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1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classifier,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passive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aggressive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classifier,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Multinomial Naïve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baye’s,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support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adaboost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classifier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38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highlights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profits,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minimizes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risks of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defaulter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optimizing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decision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making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lending </a:t>
                      </a:r>
                      <a:r>
                        <a:rPr sz="180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Publishoa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017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stydy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Enhancement of Loan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Prateek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Dutta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IRJMETS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6565" y="2783332"/>
              <a:ext cx="918210" cy="1377950"/>
            </a:xfrm>
            <a:custGeom>
              <a:avLst/>
              <a:gdLst/>
              <a:ahLst/>
              <a:cxnLst/>
              <a:rect l="l" t="t" r="r" b="b"/>
              <a:pathLst>
                <a:path w="918209" h="1377950">
                  <a:moveTo>
                    <a:pt x="570003" y="0"/>
                  </a:moveTo>
                  <a:lnTo>
                    <a:pt x="510357" y="2049"/>
                  </a:lnTo>
                  <a:lnTo>
                    <a:pt x="454878" y="8207"/>
                  </a:lnTo>
                  <a:lnTo>
                    <a:pt x="403589" y="18484"/>
                  </a:lnTo>
                  <a:lnTo>
                    <a:pt x="356516" y="32892"/>
                  </a:lnTo>
                  <a:lnTo>
                    <a:pt x="313132" y="50821"/>
                  </a:lnTo>
                  <a:lnTo>
                    <a:pt x="273093" y="71643"/>
                  </a:lnTo>
                  <a:lnTo>
                    <a:pt x="236412" y="95347"/>
                  </a:lnTo>
                  <a:lnTo>
                    <a:pt x="203100" y="121920"/>
                  </a:lnTo>
                  <a:lnTo>
                    <a:pt x="172910" y="151108"/>
                  </a:lnTo>
                  <a:lnTo>
                    <a:pt x="145528" y="182743"/>
                  </a:lnTo>
                  <a:lnTo>
                    <a:pt x="121197" y="216485"/>
                  </a:lnTo>
                  <a:lnTo>
                    <a:pt x="99722" y="252602"/>
                  </a:lnTo>
                  <a:lnTo>
                    <a:pt x="80763" y="290417"/>
                  </a:lnTo>
                  <a:lnTo>
                    <a:pt x="64067" y="329183"/>
                  </a:lnTo>
                  <a:lnTo>
                    <a:pt x="49609" y="368903"/>
                  </a:lnTo>
                  <a:lnTo>
                    <a:pt x="37365" y="409575"/>
                  </a:lnTo>
                  <a:lnTo>
                    <a:pt x="27219" y="450915"/>
                  </a:lnTo>
                  <a:lnTo>
                    <a:pt x="18871" y="492648"/>
                  </a:lnTo>
                  <a:lnTo>
                    <a:pt x="12308" y="534787"/>
                  </a:lnTo>
                  <a:lnTo>
                    <a:pt x="7556" y="577024"/>
                  </a:lnTo>
                  <a:lnTo>
                    <a:pt x="4186" y="619581"/>
                  </a:lnTo>
                  <a:lnTo>
                    <a:pt x="1805" y="660939"/>
                  </a:lnTo>
                  <a:lnTo>
                    <a:pt x="376" y="701393"/>
                  </a:lnTo>
                  <a:lnTo>
                    <a:pt x="0" y="751125"/>
                  </a:lnTo>
                  <a:lnTo>
                    <a:pt x="350" y="787136"/>
                  </a:lnTo>
                  <a:lnTo>
                    <a:pt x="1694" y="832056"/>
                  </a:lnTo>
                  <a:lnTo>
                    <a:pt x="3918" y="875666"/>
                  </a:lnTo>
                  <a:lnTo>
                    <a:pt x="7012" y="917955"/>
                  </a:lnTo>
                  <a:lnTo>
                    <a:pt x="11370" y="958891"/>
                  </a:lnTo>
                  <a:lnTo>
                    <a:pt x="17204" y="998267"/>
                  </a:lnTo>
                  <a:lnTo>
                    <a:pt x="24514" y="1036095"/>
                  </a:lnTo>
                  <a:lnTo>
                    <a:pt x="43634" y="1106937"/>
                  </a:lnTo>
                  <a:lnTo>
                    <a:pt x="69109" y="1170703"/>
                  </a:lnTo>
                  <a:lnTo>
                    <a:pt x="101373" y="1227189"/>
                  </a:lnTo>
                  <a:lnTo>
                    <a:pt x="142521" y="1275298"/>
                  </a:lnTo>
                  <a:lnTo>
                    <a:pt x="192928" y="1314827"/>
                  </a:lnTo>
                  <a:lnTo>
                    <a:pt x="252642" y="1345203"/>
                  </a:lnTo>
                  <a:lnTo>
                    <a:pt x="321881" y="1366109"/>
                  </a:lnTo>
                  <a:lnTo>
                    <a:pt x="360834" y="1372695"/>
                  </a:lnTo>
                  <a:lnTo>
                    <a:pt x="402740" y="1376638"/>
                  </a:lnTo>
                  <a:lnTo>
                    <a:pt x="447575" y="1377949"/>
                  </a:lnTo>
                  <a:lnTo>
                    <a:pt x="502983" y="1375735"/>
                  </a:lnTo>
                  <a:lnTo>
                    <a:pt x="555081" y="1369091"/>
                  </a:lnTo>
                  <a:lnTo>
                    <a:pt x="603845" y="1358018"/>
                  </a:lnTo>
                  <a:lnTo>
                    <a:pt x="649251" y="1342516"/>
                  </a:lnTo>
                  <a:lnTo>
                    <a:pt x="691234" y="1323058"/>
                  </a:lnTo>
                  <a:lnTo>
                    <a:pt x="729753" y="1300289"/>
                  </a:lnTo>
                  <a:lnTo>
                    <a:pt x="764819" y="1274187"/>
                  </a:lnTo>
                  <a:lnTo>
                    <a:pt x="796444" y="1244726"/>
                  </a:lnTo>
                  <a:lnTo>
                    <a:pt x="824469" y="1212103"/>
                  </a:lnTo>
                  <a:lnTo>
                    <a:pt x="848911" y="1176527"/>
                  </a:lnTo>
                  <a:lnTo>
                    <a:pt x="852415" y="1170050"/>
                  </a:lnTo>
                  <a:lnTo>
                    <a:pt x="461926" y="1170050"/>
                  </a:lnTo>
                  <a:lnTo>
                    <a:pt x="438473" y="1168931"/>
                  </a:lnTo>
                  <a:lnTo>
                    <a:pt x="396043" y="1159978"/>
                  </a:lnTo>
                  <a:lnTo>
                    <a:pt x="359568" y="1141523"/>
                  </a:lnTo>
                  <a:lnTo>
                    <a:pt x="329191" y="1110853"/>
                  </a:lnTo>
                  <a:lnTo>
                    <a:pt x="305025" y="1067351"/>
                  </a:lnTo>
                  <a:lnTo>
                    <a:pt x="286737" y="1008971"/>
                  </a:lnTo>
                  <a:lnTo>
                    <a:pt x="274401" y="934964"/>
                  </a:lnTo>
                  <a:lnTo>
                    <a:pt x="270553" y="891301"/>
                  </a:lnTo>
                  <a:lnTo>
                    <a:pt x="268253" y="843091"/>
                  </a:lnTo>
                  <a:lnTo>
                    <a:pt x="267489" y="790320"/>
                  </a:lnTo>
                  <a:lnTo>
                    <a:pt x="278463" y="783252"/>
                  </a:lnTo>
                  <a:lnTo>
                    <a:pt x="313717" y="763142"/>
                  </a:lnTo>
                  <a:lnTo>
                    <a:pt x="351936" y="745801"/>
                  </a:lnTo>
                  <a:lnTo>
                    <a:pt x="392219" y="732742"/>
                  </a:lnTo>
                  <a:lnTo>
                    <a:pt x="433720" y="724306"/>
                  </a:lnTo>
                  <a:lnTo>
                    <a:pt x="476404" y="721359"/>
                  </a:lnTo>
                  <a:lnTo>
                    <a:pt x="887215" y="721359"/>
                  </a:lnTo>
                  <a:lnTo>
                    <a:pt x="883907" y="711940"/>
                  </a:lnTo>
                  <a:lnTo>
                    <a:pt x="850189" y="649682"/>
                  </a:lnTo>
                  <a:lnTo>
                    <a:pt x="804306" y="598312"/>
                  </a:lnTo>
                  <a:lnTo>
                    <a:pt x="796979" y="592708"/>
                  </a:lnTo>
                  <a:lnTo>
                    <a:pt x="262282" y="592708"/>
                  </a:lnTo>
                  <a:lnTo>
                    <a:pt x="263735" y="554156"/>
                  </a:lnTo>
                  <a:lnTo>
                    <a:pt x="272498" y="480052"/>
                  </a:lnTo>
                  <a:lnTo>
                    <a:pt x="289236" y="410592"/>
                  </a:lnTo>
                  <a:lnTo>
                    <a:pt x="315473" y="349113"/>
                  </a:lnTo>
                  <a:lnTo>
                    <a:pt x="351619" y="296465"/>
                  </a:lnTo>
                  <a:lnTo>
                    <a:pt x="398482" y="254555"/>
                  </a:lnTo>
                  <a:lnTo>
                    <a:pt x="456370" y="224242"/>
                  </a:lnTo>
                  <a:lnTo>
                    <a:pt x="526855" y="208811"/>
                  </a:lnTo>
                  <a:lnTo>
                    <a:pt x="566955" y="206882"/>
                  </a:lnTo>
                  <a:lnTo>
                    <a:pt x="831573" y="206882"/>
                  </a:lnTo>
                  <a:lnTo>
                    <a:pt x="831984" y="203910"/>
                  </a:lnTo>
                  <a:lnTo>
                    <a:pt x="834447" y="156227"/>
                  </a:lnTo>
                  <a:lnTo>
                    <a:pt x="834475" y="131064"/>
                  </a:lnTo>
                  <a:lnTo>
                    <a:pt x="834274" y="121920"/>
                  </a:lnTo>
                  <a:lnTo>
                    <a:pt x="829845" y="81787"/>
                  </a:lnTo>
                  <a:lnTo>
                    <a:pt x="828194" y="75310"/>
                  </a:lnTo>
                  <a:lnTo>
                    <a:pt x="799619" y="41560"/>
                  </a:lnTo>
                  <a:lnTo>
                    <a:pt x="753724" y="24114"/>
                  </a:lnTo>
                  <a:lnTo>
                    <a:pt x="704964" y="13001"/>
                  </a:lnTo>
                  <a:lnTo>
                    <a:pt x="648743" y="4571"/>
                  </a:lnTo>
                  <a:lnTo>
                    <a:pt x="609230" y="1142"/>
                  </a:lnTo>
                  <a:lnTo>
                    <a:pt x="589575" y="285"/>
                  </a:lnTo>
                  <a:lnTo>
                    <a:pt x="570003" y="0"/>
                  </a:lnTo>
                  <a:close/>
                </a:path>
                <a:path w="918209" h="1377950">
                  <a:moveTo>
                    <a:pt x="887215" y="721359"/>
                  </a:moveTo>
                  <a:lnTo>
                    <a:pt x="476404" y="721359"/>
                  </a:lnTo>
                  <a:lnTo>
                    <a:pt x="499693" y="722239"/>
                  </a:lnTo>
                  <a:lnTo>
                    <a:pt x="521172" y="724868"/>
                  </a:lnTo>
                  <a:lnTo>
                    <a:pt x="558700" y="735329"/>
                  </a:lnTo>
                  <a:lnTo>
                    <a:pt x="602063" y="763690"/>
                  </a:lnTo>
                  <a:lnTo>
                    <a:pt x="630963" y="806846"/>
                  </a:lnTo>
                  <a:lnTo>
                    <a:pt x="643028" y="843406"/>
                  </a:lnTo>
                  <a:lnTo>
                    <a:pt x="649997" y="886205"/>
                  </a:lnTo>
                  <a:lnTo>
                    <a:pt x="652299" y="935481"/>
                  </a:lnTo>
                  <a:lnTo>
                    <a:pt x="651535" y="960225"/>
                  </a:lnTo>
                  <a:lnTo>
                    <a:pt x="645359" y="1006871"/>
                  </a:lnTo>
                  <a:lnTo>
                    <a:pt x="633094" y="1049242"/>
                  </a:lnTo>
                  <a:lnTo>
                    <a:pt x="615084" y="1086580"/>
                  </a:lnTo>
                  <a:lnTo>
                    <a:pt x="591363" y="1118272"/>
                  </a:lnTo>
                  <a:lnTo>
                    <a:pt x="561835" y="1142986"/>
                  </a:lnTo>
                  <a:lnTo>
                    <a:pt x="526327" y="1160299"/>
                  </a:lnTo>
                  <a:lnTo>
                    <a:pt x="484885" y="1168975"/>
                  </a:lnTo>
                  <a:lnTo>
                    <a:pt x="461926" y="1170050"/>
                  </a:lnTo>
                  <a:lnTo>
                    <a:pt x="852415" y="1170050"/>
                  </a:lnTo>
                  <a:lnTo>
                    <a:pt x="886995" y="1096517"/>
                  </a:lnTo>
                  <a:lnTo>
                    <a:pt x="900497" y="1052629"/>
                  </a:lnTo>
                  <a:lnTo>
                    <a:pt x="910155" y="1006758"/>
                  </a:lnTo>
                  <a:lnTo>
                    <a:pt x="915927" y="959232"/>
                  </a:lnTo>
                  <a:lnTo>
                    <a:pt x="917856" y="909700"/>
                  </a:lnTo>
                  <a:lnTo>
                    <a:pt x="916501" y="865959"/>
                  </a:lnTo>
                  <a:lnTo>
                    <a:pt x="912443" y="824277"/>
                  </a:lnTo>
                  <a:lnTo>
                    <a:pt x="905694" y="784667"/>
                  </a:lnTo>
                  <a:lnTo>
                    <a:pt x="896266" y="747140"/>
                  </a:lnTo>
                  <a:lnTo>
                    <a:pt x="887215" y="721359"/>
                  </a:lnTo>
                  <a:close/>
                </a:path>
                <a:path w="918209" h="1377950">
                  <a:moveTo>
                    <a:pt x="538126" y="515619"/>
                  </a:moveTo>
                  <a:lnTo>
                    <a:pt x="494105" y="517255"/>
                  </a:lnTo>
                  <a:lnTo>
                    <a:pt x="452655" y="522223"/>
                  </a:lnTo>
                  <a:lnTo>
                    <a:pt x="413999" y="529828"/>
                  </a:lnTo>
                  <a:lnTo>
                    <a:pt x="361177" y="544645"/>
                  </a:lnTo>
                  <a:lnTo>
                    <a:pt x="314225" y="563879"/>
                  </a:lnTo>
                  <a:lnTo>
                    <a:pt x="274024" y="585543"/>
                  </a:lnTo>
                  <a:lnTo>
                    <a:pt x="262282" y="592708"/>
                  </a:lnTo>
                  <a:lnTo>
                    <a:pt x="796979" y="592708"/>
                  </a:lnTo>
                  <a:lnTo>
                    <a:pt x="745354" y="558688"/>
                  </a:lnTo>
                  <a:lnTo>
                    <a:pt x="673161" y="531211"/>
                  </a:lnTo>
                  <a:lnTo>
                    <a:pt x="631741" y="522557"/>
                  </a:lnTo>
                  <a:lnTo>
                    <a:pt x="586725" y="517356"/>
                  </a:lnTo>
                  <a:lnTo>
                    <a:pt x="538126" y="515619"/>
                  </a:lnTo>
                  <a:close/>
                </a:path>
                <a:path w="918209" h="1377950">
                  <a:moveTo>
                    <a:pt x="831573" y="206882"/>
                  </a:moveTo>
                  <a:lnTo>
                    <a:pt x="566955" y="206882"/>
                  </a:lnTo>
                  <a:lnTo>
                    <a:pt x="590887" y="207263"/>
                  </a:lnTo>
                  <a:lnTo>
                    <a:pt x="613342" y="208406"/>
                  </a:lnTo>
                  <a:lnTo>
                    <a:pt x="653823" y="212978"/>
                  </a:lnTo>
                  <a:lnTo>
                    <a:pt x="704722" y="223426"/>
                  </a:lnTo>
                  <a:lnTo>
                    <a:pt x="744961" y="235267"/>
                  </a:lnTo>
                  <a:lnTo>
                    <a:pt x="766599" y="242315"/>
                  </a:lnTo>
                  <a:lnTo>
                    <a:pt x="775884" y="245242"/>
                  </a:lnTo>
                  <a:lnTo>
                    <a:pt x="784300" y="247348"/>
                  </a:lnTo>
                  <a:lnTo>
                    <a:pt x="791834" y="248620"/>
                  </a:lnTo>
                  <a:lnTo>
                    <a:pt x="798476" y="249046"/>
                  </a:lnTo>
                  <a:lnTo>
                    <a:pt x="805334" y="249046"/>
                  </a:lnTo>
                  <a:lnTo>
                    <a:pt x="830766" y="212724"/>
                  </a:lnTo>
                  <a:lnTo>
                    <a:pt x="831573" y="206882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6466" y="2783332"/>
              <a:ext cx="918210" cy="1377950"/>
            </a:xfrm>
            <a:custGeom>
              <a:avLst/>
              <a:gdLst/>
              <a:ahLst/>
              <a:cxnLst/>
              <a:rect l="l" t="t" r="r" b="b"/>
              <a:pathLst>
                <a:path w="918209" h="1377950">
                  <a:moveTo>
                    <a:pt x="476503" y="721359"/>
                  </a:moveTo>
                  <a:lnTo>
                    <a:pt x="433820" y="724306"/>
                  </a:lnTo>
                  <a:lnTo>
                    <a:pt x="392318" y="732742"/>
                  </a:lnTo>
                  <a:lnTo>
                    <a:pt x="352036" y="745801"/>
                  </a:lnTo>
                  <a:lnTo>
                    <a:pt x="313816" y="763142"/>
                  </a:lnTo>
                  <a:lnTo>
                    <a:pt x="278562" y="783252"/>
                  </a:lnTo>
                  <a:lnTo>
                    <a:pt x="267588" y="790320"/>
                  </a:lnTo>
                  <a:lnTo>
                    <a:pt x="268352" y="843091"/>
                  </a:lnTo>
                  <a:lnTo>
                    <a:pt x="270652" y="891301"/>
                  </a:lnTo>
                  <a:lnTo>
                    <a:pt x="274500" y="934964"/>
                  </a:lnTo>
                  <a:lnTo>
                    <a:pt x="279907" y="974089"/>
                  </a:lnTo>
                  <a:lnTo>
                    <a:pt x="295243" y="1040066"/>
                  </a:lnTo>
                  <a:lnTo>
                    <a:pt x="316483" y="1090802"/>
                  </a:lnTo>
                  <a:lnTo>
                    <a:pt x="343693" y="1127759"/>
                  </a:lnTo>
                  <a:lnTo>
                    <a:pt x="377189" y="1152143"/>
                  </a:lnTo>
                  <a:lnTo>
                    <a:pt x="416607" y="1165574"/>
                  </a:lnTo>
                  <a:lnTo>
                    <a:pt x="462025" y="1170050"/>
                  </a:lnTo>
                  <a:lnTo>
                    <a:pt x="484985" y="1168975"/>
                  </a:lnTo>
                  <a:lnTo>
                    <a:pt x="526426" y="1160299"/>
                  </a:lnTo>
                  <a:lnTo>
                    <a:pt x="561935" y="1142986"/>
                  </a:lnTo>
                  <a:lnTo>
                    <a:pt x="591462" y="1118272"/>
                  </a:lnTo>
                  <a:lnTo>
                    <a:pt x="615184" y="1086580"/>
                  </a:lnTo>
                  <a:lnTo>
                    <a:pt x="633194" y="1049242"/>
                  </a:lnTo>
                  <a:lnTo>
                    <a:pt x="645487" y="1006758"/>
                  </a:lnTo>
                  <a:lnTo>
                    <a:pt x="651635" y="960225"/>
                  </a:lnTo>
                  <a:lnTo>
                    <a:pt x="652399" y="935481"/>
                  </a:lnTo>
                  <a:lnTo>
                    <a:pt x="651825" y="910022"/>
                  </a:lnTo>
                  <a:lnTo>
                    <a:pt x="647201" y="864008"/>
                  </a:lnTo>
                  <a:lnTo>
                    <a:pt x="637821" y="824358"/>
                  </a:lnTo>
                  <a:lnTo>
                    <a:pt x="613282" y="776477"/>
                  </a:lnTo>
                  <a:lnTo>
                    <a:pt x="574921" y="743116"/>
                  </a:lnTo>
                  <a:lnTo>
                    <a:pt x="521271" y="724868"/>
                  </a:lnTo>
                  <a:lnTo>
                    <a:pt x="476503" y="721359"/>
                  </a:lnTo>
                  <a:close/>
                </a:path>
                <a:path w="918209" h="1377950">
                  <a:moveTo>
                    <a:pt x="570102" y="0"/>
                  </a:moveTo>
                  <a:lnTo>
                    <a:pt x="609330" y="1142"/>
                  </a:lnTo>
                  <a:lnTo>
                    <a:pt x="648842" y="4571"/>
                  </a:lnTo>
                  <a:lnTo>
                    <a:pt x="687038" y="9905"/>
                  </a:lnTo>
                  <a:lnTo>
                    <a:pt x="738760" y="20123"/>
                  </a:lnTo>
                  <a:lnTo>
                    <a:pt x="780033" y="32892"/>
                  </a:lnTo>
                  <a:lnTo>
                    <a:pt x="816609" y="53339"/>
                  </a:lnTo>
                  <a:lnTo>
                    <a:pt x="829944" y="81787"/>
                  </a:lnTo>
                  <a:lnTo>
                    <a:pt x="831723" y="88264"/>
                  </a:lnTo>
                  <a:lnTo>
                    <a:pt x="834574" y="131064"/>
                  </a:lnTo>
                  <a:lnTo>
                    <a:pt x="834643" y="140969"/>
                  </a:lnTo>
                  <a:lnTo>
                    <a:pt x="834546" y="156227"/>
                  </a:lnTo>
                  <a:lnTo>
                    <a:pt x="832084" y="203910"/>
                  </a:lnTo>
                  <a:lnTo>
                    <a:pt x="820927" y="240410"/>
                  </a:lnTo>
                  <a:lnTo>
                    <a:pt x="805433" y="249046"/>
                  </a:lnTo>
                  <a:lnTo>
                    <a:pt x="798576" y="249046"/>
                  </a:lnTo>
                  <a:lnTo>
                    <a:pt x="756386" y="238886"/>
                  </a:lnTo>
                  <a:lnTo>
                    <a:pt x="745061" y="235267"/>
                  </a:lnTo>
                  <a:lnTo>
                    <a:pt x="704822" y="223426"/>
                  </a:lnTo>
                  <a:lnTo>
                    <a:pt x="653923" y="212978"/>
                  </a:lnTo>
                  <a:lnTo>
                    <a:pt x="613441" y="208406"/>
                  </a:lnTo>
                  <a:lnTo>
                    <a:pt x="567054" y="206882"/>
                  </a:lnTo>
                  <a:lnTo>
                    <a:pt x="526954" y="208811"/>
                  </a:lnTo>
                  <a:lnTo>
                    <a:pt x="456469" y="224242"/>
                  </a:lnTo>
                  <a:lnTo>
                    <a:pt x="398581" y="254555"/>
                  </a:lnTo>
                  <a:lnTo>
                    <a:pt x="351718" y="296465"/>
                  </a:lnTo>
                  <a:lnTo>
                    <a:pt x="315573" y="349113"/>
                  </a:lnTo>
                  <a:lnTo>
                    <a:pt x="289335" y="410592"/>
                  </a:lnTo>
                  <a:lnTo>
                    <a:pt x="272597" y="480052"/>
                  </a:lnTo>
                  <a:lnTo>
                    <a:pt x="263834" y="554156"/>
                  </a:lnTo>
                  <a:lnTo>
                    <a:pt x="262381" y="592708"/>
                  </a:lnTo>
                  <a:lnTo>
                    <a:pt x="274123" y="585543"/>
                  </a:lnTo>
                  <a:lnTo>
                    <a:pt x="286686" y="578342"/>
                  </a:lnTo>
                  <a:lnTo>
                    <a:pt x="329324" y="556976"/>
                  </a:lnTo>
                  <a:lnTo>
                    <a:pt x="378205" y="539241"/>
                  </a:lnTo>
                  <a:lnTo>
                    <a:pt x="433087" y="525793"/>
                  </a:lnTo>
                  <a:lnTo>
                    <a:pt x="473164" y="519316"/>
                  </a:lnTo>
                  <a:lnTo>
                    <a:pt x="515887" y="516026"/>
                  </a:lnTo>
                  <a:lnTo>
                    <a:pt x="586825" y="517356"/>
                  </a:lnTo>
                  <a:lnTo>
                    <a:pt x="631840" y="522557"/>
                  </a:lnTo>
                  <a:lnTo>
                    <a:pt x="673260" y="531211"/>
                  </a:lnTo>
                  <a:lnTo>
                    <a:pt x="711073" y="543305"/>
                  </a:lnTo>
                  <a:lnTo>
                    <a:pt x="776573" y="577024"/>
                  </a:lnTo>
                  <a:lnTo>
                    <a:pt x="828928" y="622553"/>
                  </a:lnTo>
                  <a:lnTo>
                    <a:pt x="868648" y="679465"/>
                  </a:lnTo>
                  <a:lnTo>
                    <a:pt x="896365" y="747140"/>
                  </a:lnTo>
                  <a:lnTo>
                    <a:pt x="905793" y="784667"/>
                  </a:lnTo>
                  <a:lnTo>
                    <a:pt x="912542" y="824277"/>
                  </a:lnTo>
                  <a:lnTo>
                    <a:pt x="916600" y="865959"/>
                  </a:lnTo>
                  <a:lnTo>
                    <a:pt x="917955" y="909700"/>
                  </a:lnTo>
                  <a:lnTo>
                    <a:pt x="916027" y="959232"/>
                  </a:lnTo>
                  <a:lnTo>
                    <a:pt x="910240" y="1006871"/>
                  </a:lnTo>
                  <a:lnTo>
                    <a:pt x="900596" y="1052629"/>
                  </a:lnTo>
                  <a:lnTo>
                    <a:pt x="887094" y="1096517"/>
                  </a:lnTo>
                  <a:lnTo>
                    <a:pt x="869856" y="1137999"/>
                  </a:lnTo>
                  <a:lnTo>
                    <a:pt x="849010" y="1176527"/>
                  </a:lnTo>
                  <a:lnTo>
                    <a:pt x="824569" y="1212103"/>
                  </a:lnTo>
                  <a:lnTo>
                    <a:pt x="796543" y="1244726"/>
                  </a:lnTo>
                  <a:lnTo>
                    <a:pt x="764919" y="1274187"/>
                  </a:lnTo>
                  <a:lnTo>
                    <a:pt x="729853" y="1300289"/>
                  </a:lnTo>
                  <a:lnTo>
                    <a:pt x="691334" y="1323058"/>
                  </a:lnTo>
                  <a:lnTo>
                    <a:pt x="649351" y="1342516"/>
                  </a:lnTo>
                  <a:lnTo>
                    <a:pt x="603944" y="1358018"/>
                  </a:lnTo>
                  <a:lnTo>
                    <a:pt x="555180" y="1369091"/>
                  </a:lnTo>
                  <a:lnTo>
                    <a:pt x="503082" y="1375735"/>
                  </a:lnTo>
                  <a:lnTo>
                    <a:pt x="447675" y="1377949"/>
                  </a:lnTo>
                  <a:lnTo>
                    <a:pt x="402840" y="1376638"/>
                  </a:lnTo>
                  <a:lnTo>
                    <a:pt x="360933" y="1372695"/>
                  </a:lnTo>
                  <a:lnTo>
                    <a:pt x="321980" y="1366109"/>
                  </a:lnTo>
                  <a:lnTo>
                    <a:pt x="252741" y="1345203"/>
                  </a:lnTo>
                  <a:lnTo>
                    <a:pt x="193028" y="1314827"/>
                  </a:lnTo>
                  <a:lnTo>
                    <a:pt x="142620" y="1275298"/>
                  </a:lnTo>
                  <a:lnTo>
                    <a:pt x="101472" y="1227189"/>
                  </a:lnTo>
                  <a:lnTo>
                    <a:pt x="69209" y="1170703"/>
                  </a:lnTo>
                  <a:lnTo>
                    <a:pt x="43733" y="1106937"/>
                  </a:lnTo>
                  <a:lnTo>
                    <a:pt x="24614" y="1036095"/>
                  </a:lnTo>
                  <a:lnTo>
                    <a:pt x="17303" y="998267"/>
                  </a:lnTo>
                  <a:lnTo>
                    <a:pt x="11469" y="958891"/>
                  </a:lnTo>
                  <a:lnTo>
                    <a:pt x="7111" y="917955"/>
                  </a:lnTo>
                  <a:lnTo>
                    <a:pt x="4018" y="875666"/>
                  </a:lnTo>
                  <a:lnTo>
                    <a:pt x="1793" y="832056"/>
                  </a:lnTo>
                  <a:lnTo>
                    <a:pt x="450" y="787136"/>
                  </a:lnTo>
                  <a:lnTo>
                    <a:pt x="0" y="740917"/>
                  </a:lnTo>
                  <a:lnTo>
                    <a:pt x="476" y="701393"/>
                  </a:lnTo>
                  <a:lnTo>
                    <a:pt x="1904" y="660939"/>
                  </a:lnTo>
                  <a:lnTo>
                    <a:pt x="4286" y="619581"/>
                  </a:lnTo>
                  <a:lnTo>
                    <a:pt x="7619" y="577341"/>
                  </a:lnTo>
                  <a:lnTo>
                    <a:pt x="12408" y="534787"/>
                  </a:lnTo>
                  <a:lnTo>
                    <a:pt x="18970" y="492648"/>
                  </a:lnTo>
                  <a:lnTo>
                    <a:pt x="27318" y="450915"/>
                  </a:lnTo>
                  <a:lnTo>
                    <a:pt x="37464" y="409575"/>
                  </a:lnTo>
                  <a:lnTo>
                    <a:pt x="49708" y="368903"/>
                  </a:lnTo>
                  <a:lnTo>
                    <a:pt x="64166" y="329183"/>
                  </a:lnTo>
                  <a:lnTo>
                    <a:pt x="80863" y="290417"/>
                  </a:lnTo>
                  <a:lnTo>
                    <a:pt x="99822" y="252602"/>
                  </a:lnTo>
                  <a:lnTo>
                    <a:pt x="121296" y="216485"/>
                  </a:lnTo>
                  <a:lnTo>
                    <a:pt x="145700" y="182641"/>
                  </a:lnTo>
                  <a:lnTo>
                    <a:pt x="173009" y="151108"/>
                  </a:lnTo>
                  <a:lnTo>
                    <a:pt x="203200" y="121919"/>
                  </a:lnTo>
                  <a:lnTo>
                    <a:pt x="236511" y="95347"/>
                  </a:lnTo>
                  <a:lnTo>
                    <a:pt x="273192" y="71643"/>
                  </a:lnTo>
                  <a:lnTo>
                    <a:pt x="313231" y="50821"/>
                  </a:lnTo>
                  <a:lnTo>
                    <a:pt x="356615" y="32892"/>
                  </a:lnTo>
                  <a:lnTo>
                    <a:pt x="403689" y="18484"/>
                  </a:lnTo>
                  <a:lnTo>
                    <a:pt x="454977" y="8207"/>
                  </a:lnTo>
                  <a:lnTo>
                    <a:pt x="510456" y="2049"/>
                  </a:lnTo>
                  <a:lnTo>
                    <a:pt x="570102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59" rIns="0" bIns="0" rtlCol="0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720"/>
              </a:spcBef>
            </a:pPr>
            <a:r>
              <a:rPr spc="-20" dirty="0">
                <a:latin typeface="Cambria"/>
                <a:cs typeface="Cambria"/>
              </a:rPr>
              <a:t>MACHINE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LEARNING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TECHNIQUES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FOR </a:t>
            </a:r>
            <a:r>
              <a:rPr spc="-86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RECOGNIZING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spc="-55" dirty="0">
                <a:latin typeface="Cambria"/>
                <a:cs typeface="Cambria"/>
              </a:rPr>
              <a:t>LOAN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ELIGIBILITY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60025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Introduction: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655"/>
              </a:lnSpc>
              <a:spcBef>
                <a:spcPts val="5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In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realm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modernization</a:t>
            </a:r>
            <a:r>
              <a:rPr sz="2600" spc="1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engineering,</a:t>
            </a:r>
            <a:r>
              <a:rPr sz="2600" spc="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our</a:t>
            </a:r>
            <a:r>
              <a:rPr sz="2600" spc="1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project</a:t>
            </a:r>
            <a:r>
              <a:rPr sz="2600" spc="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focuses</a:t>
            </a:r>
            <a:r>
              <a:rPr sz="2600" spc="1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 MT"/>
                <a:cs typeface="Arial MT"/>
              </a:rPr>
              <a:t>leveraging</a:t>
            </a:r>
            <a:r>
              <a:rPr sz="2600" spc="1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techniques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eligibility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prediction.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</a:pPr>
            <a:r>
              <a:rPr sz="2600" spc="5" dirty="0">
                <a:latin typeface="Arial MT"/>
                <a:cs typeface="Arial MT"/>
              </a:rPr>
              <a:t>Loans,</a:t>
            </a:r>
            <a:r>
              <a:rPr sz="2600" spc="3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being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crucial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aspect</a:t>
            </a:r>
            <a:r>
              <a:rPr sz="2600" spc="3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banking,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necessitate</a:t>
            </a:r>
            <a:r>
              <a:rPr sz="2600" spc="3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meticulous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  <a:tabLst>
                <a:tab pos="1905635" algn="l"/>
                <a:tab pos="2336800" algn="l"/>
                <a:tab pos="3559175" algn="l"/>
                <a:tab pos="4705350" algn="l"/>
                <a:tab pos="5560695" algn="l"/>
                <a:tab pos="6064885" algn="l"/>
                <a:tab pos="7211059" algn="l"/>
                <a:tab pos="8341995" algn="l"/>
                <a:tab pos="9305290" algn="l"/>
              </a:tabLst>
            </a:pPr>
            <a:r>
              <a:rPr sz="2600" dirty="0">
                <a:latin typeface="Arial MT"/>
                <a:cs typeface="Arial MT"/>
              </a:rPr>
              <a:t>e</a:t>
            </a:r>
            <a:r>
              <a:rPr sz="2600" spc="10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al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ati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n	of	v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rio</a:t>
            </a:r>
            <a:r>
              <a:rPr sz="2600" spc="-10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s	facto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s	such	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s	marital	statu</a:t>
            </a:r>
            <a:r>
              <a:rPr sz="2600" spc="1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,	credit	hi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tor</a:t>
            </a:r>
            <a:r>
              <a:rPr sz="2600" spc="-204" dirty="0">
                <a:latin typeface="Arial MT"/>
                <a:cs typeface="Arial MT"/>
              </a:rPr>
              <a:t>y</a:t>
            </a:r>
            <a:r>
              <a:rPr sz="2600" dirty="0">
                <a:latin typeface="Arial MT"/>
                <a:cs typeface="Arial MT"/>
              </a:rPr>
              <a:t>,</a:t>
            </a:r>
            <a:endParaRPr sz="2600">
              <a:latin typeface="Arial MT"/>
              <a:cs typeface="Arial MT"/>
            </a:endParaRPr>
          </a:p>
          <a:p>
            <a:pPr marL="241300" marR="6985">
              <a:lnSpc>
                <a:spcPct val="70000"/>
              </a:lnSpc>
              <a:spcBef>
                <a:spcPts val="470"/>
              </a:spcBef>
            </a:pP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gender.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Manual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analysis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cumbersome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costly,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prompting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 automated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system.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Char char="•"/>
              <a:tabLst>
                <a:tab pos="241300" algn="l"/>
                <a:tab pos="968375" algn="l"/>
                <a:tab pos="1677035" algn="l"/>
                <a:tab pos="2091055" algn="l"/>
                <a:tab pos="2542540" algn="l"/>
                <a:tab pos="3879215" algn="l"/>
                <a:tab pos="4239260" algn="l"/>
                <a:tab pos="5830570" algn="l"/>
                <a:tab pos="6906259" algn="l"/>
                <a:tab pos="7634605" algn="l"/>
                <a:tab pos="8709660" algn="l"/>
              </a:tabLst>
            </a:pP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r	aim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d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v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lop	a	pre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ictive	</a:t>
            </a:r>
            <a:r>
              <a:rPr sz="2600" spc="-15" dirty="0">
                <a:latin typeface="Arial MT"/>
                <a:cs typeface="Arial MT"/>
              </a:rPr>
              <a:t>m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el	that	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wi</a:t>
            </a:r>
            <a:r>
              <a:rPr sz="2600" spc="-15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tly	d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termi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es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 MT"/>
                <a:cs typeface="Arial MT"/>
              </a:rPr>
              <a:t>whether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individual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eligible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loan.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only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benefits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  <a:tabLst>
                <a:tab pos="1541145" algn="l"/>
                <a:tab pos="2298700" algn="l"/>
                <a:tab pos="2899410" algn="l"/>
                <a:tab pos="3647440" algn="l"/>
                <a:tab pos="5039360" algn="l"/>
                <a:tab pos="6703695" algn="l"/>
                <a:tab pos="7432040" algn="l"/>
                <a:tab pos="9096375" algn="l"/>
              </a:tabLst>
            </a:pPr>
            <a:r>
              <a:rPr sz="2600" dirty="0">
                <a:latin typeface="Arial MT"/>
                <a:cs typeface="Arial MT"/>
              </a:rPr>
              <a:t>banking	</a:t>
            </a:r>
            <a:r>
              <a:rPr sz="2600" spc="-15" dirty="0">
                <a:latin typeface="Arial MT"/>
                <a:cs typeface="Arial MT"/>
              </a:rPr>
              <a:t>staff	</a:t>
            </a:r>
            <a:r>
              <a:rPr sz="2600" dirty="0">
                <a:latin typeface="Arial MT"/>
                <a:cs typeface="Arial MT"/>
              </a:rPr>
              <a:t>but	also	provides	customers	with	immediate	</a:t>
            </a:r>
            <a:r>
              <a:rPr sz="2600" spc="-5" dirty="0">
                <a:latin typeface="Arial MT"/>
                <a:cs typeface="Arial MT"/>
              </a:rPr>
              <a:t>eligibility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 MT"/>
                <a:cs typeface="Arial MT"/>
              </a:rPr>
              <a:t>analysis.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project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utilizes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algorithms,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including</a:t>
            </a:r>
            <a:endParaRPr sz="2600">
              <a:latin typeface="Arial MT"/>
              <a:cs typeface="Arial MT"/>
            </a:endParaRPr>
          </a:p>
          <a:p>
            <a:pPr marL="241300" marR="6985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Arial MT"/>
                <a:cs typeface="Arial MT"/>
              </a:rPr>
              <a:t>logistic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regression,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decision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tree,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random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forest,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enhance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accuracy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-5" dirty="0">
                <a:latin typeface="Arial MT"/>
                <a:cs typeface="Arial MT"/>
              </a:rPr>
              <a:t>efficiency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eligibility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917"/>
            <a:ext cx="10817225" cy="379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45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dataset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divided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training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sets,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comprising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essential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parameters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1850"/>
              </a:lnSpc>
              <a:tabLst>
                <a:tab pos="856615" algn="l"/>
                <a:tab pos="1986280" algn="l"/>
                <a:tab pos="3020060" algn="l"/>
                <a:tab pos="4041140" algn="l"/>
                <a:tab pos="5527040" algn="l"/>
                <a:tab pos="6189980" algn="l"/>
                <a:tab pos="7363459" algn="l"/>
                <a:tab pos="8974455" algn="l"/>
                <a:tab pos="9715500" algn="l"/>
              </a:tabLst>
            </a:pPr>
            <a:r>
              <a:rPr sz="2200" dirty="0">
                <a:latin typeface="Arial MT"/>
                <a:cs typeface="Arial MT"/>
              </a:rPr>
              <a:t>like	</a:t>
            </a:r>
            <a:r>
              <a:rPr sz="2200" spc="-20" dirty="0">
                <a:latin typeface="Arial MT"/>
                <a:cs typeface="Arial MT"/>
              </a:rPr>
              <a:t>gender,	</a:t>
            </a:r>
            <a:r>
              <a:rPr sz="2200" spc="-5" dirty="0">
                <a:latin typeface="Arial MT"/>
                <a:cs typeface="Arial MT"/>
              </a:rPr>
              <a:t>marital	</a:t>
            </a:r>
            <a:r>
              <a:rPr sz="2200" dirty="0">
                <a:latin typeface="Arial MT"/>
                <a:cs typeface="Arial MT"/>
              </a:rPr>
              <a:t>status,	</a:t>
            </a:r>
            <a:r>
              <a:rPr sz="2200" spc="-5" dirty="0">
                <a:latin typeface="Arial MT"/>
                <a:cs typeface="Arial MT"/>
              </a:rPr>
              <a:t>education,	and	income.	</a:t>
            </a:r>
            <a:r>
              <a:rPr sz="2200" dirty="0">
                <a:latin typeface="Arial MT"/>
                <a:cs typeface="Arial MT"/>
              </a:rPr>
              <a:t>Exploratory	data	</a:t>
            </a:r>
            <a:r>
              <a:rPr sz="2200" spc="-5" dirty="0">
                <a:latin typeface="Arial MT"/>
                <a:cs typeface="Arial MT"/>
              </a:rPr>
              <a:t>analysis,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1850"/>
              </a:lnSpc>
              <a:tabLst>
                <a:tab pos="1487805" algn="l"/>
                <a:tab pos="1783714" algn="l"/>
                <a:tab pos="3013710" algn="l"/>
                <a:tab pos="3390265" algn="l"/>
                <a:tab pos="4293870" algn="l"/>
                <a:tab pos="6007100" algn="l"/>
                <a:tab pos="7203440" algn="l"/>
                <a:tab pos="8545195" algn="l"/>
                <a:tab pos="9509760" algn="l"/>
                <a:tab pos="10041255" algn="l"/>
              </a:tabLst>
            </a:pP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cl</a:t>
            </a:r>
            <a:r>
              <a:rPr sz="2200" dirty="0">
                <a:latin typeface="Arial MT"/>
                <a:cs typeface="Arial MT"/>
              </a:rPr>
              <a:t>u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heatm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reveal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relatio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sh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ps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spc="-15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tween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5" dirty="0">
                <a:latin typeface="Arial MT"/>
                <a:cs typeface="Arial MT"/>
              </a:rPr>
              <a:t>v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ri</a:t>
            </a:r>
            <a:r>
              <a:rPr sz="2200" spc="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bles,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guides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odel</a:t>
            </a:r>
            <a:endParaRPr sz="22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395"/>
              </a:spcBef>
              <a:tabLst>
                <a:tab pos="2098675" algn="l"/>
                <a:tab pos="2760980" algn="l"/>
                <a:tab pos="3577590" algn="l"/>
                <a:tab pos="4659630" algn="l"/>
                <a:tab pos="5894070" algn="l"/>
                <a:tab pos="7069455" algn="l"/>
                <a:tab pos="8538845" algn="l"/>
                <a:tab pos="9124315" algn="l"/>
              </a:tabLst>
            </a:pP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vel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p</a:t>
            </a:r>
            <a:r>
              <a:rPr sz="2200" spc="-5" dirty="0">
                <a:latin typeface="Arial MT"/>
                <a:cs typeface="Arial MT"/>
              </a:rPr>
              <a:t>me</a:t>
            </a:r>
            <a:r>
              <a:rPr sz="2200" spc="10" dirty="0">
                <a:latin typeface="Arial MT"/>
                <a:cs typeface="Arial MT"/>
              </a:rPr>
              <a:t>n</a:t>
            </a:r>
            <a:r>
              <a:rPr sz="2200" spc="-1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thr</a:t>
            </a:r>
            <a:r>
              <a:rPr sz="2200" spc="1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machine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spc="1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arning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alg</a:t>
            </a:r>
            <a:r>
              <a:rPr sz="2200" spc="1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rithms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re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impl</a:t>
            </a:r>
            <a:r>
              <a:rPr sz="2200" spc="5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ment</a:t>
            </a:r>
            <a:r>
              <a:rPr sz="2200" spc="10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:  </a:t>
            </a:r>
            <a:r>
              <a:rPr sz="2200" dirty="0">
                <a:latin typeface="Arial MT"/>
                <a:cs typeface="Arial MT"/>
              </a:rPr>
              <a:t>logistic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regression,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decision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tree,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random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forest.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  <a:tab pos="1454150" algn="l"/>
                <a:tab pos="3213100" algn="l"/>
                <a:tab pos="3882390" algn="l"/>
                <a:tab pos="5249545" algn="l"/>
                <a:tab pos="5545455" algn="l"/>
                <a:tab pos="7162165" algn="l"/>
                <a:tab pos="8656320" algn="l"/>
                <a:tab pos="9792970" algn="l"/>
              </a:tabLst>
            </a:pPr>
            <a:r>
              <a:rPr sz="2200" b="1" i="1" spc="-5" dirty="0">
                <a:latin typeface="Arial"/>
                <a:cs typeface="Arial"/>
              </a:rPr>
              <a:t>L</a:t>
            </a:r>
            <a:r>
              <a:rPr sz="2200" b="1" i="1" dirty="0">
                <a:latin typeface="Arial"/>
                <a:cs typeface="Arial"/>
              </a:rPr>
              <a:t>o</a:t>
            </a:r>
            <a:r>
              <a:rPr sz="2200" b="1" i="1" spc="10" dirty="0">
                <a:latin typeface="Arial"/>
                <a:cs typeface="Arial"/>
              </a:rPr>
              <a:t>g</a:t>
            </a:r>
            <a:r>
              <a:rPr sz="2200" b="1" i="1" spc="-5" dirty="0">
                <a:latin typeface="Arial"/>
                <a:cs typeface="Arial"/>
              </a:rPr>
              <a:t>istic</a:t>
            </a:r>
            <a:r>
              <a:rPr sz="2200" b="1" i="1" dirty="0">
                <a:latin typeface="Arial"/>
                <a:cs typeface="Arial"/>
              </a:rPr>
              <a:t>	R</a:t>
            </a:r>
            <a:r>
              <a:rPr sz="2200" b="1" i="1" spc="-5" dirty="0">
                <a:latin typeface="Arial"/>
                <a:cs typeface="Arial"/>
              </a:rPr>
              <a:t>egre</a:t>
            </a:r>
            <a:r>
              <a:rPr sz="2200" b="1" i="1" dirty="0">
                <a:latin typeface="Arial"/>
                <a:cs typeface="Arial"/>
              </a:rPr>
              <a:t>s</a:t>
            </a:r>
            <a:r>
              <a:rPr sz="2200" b="1" i="1" spc="-5" dirty="0">
                <a:latin typeface="Arial"/>
                <a:cs typeface="Arial"/>
              </a:rPr>
              <a:t>si</a:t>
            </a:r>
            <a:r>
              <a:rPr sz="2200" b="1" i="1" spc="10" dirty="0">
                <a:latin typeface="Arial"/>
                <a:cs typeface="Arial"/>
              </a:rPr>
              <a:t>o</a:t>
            </a:r>
            <a:r>
              <a:rPr sz="2200" b="1" i="1" spc="5" dirty="0">
                <a:latin typeface="Arial"/>
                <a:cs typeface="Arial"/>
              </a:rPr>
              <a:t>n</a:t>
            </a:r>
            <a:r>
              <a:rPr sz="2200" b="1" i="1" spc="-5" dirty="0">
                <a:latin typeface="Arial"/>
                <a:cs typeface="Arial"/>
              </a:rPr>
              <a:t>:</a:t>
            </a:r>
            <a:r>
              <a:rPr sz="2200" b="1" i="1" dirty="0">
                <a:latin typeface="Arial"/>
                <a:cs typeface="Arial"/>
              </a:rPr>
              <a:t>	</a:t>
            </a:r>
            <a:r>
              <a:rPr sz="2200" spc="-5" dirty="0">
                <a:latin typeface="Arial MT"/>
                <a:cs typeface="Arial MT"/>
              </a:rPr>
              <a:t>Th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algorit</a:t>
            </a:r>
            <a:r>
              <a:rPr sz="2200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m,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wid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l</a:t>
            </a:r>
            <a:r>
              <a:rPr sz="2200" spc="-10" dirty="0">
                <a:latin typeface="Arial MT"/>
                <a:cs typeface="Arial MT"/>
              </a:rPr>
              <a:t>y</a:t>
            </a:r>
            <a:r>
              <a:rPr sz="2200" spc="-5" dirty="0">
                <a:latin typeface="Arial MT"/>
                <a:cs typeface="Arial MT"/>
              </a:rPr>
              <a:t>-u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p</a:t>
            </a:r>
            <a:r>
              <a:rPr sz="2200" spc="-5" dirty="0">
                <a:latin typeface="Arial MT"/>
                <a:cs typeface="Arial MT"/>
              </a:rPr>
              <a:t>ervi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lea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ning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meth</a:t>
            </a:r>
            <a:r>
              <a:rPr sz="2200" spc="1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d,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1850"/>
              </a:lnSpc>
              <a:tabLst>
                <a:tab pos="1426845" algn="l"/>
                <a:tab pos="1788160" algn="l"/>
                <a:tab pos="3347720" algn="l"/>
                <a:tab pos="4624705" algn="l"/>
                <a:tab pos="5594350" algn="l"/>
                <a:tab pos="6110605" algn="l"/>
                <a:tab pos="7857490" algn="l"/>
                <a:tab pos="9261475" algn="l"/>
                <a:tab pos="9948545" algn="l"/>
              </a:tabLst>
            </a:pPr>
            <a:r>
              <a:rPr sz="2200" dirty="0">
                <a:latin typeface="Arial MT"/>
                <a:cs typeface="Arial MT"/>
              </a:rPr>
              <a:t>predicts	</a:t>
            </a:r>
            <a:r>
              <a:rPr sz="2200" spc="-5" dirty="0">
                <a:latin typeface="Arial MT"/>
                <a:cs typeface="Arial MT"/>
              </a:rPr>
              <a:t>a	categorical	outcome	</a:t>
            </a:r>
            <a:r>
              <a:rPr sz="2200" dirty="0">
                <a:latin typeface="Arial MT"/>
                <a:cs typeface="Arial MT"/>
              </a:rPr>
              <a:t>based	</a:t>
            </a:r>
            <a:r>
              <a:rPr sz="2200" spc="-5" dirty="0">
                <a:latin typeface="Arial MT"/>
                <a:cs typeface="Arial MT"/>
              </a:rPr>
              <a:t>on	independent	variables.	The	logistic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1850"/>
              </a:lnSpc>
            </a:pPr>
            <a:r>
              <a:rPr sz="2200" dirty="0">
                <a:latin typeface="Arial MT"/>
                <a:cs typeface="Arial MT"/>
              </a:rPr>
              <a:t>regression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our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calculates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probabilities,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making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suitable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binary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latin typeface="Arial MT"/>
                <a:cs typeface="Arial MT"/>
              </a:rPr>
              <a:t>outcomes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approval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(Yes/No).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i="1" dirty="0">
                <a:latin typeface="Arial"/>
                <a:cs typeface="Arial"/>
              </a:rPr>
              <a:t>Decision</a:t>
            </a:r>
            <a:r>
              <a:rPr sz="2200" b="1" i="1" spc="245" dirty="0">
                <a:latin typeface="Arial"/>
                <a:cs typeface="Arial"/>
              </a:rPr>
              <a:t> </a:t>
            </a:r>
            <a:r>
              <a:rPr sz="2200" b="1" i="1" spc="-10" dirty="0">
                <a:latin typeface="Arial"/>
                <a:cs typeface="Arial"/>
              </a:rPr>
              <a:t>Tree:</a:t>
            </a:r>
            <a:r>
              <a:rPr sz="2200" b="1" i="1" spc="25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Decision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trees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visually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decision-making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2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1850"/>
              </a:lnSpc>
              <a:tabLst>
                <a:tab pos="727075" algn="l"/>
                <a:tab pos="1913255" algn="l"/>
                <a:tab pos="3021330" algn="l"/>
                <a:tab pos="3413125" algn="l"/>
                <a:tab pos="3977004" algn="l"/>
                <a:tab pos="5146040" algn="l"/>
                <a:tab pos="5802630" algn="l"/>
                <a:tab pos="6727825" algn="l"/>
                <a:tab pos="8052434" algn="l"/>
                <a:tab pos="8430895" algn="l"/>
                <a:tab pos="9817735" algn="l"/>
                <a:tab pos="10319385" algn="l"/>
              </a:tabLst>
            </a:pP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featur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pres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nt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dataset.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CA</a:t>
            </a:r>
            <a:r>
              <a:rPr sz="2200" spc="-4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algorit</a:t>
            </a:r>
            <a:r>
              <a:rPr sz="2200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empl</a:t>
            </a:r>
            <a:r>
              <a:rPr sz="2200" spc="1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yed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tr</a:t>
            </a:r>
            <a:r>
              <a:rPr sz="2200" spc="1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1850"/>
              </a:lnSpc>
              <a:tabLst>
                <a:tab pos="1975485" algn="l"/>
                <a:tab pos="2589530" algn="l"/>
                <a:tab pos="4121785" algn="l"/>
                <a:tab pos="4799965" algn="l"/>
                <a:tab pos="5772150" algn="l"/>
                <a:tab pos="6930390" algn="l"/>
                <a:tab pos="8260080" algn="l"/>
                <a:tab pos="9479280" algn="l"/>
                <a:tab pos="10248900" algn="l"/>
              </a:tabLst>
            </a:pP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ns</a:t>
            </a:r>
            <a:r>
              <a:rPr sz="2200" spc="-5" dirty="0">
                <a:latin typeface="Arial MT"/>
                <a:cs typeface="Arial MT"/>
              </a:rPr>
              <a:t>tr</a:t>
            </a:r>
            <a:r>
              <a:rPr sz="2200" dirty="0">
                <a:latin typeface="Arial MT"/>
                <a:cs typeface="Arial MT"/>
              </a:rPr>
              <a:t>uc</a:t>
            </a:r>
            <a:r>
              <a:rPr sz="2200" spc="-5" dirty="0">
                <a:latin typeface="Arial MT"/>
                <a:cs typeface="Arial MT"/>
              </a:rPr>
              <a:t>ti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n,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info</a:t>
            </a:r>
            <a:r>
              <a:rPr sz="2200" spc="10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mation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ga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gu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des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attribute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lect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Deci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tre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4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fer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2245"/>
              </a:lnSpc>
            </a:pPr>
            <a:r>
              <a:rPr sz="2200" dirty="0">
                <a:latin typeface="Arial MT"/>
                <a:cs typeface="Arial MT"/>
              </a:rPr>
              <a:t>insights</a:t>
            </a:r>
            <a:r>
              <a:rPr sz="2200" spc="-5" dirty="0">
                <a:latin typeface="Arial MT"/>
                <a:cs typeface="Arial MT"/>
              </a:rPr>
              <a:t> into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decision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influencing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eligibility.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i="1" dirty="0">
                <a:latin typeface="Arial"/>
                <a:cs typeface="Arial"/>
              </a:rPr>
              <a:t>Random</a:t>
            </a:r>
            <a:r>
              <a:rPr sz="2200" b="1" i="1" spc="110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Forest:</a:t>
            </a:r>
            <a:r>
              <a:rPr sz="2200" b="1" i="1" spc="110" dirty="0"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An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ensemble</a:t>
            </a:r>
            <a:r>
              <a:rPr sz="2200" spc="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learning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algorithm,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random</a:t>
            </a:r>
            <a:r>
              <a:rPr sz="2200" spc="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forest,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combines</a:t>
            </a:r>
            <a:r>
              <a:rPr sz="2200" spc="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multiple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3645" y="5424627"/>
            <a:ext cx="850900" cy="5949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 indent="5715">
              <a:lnSpc>
                <a:spcPct val="70000"/>
              </a:lnSpc>
              <a:spcBef>
                <a:spcPts val="885"/>
              </a:spcBef>
              <a:tabLst>
                <a:tab pos="603885" algn="l"/>
              </a:tabLst>
            </a:pP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of  overa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5424627"/>
            <a:ext cx="9575800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1250315" algn="l"/>
                <a:tab pos="2080895" algn="l"/>
                <a:tab pos="2524125" algn="l"/>
                <a:tab pos="3807460" algn="l"/>
                <a:tab pos="5215890" algn="l"/>
                <a:tab pos="6601459" algn="l"/>
                <a:tab pos="7136130" algn="l"/>
                <a:tab pos="8282940" algn="l"/>
                <a:tab pos="8648700" algn="l"/>
              </a:tabLst>
            </a:pPr>
            <a:r>
              <a:rPr sz="2200" dirty="0">
                <a:latin typeface="Arial MT"/>
                <a:cs typeface="Arial MT"/>
              </a:rPr>
              <a:t>decision	</a:t>
            </a:r>
            <a:r>
              <a:rPr sz="2200" spc="-5" dirty="0">
                <a:latin typeface="Arial MT"/>
                <a:cs typeface="Arial MT"/>
              </a:rPr>
              <a:t>trees	to	</a:t>
            </a:r>
            <a:r>
              <a:rPr sz="2200" dirty="0">
                <a:latin typeface="Arial MT"/>
                <a:cs typeface="Arial MT"/>
              </a:rPr>
              <a:t>enhance	</a:t>
            </a:r>
            <a:r>
              <a:rPr sz="2200" spc="-5" dirty="0">
                <a:latin typeface="Arial MT"/>
                <a:cs typeface="Arial MT"/>
              </a:rPr>
              <a:t>predictive	</a:t>
            </a:r>
            <a:r>
              <a:rPr sz="2200" spc="-20" dirty="0">
                <a:latin typeface="Arial MT"/>
                <a:cs typeface="Arial MT"/>
              </a:rPr>
              <a:t>accuracy.	</a:t>
            </a:r>
            <a:r>
              <a:rPr sz="2200" spc="-5" dirty="0">
                <a:latin typeface="Arial MT"/>
                <a:cs typeface="Arial MT"/>
              </a:rPr>
              <a:t>By	</a:t>
            </a:r>
            <a:r>
              <a:rPr sz="2200" dirty="0">
                <a:latin typeface="Arial MT"/>
                <a:cs typeface="Arial MT"/>
              </a:rPr>
              <a:t>utilizing	</a:t>
            </a:r>
            <a:r>
              <a:rPr sz="2200" spc="-5" dirty="0">
                <a:latin typeface="Arial MT"/>
                <a:cs typeface="Arial MT"/>
              </a:rPr>
              <a:t>a	diverse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70000"/>
              </a:lnSpc>
              <a:spcBef>
                <a:spcPts val="395"/>
              </a:spcBef>
              <a:tabLst>
                <a:tab pos="1755775" algn="l"/>
                <a:tab pos="2922270" algn="l"/>
                <a:tab pos="4056379" algn="l"/>
                <a:tab pos="4946015" algn="l"/>
                <a:tab pos="6376035" algn="l"/>
                <a:tab pos="7775575" algn="l"/>
                <a:tab pos="8428990" algn="l"/>
              </a:tabLst>
            </a:pP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nc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ted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mode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s,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random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f</a:t>
            </a:r>
            <a:r>
              <a:rPr sz="2200" spc="1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spc="5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st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minimi</a:t>
            </a:r>
            <a:r>
              <a:rPr sz="2200" spc="5" dirty="0">
                <a:latin typeface="Arial MT"/>
                <a:cs typeface="Arial MT"/>
              </a:rPr>
              <a:t>z</a:t>
            </a:r>
            <a:r>
              <a:rPr sz="2200" spc="-5" dirty="0">
                <a:latin typeface="Arial MT"/>
                <a:cs typeface="Arial MT"/>
              </a:rPr>
              <a:t>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overfitting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impr</a:t>
            </a:r>
            <a:r>
              <a:rPr sz="2200" spc="1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ves  performance.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Outcome</a:t>
            </a:r>
            <a:r>
              <a:rPr sz="4400" spc="-220" dirty="0"/>
              <a:t> </a:t>
            </a:r>
            <a:r>
              <a:rPr sz="4400" dirty="0"/>
              <a:t>Analysis: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60025" cy="42475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7620" indent="-228600" algn="just">
              <a:lnSpc>
                <a:spcPct val="8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After </a:t>
            </a:r>
            <a:r>
              <a:rPr sz="2800" spc="-5" dirty="0">
                <a:latin typeface="Arial MT"/>
                <a:cs typeface="Arial MT"/>
              </a:rPr>
              <a:t>implementing the </a:t>
            </a:r>
            <a:r>
              <a:rPr sz="2800" dirty="0">
                <a:latin typeface="Arial MT"/>
                <a:cs typeface="Arial MT"/>
              </a:rPr>
              <a:t>three machine learning algorithms, </a:t>
            </a:r>
            <a:r>
              <a:rPr sz="2800" spc="-10" dirty="0">
                <a:latin typeface="Arial MT"/>
                <a:cs typeface="Arial MT"/>
              </a:rPr>
              <a:t>we 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analyze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results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determine their </a:t>
            </a:r>
            <a:r>
              <a:rPr sz="2800" spc="-5" dirty="0">
                <a:latin typeface="Arial MT"/>
                <a:cs typeface="Arial MT"/>
              </a:rPr>
              <a:t>effectiveness in </a:t>
            </a:r>
            <a:r>
              <a:rPr sz="2800" dirty="0">
                <a:latin typeface="Arial MT"/>
                <a:cs typeface="Arial MT"/>
              </a:rPr>
              <a:t>predicting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eligibility.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Logistic </a:t>
            </a:r>
            <a:r>
              <a:rPr sz="2800" b="1" dirty="0">
                <a:latin typeface="Arial"/>
                <a:cs typeface="Arial"/>
              </a:rPr>
              <a:t>Regression: </a:t>
            </a:r>
            <a:r>
              <a:rPr sz="2800" spc="-5" dirty="0">
                <a:latin typeface="Arial MT"/>
                <a:cs typeface="Arial MT"/>
              </a:rPr>
              <a:t>Achieves a mean </a:t>
            </a:r>
            <a:r>
              <a:rPr sz="2800" dirty="0">
                <a:latin typeface="Arial MT"/>
                <a:cs typeface="Arial MT"/>
              </a:rPr>
              <a:t>validation accuracy 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80.78%, </a:t>
            </a:r>
            <a:r>
              <a:rPr sz="2800" dirty="0">
                <a:latin typeface="Arial MT"/>
                <a:cs typeface="Arial MT"/>
              </a:rPr>
              <a:t>showcasing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suitability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prediction.</a:t>
            </a:r>
            <a:endParaRPr sz="2800">
              <a:latin typeface="Arial MT"/>
              <a:cs typeface="Arial MT"/>
            </a:endParaRPr>
          </a:p>
          <a:p>
            <a:pPr marL="241300" marR="6985" indent="-228600" algn="just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Decision </a:t>
            </a:r>
            <a:r>
              <a:rPr sz="2800" b="1" spc="-35" dirty="0">
                <a:latin typeface="Arial"/>
                <a:cs typeface="Arial"/>
              </a:rPr>
              <a:t>Tree: </a:t>
            </a:r>
            <a:r>
              <a:rPr sz="2800" spc="-20" dirty="0">
                <a:latin typeface="Arial MT"/>
                <a:cs typeface="Arial MT"/>
              </a:rPr>
              <a:t>Yields </a:t>
            </a:r>
            <a:r>
              <a:rPr sz="2800" spc="-5" dirty="0">
                <a:latin typeface="Arial MT"/>
                <a:cs typeface="Arial MT"/>
              </a:rPr>
              <a:t>a mean </a:t>
            </a:r>
            <a:r>
              <a:rPr sz="2800" dirty="0">
                <a:latin typeface="Arial MT"/>
                <a:cs typeface="Arial MT"/>
              </a:rPr>
              <a:t>validation accuracy of 70.51%,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providing </a:t>
            </a:r>
            <a:r>
              <a:rPr sz="2800" spc="-5" dirty="0">
                <a:latin typeface="Arial MT"/>
                <a:cs typeface="Arial MT"/>
              </a:rPr>
              <a:t>valuable </a:t>
            </a:r>
            <a:r>
              <a:rPr sz="2800" dirty="0">
                <a:latin typeface="Arial MT"/>
                <a:cs typeface="Arial MT"/>
              </a:rPr>
              <a:t>insights but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lower accuracy </a:t>
            </a:r>
            <a:r>
              <a:rPr sz="2800" spc="-5" dirty="0">
                <a:latin typeface="Arial MT"/>
                <a:cs typeface="Arial MT"/>
              </a:rPr>
              <a:t>compared 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Random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Forest: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Attains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validation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accuracy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79.79%, </a:t>
            </a:r>
            <a:r>
              <a:rPr sz="2800" dirty="0">
                <a:latin typeface="Arial MT"/>
                <a:cs typeface="Arial MT"/>
              </a:rPr>
              <a:t>positioning </a:t>
            </a:r>
            <a:r>
              <a:rPr sz="2800" spc="-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as </a:t>
            </a:r>
            <a:r>
              <a:rPr sz="2800" spc="-5" dirty="0">
                <a:latin typeface="Arial MT"/>
                <a:cs typeface="Arial MT"/>
              </a:rPr>
              <a:t>a competitive model </a:t>
            </a:r>
            <a:r>
              <a:rPr sz="2800" dirty="0">
                <a:latin typeface="Arial MT"/>
                <a:cs typeface="Arial MT"/>
              </a:rPr>
              <a:t>for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eligibility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3291" y="2805938"/>
              <a:ext cx="899794" cy="1337945"/>
            </a:xfrm>
            <a:custGeom>
              <a:avLst/>
              <a:gdLst/>
              <a:ahLst/>
              <a:cxnLst/>
              <a:rect l="l" t="t" r="r" b="b"/>
              <a:pathLst>
                <a:path w="899795" h="1337945">
                  <a:moveTo>
                    <a:pt x="834643" y="0"/>
                  </a:moveTo>
                  <a:lnTo>
                    <a:pt x="43306" y="0"/>
                  </a:lnTo>
                  <a:lnTo>
                    <a:pt x="36449" y="0"/>
                  </a:lnTo>
                  <a:lnTo>
                    <a:pt x="30352" y="2032"/>
                  </a:lnTo>
                  <a:lnTo>
                    <a:pt x="9247" y="34438"/>
                  </a:lnTo>
                  <a:lnTo>
                    <a:pt x="1768" y="74916"/>
                  </a:lnTo>
                  <a:lnTo>
                    <a:pt x="0" y="116332"/>
                  </a:lnTo>
                  <a:lnTo>
                    <a:pt x="686" y="145099"/>
                  </a:lnTo>
                  <a:lnTo>
                    <a:pt x="6107" y="190109"/>
                  </a:lnTo>
                  <a:lnTo>
                    <a:pt x="24336" y="227584"/>
                  </a:lnTo>
                  <a:lnTo>
                    <a:pt x="43306" y="234696"/>
                  </a:lnTo>
                  <a:lnTo>
                    <a:pt x="603123" y="234696"/>
                  </a:lnTo>
                  <a:lnTo>
                    <a:pt x="131825" y="1274064"/>
                  </a:lnTo>
                  <a:lnTo>
                    <a:pt x="128248" y="1282469"/>
                  </a:lnTo>
                  <a:lnTo>
                    <a:pt x="125872" y="1290161"/>
                  </a:lnTo>
                  <a:lnTo>
                    <a:pt x="124664" y="1297138"/>
                  </a:lnTo>
                  <a:lnTo>
                    <a:pt x="124586" y="1303401"/>
                  </a:lnTo>
                  <a:lnTo>
                    <a:pt x="125222" y="1311275"/>
                  </a:lnTo>
                  <a:lnTo>
                    <a:pt x="159718" y="1329658"/>
                  </a:lnTo>
                  <a:lnTo>
                    <a:pt x="204731" y="1335855"/>
                  </a:lnTo>
                  <a:lnTo>
                    <a:pt x="247975" y="1337708"/>
                  </a:lnTo>
                  <a:lnTo>
                    <a:pt x="273811" y="1337945"/>
                  </a:lnTo>
                  <a:lnTo>
                    <a:pt x="293100" y="1337847"/>
                  </a:lnTo>
                  <a:lnTo>
                    <a:pt x="341249" y="1336294"/>
                  </a:lnTo>
                  <a:lnTo>
                    <a:pt x="385952" y="1330198"/>
                  </a:lnTo>
                  <a:lnTo>
                    <a:pt x="422116" y="1307798"/>
                  </a:lnTo>
                  <a:lnTo>
                    <a:pt x="867663" y="279908"/>
                  </a:lnTo>
                  <a:lnTo>
                    <a:pt x="884971" y="234787"/>
                  </a:lnTo>
                  <a:lnTo>
                    <a:pt x="895032" y="187578"/>
                  </a:lnTo>
                  <a:lnTo>
                    <a:pt x="899001" y="142176"/>
                  </a:lnTo>
                  <a:lnTo>
                    <a:pt x="899540" y="114300"/>
                  </a:lnTo>
                  <a:lnTo>
                    <a:pt x="899304" y="96633"/>
                  </a:lnTo>
                  <a:lnTo>
                    <a:pt x="895857" y="54610"/>
                  </a:lnTo>
                  <a:lnTo>
                    <a:pt x="880363" y="11302"/>
                  </a:lnTo>
                  <a:lnTo>
                    <a:pt x="843573" y="234"/>
                  </a:lnTo>
                  <a:lnTo>
                    <a:pt x="83464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3291" y="2805938"/>
              <a:ext cx="899794" cy="1337945"/>
            </a:xfrm>
            <a:custGeom>
              <a:avLst/>
              <a:gdLst/>
              <a:ahLst/>
              <a:cxnLst/>
              <a:rect l="l" t="t" r="r" b="b"/>
              <a:pathLst>
                <a:path w="899795" h="1337945">
                  <a:moveTo>
                    <a:pt x="43306" y="0"/>
                  </a:moveTo>
                  <a:lnTo>
                    <a:pt x="834643" y="0"/>
                  </a:lnTo>
                  <a:lnTo>
                    <a:pt x="843573" y="234"/>
                  </a:lnTo>
                  <a:lnTo>
                    <a:pt x="880363" y="11302"/>
                  </a:lnTo>
                  <a:lnTo>
                    <a:pt x="895857" y="54610"/>
                  </a:lnTo>
                  <a:lnTo>
                    <a:pt x="899304" y="96633"/>
                  </a:lnTo>
                  <a:lnTo>
                    <a:pt x="899540" y="114300"/>
                  </a:lnTo>
                  <a:lnTo>
                    <a:pt x="899402" y="128702"/>
                  </a:lnTo>
                  <a:lnTo>
                    <a:pt x="896365" y="177101"/>
                  </a:lnTo>
                  <a:lnTo>
                    <a:pt x="889837" y="216777"/>
                  </a:lnTo>
                  <a:lnTo>
                    <a:pt x="875363" y="261064"/>
                  </a:lnTo>
                  <a:lnTo>
                    <a:pt x="429259" y="1295654"/>
                  </a:lnTo>
                  <a:lnTo>
                    <a:pt x="401558" y="1324689"/>
                  </a:lnTo>
                  <a:lnTo>
                    <a:pt x="354252" y="1335341"/>
                  </a:lnTo>
                  <a:lnTo>
                    <a:pt x="310769" y="1337548"/>
                  </a:lnTo>
                  <a:lnTo>
                    <a:pt x="273811" y="1337945"/>
                  </a:lnTo>
                  <a:lnTo>
                    <a:pt x="247975" y="1337708"/>
                  </a:lnTo>
                  <a:lnTo>
                    <a:pt x="204731" y="1335855"/>
                  </a:lnTo>
                  <a:lnTo>
                    <a:pt x="159718" y="1329658"/>
                  </a:lnTo>
                  <a:lnTo>
                    <a:pt x="125222" y="1311275"/>
                  </a:lnTo>
                  <a:lnTo>
                    <a:pt x="603123" y="234696"/>
                  </a:lnTo>
                  <a:lnTo>
                    <a:pt x="43306" y="234696"/>
                  </a:lnTo>
                  <a:lnTo>
                    <a:pt x="10794" y="206375"/>
                  </a:lnTo>
                  <a:lnTo>
                    <a:pt x="686" y="145099"/>
                  </a:lnTo>
                  <a:lnTo>
                    <a:pt x="0" y="116332"/>
                  </a:lnTo>
                  <a:lnTo>
                    <a:pt x="192" y="101447"/>
                  </a:lnTo>
                  <a:lnTo>
                    <a:pt x="3175" y="63246"/>
                  </a:lnTo>
                  <a:lnTo>
                    <a:pt x="15620" y="17145"/>
                  </a:lnTo>
                  <a:lnTo>
                    <a:pt x="25273" y="6223"/>
                  </a:lnTo>
                  <a:lnTo>
                    <a:pt x="30352" y="2032"/>
                  </a:lnTo>
                  <a:lnTo>
                    <a:pt x="36449" y="0"/>
                  </a:lnTo>
                  <a:lnTo>
                    <a:pt x="4330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59" rIns="0" bIns="0" rtlCol="0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720"/>
              </a:spcBef>
            </a:pPr>
            <a:r>
              <a:rPr spc="-5" dirty="0"/>
              <a:t>Prediction for</a:t>
            </a:r>
            <a:r>
              <a:rPr dirty="0"/>
              <a:t> </a:t>
            </a:r>
            <a:r>
              <a:rPr spc="-5" dirty="0"/>
              <a:t>Loan</a:t>
            </a:r>
            <a:r>
              <a:rPr spc="-130" dirty="0"/>
              <a:t> </a:t>
            </a:r>
            <a:r>
              <a:rPr spc="-5" dirty="0"/>
              <a:t>Approval</a:t>
            </a:r>
            <a:r>
              <a:rPr spc="10" dirty="0"/>
              <a:t> </a:t>
            </a:r>
            <a:r>
              <a:rPr spc="-5" dirty="0"/>
              <a:t>using </a:t>
            </a:r>
            <a:r>
              <a:rPr spc="-1100" dirty="0"/>
              <a:t> </a:t>
            </a:r>
            <a:r>
              <a:rPr spc="-5" dirty="0"/>
              <a:t>Machine</a:t>
            </a:r>
            <a:r>
              <a:rPr spc="15" dirty="0"/>
              <a:t> </a:t>
            </a:r>
            <a:r>
              <a:rPr spc="-5" dirty="0"/>
              <a:t>Learning</a:t>
            </a:r>
            <a:r>
              <a:rPr spc="-1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993"/>
            <a:ext cx="10360660" cy="42678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87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5" dirty="0">
                <a:latin typeface="Arial"/>
                <a:cs typeface="Arial"/>
              </a:rPr>
              <a:t>Introduction: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revolves</a:t>
            </a:r>
            <a:r>
              <a:rPr sz="2800" dirty="0">
                <a:latin typeface="Arial MT"/>
                <a:cs typeface="Arial MT"/>
              </a:rPr>
              <a:t> around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approval </a:t>
            </a:r>
            <a:r>
              <a:rPr sz="2800" spc="-5" dirty="0">
                <a:latin typeface="Arial MT"/>
                <a:cs typeface="Arial MT"/>
              </a:rPr>
              <a:t>using a machine </a:t>
            </a:r>
            <a:r>
              <a:rPr sz="2800" dirty="0">
                <a:latin typeface="Arial MT"/>
                <a:cs typeface="Arial MT"/>
              </a:rPr>
              <a:t>learning algorithm. </a:t>
            </a:r>
            <a:r>
              <a:rPr sz="2800" spc="-5" dirty="0">
                <a:latin typeface="Arial MT"/>
                <a:cs typeface="Arial MT"/>
              </a:rPr>
              <a:t>In the </a:t>
            </a:r>
            <a:r>
              <a:rPr sz="2800" dirty="0">
                <a:latin typeface="Arial MT"/>
                <a:cs typeface="Arial MT"/>
              </a:rPr>
              <a:t>banking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system, </a:t>
            </a:r>
            <a:r>
              <a:rPr sz="2800" spc="-5" dirty="0">
                <a:latin typeface="Arial MT"/>
                <a:cs typeface="Arial MT"/>
              </a:rPr>
              <a:t>loans play a pivotal role in generating income, making </a:t>
            </a:r>
            <a:r>
              <a:rPr sz="2800" dirty="0">
                <a:latin typeface="Arial MT"/>
                <a:cs typeface="Arial MT"/>
              </a:rPr>
              <a:t>it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crucial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banks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assess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risk of default.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</a:t>
            </a:r>
            <a:r>
              <a:rPr sz="2800" spc="-5" dirty="0">
                <a:latin typeface="Arial MT"/>
                <a:cs typeface="Arial MT"/>
              </a:rPr>
              <a:t>aims to </a:t>
            </a:r>
            <a:r>
              <a:rPr sz="2800" dirty="0">
                <a:latin typeface="Arial MT"/>
                <a:cs typeface="Arial MT"/>
              </a:rPr>
              <a:t> minimize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non-performing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assets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accurately</a:t>
            </a:r>
            <a:r>
              <a:rPr sz="2800" dirty="0">
                <a:latin typeface="Arial MT"/>
                <a:cs typeface="Arial MT"/>
              </a:rPr>
              <a:t> predicting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potential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defaulters.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Previous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research</a:t>
            </a:r>
            <a:r>
              <a:rPr sz="2800" dirty="0">
                <a:latin typeface="Arial MT"/>
                <a:cs typeface="Arial MT"/>
              </a:rPr>
              <a:t> has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explored </a:t>
            </a:r>
            <a:r>
              <a:rPr sz="2800" dirty="0">
                <a:latin typeface="Arial MT"/>
                <a:cs typeface="Arial MT"/>
              </a:rPr>
              <a:t> various </a:t>
            </a:r>
            <a:r>
              <a:rPr sz="2800" spc="-5" dirty="0">
                <a:latin typeface="Arial MT"/>
                <a:cs typeface="Arial MT"/>
              </a:rPr>
              <a:t>methods for </a:t>
            </a:r>
            <a:r>
              <a:rPr sz="2800" dirty="0">
                <a:latin typeface="Arial MT"/>
                <a:cs typeface="Arial MT"/>
              </a:rPr>
              <a:t>controlling loan default, emphasizing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importance of </a:t>
            </a:r>
            <a:r>
              <a:rPr sz="2800" spc="-5" dirty="0">
                <a:latin typeface="Arial MT"/>
                <a:cs typeface="Arial MT"/>
              </a:rPr>
              <a:t>accurate predictions for </a:t>
            </a:r>
            <a:r>
              <a:rPr sz="2800" dirty="0">
                <a:latin typeface="Arial MT"/>
                <a:cs typeface="Arial MT"/>
              </a:rPr>
              <a:t>profit maximization. The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focus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on</a:t>
            </a:r>
            <a:r>
              <a:rPr sz="2800" dirty="0">
                <a:latin typeface="Arial MT"/>
                <a:cs typeface="Arial MT"/>
              </a:rPr>
              <a:t> predictive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analytics,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involving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cleaning, and performance evaluation.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</a:t>
            </a:r>
            <a:r>
              <a:rPr sz="2800" spc="-5" dirty="0">
                <a:latin typeface="Arial MT"/>
                <a:cs typeface="Arial MT"/>
              </a:rPr>
              <a:t>concludes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Naïve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Bayes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dirty="0">
                <a:latin typeface="Arial MT"/>
                <a:cs typeface="Arial MT"/>
              </a:rPr>
              <a:t> outperforms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forecasting.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10361295" cy="407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Motivation:</a:t>
            </a:r>
            <a:r>
              <a:rPr sz="1800" b="1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motivation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behind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significance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approval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banking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510"/>
              </a:lnSpc>
            </a:pPr>
            <a:r>
              <a:rPr sz="1800" spc="-5" dirty="0">
                <a:latin typeface="Arial MT"/>
                <a:cs typeface="Arial MT"/>
              </a:rPr>
              <a:t>organizations.</a:t>
            </a:r>
            <a:r>
              <a:rPr sz="1800" spc="2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2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highlights</a:t>
            </a:r>
            <a:r>
              <a:rPr sz="1800" spc="2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challenges</a:t>
            </a:r>
            <a:r>
              <a:rPr sz="1800" spc="2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2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predicting</a:t>
            </a:r>
            <a:r>
              <a:rPr sz="1800" spc="2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likelihood</a:t>
            </a:r>
            <a:r>
              <a:rPr sz="1800" spc="2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2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repayment</a:t>
            </a:r>
            <a:r>
              <a:rPr sz="1800" spc="2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how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835"/>
              </a:lnSpc>
            </a:pP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learning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enhance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accuracy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predictions.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AutoNum type="arabicPeriod" startAt="2"/>
              <a:tabLst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Literature</a:t>
            </a:r>
            <a:r>
              <a:rPr sz="1800" b="1" spc="3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Survey:</a:t>
            </a:r>
            <a:r>
              <a:rPr sz="1800" b="1" spc="36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literature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provides</a:t>
            </a:r>
            <a:r>
              <a:rPr sz="1800" spc="3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overview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3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existing</a:t>
            </a:r>
            <a:r>
              <a:rPr sz="1800" spc="3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research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field,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510"/>
              </a:lnSpc>
            </a:pPr>
            <a:r>
              <a:rPr sz="1800" spc="-5" dirty="0">
                <a:latin typeface="Arial MT"/>
                <a:cs typeface="Arial MT"/>
              </a:rPr>
              <a:t>citing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relevant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studies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findings.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covers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topics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approval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prediction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  <a:p>
            <a:pPr marL="241300" marR="8890">
              <a:lnSpc>
                <a:spcPct val="70000"/>
              </a:lnSpc>
              <a:spcBef>
                <a:spcPts val="325"/>
              </a:spcBef>
              <a:tabLst>
                <a:tab pos="2172335" algn="l"/>
                <a:tab pos="3559175" algn="l"/>
                <a:tab pos="4803140" algn="l"/>
                <a:tab pos="5121275" algn="l"/>
                <a:tab pos="7052309" algn="l"/>
                <a:tab pos="8235315" algn="l"/>
                <a:tab pos="8630285" algn="l"/>
              </a:tabLst>
            </a:pP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	approaches,	exploration	of	machine</a:t>
            </a:r>
            <a:r>
              <a:rPr sz="1800" spc="5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	algorithms	</a:t>
            </a:r>
            <a:r>
              <a:rPr sz="1800" dirty="0">
                <a:latin typeface="Arial MT"/>
                <a:cs typeface="Arial MT"/>
              </a:rPr>
              <a:t>for	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sanctioning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decision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forests 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prediction.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AutoNum type="arabicPeriod" startAt="3"/>
              <a:tabLst>
                <a:tab pos="241300" algn="l"/>
                <a:tab pos="1292860" algn="l"/>
                <a:tab pos="2559050" algn="l"/>
                <a:tab pos="3091180" algn="l"/>
                <a:tab pos="3912870" algn="l"/>
                <a:tab pos="5104765" algn="l"/>
                <a:tab pos="5558790" algn="l"/>
                <a:tab pos="6787515" algn="l"/>
                <a:tab pos="7482205" algn="l"/>
                <a:tab pos="7861934" algn="l"/>
                <a:tab pos="8671560" algn="l"/>
                <a:tab pos="9606915" algn="l"/>
              </a:tabLst>
            </a:pPr>
            <a:r>
              <a:rPr sz="1800" b="1" dirty="0">
                <a:latin typeface="Arial"/>
                <a:cs typeface="Arial"/>
              </a:rPr>
              <a:t>Problem	</a:t>
            </a:r>
            <a:r>
              <a:rPr sz="1800" b="1" spc="-5" dirty="0">
                <a:latin typeface="Arial"/>
                <a:cs typeface="Arial"/>
              </a:rPr>
              <a:t>Definition:	</a:t>
            </a:r>
            <a:r>
              <a:rPr sz="1800" dirty="0">
                <a:latin typeface="Arial MT"/>
                <a:cs typeface="Arial MT"/>
              </a:rPr>
              <a:t>The	</a:t>
            </a:r>
            <a:r>
              <a:rPr sz="1800" spc="-5" dirty="0">
                <a:latin typeface="Arial MT"/>
                <a:cs typeface="Arial MT"/>
              </a:rPr>
              <a:t>project	addresses	</a:t>
            </a:r>
            <a:r>
              <a:rPr sz="1800" dirty="0">
                <a:latin typeface="Arial MT"/>
                <a:cs typeface="Arial MT"/>
              </a:rPr>
              <a:t>the	</a:t>
            </a:r>
            <a:r>
              <a:rPr sz="1800" spc="-5" dirty="0">
                <a:latin typeface="Arial MT"/>
                <a:cs typeface="Arial MT"/>
              </a:rPr>
              <a:t>challenges	faced	</a:t>
            </a:r>
            <a:r>
              <a:rPr sz="1800" dirty="0">
                <a:latin typeface="Arial MT"/>
                <a:cs typeface="Arial MT"/>
              </a:rPr>
              <a:t>by	</a:t>
            </a:r>
            <a:r>
              <a:rPr sz="1800" spc="-5" dirty="0">
                <a:latin typeface="Arial MT"/>
                <a:cs typeface="Arial MT"/>
              </a:rPr>
              <a:t>banks,	housing	finance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515"/>
              </a:lnSpc>
              <a:tabLst>
                <a:tab pos="9163685" algn="l"/>
              </a:tabLst>
            </a:pPr>
            <a:r>
              <a:rPr sz="1800" spc="-5" dirty="0">
                <a:latin typeface="Arial MT"/>
                <a:cs typeface="Arial MT"/>
              </a:rPr>
              <a:t>companies,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NBFCs</a:t>
            </a:r>
            <a:r>
              <a:rPr sz="1800" spc="50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validating</a:t>
            </a:r>
            <a:r>
              <a:rPr sz="1800" spc="50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eligibility</a:t>
            </a:r>
            <a:r>
              <a:rPr sz="1800" spc="50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0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customers</a:t>
            </a:r>
            <a:r>
              <a:rPr sz="1800" spc="5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types	of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loans.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241300" marR="8890">
              <a:lnSpc>
                <a:spcPct val="7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proposes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automated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solution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streamline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eligibility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customer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details.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ts val="1835"/>
              </a:lnSpc>
              <a:spcBef>
                <a:spcPts val="360"/>
              </a:spcBef>
              <a:buAutoNum type="arabicPeriod" startAt="4"/>
              <a:tabLst>
                <a:tab pos="241300" algn="l"/>
                <a:tab pos="1464945" algn="l"/>
                <a:tab pos="2368550" algn="l"/>
                <a:tab pos="2933065" algn="l"/>
                <a:tab pos="3824604" algn="l"/>
                <a:tab pos="5186680" algn="l"/>
                <a:tab pos="6181090" algn="l"/>
                <a:tab pos="6795134" algn="l"/>
                <a:tab pos="7979409" algn="l"/>
                <a:tab pos="9724390" algn="l"/>
              </a:tabLst>
            </a:pPr>
            <a:r>
              <a:rPr sz="1800" b="1" dirty="0">
                <a:latin typeface="Arial"/>
                <a:cs typeface="Arial"/>
              </a:rPr>
              <a:t>Pr</a:t>
            </a:r>
            <a:r>
              <a:rPr sz="1800" b="1" spc="5" dirty="0">
                <a:latin typeface="Arial"/>
                <a:cs typeface="Arial"/>
              </a:rPr>
              <a:t>opo</a:t>
            </a:r>
            <a:r>
              <a:rPr sz="1800" b="1" spc="-5" dirty="0">
                <a:latin typeface="Arial"/>
                <a:cs typeface="Arial"/>
              </a:rPr>
              <a:t>sed</a:t>
            </a:r>
            <a:r>
              <a:rPr sz="1800" b="1" dirty="0">
                <a:latin typeface="Arial"/>
                <a:cs typeface="Arial"/>
              </a:rPr>
              <a:t>	M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del: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spc="1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he</a:t>
            </a:r>
            <a:r>
              <a:rPr sz="1800" dirty="0">
                <a:latin typeface="Arial MT"/>
                <a:cs typeface="Arial MT"/>
              </a:rPr>
              <a:t>	s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arc</a:t>
            </a:r>
            <a:r>
              <a:rPr sz="1800" spc="-1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itect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1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vol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	dat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co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cti</a:t>
            </a:r>
            <a:r>
              <a:rPr sz="1800" dirty="0">
                <a:latin typeface="Arial MT"/>
                <a:cs typeface="Arial MT"/>
              </a:rPr>
              <a:t>on,	</a:t>
            </a:r>
            <a:r>
              <a:rPr sz="1800" spc="-5" dirty="0">
                <a:latin typeface="Arial MT"/>
                <a:cs typeface="Arial MT"/>
              </a:rPr>
              <a:t>pr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pr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ess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ng,	</a:t>
            </a:r>
            <a:r>
              <a:rPr sz="1800" spc="-5" dirty="0">
                <a:latin typeface="Arial MT"/>
                <a:cs typeface="Arial MT"/>
              </a:rPr>
              <a:t>mo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el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510"/>
              </a:lnSpc>
            </a:pPr>
            <a:r>
              <a:rPr sz="1800" spc="-5" dirty="0">
                <a:latin typeface="Arial MT"/>
                <a:cs typeface="Arial MT"/>
              </a:rPr>
              <a:t>selection,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classification,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determination.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proposed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includes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steps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510"/>
              </a:lnSpc>
            </a:pPr>
            <a:r>
              <a:rPr sz="1800" spc="-5" dirty="0">
                <a:latin typeface="Arial MT"/>
                <a:cs typeface="Arial MT"/>
              </a:rPr>
              <a:t>loading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data,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determining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training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testing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data,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cleaning,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applying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</a:t>
            </a:r>
            <a:endParaRPr sz="1800">
              <a:latin typeface="Arial MT"/>
              <a:cs typeface="Arial MT"/>
            </a:endParaRPr>
          </a:p>
          <a:p>
            <a:pPr marL="241300">
              <a:lnSpc>
                <a:spcPts val="1835"/>
              </a:lnSpc>
            </a:pPr>
            <a:r>
              <a:rPr sz="1800" spc="-5" dirty="0">
                <a:latin typeface="Arial MT"/>
                <a:cs typeface="Arial MT"/>
              </a:rPr>
              <a:t>models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SVM</a:t>
            </a:r>
            <a:r>
              <a:rPr sz="1800" spc="-10" dirty="0">
                <a:latin typeface="Arial MT"/>
                <a:cs typeface="Arial MT"/>
              </a:rPr>
              <a:t>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Naïve </a:t>
            </a:r>
            <a:r>
              <a:rPr sz="1800" spc="-10" dirty="0">
                <a:latin typeface="Arial MT"/>
                <a:cs typeface="Arial MT"/>
              </a:rPr>
              <a:t>Bayes.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ts val="1835"/>
              </a:lnSpc>
              <a:spcBef>
                <a:spcPts val="355"/>
              </a:spcBef>
              <a:buAutoNum type="arabicPeriod" startAt="5"/>
              <a:tabLst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System</a:t>
            </a:r>
            <a:r>
              <a:rPr sz="1800" b="1" spc="2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Features:</a:t>
            </a:r>
            <a:r>
              <a:rPr sz="1800" b="1" spc="29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features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collection,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cleaning,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241300" marR="9525">
              <a:lnSpc>
                <a:spcPct val="7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selection,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verification,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classification,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report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delivery.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features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collectively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contribute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the accurate prediction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approval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rejection.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marR="5080" indent="-228600" algn="just">
              <a:lnSpc>
                <a:spcPct val="896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pc="-5" dirty="0"/>
              <a:t>The</a:t>
            </a:r>
            <a:r>
              <a:rPr dirty="0"/>
              <a:t> project</a:t>
            </a:r>
            <a:r>
              <a:rPr spc="5" dirty="0"/>
              <a:t> </a:t>
            </a:r>
            <a:r>
              <a:rPr dirty="0"/>
              <a:t>concludes</a:t>
            </a:r>
            <a:r>
              <a:rPr spc="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Naïve</a:t>
            </a:r>
            <a:r>
              <a:rPr dirty="0"/>
              <a:t> </a:t>
            </a:r>
            <a:r>
              <a:rPr spc="-5" dirty="0"/>
              <a:t>Bayes</a:t>
            </a:r>
            <a:r>
              <a:rPr spc="770" dirty="0"/>
              <a:t> </a:t>
            </a:r>
            <a:r>
              <a:rPr spc="-5" dirty="0"/>
              <a:t>model </a:t>
            </a:r>
            <a:r>
              <a:rPr dirty="0"/>
              <a:t> demonstrates </a:t>
            </a:r>
            <a:r>
              <a:rPr spc="-5" dirty="0"/>
              <a:t>high </a:t>
            </a:r>
            <a:r>
              <a:rPr spc="-10" dirty="0"/>
              <a:t>efficiency </a:t>
            </a:r>
            <a:r>
              <a:rPr dirty="0"/>
              <a:t>and </a:t>
            </a:r>
            <a:r>
              <a:rPr spc="-5" dirty="0"/>
              <a:t>accuracy in </a:t>
            </a:r>
            <a:r>
              <a:rPr dirty="0"/>
              <a:t>predicting </a:t>
            </a:r>
            <a:r>
              <a:rPr spc="-5" dirty="0"/>
              <a:t>loan </a:t>
            </a:r>
            <a:r>
              <a:rPr dirty="0"/>
              <a:t> approval. </a:t>
            </a:r>
            <a:r>
              <a:rPr spc="-5" dirty="0"/>
              <a:t>The </a:t>
            </a:r>
            <a:r>
              <a:rPr dirty="0"/>
              <a:t>system successfully calculates and predicts </a:t>
            </a:r>
            <a:r>
              <a:rPr spc="-5" dirty="0"/>
              <a:t>the </a:t>
            </a:r>
            <a:r>
              <a:rPr dirty="0"/>
              <a:t> loan's</a:t>
            </a:r>
            <a:r>
              <a:rPr spc="5" dirty="0"/>
              <a:t> </a:t>
            </a:r>
            <a:r>
              <a:rPr spc="-35" dirty="0"/>
              <a:t>safety,</a:t>
            </a:r>
            <a:r>
              <a:rPr spc="-30" dirty="0"/>
              <a:t> </a:t>
            </a:r>
            <a:r>
              <a:rPr dirty="0"/>
              <a:t>providing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reliable</a:t>
            </a:r>
            <a:r>
              <a:rPr dirty="0"/>
              <a:t> tool</a:t>
            </a:r>
            <a:r>
              <a:rPr spc="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bankers</a:t>
            </a:r>
            <a:r>
              <a:rPr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make </a:t>
            </a:r>
            <a:r>
              <a:rPr dirty="0"/>
              <a:t> informed decisions. </a:t>
            </a:r>
            <a:r>
              <a:rPr spc="-5" dirty="0"/>
              <a:t>The </a:t>
            </a:r>
            <a:r>
              <a:rPr dirty="0"/>
              <a:t>outcome </a:t>
            </a:r>
            <a:r>
              <a:rPr spc="-5" dirty="0"/>
              <a:t>is a </a:t>
            </a:r>
            <a:r>
              <a:rPr dirty="0"/>
              <a:t>well-designed system that </a:t>
            </a:r>
            <a:r>
              <a:rPr spc="-765" dirty="0"/>
              <a:t> </a:t>
            </a:r>
            <a:r>
              <a:rPr dirty="0"/>
              <a:t>accurately</a:t>
            </a:r>
            <a:r>
              <a:rPr spc="5" dirty="0"/>
              <a:t> </a:t>
            </a:r>
            <a:r>
              <a:rPr spc="-5" dirty="0"/>
              <a:t>assesses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risk</a:t>
            </a:r>
            <a:r>
              <a:rPr dirty="0"/>
              <a:t> associated</a:t>
            </a:r>
            <a:r>
              <a:rPr spc="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loan</a:t>
            </a:r>
            <a:r>
              <a:rPr dirty="0"/>
              <a:t> approval, </a:t>
            </a:r>
            <a:r>
              <a:rPr spc="5" dirty="0"/>
              <a:t> </a:t>
            </a:r>
            <a:r>
              <a:rPr dirty="0"/>
              <a:t>contributing</a:t>
            </a:r>
            <a:r>
              <a:rPr spc="-5" dirty="0"/>
              <a:t> to the</a:t>
            </a:r>
            <a:r>
              <a:rPr spc="15" dirty="0"/>
              <a:t> </a:t>
            </a:r>
            <a:r>
              <a:rPr dirty="0"/>
              <a:t>overall</a:t>
            </a:r>
            <a:r>
              <a:rPr spc="10" dirty="0"/>
              <a:t> </a:t>
            </a:r>
            <a:r>
              <a:rPr spc="-5" dirty="0"/>
              <a:t>efficiency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banking</a:t>
            </a:r>
            <a:r>
              <a:rPr spc="30" dirty="0"/>
              <a:t> </a:t>
            </a:r>
            <a:r>
              <a:rPr dirty="0"/>
              <a:t>process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92717" y="2782316"/>
              <a:ext cx="941705" cy="1379220"/>
            </a:xfrm>
            <a:custGeom>
              <a:avLst/>
              <a:gdLst/>
              <a:ahLst/>
              <a:cxnLst/>
              <a:rect l="l" t="t" r="r" b="b"/>
              <a:pathLst>
                <a:path w="941704" h="1379220">
                  <a:moveTo>
                    <a:pt x="486790" y="0"/>
                  </a:moveTo>
                  <a:lnTo>
                    <a:pt x="432927" y="1597"/>
                  </a:lnTo>
                  <a:lnTo>
                    <a:pt x="382397" y="6397"/>
                  </a:lnTo>
                  <a:lnTo>
                    <a:pt x="335200" y="14412"/>
                  </a:lnTo>
                  <a:lnTo>
                    <a:pt x="291337" y="25654"/>
                  </a:lnTo>
                  <a:lnTo>
                    <a:pt x="250904" y="39895"/>
                  </a:lnTo>
                  <a:lnTo>
                    <a:pt x="213994" y="56911"/>
                  </a:lnTo>
                  <a:lnTo>
                    <a:pt x="180609" y="76713"/>
                  </a:lnTo>
                  <a:lnTo>
                    <a:pt x="124481" y="124317"/>
                  </a:lnTo>
                  <a:lnTo>
                    <a:pt x="82329" y="180895"/>
                  </a:lnTo>
                  <a:lnTo>
                    <a:pt x="54012" y="246072"/>
                  </a:lnTo>
                  <a:lnTo>
                    <a:pt x="39864" y="318895"/>
                  </a:lnTo>
                  <a:lnTo>
                    <a:pt x="38100" y="358139"/>
                  </a:lnTo>
                  <a:lnTo>
                    <a:pt x="39074" y="385375"/>
                  </a:lnTo>
                  <a:lnTo>
                    <a:pt x="46833" y="436846"/>
                  </a:lnTo>
                  <a:lnTo>
                    <a:pt x="62212" y="484229"/>
                  </a:lnTo>
                  <a:lnTo>
                    <a:pt x="84830" y="527714"/>
                  </a:lnTo>
                  <a:lnTo>
                    <a:pt x="114612" y="567531"/>
                  </a:lnTo>
                  <a:lnTo>
                    <a:pt x="150526" y="603958"/>
                  </a:lnTo>
                  <a:lnTo>
                    <a:pt x="192583" y="637486"/>
                  </a:lnTo>
                  <a:lnTo>
                    <a:pt x="239930" y="668589"/>
                  </a:lnTo>
                  <a:lnTo>
                    <a:pt x="265556" y="683260"/>
                  </a:lnTo>
                  <a:lnTo>
                    <a:pt x="234080" y="700506"/>
                  </a:lnTo>
                  <a:lnTo>
                    <a:pt x="176653" y="736284"/>
                  </a:lnTo>
                  <a:lnTo>
                    <a:pt x="126837" y="773965"/>
                  </a:lnTo>
                  <a:lnTo>
                    <a:pt x="85205" y="814073"/>
                  </a:lnTo>
                  <a:lnTo>
                    <a:pt x="51772" y="856940"/>
                  </a:lnTo>
                  <a:lnTo>
                    <a:pt x="26539" y="903231"/>
                  </a:lnTo>
                  <a:lnTo>
                    <a:pt x="9590" y="953117"/>
                  </a:lnTo>
                  <a:lnTo>
                    <a:pt x="1069" y="1006405"/>
                  </a:lnTo>
                  <a:lnTo>
                    <a:pt x="0" y="1034288"/>
                  </a:lnTo>
                  <a:lnTo>
                    <a:pt x="1807" y="1074743"/>
                  </a:lnTo>
                  <a:lnTo>
                    <a:pt x="7223" y="1112853"/>
                  </a:lnTo>
                  <a:lnTo>
                    <a:pt x="28828" y="1181989"/>
                  </a:lnTo>
                  <a:lnTo>
                    <a:pt x="64833" y="1241107"/>
                  </a:lnTo>
                  <a:lnTo>
                    <a:pt x="115315" y="1289939"/>
                  </a:lnTo>
                  <a:lnTo>
                    <a:pt x="179863" y="1328435"/>
                  </a:lnTo>
                  <a:lnTo>
                    <a:pt x="217364" y="1343713"/>
                  </a:lnTo>
                  <a:lnTo>
                    <a:pt x="258317" y="1356360"/>
                  </a:lnTo>
                  <a:lnTo>
                    <a:pt x="302801" y="1366267"/>
                  </a:lnTo>
                  <a:lnTo>
                    <a:pt x="350726" y="1373330"/>
                  </a:lnTo>
                  <a:lnTo>
                    <a:pt x="402103" y="1377559"/>
                  </a:lnTo>
                  <a:lnTo>
                    <a:pt x="456946" y="1378966"/>
                  </a:lnTo>
                  <a:lnTo>
                    <a:pt x="514431" y="1377394"/>
                  </a:lnTo>
                  <a:lnTo>
                    <a:pt x="568404" y="1372679"/>
                  </a:lnTo>
                  <a:lnTo>
                    <a:pt x="618876" y="1364821"/>
                  </a:lnTo>
                  <a:lnTo>
                    <a:pt x="665860" y="1353820"/>
                  </a:lnTo>
                  <a:lnTo>
                    <a:pt x="709346" y="1339695"/>
                  </a:lnTo>
                  <a:lnTo>
                    <a:pt x="749141" y="1322641"/>
                  </a:lnTo>
                  <a:lnTo>
                    <a:pt x="785268" y="1302635"/>
                  </a:lnTo>
                  <a:lnTo>
                    <a:pt x="817752" y="1279652"/>
                  </a:lnTo>
                  <a:lnTo>
                    <a:pt x="846470" y="1253865"/>
                  </a:lnTo>
                  <a:lnTo>
                    <a:pt x="892762" y="1193909"/>
                  </a:lnTo>
                  <a:lnTo>
                    <a:pt x="900270" y="1179322"/>
                  </a:lnTo>
                  <a:lnTo>
                    <a:pt x="473455" y="1179322"/>
                  </a:lnTo>
                  <a:lnTo>
                    <a:pt x="425190" y="1176698"/>
                  </a:lnTo>
                  <a:lnTo>
                    <a:pt x="383270" y="1168812"/>
                  </a:lnTo>
                  <a:lnTo>
                    <a:pt x="318515" y="1137158"/>
                  </a:lnTo>
                  <a:lnTo>
                    <a:pt x="279590" y="1085469"/>
                  </a:lnTo>
                  <a:lnTo>
                    <a:pt x="266573" y="1014730"/>
                  </a:lnTo>
                  <a:lnTo>
                    <a:pt x="267311" y="997013"/>
                  </a:lnTo>
                  <a:lnTo>
                    <a:pt x="278383" y="947293"/>
                  </a:lnTo>
                  <a:lnTo>
                    <a:pt x="302851" y="901965"/>
                  </a:lnTo>
                  <a:lnTo>
                    <a:pt x="340693" y="859948"/>
                  </a:lnTo>
                  <a:lnTo>
                    <a:pt x="373633" y="833628"/>
                  </a:lnTo>
                  <a:lnTo>
                    <a:pt x="412480" y="807799"/>
                  </a:lnTo>
                  <a:lnTo>
                    <a:pt x="456946" y="782066"/>
                  </a:lnTo>
                  <a:lnTo>
                    <a:pt x="854580" y="782066"/>
                  </a:lnTo>
                  <a:lnTo>
                    <a:pt x="853799" y="781151"/>
                  </a:lnTo>
                  <a:lnTo>
                    <a:pt x="812131" y="741285"/>
                  </a:lnTo>
                  <a:lnTo>
                    <a:pt x="762837" y="704137"/>
                  </a:lnTo>
                  <a:lnTo>
                    <a:pt x="706727" y="669137"/>
                  </a:lnTo>
                  <a:lnTo>
                    <a:pt x="676148" y="652399"/>
                  </a:lnTo>
                  <a:lnTo>
                    <a:pt x="702200" y="637093"/>
                  </a:lnTo>
                  <a:lnTo>
                    <a:pt x="750067" y="603910"/>
                  </a:lnTo>
                  <a:lnTo>
                    <a:pt x="792237" y="567434"/>
                  </a:lnTo>
                  <a:lnTo>
                    <a:pt x="800622" y="558800"/>
                  </a:lnTo>
                  <a:lnTo>
                    <a:pt x="486790" y="558800"/>
                  </a:lnTo>
                  <a:lnTo>
                    <a:pt x="462954" y="545582"/>
                  </a:lnTo>
                  <a:lnTo>
                    <a:pt x="420282" y="520384"/>
                  </a:lnTo>
                  <a:lnTo>
                    <a:pt x="384278" y="496498"/>
                  </a:lnTo>
                  <a:lnTo>
                    <a:pt x="342773" y="459994"/>
                  </a:lnTo>
                  <a:lnTo>
                    <a:pt x="315412" y="421239"/>
                  </a:lnTo>
                  <a:lnTo>
                    <a:pt x="301180" y="378428"/>
                  </a:lnTo>
                  <a:lnTo>
                    <a:pt x="298450" y="346837"/>
                  </a:lnTo>
                  <a:lnTo>
                    <a:pt x="301093" y="313709"/>
                  </a:lnTo>
                  <a:lnTo>
                    <a:pt x="322238" y="258933"/>
                  </a:lnTo>
                  <a:lnTo>
                    <a:pt x="364575" y="219900"/>
                  </a:lnTo>
                  <a:lnTo>
                    <a:pt x="428912" y="200088"/>
                  </a:lnTo>
                  <a:lnTo>
                    <a:pt x="469391" y="197612"/>
                  </a:lnTo>
                  <a:lnTo>
                    <a:pt x="880735" y="197612"/>
                  </a:lnTo>
                  <a:lnTo>
                    <a:pt x="879475" y="193929"/>
                  </a:lnTo>
                  <a:lnTo>
                    <a:pt x="848709" y="138001"/>
                  </a:lnTo>
                  <a:lnTo>
                    <a:pt x="804799" y="90550"/>
                  </a:lnTo>
                  <a:lnTo>
                    <a:pt x="747363" y="52181"/>
                  </a:lnTo>
                  <a:lnTo>
                    <a:pt x="675639" y="23622"/>
                  </a:lnTo>
                  <a:lnTo>
                    <a:pt x="634327" y="13287"/>
                  </a:lnTo>
                  <a:lnTo>
                    <a:pt x="589073" y="5905"/>
                  </a:lnTo>
                  <a:lnTo>
                    <a:pt x="539890" y="1476"/>
                  </a:lnTo>
                  <a:lnTo>
                    <a:pt x="486790" y="0"/>
                  </a:lnTo>
                  <a:close/>
                </a:path>
                <a:path w="941704" h="1379220">
                  <a:moveTo>
                    <a:pt x="854580" y="782066"/>
                  </a:moveTo>
                  <a:lnTo>
                    <a:pt x="456946" y="782066"/>
                  </a:lnTo>
                  <a:lnTo>
                    <a:pt x="483427" y="795424"/>
                  </a:lnTo>
                  <a:lnTo>
                    <a:pt x="508206" y="808640"/>
                  </a:lnTo>
                  <a:lnTo>
                    <a:pt x="552703" y="834644"/>
                  </a:lnTo>
                  <a:lnTo>
                    <a:pt x="590407" y="860853"/>
                  </a:lnTo>
                  <a:lnTo>
                    <a:pt x="621156" y="888111"/>
                  </a:lnTo>
                  <a:lnTo>
                    <a:pt x="653928" y="931812"/>
                  </a:lnTo>
                  <a:lnTo>
                    <a:pt x="670893" y="980360"/>
                  </a:lnTo>
                  <a:lnTo>
                    <a:pt x="674115" y="1016762"/>
                  </a:lnTo>
                  <a:lnTo>
                    <a:pt x="670996" y="1052792"/>
                  </a:lnTo>
                  <a:lnTo>
                    <a:pt x="646041" y="1112470"/>
                  </a:lnTo>
                  <a:lnTo>
                    <a:pt x="596060" y="1155051"/>
                  </a:lnTo>
                  <a:lnTo>
                    <a:pt x="520674" y="1176629"/>
                  </a:lnTo>
                  <a:lnTo>
                    <a:pt x="473455" y="1179322"/>
                  </a:lnTo>
                  <a:lnTo>
                    <a:pt x="900270" y="1179322"/>
                  </a:lnTo>
                  <a:lnTo>
                    <a:pt x="924077" y="1123074"/>
                  </a:lnTo>
                  <a:lnTo>
                    <a:pt x="933878" y="1083897"/>
                  </a:lnTo>
                  <a:lnTo>
                    <a:pt x="939750" y="1042267"/>
                  </a:lnTo>
                  <a:lnTo>
                    <a:pt x="941704" y="998220"/>
                  </a:lnTo>
                  <a:lnTo>
                    <a:pt x="940583" y="970434"/>
                  </a:lnTo>
                  <a:lnTo>
                    <a:pt x="931578" y="917959"/>
                  </a:lnTo>
                  <a:lnTo>
                    <a:pt x="913697" y="869479"/>
                  </a:lnTo>
                  <a:lnTo>
                    <a:pt x="887702" y="823898"/>
                  </a:lnTo>
                  <a:lnTo>
                    <a:pt x="871727" y="802132"/>
                  </a:lnTo>
                  <a:lnTo>
                    <a:pt x="854580" y="782066"/>
                  </a:lnTo>
                  <a:close/>
                </a:path>
                <a:path w="941704" h="1379220">
                  <a:moveTo>
                    <a:pt x="880735" y="197612"/>
                  </a:moveTo>
                  <a:lnTo>
                    <a:pt x="469391" y="197612"/>
                  </a:lnTo>
                  <a:lnTo>
                    <a:pt x="490751" y="198254"/>
                  </a:lnTo>
                  <a:lnTo>
                    <a:pt x="510635" y="200183"/>
                  </a:lnTo>
                  <a:lnTo>
                    <a:pt x="561542" y="213641"/>
                  </a:lnTo>
                  <a:lnTo>
                    <a:pt x="600582" y="238251"/>
                  </a:lnTo>
                  <a:lnTo>
                    <a:pt x="627086" y="273238"/>
                  </a:lnTo>
                  <a:lnTo>
                    <a:pt x="640683" y="317722"/>
                  </a:lnTo>
                  <a:lnTo>
                    <a:pt x="643254" y="351917"/>
                  </a:lnTo>
                  <a:lnTo>
                    <a:pt x="640709" y="382083"/>
                  </a:lnTo>
                  <a:lnTo>
                    <a:pt x="620377" y="438177"/>
                  </a:lnTo>
                  <a:lnTo>
                    <a:pt x="580159" y="488916"/>
                  </a:lnTo>
                  <a:lnTo>
                    <a:pt x="522247" y="536299"/>
                  </a:lnTo>
                  <a:lnTo>
                    <a:pt x="486790" y="558800"/>
                  </a:lnTo>
                  <a:lnTo>
                    <a:pt x="800622" y="558800"/>
                  </a:lnTo>
                  <a:lnTo>
                    <a:pt x="827662" y="528669"/>
                  </a:lnTo>
                  <a:lnTo>
                    <a:pt x="856493" y="487501"/>
                  </a:lnTo>
                  <a:lnTo>
                    <a:pt x="878921" y="443980"/>
                  </a:lnTo>
                  <a:lnTo>
                    <a:pt x="894657" y="398341"/>
                  </a:lnTo>
                  <a:lnTo>
                    <a:pt x="902606" y="351252"/>
                  </a:lnTo>
                  <a:lnTo>
                    <a:pt x="903604" y="327279"/>
                  </a:lnTo>
                  <a:lnTo>
                    <a:pt x="902102" y="291512"/>
                  </a:lnTo>
                  <a:lnTo>
                    <a:pt x="897588" y="257365"/>
                  </a:lnTo>
                  <a:lnTo>
                    <a:pt x="890049" y="224837"/>
                  </a:lnTo>
                  <a:lnTo>
                    <a:pt x="880735" y="197612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92717" y="2782316"/>
              <a:ext cx="941705" cy="1379220"/>
            </a:xfrm>
            <a:custGeom>
              <a:avLst/>
              <a:gdLst/>
              <a:ahLst/>
              <a:cxnLst/>
              <a:rect l="l" t="t" r="r" b="b"/>
              <a:pathLst>
                <a:path w="941704" h="1379220">
                  <a:moveTo>
                    <a:pt x="456946" y="782066"/>
                  </a:moveTo>
                  <a:lnTo>
                    <a:pt x="412480" y="807799"/>
                  </a:lnTo>
                  <a:lnTo>
                    <a:pt x="373633" y="833628"/>
                  </a:lnTo>
                  <a:lnTo>
                    <a:pt x="340693" y="859948"/>
                  </a:lnTo>
                  <a:lnTo>
                    <a:pt x="313943" y="887603"/>
                  </a:lnTo>
                  <a:lnTo>
                    <a:pt x="285047" y="931787"/>
                  </a:lnTo>
                  <a:lnTo>
                    <a:pt x="269525" y="979868"/>
                  </a:lnTo>
                  <a:lnTo>
                    <a:pt x="266573" y="1014730"/>
                  </a:lnTo>
                  <a:lnTo>
                    <a:pt x="269831" y="1052468"/>
                  </a:lnTo>
                  <a:lnTo>
                    <a:pt x="295826" y="1113706"/>
                  </a:lnTo>
                  <a:lnTo>
                    <a:pt x="347708" y="1155640"/>
                  </a:lnTo>
                  <a:lnTo>
                    <a:pt x="425190" y="1176698"/>
                  </a:lnTo>
                  <a:lnTo>
                    <a:pt x="473455" y="1179322"/>
                  </a:lnTo>
                  <a:lnTo>
                    <a:pt x="520674" y="1176629"/>
                  </a:lnTo>
                  <a:lnTo>
                    <a:pt x="561546" y="1168542"/>
                  </a:lnTo>
                  <a:lnTo>
                    <a:pt x="624204" y="1136142"/>
                  </a:lnTo>
                  <a:lnTo>
                    <a:pt x="661638" y="1084691"/>
                  </a:lnTo>
                  <a:lnTo>
                    <a:pt x="674115" y="1016762"/>
                  </a:lnTo>
                  <a:lnTo>
                    <a:pt x="673308" y="998138"/>
                  </a:lnTo>
                  <a:lnTo>
                    <a:pt x="661288" y="947293"/>
                  </a:lnTo>
                  <a:lnTo>
                    <a:pt x="633874" y="902233"/>
                  </a:lnTo>
                  <a:lnTo>
                    <a:pt x="606657" y="874345"/>
                  </a:lnTo>
                  <a:lnTo>
                    <a:pt x="572418" y="847623"/>
                  </a:lnTo>
                  <a:lnTo>
                    <a:pt x="531294" y="821713"/>
                  </a:lnTo>
                  <a:lnTo>
                    <a:pt x="483427" y="795424"/>
                  </a:lnTo>
                  <a:lnTo>
                    <a:pt x="456946" y="782066"/>
                  </a:lnTo>
                  <a:close/>
                </a:path>
                <a:path w="941704" h="1379220">
                  <a:moveTo>
                    <a:pt x="469391" y="197612"/>
                  </a:moveTo>
                  <a:lnTo>
                    <a:pt x="428912" y="200088"/>
                  </a:lnTo>
                  <a:lnTo>
                    <a:pt x="364575" y="219900"/>
                  </a:lnTo>
                  <a:lnTo>
                    <a:pt x="322238" y="258933"/>
                  </a:lnTo>
                  <a:lnTo>
                    <a:pt x="301093" y="313709"/>
                  </a:lnTo>
                  <a:lnTo>
                    <a:pt x="298450" y="346837"/>
                  </a:lnTo>
                  <a:lnTo>
                    <a:pt x="299136" y="362930"/>
                  </a:lnTo>
                  <a:lnTo>
                    <a:pt x="309244" y="407543"/>
                  </a:lnTo>
                  <a:lnTo>
                    <a:pt x="332176" y="447440"/>
                  </a:lnTo>
                  <a:lnTo>
                    <a:pt x="368776" y="484473"/>
                  </a:lnTo>
                  <a:lnTo>
                    <a:pt x="401447" y="508381"/>
                  </a:lnTo>
                  <a:lnTo>
                    <a:pt x="440785" y="532780"/>
                  </a:lnTo>
                  <a:lnTo>
                    <a:pt x="486790" y="558800"/>
                  </a:lnTo>
                  <a:lnTo>
                    <a:pt x="522247" y="536299"/>
                  </a:lnTo>
                  <a:lnTo>
                    <a:pt x="553370" y="513000"/>
                  </a:lnTo>
                  <a:lnTo>
                    <a:pt x="602614" y="464058"/>
                  </a:lnTo>
                  <a:lnTo>
                    <a:pt x="633079" y="410845"/>
                  </a:lnTo>
                  <a:lnTo>
                    <a:pt x="643254" y="351917"/>
                  </a:lnTo>
                  <a:lnTo>
                    <a:pt x="642612" y="334367"/>
                  </a:lnTo>
                  <a:lnTo>
                    <a:pt x="632967" y="287147"/>
                  </a:lnTo>
                  <a:lnTo>
                    <a:pt x="610893" y="248802"/>
                  </a:lnTo>
                  <a:lnTo>
                    <a:pt x="575849" y="220599"/>
                  </a:lnTo>
                  <a:lnTo>
                    <a:pt x="529042" y="203398"/>
                  </a:lnTo>
                  <a:lnTo>
                    <a:pt x="490751" y="198254"/>
                  </a:lnTo>
                  <a:lnTo>
                    <a:pt x="469391" y="197612"/>
                  </a:lnTo>
                  <a:close/>
                </a:path>
                <a:path w="941704" h="1379220">
                  <a:moveTo>
                    <a:pt x="486790" y="0"/>
                  </a:moveTo>
                  <a:lnTo>
                    <a:pt x="539890" y="1476"/>
                  </a:lnTo>
                  <a:lnTo>
                    <a:pt x="589073" y="5905"/>
                  </a:lnTo>
                  <a:lnTo>
                    <a:pt x="634327" y="13287"/>
                  </a:lnTo>
                  <a:lnTo>
                    <a:pt x="675639" y="23622"/>
                  </a:lnTo>
                  <a:lnTo>
                    <a:pt x="713287" y="36669"/>
                  </a:lnTo>
                  <a:lnTo>
                    <a:pt x="777867" y="70145"/>
                  </a:lnTo>
                  <a:lnTo>
                    <a:pt x="828397" y="113222"/>
                  </a:lnTo>
                  <a:lnTo>
                    <a:pt x="865735" y="164899"/>
                  </a:lnTo>
                  <a:lnTo>
                    <a:pt x="890049" y="224837"/>
                  </a:lnTo>
                  <a:lnTo>
                    <a:pt x="902102" y="291512"/>
                  </a:lnTo>
                  <a:lnTo>
                    <a:pt x="903604" y="327279"/>
                  </a:lnTo>
                  <a:lnTo>
                    <a:pt x="902606" y="351252"/>
                  </a:lnTo>
                  <a:lnTo>
                    <a:pt x="894657" y="398341"/>
                  </a:lnTo>
                  <a:lnTo>
                    <a:pt x="878921" y="443980"/>
                  </a:lnTo>
                  <a:lnTo>
                    <a:pt x="856493" y="487501"/>
                  </a:lnTo>
                  <a:lnTo>
                    <a:pt x="827662" y="528669"/>
                  </a:lnTo>
                  <a:lnTo>
                    <a:pt x="792142" y="567531"/>
                  </a:lnTo>
                  <a:lnTo>
                    <a:pt x="750067" y="603910"/>
                  </a:lnTo>
                  <a:lnTo>
                    <a:pt x="702200" y="637093"/>
                  </a:lnTo>
                  <a:lnTo>
                    <a:pt x="676148" y="652399"/>
                  </a:lnTo>
                  <a:lnTo>
                    <a:pt x="706727" y="669137"/>
                  </a:lnTo>
                  <a:lnTo>
                    <a:pt x="762837" y="704137"/>
                  </a:lnTo>
                  <a:lnTo>
                    <a:pt x="812131" y="741285"/>
                  </a:lnTo>
                  <a:lnTo>
                    <a:pt x="853799" y="781151"/>
                  </a:lnTo>
                  <a:lnTo>
                    <a:pt x="887702" y="823898"/>
                  </a:lnTo>
                  <a:lnTo>
                    <a:pt x="913697" y="869479"/>
                  </a:lnTo>
                  <a:lnTo>
                    <a:pt x="931578" y="917959"/>
                  </a:lnTo>
                  <a:lnTo>
                    <a:pt x="940583" y="970434"/>
                  </a:lnTo>
                  <a:lnTo>
                    <a:pt x="941704" y="998220"/>
                  </a:lnTo>
                  <a:lnTo>
                    <a:pt x="939750" y="1042267"/>
                  </a:lnTo>
                  <a:lnTo>
                    <a:pt x="933878" y="1083897"/>
                  </a:lnTo>
                  <a:lnTo>
                    <a:pt x="924077" y="1123074"/>
                  </a:lnTo>
                  <a:lnTo>
                    <a:pt x="910335" y="1159764"/>
                  </a:lnTo>
                  <a:lnTo>
                    <a:pt x="892762" y="1193909"/>
                  </a:lnTo>
                  <a:lnTo>
                    <a:pt x="846470" y="1253865"/>
                  </a:lnTo>
                  <a:lnTo>
                    <a:pt x="817752" y="1279652"/>
                  </a:lnTo>
                  <a:lnTo>
                    <a:pt x="785268" y="1302635"/>
                  </a:lnTo>
                  <a:lnTo>
                    <a:pt x="749141" y="1322641"/>
                  </a:lnTo>
                  <a:lnTo>
                    <a:pt x="709346" y="1339695"/>
                  </a:lnTo>
                  <a:lnTo>
                    <a:pt x="665860" y="1353820"/>
                  </a:lnTo>
                  <a:lnTo>
                    <a:pt x="618876" y="1364821"/>
                  </a:lnTo>
                  <a:lnTo>
                    <a:pt x="568404" y="1372679"/>
                  </a:lnTo>
                  <a:lnTo>
                    <a:pt x="514431" y="1377394"/>
                  </a:lnTo>
                  <a:lnTo>
                    <a:pt x="456946" y="1378966"/>
                  </a:lnTo>
                  <a:lnTo>
                    <a:pt x="402103" y="1377559"/>
                  </a:lnTo>
                  <a:lnTo>
                    <a:pt x="350726" y="1373330"/>
                  </a:lnTo>
                  <a:lnTo>
                    <a:pt x="302801" y="1366267"/>
                  </a:lnTo>
                  <a:lnTo>
                    <a:pt x="258317" y="1356360"/>
                  </a:lnTo>
                  <a:lnTo>
                    <a:pt x="217364" y="1343713"/>
                  </a:lnTo>
                  <a:lnTo>
                    <a:pt x="179863" y="1328435"/>
                  </a:lnTo>
                  <a:lnTo>
                    <a:pt x="145839" y="1310514"/>
                  </a:lnTo>
                  <a:lnTo>
                    <a:pt x="88264" y="1266821"/>
                  </a:lnTo>
                  <a:lnTo>
                    <a:pt x="45021" y="1212822"/>
                  </a:lnTo>
                  <a:lnTo>
                    <a:pt x="16234" y="1148605"/>
                  </a:lnTo>
                  <a:lnTo>
                    <a:pt x="1807" y="1074743"/>
                  </a:lnTo>
                  <a:lnTo>
                    <a:pt x="0" y="1034288"/>
                  </a:lnTo>
                  <a:lnTo>
                    <a:pt x="1069" y="1006405"/>
                  </a:lnTo>
                  <a:lnTo>
                    <a:pt x="9590" y="953117"/>
                  </a:lnTo>
                  <a:lnTo>
                    <a:pt x="26539" y="903231"/>
                  </a:lnTo>
                  <a:lnTo>
                    <a:pt x="51772" y="856940"/>
                  </a:lnTo>
                  <a:lnTo>
                    <a:pt x="85205" y="814073"/>
                  </a:lnTo>
                  <a:lnTo>
                    <a:pt x="126837" y="773965"/>
                  </a:lnTo>
                  <a:lnTo>
                    <a:pt x="176653" y="736284"/>
                  </a:lnTo>
                  <a:lnTo>
                    <a:pt x="234080" y="700506"/>
                  </a:lnTo>
                  <a:lnTo>
                    <a:pt x="265556" y="683260"/>
                  </a:lnTo>
                  <a:lnTo>
                    <a:pt x="239930" y="668589"/>
                  </a:lnTo>
                  <a:lnTo>
                    <a:pt x="192583" y="637486"/>
                  </a:lnTo>
                  <a:lnTo>
                    <a:pt x="150526" y="603958"/>
                  </a:lnTo>
                  <a:lnTo>
                    <a:pt x="114522" y="567434"/>
                  </a:lnTo>
                  <a:lnTo>
                    <a:pt x="84830" y="527714"/>
                  </a:lnTo>
                  <a:lnTo>
                    <a:pt x="62212" y="484229"/>
                  </a:lnTo>
                  <a:lnTo>
                    <a:pt x="46833" y="436846"/>
                  </a:lnTo>
                  <a:lnTo>
                    <a:pt x="39074" y="385375"/>
                  </a:lnTo>
                  <a:lnTo>
                    <a:pt x="38100" y="358139"/>
                  </a:lnTo>
                  <a:lnTo>
                    <a:pt x="39864" y="318895"/>
                  </a:lnTo>
                  <a:lnTo>
                    <a:pt x="54012" y="246072"/>
                  </a:lnTo>
                  <a:lnTo>
                    <a:pt x="82329" y="180895"/>
                  </a:lnTo>
                  <a:lnTo>
                    <a:pt x="124481" y="124317"/>
                  </a:lnTo>
                  <a:lnTo>
                    <a:pt x="180609" y="76713"/>
                  </a:lnTo>
                  <a:lnTo>
                    <a:pt x="213994" y="56911"/>
                  </a:lnTo>
                  <a:lnTo>
                    <a:pt x="250904" y="39895"/>
                  </a:lnTo>
                  <a:lnTo>
                    <a:pt x="291337" y="25654"/>
                  </a:lnTo>
                  <a:lnTo>
                    <a:pt x="335200" y="14412"/>
                  </a:lnTo>
                  <a:lnTo>
                    <a:pt x="382397" y="6397"/>
                  </a:lnTo>
                  <a:lnTo>
                    <a:pt x="432927" y="1597"/>
                  </a:lnTo>
                  <a:lnTo>
                    <a:pt x="486790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00" rIns="0" bIns="0" rtlCol="0">
            <a:spAutoFit/>
          </a:bodyPr>
          <a:lstStyle/>
          <a:p>
            <a:pPr marL="12700" marR="5080">
              <a:lnSpc>
                <a:spcPts val="4620"/>
              </a:lnSpc>
              <a:spcBef>
                <a:spcPts val="810"/>
              </a:spcBef>
            </a:pPr>
            <a:r>
              <a:rPr sz="4400" dirty="0"/>
              <a:t>Prediction</a:t>
            </a:r>
            <a:r>
              <a:rPr sz="4400" spc="-5" dirty="0"/>
              <a:t> </a:t>
            </a:r>
            <a:r>
              <a:rPr sz="4400" dirty="0"/>
              <a:t>of</a:t>
            </a:r>
            <a:r>
              <a:rPr sz="4400" spc="-5" dirty="0"/>
              <a:t> </a:t>
            </a:r>
            <a:r>
              <a:rPr sz="4400" dirty="0"/>
              <a:t>Loan</a:t>
            </a:r>
            <a:r>
              <a:rPr sz="4400" spc="-175" dirty="0"/>
              <a:t> </a:t>
            </a:r>
            <a:r>
              <a:rPr sz="4400" dirty="0"/>
              <a:t>Approval in</a:t>
            </a:r>
            <a:r>
              <a:rPr sz="4400" spc="-5" dirty="0"/>
              <a:t> </a:t>
            </a:r>
            <a:r>
              <a:rPr sz="4400" dirty="0"/>
              <a:t>Banks </a:t>
            </a:r>
            <a:r>
              <a:rPr sz="4400" spc="-1205" dirty="0"/>
              <a:t> </a:t>
            </a:r>
            <a:r>
              <a:rPr sz="4400" dirty="0"/>
              <a:t>using</a:t>
            </a:r>
            <a:r>
              <a:rPr sz="4400" spc="-5" dirty="0"/>
              <a:t> </a:t>
            </a:r>
            <a:r>
              <a:rPr sz="4400" dirty="0"/>
              <a:t>Machine</a:t>
            </a:r>
            <a:r>
              <a:rPr sz="4400" spc="-5" dirty="0"/>
              <a:t> </a:t>
            </a:r>
            <a:r>
              <a:rPr sz="4400" dirty="0"/>
              <a:t>Learning</a:t>
            </a:r>
            <a:r>
              <a:rPr sz="4400" spc="-175" dirty="0"/>
              <a:t> </a:t>
            </a:r>
            <a:r>
              <a:rPr sz="4400" dirty="0"/>
              <a:t>Approach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7961"/>
            <a:ext cx="1035939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93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586355" algn="l"/>
                <a:tab pos="2969260" algn="l"/>
                <a:tab pos="3573145" algn="l"/>
                <a:tab pos="4490720" algn="l"/>
                <a:tab pos="5006975" algn="l"/>
                <a:tab pos="6236970" algn="l"/>
                <a:tab pos="6534150" algn="l"/>
                <a:tab pos="7816215" algn="l"/>
                <a:tab pos="9029700" algn="l"/>
                <a:tab pos="9987915" algn="l"/>
              </a:tabLst>
            </a:pP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ro</a:t>
            </a:r>
            <a:r>
              <a:rPr sz="2800" b="1" spc="5" dirty="0">
                <a:latin typeface="Arial"/>
                <a:cs typeface="Arial"/>
              </a:rPr>
              <a:t>d</a:t>
            </a:r>
            <a:r>
              <a:rPr sz="2800" b="1" spc="-5" dirty="0">
                <a:latin typeface="Arial"/>
                <a:cs typeface="Arial"/>
              </a:rPr>
              <a:t>uc</a:t>
            </a:r>
            <a:r>
              <a:rPr sz="2800" b="1" spc="1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io</a:t>
            </a:r>
            <a:r>
              <a:rPr sz="2800" b="1" spc="-2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: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400" dirty="0">
                <a:latin typeface="Arial MT"/>
                <a:cs typeface="Arial MT"/>
              </a:rPr>
              <a:t>In	</a:t>
            </a: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is	stud</a:t>
            </a:r>
            <a:r>
              <a:rPr sz="2400" spc="-180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1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propose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machine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mod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for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20"/>
              </a:lnSpc>
              <a:tabLst>
                <a:tab pos="1694814" algn="l"/>
                <a:tab pos="2248535" algn="l"/>
                <a:tab pos="2955925" algn="l"/>
                <a:tab pos="4257040" algn="l"/>
                <a:tab pos="4659630" algn="l"/>
                <a:tab pos="5942965" algn="l"/>
                <a:tab pos="6886575" algn="l"/>
                <a:tab pos="7848600" algn="l"/>
                <a:tab pos="8317865" algn="l"/>
                <a:tab pos="9430385" algn="l"/>
              </a:tabLst>
            </a:pPr>
            <a:r>
              <a:rPr sz="2400" dirty="0">
                <a:latin typeface="Arial MT"/>
                <a:cs typeface="Arial MT"/>
              </a:rPr>
              <a:t>pre</a:t>
            </a:r>
            <a:r>
              <a:rPr sz="2400" spc="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icting	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he	loan	approval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ejection	s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atus	b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sed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	vari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us	factors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20"/>
              </a:lnSpc>
              <a:tabLst>
                <a:tab pos="1044575" algn="l"/>
                <a:tab pos="1525905" algn="l"/>
                <a:tab pos="2432685" algn="l"/>
                <a:tab pos="3422015" algn="l"/>
                <a:tab pos="4157979" algn="l"/>
                <a:tab pos="5419090" algn="l"/>
                <a:tab pos="6528434" algn="l"/>
                <a:tab pos="7195820" algn="l"/>
                <a:tab pos="9017635" algn="l"/>
                <a:tab pos="9837420" algn="l"/>
              </a:tabLst>
            </a:pPr>
            <a:r>
              <a:rPr sz="2400" spc="-5" dirty="0">
                <a:latin typeface="Arial MT"/>
                <a:cs typeface="Arial MT"/>
              </a:rPr>
              <a:t>such	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cre</a:t>
            </a:r>
            <a:r>
              <a:rPr sz="2400" dirty="0">
                <a:latin typeface="Arial MT"/>
                <a:cs typeface="Arial MT"/>
              </a:rPr>
              <a:t>dit	score,	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amount,	tenure,	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employme</a:t>
            </a:r>
            <a:r>
              <a:rPr sz="2400" dirty="0">
                <a:latin typeface="Arial MT"/>
                <a:cs typeface="Arial MT"/>
              </a:rPr>
              <a:t>nt	t</a:t>
            </a:r>
            <a:r>
              <a:rPr sz="2400" spc="-1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.	Our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</a:pP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designed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efficient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accurate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making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predictions.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We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  <a:tabLst>
                <a:tab pos="1524635" algn="l"/>
                <a:tab pos="2078989" algn="l"/>
                <a:tab pos="3920490" algn="l"/>
                <a:tab pos="4304665" algn="l"/>
                <a:tab pos="4876165" algn="l"/>
                <a:tab pos="5970270" algn="l"/>
                <a:tab pos="6828790" algn="l"/>
                <a:tab pos="7941309" algn="l"/>
                <a:tab pos="9139555" algn="l"/>
              </a:tabLst>
            </a:pPr>
            <a:r>
              <a:rPr sz="2400" dirty="0">
                <a:latin typeface="Arial MT"/>
                <a:cs typeface="Arial MT"/>
              </a:rPr>
              <a:t>evaluate	the	</a:t>
            </a:r>
            <a:r>
              <a:rPr sz="2400" spc="-5" dirty="0">
                <a:latin typeface="Arial MT"/>
                <a:cs typeface="Arial MT"/>
              </a:rPr>
              <a:t>performance	of	our	system	using	various	</a:t>
            </a:r>
            <a:r>
              <a:rPr sz="2400" dirty="0">
                <a:latin typeface="Arial MT"/>
                <a:cs typeface="Arial MT"/>
              </a:rPr>
              <a:t>metrics,	</a:t>
            </a:r>
            <a:r>
              <a:rPr sz="2400" spc="-5" dirty="0">
                <a:latin typeface="Arial MT"/>
                <a:cs typeface="Arial MT"/>
              </a:rPr>
              <a:t>including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  <a:tabLst>
                <a:tab pos="1658620" algn="l"/>
                <a:tab pos="3100705" algn="l"/>
                <a:tab pos="4150360" algn="l"/>
                <a:tab pos="4795520" algn="l"/>
                <a:tab pos="5541010" algn="l"/>
                <a:tab pos="6455410" algn="l"/>
                <a:tab pos="7014209" algn="l"/>
                <a:tab pos="7827009" algn="l"/>
                <a:tab pos="8791575" algn="l"/>
                <a:tab pos="9378315" algn="l"/>
              </a:tabLst>
            </a:pPr>
            <a:r>
              <a:rPr sz="2400" spc="-20" dirty="0">
                <a:latin typeface="Arial MT"/>
                <a:cs typeface="Arial MT"/>
              </a:rPr>
              <a:t>accuracy,	</a:t>
            </a:r>
            <a:r>
              <a:rPr sz="2400" spc="-5" dirty="0">
                <a:latin typeface="Arial MT"/>
                <a:cs typeface="Arial MT"/>
              </a:rPr>
              <a:t>confusion	matrix,	and	area	under	</a:t>
            </a:r>
            <a:r>
              <a:rPr sz="2400" dirty="0">
                <a:latin typeface="Arial MT"/>
                <a:cs typeface="Arial MT"/>
              </a:rPr>
              <a:t>the	ROC	</a:t>
            </a:r>
            <a:r>
              <a:rPr sz="2400" spc="-5" dirty="0">
                <a:latin typeface="Arial MT"/>
                <a:cs typeface="Arial MT"/>
              </a:rPr>
              <a:t>curve.	</a:t>
            </a:r>
            <a:r>
              <a:rPr sz="2400" spc="-25" dirty="0">
                <a:latin typeface="Arial MT"/>
                <a:cs typeface="Arial MT"/>
              </a:rPr>
              <a:t>We	</a:t>
            </a:r>
            <a:r>
              <a:rPr sz="2400" spc="-5" dirty="0">
                <a:latin typeface="Arial MT"/>
                <a:cs typeface="Arial MT"/>
              </a:rPr>
              <a:t>believe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  <a:tabLst>
                <a:tab pos="962025" algn="l"/>
                <a:tab pos="1616075" algn="l"/>
                <a:tab pos="3098800" algn="l"/>
                <a:tab pos="4142740" algn="l"/>
                <a:tab pos="4848860" algn="l"/>
                <a:tab pos="6060440" algn="l"/>
                <a:tab pos="7410450" algn="l"/>
                <a:tab pos="8657590" algn="l"/>
                <a:tab pos="9225915" algn="l"/>
              </a:tabLst>
            </a:pPr>
            <a:r>
              <a:rPr sz="2400" dirty="0">
                <a:latin typeface="Arial MT"/>
                <a:cs typeface="Arial MT"/>
              </a:rPr>
              <a:t>that	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2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ropo</a:t>
            </a:r>
            <a:r>
              <a:rPr sz="2400" spc="-1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ed	model	can	prov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de	valuab</a:t>
            </a:r>
            <a:r>
              <a:rPr sz="2400" spc="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	insig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ts	for	fin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nci</a:t>
            </a:r>
            <a:r>
              <a:rPr sz="2400" spc="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l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450"/>
              </a:lnSpc>
            </a:pPr>
            <a:r>
              <a:rPr sz="2400" spc="-5" dirty="0">
                <a:latin typeface="Arial MT"/>
                <a:cs typeface="Arial MT"/>
              </a:rPr>
              <a:t>institutions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decisions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regarding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approval.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ts val="2450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Naïve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Bayes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analysis,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known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</a:pPr>
            <a:r>
              <a:rPr sz="2400" dirty="0">
                <a:latin typeface="Arial MT"/>
                <a:cs typeface="Arial MT"/>
              </a:rPr>
              <a:t>accuracy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simplicity.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Naïve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Bayes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probabilistic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classifier</a:t>
            </a:r>
            <a:endParaRPr sz="2400">
              <a:latin typeface="Arial MT"/>
              <a:cs typeface="Arial MT"/>
            </a:endParaRPr>
          </a:p>
          <a:p>
            <a:pPr marL="241300" marR="8255">
              <a:lnSpc>
                <a:spcPct val="70000"/>
              </a:lnSpc>
              <a:spcBef>
                <a:spcPts val="434"/>
              </a:spcBef>
              <a:tabLst>
                <a:tab pos="1263650" algn="l"/>
                <a:tab pos="1793875" algn="l"/>
                <a:tab pos="3123565" algn="l"/>
                <a:tab pos="4218940" algn="l"/>
                <a:tab pos="5531485" algn="l"/>
                <a:tab pos="6263005" algn="l"/>
                <a:tab pos="7302500" algn="l"/>
                <a:tab pos="8427720" algn="l"/>
              </a:tabLst>
            </a:pPr>
            <a:r>
              <a:rPr sz="2400" spc="-5" dirty="0">
                <a:latin typeface="Arial MT"/>
                <a:cs typeface="Arial MT"/>
              </a:rPr>
              <a:t>bas</a:t>
            </a: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appl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yes'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rem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th	st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(naive)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dependence  </a:t>
            </a:r>
            <a:r>
              <a:rPr sz="2400" dirty="0">
                <a:latin typeface="Arial MT"/>
                <a:cs typeface="Arial MT"/>
              </a:rPr>
              <a:t>assumptions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features.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Char char="•"/>
              <a:tabLst>
                <a:tab pos="241300" algn="l"/>
                <a:tab pos="940435" algn="l"/>
                <a:tab pos="2336800" algn="l"/>
                <a:tab pos="2765425" algn="l"/>
                <a:tab pos="3380740" algn="l"/>
                <a:tab pos="4521200" algn="l"/>
                <a:tab pos="5185410" algn="l"/>
                <a:tab pos="5699125" algn="l"/>
                <a:tab pos="7215505" algn="l"/>
                <a:tab pos="7712709" algn="l"/>
                <a:tab pos="9651365" algn="l"/>
              </a:tabLst>
            </a:pPr>
            <a:r>
              <a:rPr sz="2400" dirty="0">
                <a:latin typeface="Arial MT"/>
                <a:cs typeface="Arial MT"/>
              </a:rPr>
              <a:t>The	</a:t>
            </a:r>
            <a:r>
              <a:rPr sz="2400" spc="-5" dirty="0">
                <a:latin typeface="Arial MT"/>
                <a:cs typeface="Arial MT"/>
              </a:rPr>
              <a:t>accu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acy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10" dirty="0">
                <a:latin typeface="Arial MT"/>
                <a:cs typeface="Arial MT"/>
              </a:rPr>
              <a:t>ou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	sy</a:t>
            </a:r>
            <a:r>
              <a:rPr sz="2400" spc="-1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tem	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anced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orpora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ng</a:t>
            </a:r>
            <a:r>
              <a:rPr sz="2400" dirty="0">
                <a:latin typeface="Arial MT"/>
                <a:cs typeface="Arial MT"/>
              </a:rPr>
              <a:t>	mor</a:t>
            </a:r>
            <a:r>
              <a:rPr sz="2400" spc="-5" dirty="0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  <a:p>
            <a:pPr marL="241300" marR="8255">
              <a:lnSpc>
                <a:spcPct val="70000"/>
              </a:lnSpc>
              <a:spcBef>
                <a:spcPts val="430"/>
              </a:spcBef>
            </a:pPr>
            <a:r>
              <a:rPr sz="2400" dirty="0">
                <a:latin typeface="Arial MT"/>
                <a:cs typeface="Arial MT"/>
              </a:rPr>
              <a:t>relevant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features,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thorough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cleaning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tuning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hyperparameters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Naïve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Bayes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9409" y="263652"/>
          <a:ext cx="11435079" cy="6456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7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2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8430" indent="514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 ML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78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Sanket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Bhattad,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Sumit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Bawane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Shwetha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Agarwal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1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Emphasizes dataset,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Logistic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Decision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Tree,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b="1" spc="-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Forest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4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Highlights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repayment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approval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loan based on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credential score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customer.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ensures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IJCST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0014" indent="5143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Analysis of Loan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Techniques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4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Sharayu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Dosalwar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Ketki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Kinkar,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Rahul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Sannat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9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SVM,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Trees,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KNN,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Linear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Models,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XG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Boost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Classifier,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KNN,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Naïve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Bayes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59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Ensures more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decisions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lending,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checks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whether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customer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defaulter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or not by analyzing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personal data, minimize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risks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IJARSCT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8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Techniques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Recognizing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Eligibilty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41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Calibri"/>
                          <a:cs typeface="Calibri"/>
                        </a:rPr>
                        <a:t>Mr.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oop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Sarkar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8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 Regression,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Decision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Tree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4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addresses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complexities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automates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accurate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immediate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eligibility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IRJMETS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9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Ashwini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m,Sh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raddha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R.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Nikram,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Ankitha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16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SVM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Naïve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Bayes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includes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steps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81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Predicts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defaulters,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focuses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predictive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analytics,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minimizing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losses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accurate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predictions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IRJET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15" y="202819"/>
            <a:ext cx="11823065" cy="60020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  <a:tab pos="783590" algn="l"/>
                <a:tab pos="1967864" algn="l"/>
                <a:tab pos="2620010" algn="l"/>
                <a:tab pos="3438525" algn="l"/>
                <a:tab pos="4900295" algn="l"/>
                <a:tab pos="5386705" algn="l"/>
                <a:tab pos="6829425" algn="l"/>
                <a:tab pos="7995920" algn="l"/>
                <a:tab pos="8611870" algn="l"/>
                <a:tab pos="9870440" algn="l"/>
                <a:tab pos="10523220" algn="l"/>
              </a:tabLst>
            </a:pPr>
            <a:r>
              <a:rPr sz="2600" spc="-28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pre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ct	the	loan	a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pro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al	or	reje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tion	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tat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s,	we	employ	the	following  methodology:</a:t>
            </a:r>
            <a:endParaRPr sz="2600">
              <a:latin typeface="Arial MT"/>
              <a:cs typeface="Arial MT"/>
            </a:endParaRPr>
          </a:p>
          <a:p>
            <a:pPr marL="289560" indent="-277495">
              <a:lnSpc>
                <a:spcPts val="3110"/>
              </a:lnSpc>
              <a:spcBef>
                <a:spcPts val="375"/>
              </a:spcBef>
              <a:buSzPct val="96153"/>
              <a:buAutoNum type="arabicPeriod"/>
              <a:tabLst>
                <a:tab pos="290195" algn="l"/>
              </a:tabLst>
            </a:pP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Collection:</a:t>
            </a:r>
            <a:endParaRPr sz="2600">
              <a:latin typeface="Arial MT"/>
              <a:cs typeface="Arial MT"/>
            </a:endParaRPr>
          </a:p>
          <a:p>
            <a:pPr marL="756285" marR="7620" lvl="1" indent="-287020">
              <a:lnSpc>
                <a:spcPct val="80000"/>
              </a:lnSpc>
              <a:spcBef>
                <a:spcPts val="520"/>
              </a:spcBef>
              <a:buAutoNum type="arabicPeriod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Collect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loan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applications,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includes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features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such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credit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score,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amount,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tenure,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employment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type.</a:t>
            </a:r>
            <a:endParaRPr sz="2200">
              <a:latin typeface="Arial MT"/>
              <a:cs typeface="Arial MT"/>
            </a:endParaRPr>
          </a:p>
          <a:p>
            <a:pPr marL="756285" marR="6985" lvl="1" indent="-287020">
              <a:lnSpc>
                <a:spcPct val="80000"/>
              </a:lnSpc>
              <a:spcBef>
                <a:spcPts val="500"/>
              </a:spcBef>
              <a:buAutoNum type="arabicPeriod"/>
              <a:tabLst>
                <a:tab pos="756920" algn="l"/>
                <a:tab pos="1379220" algn="l"/>
                <a:tab pos="2734310" algn="l"/>
                <a:tab pos="3404870" algn="l"/>
                <a:tab pos="4124325" algn="l"/>
                <a:tab pos="4965700" algn="l"/>
                <a:tab pos="5495925" algn="l"/>
                <a:tab pos="7631430" algn="l"/>
                <a:tab pos="8848090" algn="l"/>
                <a:tab pos="9954260" algn="l"/>
                <a:tab pos="10501630" algn="l"/>
                <a:tab pos="11574780" algn="l"/>
              </a:tabLst>
            </a:pP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rea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-w</a:t>
            </a:r>
            <a:r>
              <a:rPr sz="2200" spc="5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rld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s,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whi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wid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29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v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ab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nline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ur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ke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Kag</a:t>
            </a:r>
            <a:r>
              <a:rPr sz="2200" dirty="0">
                <a:latin typeface="Arial MT"/>
                <a:cs typeface="Arial MT"/>
              </a:rPr>
              <a:t>g</a:t>
            </a:r>
            <a:r>
              <a:rPr sz="2200" spc="-1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to  ensure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model's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robustness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applicability.</a:t>
            </a:r>
            <a:endParaRPr sz="2200">
              <a:latin typeface="Arial MT"/>
              <a:cs typeface="Arial MT"/>
            </a:endParaRPr>
          </a:p>
          <a:p>
            <a:pPr marL="289560" indent="-277495">
              <a:lnSpc>
                <a:spcPts val="3110"/>
              </a:lnSpc>
              <a:spcBef>
                <a:spcPts val="375"/>
              </a:spcBef>
              <a:buSzPct val="96153"/>
              <a:buAutoNum type="arabicPeriod"/>
              <a:tabLst>
                <a:tab pos="290195" algn="l"/>
              </a:tabLst>
            </a:pP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Preprocessing:</a:t>
            </a:r>
            <a:endParaRPr sz="2600">
              <a:latin typeface="Arial MT"/>
              <a:cs typeface="Arial MT"/>
            </a:endParaRPr>
          </a:p>
          <a:p>
            <a:pPr marL="756285" marR="8255" lvl="1" indent="-287020">
              <a:lnSpc>
                <a:spcPct val="80000"/>
              </a:lnSpc>
              <a:spcBef>
                <a:spcPts val="515"/>
              </a:spcBef>
              <a:buAutoNum type="arabicPeriod"/>
              <a:tabLst>
                <a:tab pos="756920" algn="l"/>
                <a:tab pos="1655445" algn="l"/>
                <a:tab pos="2212975" algn="l"/>
                <a:tab pos="2926715" algn="l"/>
                <a:tab pos="3389629" algn="l"/>
                <a:tab pos="4618355" algn="l"/>
                <a:tab pos="5734050" algn="l"/>
                <a:tab pos="6788784" algn="l"/>
                <a:tab pos="8107045" algn="l"/>
                <a:tab pos="9616440" algn="l"/>
                <a:tab pos="10250170" algn="l"/>
              </a:tabLst>
            </a:pPr>
            <a:r>
              <a:rPr sz="2200" spc="-5" dirty="0">
                <a:latin typeface="Arial MT"/>
                <a:cs typeface="Arial MT"/>
              </a:rPr>
              <a:t>Cle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nd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mis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values,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spc="1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movi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ates,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tra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sfo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g  categorical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variables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numerical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techniques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like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one-hot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encoding.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ts val="2350"/>
              </a:lnSpc>
              <a:buAutoNum type="arabicPeriod"/>
              <a:tabLst>
                <a:tab pos="756920" algn="l"/>
                <a:tab pos="2372995" algn="l"/>
                <a:tab pos="6887845" algn="l"/>
              </a:tabLst>
            </a:pPr>
            <a:r>
              <a:rPr sz="2200" spc="-5" dirty="0">
                <a:latin typeface="Arial MT"/>
                <a:cs typeface="Arial MT"/>
              </a:rPr>
              <a:t>Standardize	the</a:t>
            </a:r>
            <a:r>
              <a:rPr sz="2200" spc="3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features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scaling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	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3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common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range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3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avoid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bias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375"/>
              </a:lnSpc>
            </a:pPr>
            <a:r>
              <a:rPr sz="2200" dirty="0">
                <a:latin typeface="Arial MT"/>
                <a:cs typeface="Arial MT"/>
              </a:rPr>
              <a:t>introduced</a:t>
            </a:r>
            <a:r>
              <a:rPr sz="2200" spc="-5" dirty="0">
                <a:latin typeface="Arial MT"/>
                <a:cs typeface="Arial MT"/>
              </a:rPr>
              <a:t> by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feature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scaling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 marL="289560" lvl="1" indent="-277495">
              <a:lnSpc>
                <a:spcPts val="3115"/>
              </a:lnSpc>
              <a:spcBef>
                <a:spcPts val="360"/>
              </a:spcBef>
              <a:buSzPct val="96153"/>
              <a:buAutoNum type="arabicPeriod" startAt="3"/>
              <a:tabLst>
                <a:tab pos="290195" algn="l"/>
              </a:tabLst>
            </a:pPr>
            <a:r>
              <a:rPr sz="2600" dirty="0">
                <a:latin typeface="Arial MT"/>
                <a:cs typeface="Arial MT"/>
              </a:rPr>
              <a:t>Model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Training:</a:t>
            </a:r>
            <a:endParaRPr sz="2600">
              <a:latin typeface="Arial MT"/>
              <a:cs typeface="Arial MT"/>
            </a:endParaRPr>
          </a:p>
          <a:p>
            <a:pPr marL="756285" lvl="2" indent="-287020">
              <a:lnSpc>
                <a:spcPts val="2620"/>
              </a:lnSpc>
              <a:buAutoNum type="arabicPeriod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Naïve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Bayes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analysis,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known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accuracy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simplicity.</a:t>
            </a:r>
            <a:endParaRPr sz="2200">
              <a:latin typeface="Arial MT"/>
              <a:cs typeface="Arial MT"/>
            </a:endParaRPr>
          </a:p>
          <a:p>
            <a:pPr marL="756285" lvl="2" indent="-287020">
              <a:lnSpc>
                <a:spcPts val="2360"/>
              </a:lnSpc>
              <a:buAutoNum type="arabicPeriod"/>
              <a:tabLst>
                <a:tab pos="756920" algn="l"/>
                <a:tab pos="1442085" algn="l"/>
                <a:tab pos="1972310" algn="l"/>
                <a:tab pos="2658110" algn="l"/>
                <a:tab pos="3173095" algn="l"/>
                <a:tab pos="3767454" algn="l"/>
                <a:tab pos="4827270" algn="l"/>
                <a:tab pos="5436870" algn="l"/>
                <a:tab pos="6402705" algn="l"/>
                <a:tab pos="7509509" algn="l"/>
                <a:tab pos="8319134" algn="l"/>
                <a:tab pos="9518650" algn="l"/>
                <a:tab pos="10779125" algn="l"/>
                <a:tab pos="11170920" algn="l"/>
              </a:tabLst>
            </a:pPr>
            <a:r>
              <a:rPr sz="2200" spc="-5" dirty="0">
                <a:latin typeface="Arial MT"/>
                <a:cs typeface="Arial MT"/>
              </a:rPr>
              <a:t>Split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tra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te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ti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u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ets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strat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fi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mpling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ther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365"/>
              </a:lnSpc>
            </a:pPr>
            <a:r>
              <a:rPr sz="2200" dirty="0">
                <a:latin typeface="Arial MT"/>
                <a:cs typeface="Arial MT"/>
              </a:rPr>
              <a:t>suitable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techniques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ensure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representative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balanced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split.</a:t>
            </a:r>
            <a:endParaRPr sz="2200">
              <a:latin typeface="Arial MT"/>
              <a:cs typeface="Arial MT"/>
            </a:endParaRPr>
          </a:p>
          <a:p>
            <a:pPr marL="756285" marR="5715" lvl="2" indent="-287020">
              <a:lnSpc>
                <a:spcPct val="79100"/>
              </a:lnSpc>
              <a:spcBef>
                <a:spcPts val="540"/>
              </a:spcBef>
              <a:buAutoNum type="arabicPeriod" startAt="3"/>
              <a:tabLst>
                <a:tab pos="756920" algn="l"/>
              </a:tabLst>
            </a:pPr>
            <a:r>
              <a:rPr sz="2200" spc="-20" dirty="0">
                <a:latin typeface="Arial MT"/>
                <a:cs typeface="Arial MT"/>
              </a:rPr>
              <a:t>Train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1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training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calculate</a:t>
            </a:r>
            <a:r>
              <a:rPr sz="2200" spc="1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performance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metrics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1454912"/>
            <a:ext cx="10392410" cy="5008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345"/>
              </a:lnSpc>
              <a:spcBef>
                <a:spcPts val="105"/>
              </a:spcBef>
              <a:buAutoNum type="arabicPeriod"/>
              <a:tabLst>
                <a:tab pos="241935" algn="l"/>
              </a:tabLst>
            </a:pP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Evaluation: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1930"/>
              </a:lnSpc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Calculate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accuracy of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 using</a:t>
            </a:r>
            <a:r>
              <a:rPr sz="1700" spc="-5" dirty="0">
                <a:latin typeface="Arial MT"/>
                <a:cs typeface="Arial MT"/>
              </a:rPr>
              <a:t> 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testing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data.</a:t>
            </a:r>
            <a:endParaRPr sz="1700">
              <a:latin typeface="Arial MT"/>
              <a:cs typeface="Arial MT"/>
            </a:endParaRPr>
          </a:p>
          <a:p>
            <a:pPr marL="756285" marR="6350" lvl="1" indent="-287020">
              <a:lnSpc>
                <a:spcPct val="70000"/>
              </a:lnSpc>
              <a:spcBef>
                <a:spcPts val="555"/>
              </a:spcBef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Compute</a:t>
            </a:r>
            <a:r>
              <a:rPr sz="1700" spc="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confusion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matrix</a:t>
            </a:r>
            <a:r>
              <a:rPr sz="1700" spc="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</a:t>
            </a:r>
            <a:r>
              <a:rPr sz="1700" spc="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assess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performance</a:t>
            </a:r>
            <a:r>
              <a:rPr sz="1700" spc="4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of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</a:t>
            </a:r>
            <a:r>
              <a:rPr sz="1700" spc="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</a:t>
            </a:r>
            <a:r>
              <a:rPr sz="1700" spc="7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6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basis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5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predicted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class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versus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actual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class.</a:t>
            </a:r>
            <a:endParaRPr sz="1700">
              <a:latin typeface="Arial MT"/>
              <a:cs typeface="Arial MT"/>
            </a:endParaRPr>
          </a:p>
          <a:p>
            <a:pPr marL="756285" lvl="1" indent="-287020">
              <a:lnSpc>
                <a:spcPts val="1625"/>
              </a:lnSpc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Measure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area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under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22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ROC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curve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(AUC-ROC)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evaluate</a:t>
            </a:r>
            <a:r>
              <a:rPr sz="1700" spc="22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2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model's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ability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distinguish</a:t>
            </a:r>
            <a:endParaRPr sz="1700">
              <a:latin typeface="Arial MT"/>
              <a:cs typeface="Arial MT"/>
            </a:endParaRPr>
          </a:p>
          <a:p>
            <a:pPr marL="756285">
              <a:lnSpc>
                <a:spcPts val="1735"/>
              </a:lnSpc>
            </a:pPr>
            <a:r>
              <a:rPr sz="1700" spc="-5" dirty="0">
                <a:latin typeface="Arial MT"/>
                <a:cs typeface="Arial MT"/>
              </a:rPr>
              <a:t>between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different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classes.</a:t>
            </a: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ts val="2345"/>
              </a:lnSpc>
              <a:spcBef>
                <a:spcPts val="280"/>
              </a:spcBef>
              <a:buAutoNum type="arabicPeriod" startAt="2"/>
              <a:tabLst>
                <a:tab pos="241935" algn="l"/>
              </a:tabLst>
            </a:pP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Optimization: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70000"/>
              </a:lnSpc>
              <a:spcBef>
                <a:spcPts val="555"/>
              </a:spcBef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Fine-tune</a:t>
            </a:r>
            <a:r>
              <a:rPr sz="1700" spc="3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hyperparameters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40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Naïve</a:t>
            </a:r>
            <a:r>
              <a:rPr sz="1700" spc="40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Bayes</a:t>
            </a:r>
            <a:r>
              <a:rPr sz="1700" spc="4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</a:t>
            </a:r>
            <a:r>
              <a:rPr sz="1700" spc="3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using</a:t>
            </a:r>
            <a:r>
              <a:rPr sz="1700" spc="4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techniques</a:t>
            </a:r>
            <a:r>
              <a:rPr sz="1700" spc="4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like</a:t>
            </a:r>
            <a:r>
              <a:rPr sz="1700" spc="3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grid</a:t>
            </a:r>
            <a:r>
              <a:rPr sz="1700" spc="3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search</a:t>
            </a:r>
            <a:r>
              <a:rPr sz="1700" spc="3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random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search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achieve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optimal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performance.</a:t>
            </a:r>
            <a:endParaRPr sz="1700">
              <a:latin typeface="Arial MT"/>
              <a:cs typeface="Arial MT"/>
            </a:endParaRPr>
          </a:p>
          <a:p>
            <a:pPr marL="756285" lvl="1" indent="-287020">
              <a:lnSpc>
                <a:spcPts val="1614"/>
              </a:lnSpc>
              <a:buAutoNum type="arabicPeriod"/>
              <a:tabLst>
                <a:tab pos="756920" algn="l"/>
              </a:tabLst>
            </a:pPr>
            <a:r>
              <a:rPr sz="1700" spc="-5" dirty="0">
                <a:latin typeface="Arial MT"/>
                <a:cs typeface="Arial MT"/>
              </a:rPr>
              <a:t>Consider</a:t>
            </a:r>
            <a:r>
              <a:rPr sz="1700" spc="3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incorporating</a:t>
            </a:r>
            <a:r>
              <a:rPr sz="1700" spc="3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additional</a:t>
            </a:r>
            <a:r>
              <a:rPr sz="1700" spc="3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features</a:t>
            </a:r>
            <a:r>
              <a:rPr sz="1700" spc="3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that</a:t>
            </a:r>
            <a:r>
              <a:rPr sz="1700" spc="3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may</a:t>
            </a:r>
            <a:r>
              <a:rPr sz="1700" spc="29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be</a:t>
            </a:r>
            <a:r>
              <a:rPr sz="1700" spc="2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relevant</a:t>
            </a:r>
            <a:r>
              <a:rPr sz="1700" spc="3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3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3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loan</a:t>
            </a:r>
            <a:r>
              <a:rPr sz="1700" spc="3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approval</a:t>
            </a:r>
            <a:r>
              <a:rPr sz="1700" spc="3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</a:t>
            </a:r>
            <a:r>
              <a:rPr sz="1700" spc="2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rejection</a:t>
            </a:r>
            <a:endParaRPr sz="1700">
              <a:latin typeface="Arial MT"/>
              <a:cs typeface="Arial MT"/>
            </a:endParaRPr>
          </a:p>
          <a:p>
            <a:pPr marL="756285">
              <a:lnSpc>
                <a:spcPts val="1735"/>
              </a:lnSpc>
            </a:pPr>
            <a:r>
              <a:rPr sz="1700" spc="-5" dirty="0">
                <a:latin typeface="Arial MT"/>
                <a:cs typeface="Arial MT"/>
              </a:rPr>
              <a:t>status,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such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 co-applicant's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credit score,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education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level, or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debt-to-income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ratio.</a:t>
            </a:r>
            <a:endParaRPr sz="1700">
              <a:latin typeface="Arial MT"/>
              <a:cs typeface="Arial MT"/>
            </a:endParaRPr>
          </a:p>
          <a:p>
            <a:pPr marL="241300" lvl="1" indent="-229235">
              <a:lnSpc>
                <a:spcPts val="2345"/>
              </a:lnSpc>
              <a:spcBef>
                <a:spcPts val="280"/>
              </a:spcBef>
              <a:buAutoNum type="arabicPeriod" startAt="3"/>
              <a:tabLst>
                <a:tab pos="241935" algn="l"/>
              </a:tabLst>
            </a:pP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Deployment:</a:t>
            </a:r>
            <a:endParaRPr sz="2000">
              <a:latin typeface="Arial MT"/>
              <a:cs typeface="Arial MT"/>
            </a:endParaRPr>
          </a:p>
          <a:p>
            <a:pPr marL="756285" marR="5715" lvl="2" indent="-287020">
              <a:lnSpc>
                <a:spcPct val="70000"/>
              </a:lnSpc>
              <a:spcBef>
                <a:spcPts val="560"/>
              </a:spcBef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Deploy</a:t>
            </a:r>
            <a:r>
              <a:rPr sz="1700" spc="4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4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optimized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</a:t>
            </a:r>
            <a:r>
              <a:rPr sz="1700" spc="4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real-time</a:t>
            </a:r>
            <a:r>
              <a:rPr sz="1700" spc="40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loan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approval</a:t>
            </a:r>
            <a:r>
              <a:rPr sz="1700" spc="4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rejection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status</a:t>
            </a:r>
            <a:r>
              <a:rPr sz="1700" spc="4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prediction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using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selected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features.</a:t>
            </a:r>
            <a:endParaRPr sz="1700">
              <a:latin typeface="Arial MT"/>
              <a:cs typeface="Arial MT"/>
            </a:endParaRPr>
          </a:p>
          <a:p>
            <a:pPr marL="756285" marR="8255" lvl="2" indent="-287020">
              <a:lnSpc>
                <a:spcPct val="70000"/>
              </a:lnSpc>
              <a:spcBef>
                <a:spcPts val="500"/>
              </a:spcBef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Ensure</a:t>
            </a:r>
            <a:r>
              <a:rPr sz="1700" spc="8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that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deployed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</a:t>
            </a:r>
            <a:r>
              <a:rPr sz="1700" spc="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remains</a:t>
            </a:r>
            <a:r>
              <a:rPr sz="1700" spc="8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up-to-date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by</a:t>
            </a:r>
            <a:r>
              <a:rPr sz="1700" spc="7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regularly</a:t>
            </a:r>
            <a:r>
              <a:rPr sz="1700" spc="7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updating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it</a:t>
            </a:r>
            <a:r>
              <a:rPr sz="1700" spc="9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latest</a:t>
            </a:r>
            <a:r>
              <a:rPr sz="1700" spc="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</a:t>
            </a:r>
            <a:r>
              <a:rPr sz="1700" spc="1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retraining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 </a:t>
            </a:r>
            <a:r>
              <a:rPr sz="1700" spc="-10" dirty="0">
                <a:latin typeface="Arial MT"/>
                <a:cs typeface="Arial MT"/>
              </a:rPr>
              <a:t>accordingly.</a:t>
            </a:r>
            <a:endParaRPr sz="1700">
              <a:latin typeface="Arial MT"/>
              <a:cs typeface="Arial MT"/>
            </a:endParaRPr>
          </a:p>
          <a:p>
            <a:pPr marL="241300" lvl="1" indent="-229235">
              <a:lnSpc>
                <a:spcPts val="2345"/>
              </a:lnSpc>
              <a:spcBef>
                <a:spcPts val="280"/>
              </a:spcBef>
              <a:buAutoNum type="arabicPeriod" startAt="3"/>
              <a:tabLst>
                <a:tab pos="241935" algn="l"/>
              </a:tabLst>
            </a:pPr>
            <a:r>
              <a:rPr sz="2000" spc="-5" dirty="0">
                <a:latin typeface="Arial MT"/>
                <a:cs typeface="Arial MT"/>
              </a:rPr>
              <a:t>Interpretation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Results:</a:t>
            </a:r>
            <a:endParaRPr sz="2000">
              <a:latin typeface="Arial MT"/>
              <a:cs typeface="Arial MT"/>
            </a:endParaRPr>
          </a:p>
          <a:p>
            <a:pPr marL="756285" marR="5080" lvl="2" indent="-287020">
              <a:lnSpc>
                <a:spcPct val="70000"/>
              </a:lnSpc>
              <a:spcBef>
                <a:spcPts val="560"/>
              </a:spcBef>
              <a:buAutoNum type="arabicPeriod"/>
              <a:tabLst>
                <a:tab pos="756920" algn="l"/>
              </a:tabLst>
            </a:pPr>
            <a:r>
              <a:rPr sz="1700" spc="-5" dirty="0">
                <a:latin typeface="Arial MT"/>
                <a:cs typeface="Arial MT"/>
              </a:rPr>
              <a:t>Interpret</a:t>
            </a:r>
            <a:r>
              <a:rPr sz="1700" spc="3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3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model's</a:t>
            </a:r>
            <a:r>
              <a:rPr sz="1700" spc="3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predictions</a:t>
            </a:r>
            <a:r>
              <a:rPr sz="1700" spc="31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by</a:t>
            </a:r>
            <a:r>
              <a:rPr sz="1700" spc="3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analyzing</a:t>
            </a:r>
            <a:r>
              <a:rPr sz="1700" spc="3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3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impact</a:t>
            </a:r>
            <a:r>
              <a:rPr sz="1700" spc="31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of</a:t>
            </a:r>
            <a:r>
              <a:rPr sz="1700" spc="3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individual</a:t>
            </a:r>
            <a:r>
              <a:rPr sz="1700" spc="3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features</a:t>
            </a:r>
            <a:r>
              <a:rPr sz="1700" spc="3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</a:t>
            </a:r>
            <a:r>
              <a:rPr sz="1700" spc="3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3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prediction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outcome.</a:t>
            </a:r>
            <a:endParaRPr sz="1700">
              <a:latin typeface="Arial MT"/>
              <a:cs typeface="Arial MT"/>
            </a:endParaRPr>
          </a:p>
          <a:p>
            <a:pPr marL="756285" marR="6985" lvl="2" indent="-287020">
              <a:lnSpc>
                <a:spcPct val="70000"/>
              </a:lnSpc>
              <a:spcBef>
                <a:spcPts val="500"/>
              </a:spcBef>
              <a:buAutoNum type="arabicPeriod"/>
              <a:tabLst>
                <a:tab pos="756920" algn="l"/>
              </a:tabLst>
            </a:pPr>
            <a:r>
              <a:rPr sz="1700" spc="-5" dirty="0">
                <a:latin typeface="Arial MT"/>
                <a:cs typeface="Arial MT"/>
              </a:rPr>
              <a:t>Utilize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model's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insights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develop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targeted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strategies</a:t>
            </a:r>
            <a:r>
              <a:rPr sz="1700" spc="22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improving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financial</a:t>
            </a:r>
            <a:r>
              <a:rPr sz="1700" spc="22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health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2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customers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consequently,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enhancing</a:t>
            </a:r>
            <a:r>
              <a:rPr sz="1700" spc="-5" dirty="0">
                <a:latin typeface="Arial MT"/>
                <a:cs typeface="Arial MT"/>
              </a:rPr>
              <a:t> the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profitability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financial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institution.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80" y="435356"/>
            <a:ext cx="3159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Methodology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580720"/>
            <a:ext cx="2451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Outcome: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03" y="1786508"/>
            <a:ext cx="1139507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overall </a:t>
            </a:r>
            <a:r>
              <a:rPr sz="2000" dirty="0">
                <a:latin typeface="Arial MT"/>
                <a:cs typeface="Arial MT"/>
              </a:rPr>
              <a:t>success of a loan </a:t>
            </a:r>
            <a:r>
              <a:rPr sz="2000" spc="-5" dirty="0">
                <a:latin typeface="Arial MT"/>
                <a:cs typeface="Arial MT"/>
              </a:rPr>
              <a:t>approval </a:t>
            </a:r>
            <a:r>
              <a:rPr sz="2000" dirty="0">
                <a:latin typeface="Arial MT"/>
                <a:cs typeface="Arial MT"/>
              </a:rPr>
              <a:t>or rejection </a:t>
            </a:r>
            <a:r>
              <a:rPr sz="2000" spc="-5" dirty="0">
                <a:latin typeface="Arial MT"/>
                <a:cs typeface="Arial MT"/>
              </a:rPr>
              <a:t>status prediction model </a:t>
            </a:r>
            <a:r>
              <a:rPr sz="2000" dirty="0">
                <a:latin typeface="Arial MT"/>
                <a:cs typeface="Arial MT"/>
              </a:rPr>
              <a:t>can significantly vary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depending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factors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accuracy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for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training,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reliability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Naïve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Bayes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adapt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situations.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2000" spc="-11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enhance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predictive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capabilities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 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crucial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to:</a:t>
            </a:r>
            <a:endParaRPr sz="2000">
              <a:latin typeface="Arial MT"/>
              <a:cs typeface="Arial MT"/>
            </a:endParaRPr>
          </a:p>
          <a:p>
            <a:pPr marL="12700" marR="6350" algn="just">
              <a:lnSpc>
                <a:spcPct val="100000"/>
              </a:lnSpc>
              <a:buSzPct val="95000"/>
              <a:buAutoNum type="arabicPeriod"/>
              <a:tabLst>
                <a:tab pos="226060" algn="l"/>
              </a:tabLst>
            </a:pPr>
            <a:r>
              <a:rPr sz="2000" dirty="0">
                <a:latin typeface="Arial MT"/>
                <a:cs typeface="Arial MT"/>
              </a:rPr>
              <a:t>Continuously collect </a:t>
            </a:r>
            <a:r>
              <a:rPr sz="2000" spc="-5" dirty="0">
                <a:latin typeface="Arial MT"/>
                <a:cs typeface="Arial MT"/>
              </a:rPr>
              <a:t>and update comprehensive data </a:t>
            </a:r>
            <a:r>
              <a:rPr sz="2000" dirty="0">
                <a:latin typeface="Arial MT"/>
                <a:cs typeface="Arial MT"/>
              </a:rPr>
              <a:t>on loan </a:t>
            </a:r>
            <a:r>
              <a:rPr sz="2000" spc="-5" dirty="0">
                <a:latin typeface="Arial MT"/>
                <a:cs typeface="Arial MT"/>
              </a:rPr>
              <a:t>applicants, </a:t>
            </a:r>
            <a:r>
              <a:rPr sz="2000" dirty="0">
                <a:latin typeface="Arial MT"/>
                <a:cs typeface="Arial MT"/>
              </a:rPr>
              <a:t>including </a:t>
            </a:r>
            <a:r>
              <a:rPr sz="2000" spc="-5" dirty="0">
                <a:latin typeface="Arial MT"/>
                <a:cs typeface="Arial MT"/>
              </a:rPr>
              <a:t>demographic </a:t>
            </a:r>
            <a:r>
              <a:rPr sz="2000" dirty="0">
                <a:latin typeface="Arial MT"/>
                <a:cs typeface="Arial MT"/>
              </a:rPr>
              <a:t> information,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credit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history,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relevant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factors.</a:t>
            </a:r>
            <a:endParaRPr sz="200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  <a:buSzPct val="95000"/>
              <a:buAutoNum type="arabicPeriod"/>
              <a:tabLst>
                <a:tab pos="226060" algn="l"/>
              </a:tabLst>
            </a:pPr>
            <a:r>
              <a:rPr sz="2000" dirty="0">
                <a:latin typeface="Arial MT"/>
                <a:cs typeface="Arial MT"/>
              </a:rPr>
              <a:t>Regularly monitor </a:t>
            </a:r>
            <a:r>
              <a:rPr sz="2000" spc="-5" dirty="0">
                <a:latin typeface="Arial MT"/>
                <a:cs typeface="Arial MT"/>
              </a:rPr>
              <a:t>and evaluate the performance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the model to identify areas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improvement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adjust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accordingly.</a:t>
            </a:r>
            <a:endParaRPr sz="2000">
              <a:latin typeface="Arial MT"/>
              <a:cs typeface="Arial MT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6060" algn="l"/>
              </a:tabLst>
            </a:pPr>
            <a:r>
              <a:rPr sz="2000" spc="-5" dirty="0">
                <a:latin typeface="Arial MT"/>
                <a:cs typeface="Arial MT"/>
              </a:rPr>
              <a:t>Incorporate </a:t>
            </a:r>
            <a:r>
              <a:rPr sz="2000" dirty="0">
                <a:latin typeface="Arial MT"/>
                <a:cs typeface="Arial MT"/>
              </a:rPr>
              <a:t>additional </a:t>
            </a:r>
            <a:r>
              <a:rPr sz="2000" spc="-5" dirty="0">
                <a:latin typeface="Arial MT"/>
                <a:cs typeface="Arial MT"/>
              </a:rPr>
              <a:t>features and attributes </a:t>
            </a:r>
            <a:r>
              <a:rPr sz="2000" dirty="0">
                <a:latin typeface="Arial MT"/>
                <a:cs typeface="Arial MT"/>
              </a:rPr>
              <a:t>that </a:t>
            </a:r>
            <a:r>
              <a:rPr sz="2000" spc="-5" dirty="0">
                <a:latin typeface="Arial MT"/>
                <a:cs typeface="Arial MT"/>
              </a:rPr>
              <a:t>may </a:t>
            </a:r>
            <a:r>
              <a:rPr sz="2000" dirty="0">
                <a:latin typeface="Arial MT"/>
                <a:cs typeface="Arial MT"/>
              </a:rPr>
              <a:t>contribute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more accurate </a:t>
            </a:r>
            <a:r>
              <a:rPr sz="2000" dirty="0">
                <a:latin typeface="Arial MT"/>
                <a:cs typeface="Arial MT"/>
              </a:rPr>
              <a:t>assessment </a:t>
            </a:r>
            <a:r>
              <a:rPr sz="2000" spc="-15" dirty="0">
                <a:latin typeface="Arial MT"/>
                <a:cs typeface="Arial MT"/>
              </a:rPr>
              <a:t>of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applicant's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creditworthiness.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conclusion,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predictive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approval</a:t>
            </a:r>
            <a:r>
              <a:rPr sz="2000" dirty="0">
                <a:latin typeface="Arial MT"/>
                <a:cs typeface="Arial MT"/>
              </a:rPr>
              <a:t> or rejection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 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effective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when </a:t>
            </a:r>
            <a:r>
              <a:rPr sz="2000" spc="-5" dirty="0">
                <a:latin typeface="Arial MT"/>
                <a:cs typeface="Arial MT"/>
              </a:rPr>
              <a:t> properly </a:t>
            </a:r>
            <a:r>
              <a:rPr sz="2000" dirty="0">
                <a:latin typeface="Arial MT"/>
                <a:cs typeface="Arial MT"/>
              </a:rPr>
              <a:t>managed and maintained. </a:t>
            </a:r>
            <a:r>
              <a:rPr sz="2000" spc="-5" dirty="0">
                <a:latin typeface="Arial MT"/>
                <a:cs typeface="Arial MT"/>
              </a:rPr>
              <a:t>By </a:t>
            </a:r>
            <a:r>
              <a:rPr sz="2000" dirty="0">
                <a:latin typeface="Arial MT"/>
                <a:cs typeface="Arial MT"/>
              </a:rPr>
              <a:t>investing </a:t>
            </a:r>
            <a:r>
              <a:rPr sz="2000" spc="-5" dirty="0">
                <a:latin typeface="Arial MT"/>
                <a:cs typeface="Arial MT"/>
              </a:rPr>
              <a:t>time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resources </a:t>
            </a:r>
            <a:r>
              <a:rPr sz="2000" dirty="0">
                <a:latin typeface="Arial MT"/>
                <a:cs typeface="Arial MT"/>
              </a:rPr>
              <a:t>into developing </a:t>
            </a:r>
            <a:r>
              <a:rPr sz="2000" spc="-5" dirty="0">
                <a:latin typeface="Arial MT"/>
                <a:cs typeface="Arial MT"/>
              </a:rPr>
              <a:t>and refining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model, </a:t>
            </a:r>
            <a:r>
              <a:rPr sz="2000" spc="-5" dirty="0">
                <a:latin typeface="Arial MT"/>
                <a:cs typeface="Arial MT"/>
              </a:rPr>
              <a:t>financial institutions </a:t>
            </a:r>
            <a:r>
              <a:rPr sz="2000" dirty="0">
                <a:latin typeface="Arial MT"/>
                <a:cs typeface="Arial MT"/>
              </a:rPr>
              <a:t>can enhance their </a:t>
            </a:r>
            <a:r>
              <a:rPr sz="2000" spc="-5" dirty="0">
                <a:latin typeface="Arial MT"/>
                <a:cs typeface="Arial MT"/>
              </a:rPr>
              <a:t>overall </a:t>
            </a:r>
            <a:r>
              <a:rPr sz="2000" dirty="0">
                <a:latin typeface="Arial MT"/>
                <a:cs typeface="Arial MT"/>
              </a:rPr>
              <a:t>credit </a:t>
            </a:r>
            <a:r>
              <a:rPr sz="2000" spc="-5" dirty="0">
                <a:latin typeface="Arial MT"/>
                <a:cs typeface="Arial MT"/>
              </a:rPr>
              <a:t>evaluation processes and </a:t>
            </a:r>
            <a:r>
              <a:rPr sz="2000" dirty="0">
                <a:latin typeface="Arial MT"/>
                <a:cs typeface="Arial MT"/>
              </a:rPr>
              <a:t>potentially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efficiency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accuracy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loan approval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decisions.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97923" y="2782316"/>
              <a:ext cx="919480" cy="1379220"/>
            </a:xfrm>
            <a:custGeom>
              <a:avLst/>
              <a:gdLst/>
              <a:ahLst/>
              <a:cxnLst/>
              <a:rect l="l" t="t" r="r" b="b"/>
              <a:pathLst>
                <a:path w="919479" h="1379220">
                  <a:moveTo>
                    <a:pt x="84327" y="1122807"/>
                  </a:moveTo>
                  <a:lnTo>
                    <a:pt x="78231" y="1122807"/>
                  </a:lnTo>
                  <a:lnTo>
                    <a:pt x="72898" y="1123950"/>
                  </a:lnTo>
                  <a:lnTo>
                    <a:pt x="51881" y="1163510"/>
                  </a:lnTo>
                  <a:lnTo>
                    <a:pt x="49498" y="1211587"/>
                  </a:lnTo>
                  <a:lnTo>
                    <a:pt x="49405" y="1227832"/>
                  </a:lnTo>
                  <a:lnTo>
                    <a:pt x="49714" y="1245236"/>
                  </a:lnTo>
                  <a:lnTo>
                    <a:pt x="54482" y="1285367"/>
                  </a:lnTo>
                  <a:lnTo>
                    <a:pt x="77493" y="1322119"/>
                  </a:lnTo>
                  <a:lnTo>
                    <a:pt x="120830" y="1342909"/>
                  </a:lnTo>
                  <a:lnTo>
                    <a:pt x="168782" y="1357376"/>
                  </a:lnTo>
                  <a:lnTo>
                    <a:pt x="206708" y="1365885"/>
                  </a:lnTo>
                  <a:lnTo>
                    <a:pt x="248539" y="1372870"/>
                  </a:lnTo>
                  <a:lnTo>
                    <a:pt x="292353" y="1377442"/>
                  </a:lnTo>
                  <a:lnTo>
                    <a:pt x="336550" y="1378966"/>
                  </a:lnTo>
                  <a:lnTo>
                    <a:pt x="397226" y="1376916"/>
                  </a:lnTo>
                  <a:lnTo>
                    <a:pt x="453723" y="1370758"/>
                  </a:lnTo>
                  <a:lnTo>
                    <a:pt x="506053" y="1360481"/>
                  </a:lnTo>
                  <a:lnTo>
                    <a:pt x="554227" y="1346073"/>
                  </a:lnTo>
                  <a:lnTo>
                    <a:pt x="598515" y="1328162"/>
                  </a:lnTo>
                  <a:lnTo>
                    <a:pt x="639349" y="1307369"/>
                  </a:lnTo>
                  <a:lnTo>
                    <a:pt x="676707" y="1283672"/>
                  </a:lnTo>
                  <a:lnTo>
                    <a:pt x="710565" y="1257046"/>
                  </a:lnTo>
                  <a:lnTo>
                    <a:pt x="741263" y="1227832"/>
                  </a:lnTo>
                  <a:lnTo>
                    <a:pt x="768985" y="1196213"/>
                  </a:lnTo>
                  <a:lnTo>
                    <a:pt x="788043" y="1170051"/>
                  </a:lnTo>
                  <a:lnTo>
                    <a:pt x="339598" y="1170051"/>
                  </a:lnTo>
                  <a:lnTo>
                    <a:pt x="314950" y="1169600"/>
                  </a:lnTo>
                  <a:lnTo>
                    <a:pt x="269178" y="1166032"/>
                  </a:lnTo>
                  <a:lnTo>
                    <a:pt x="228002" y="1159198"/>
                  </a:lnTo>
                  <a:lnTo>
                    <a:pt x="174371" y="1146429"/>
                  </a:lnTo>
                  <a:lnTo>
                    <a:pt x="119379" y="1129919"/>
                  </a:lnTo>
                  <a:lnTo>
                    <a:pt x="108688" y="1126825"/>
                  </a:lnTo>
                  <a:lnTo>
                    <a:pt x="99282" y="1124600"/>
                  </a:lnTo>
                  <a:lnTo>
                    <a:pt x="91162" y="1123257"/>
                  </a:lnTo>
                  <a:lnTo>
                    <a:pt x="84327" y="1122807"/>
                  </a:lnTo>
                  <a:close/>
                </a:path>
                <a:path w="919479" h="1379220">
                  <a:moveTo>
                    <a:pt x="911371" y="789305"/>
                  </a:moveTo>
                  <a:lnTo>
                    <a:pt x="656590" y="789305"/>
                  </a:lnTo>
                  <a:lnTo>
                    <a:pt x="654587" y="826952"/>
                  </a:lnTo>
                  <a:lnTo>
                    <a:pt x="650668" y="863695"/>
                  </a:lnTo>
                  <a:lnTo>
                    <a:pt x="637031" y="934466"/>
                  </a:lnTo>
                  <a:lnTo>
                    <a:pt x="614632" y="999267"/>
                  </a:lnTo>
                  <a:lnTo>
                    <a:pt x="582422" y="1055878"/>
                  </a:lnTo>
                  <a:lnTo>
                    <a:pt x="539765" y="1102915"/>
                  </a:lnTo>
                  <a:lnTo>
                    <a:pt x="485775" y="1139190"/>
                  </a:lnTo>
                  <a:lnTo>
                    <a:pt x="419353" y="1162335"/>
                  </a:lnTo>
                  <a:lnTo>
                    <a:pt x="381154" y="1168122"/>
                  </a:lnTo>
                  <a:lnTo>
                    <a:pt x="339598" y="1170051"/>
                  </a:lnTo>
                  <a:lnTo>
                    <a:pt x="788043" y="1170051"/>
                  </a:lnTo>
                  <a:lnTo>
                    <a:pt x="815594" y="1125855"/>
                  </a:lnTo>
                  <a:lnTo>
                    <a:pt x="834806" y="1087802"/>
                  </a:lnTo>
                  <a:lnTo>
                    <a:pt x="851852" y="1048702"/>
                  </a:lnTo>
                  <a:lnTo>
                    <a:pt x="866707" y="1008554"/>
                  </a:lnTo>
                  <a:lnTo>
                    <a:pt x="879348" y="967359"/>
                  </a:lnTo>
                  <a:lnTo>
                    <a:pt x="890017" y="925425"/>
                  </a:lnTo>
                  <a:lnTo>
                    <a:pt x="898794" y="883062"/>
                  </a:lnTo>
                  <a:lnTo>
                    <a:pt x="905690" y="840271"/>
                  </a:lnTo>
                  <a:lnTo>
                    <a:pt x="910717" y="797051"/>
                  </a:lnTo>
                  <a:lnTo>
                    <a:pt x="911371" y="789305"/>
                  </a:lnTo>
                  <a:close/>
                </a:path>
                <a:path w="919479" h="1379220">
                  <a:moveTo>
                    <a:pt x="467232" y="0"/>
                  </a:moveTo>
                  <a:lnTo>
                    <a:pt x="411343" y="2119"/>
                  </a:lnTo>
                  <a:lnTo>
                    <a:pt x="358917" y="8477"/>
                  </a:lnTo>
                  <a:lnTo>
                    <a:pt x="309945" y="19073"/>
                  </a:lnTo>
                  <a:lnTo>
                    <a:pt x="264414" y="33909"/>
                  </a:lnTo>
                  <a:lnTo>
                    <a:pt x="222502" y="52577"/>
                  </a:lnTo>
                  <a:lnTo>
                    <a:pt x="184197" y="74675"/>
                  </a:lnTo>
                  <a:lnTo>
                    <a:pt x="149488" y="100202"/>
                  </a:lnTo>
                  <a:lnTo>
                    <a:pt x="118364" y="129159"/>
                  </a:lnTo>
                  <a:lnTo>
                    <a:pt x="90816" y="161161"/>
                  </a:lnTo>
                  <a:lnTo>
                    <a:pt x="66865" y="196008"/>
                  </a:lnTo>
                  <a:lnTo>
                    <a:pt x="46533" y="233689"/>
                  </a:lnTo>
                  <a:lnTo>
                    <a:pt x="29845" y="274193"/>
                  </a:lnTo>
                  <a:lnTo>
                    <a:pt x="16769" y="317176"/>
                  </a:lnTo>
                  <a:lnTo>
                    <a:pt x="7445" y="362124"/>
                  </a:lnTo>
                  <a:lnTo>
                    <a:pt x="1859" y="409049"/>
                  </a:lnTo>
                  <a:lnTo>
                    <a:pt x="0" y="457962"/>
                  </a:lnTo>
                  <a:lnTo>
                    <a:pt x="1311" y="504066"/>
                  </a:lnTo>
                  <a:lnTo>
                    <a:pt x="5254" y="547719"/>
                  </a:lnTo>
                  <a:lnTo>
                    <a:pt x="11849" y="588978"/>
                  </a:lnTo>
                  <a:lnTo>
                    <a:pt x="21081" y="627761"/>
                  </a:lnTo>
                  <a:lnTo>
                    <a:pt x="33226" y="663884"/>
                  </a:lnTo>
                  <a:lnTo>
                    <a:pt x="66944" y="727702"/>
                  </a:lnTo>
                  <a:lnTo>
                    <a:pt x="113403" y="780063"/>
                  </a:lnTo>
                  <a:lnTo>
                    <a:pt x="173601" y="820207"/>
                  </a:lnTo>
                  <a:lnTo>
                    <a:pt x="208915" y="835660"/>
                  </a:lnTo>
                  <a:lnTo>
                    <a:pt x="247965" y="847828"/>
                  </a:lnTo>
                  <a:lnTo>
                    <a:pt x="291004" y="856519"/>
                  </a:lnTo>
                  <a:lnTo>
                    <a:pt x="338020" y="861734"/>
                  </a:lnTo>
                  <a:lnTo>
                    <a:pt x="389000" y="863473"/>
                  </a:lnTo>
                  <a:lnTo>
                    <a:pt x="431008" y="862072"/>
                  </a:lnTo>
                  <a:lnTo>
                    <a:pt x="470550" y="857885"/>
                  </a:lnTo>
                  <a:lnTo>
                    <a:pt x="542290" y="841248"/>
                  </a:lnTo>
                  <a:lnTo>
                    <a:pt x="604345" y="817229"/>
                  </a:lnTo>
                  <a:lnTo>
                    <a:pt x="656590" y="789305"/>
                  </a:lnTo>
                  <a:lnTo>
                    <a:pt x="911371" y="789305"/>
                  </a:lnTo>
                  <a:lnTo>
                    <a:pt x="914364" y="753899"/>
                  </a:lnTo>
                  <a:lnTo>
                    <a:pt x="916940" y="711485"/>
                  </a:lnTo>
                  <a:lnTo>
                    <a:pt x="918467" y="669786"/>
                  </a:lnTo>
                  <a:lnTo>
                    <a:pt x="918617" y="657606"/>
                  </a:lnTo>
                  <a:lnTo>
                    <a:pt x="443483" y="657606"/>
                  </a:lnTo>
                  <a:lnTo>
                    <a:pt x="420248" y="656770"/>
                  </a:lnTo>
                  <a:lnTo>
                    <a:pt x="379065" y="650051"/>
                  </a:lnTo>
                  <a:lnTo>
                    <a:pt x="330454" y="627348"/>
                  </a:lnTo>
                  <a:lnTo>
                    <a:pt x="296320" y="588942"/>
                  </a:lnTo>
                  <a:lnTo>
                    <a:pt x="275335" y="534543"/>
                  </a:lnTo>
                  <a:lnTo>
                    <a:pt x="267969" y="489712"/>
                  </a:lnTo>
                  <a:lnTo>
                    <a:pt x="265556" y="438404"/>
                  </a:lnTo>
                  <a:lnTo>
                    <a:pt x="266251" y="413684"/>
                  </a:lnTo>
                  <a:lnTo>
                    <a:pt x="271879" y="367341"/>
                  </a:lnTo>
                  <a:lnTo>
                    <a:pt x="283237" y="325336"/>
                  </a:lnTo>
                  <a:lnTo>
                    <a:pt x="300470" y="288811"/>
                  </a:lnTo>
                  <a:lnTo>
                    <a:pt x="323615" y="258097"/>
                  </a:lnTo>
                  <a:lnTo>
                    <a:pt x="369443" y="224789"/>
                  </a:lnTo>
                  <a:lnTo>
                    <a:pt x="407765" y="212105"/>
                  </a:lnTo>
                  <a:lnTo>
                    <a:pt x="452754" y="207899"/>
                  </a:lnTo>
                  <a:lnTo>
                    <a:pt x="846782" y="207899"/>
                  </a:lnTo>
                  <a:lnTo>
                    <a:pt x="832103" y="180594"/>
                  </a:lnTo>
                  <a:lnTo>
                    <a:pt x="794480" y="127714"/>
                  </a:lnTo>
                  <a:lnTo>
                    <a:pt x="748665" y="83312"/>
                  </a:lnTo>
                  <a:lnTo>
                    <a:pt x="693880" y="47783"/>
                  </a:lnTo>
                  <a:lnTo>
                    <a:pt x="629284" y="21589"/>
                  </a:lnTo>
                  <a:lnTo>
                    <a:pt x="554021" y="5365"/>
                  </a:lnTo>
                  <a:lnTo>
                    <a:pt x="512073" y="1337"/>
                  </a:lnTo>
                  <a:lnTo>
                    <a:pt x="467232" y="0"/>
                  </a:lnTo>
                  <a:close/>
                </a:path>
                <a:path w="919479" h="1379220">
                  <a:moveTo>
                    <a:pt x="846782" y="207899"/>
                  </a:moveTo>
                  <a:lnTo>
                    <a:pt x="452754" y="207899"/>
                  </a:lnTo>
                  <a:lnTo>
                    <a:pt x="476734" y="209043"/>
                  </a:lnTo>
                  <a:lnTo>
                    <a:pt x="499141" y="212486"/>
                  </a:lnTo>
                  <a:lnTo>
                    <a:pt x="539242" y="226313"/>
                  </a:lnTo>
                  <a:lnTo>
                    <a:pt x="573246" y="251317"/>
                  </a:lnTo>
                  <a:lnTo>
                    <a:pt x="600964" y="289179"/>
                  </a:lnTo>
                  <a:lnTo>
                    <a:pt x="622601" y="340883"/>
                  </a:lnTo>
                  <a:lnTo>
                    <a:pt x="638048" y="407543"/>
                  </a:lnTo>
                  <a:lnTo>
                    <a:pt x="643455" y="446835"/>
                  </a:lnTo>
                  <a:lnTo>
                    <a:pt x="647303" y="490616"/>
                  </a:lnTo>
                  <a:lnTo>
                    <a:pt x="649603" y="538898"/>
                  </a:lnTo>
                  <a:lnTo>
                    <a:pt x="650367" y="591693"/>
                  </a:lnTo>
                  <a:lnTo>
                    <a:pt x="629054" y="605889"/>
                  </a:lnTo>
                  <a:lnTo>
                    <a:pt x="582001" y="629804"/>
                  </a:lnTo>
                  <a:lnTo>
                    <a:pt x="529351" y="647479"/>
                  </a:lnTo>
                  <a:lnTo>
                    <a:pt x="472963" y="656484"/>
                  </a:lnTo>
                  <a:lnTo>
                    <a:pt x="443483" y="657606"/>
                  </a:lnTo>
                  <a:lnTo>
                    <a:pt x="918617" y="657606"/>
                  </a:lnTo>
                  <a:lnTo>
                    <a:pt x="918493" y="584958"/>
                  </a:lnTo>
                  <a:lnTo>
                    <a:pt x="917051" y="542067"/>
                  </a:lnTo>
                  <a:lnTo>
                    <a:pt x="914632" y="500082"/>
                  </a:lnTo>
                  <a:lnTo>
                    <a:pt x="911225" y="458978"/>
                  </a:lnTo>
                  <a:lnTo>
                    <a:pt x="906700" y="419020"/>
                  </a:lnTo>
                  <a:lnTo>
                    <a:pt x="900747" y="380492"/>
                  </a:lnTo>
                  <a:lnTo>
                    <a:pt x="884554" y="307721"/>
                  </a:lnTo>
                  <a:lnTo>
                    <a:pt x="861901" y="240919"/>
                  </a:lnTo>
                  <a:lnTo>
                    <a:pt x="847889" y="209958"/>
                  </a:lnTo>
                  <a:lnTo>
                    <a:pt x="846782" y="207899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97923" y="2782316"/>
              <a:ext cx="919480" cy="1379220"/>
            </a:xfrm>
            <a:custGeom>
              <a:avLst/>
              <a:gdLst/>
              <a:ahLst/>
              <a:cxnLst/>
              <a:rect l="l" t="t" r="r" b="b"/>
              <a:pathLst>
                <a:path w="919479" h="1379220">
                  <a:moveTo>
                    <a:pt x="452754" y="207899"/>
                  </a:moveTo>
                  <a:lnTo>
                    <a:pt x="407765" y="212105"/>
                  </a:lnTo>
                  <a:lnTo>
                    <a:pt x="369443" y="224789"/>
                  </a:lnTo>
                  <a:lnTo>
                    <a:pt x="323615" y="258097"/>
                  </a:lnTo>
                  <a:lnTo>
                    <a:pt x="300470" y="288811"/>
                  </a:lnTo>
                  <a:lnTo>
                    <a:pt x="283237" y="325336"/>
                  </a:lnTo>
                  <a:lnTo>
                    <a:pt x="271879" y="367341"/>
                  </a:lnTo>
                  <a:lnTo>
                    <a:pt x="266251" y="413684"/>
                  </a:lnTo>
                  <a:lnTo>
                    <a:pt x="265556" y="438404"/>
                  </a:lnTo>
                  <a:lnTo>
                    <a:pt x="266156" y="464855"/>
                  </a:lnTo>
                  <a:lnTo>
                    <a:pt x="271021" y="512949"/>
                  </a:lnTo>
                  <a:lnTo>
                    <a:pt x="280908" y="554497"/>
                  </a:lnTo>
                  <a:lnTo>
                    <a:pt x="306197" y="603504"/>
                  </a:lnTo>
                  <a:lnTo>
                    <a:pt x="345023" y="636615"/>
                  </a:lnTo>
                  <a:lnTo>
                    <a:pt x="398764" y="654256"/>
                  </a:lnTo>
                  <a:lnTo>
                    <a:pt x="443483" y="657606"/>
                  </a:lnTo>
                  <a:lnTo>
                    <a:pt x="472963" y="656484"/>
                  </a:lnTo>
                  <a:lnTo>
                    <a:pt x="529351" y="647479"/>
                  </a:lnTo>
                  <a:lnTo>
                    <a:pt x="582001" y="629804"/>
                  </a:lnTo>
                  <a:lnTo>
                    <a:pt x="629054" y="605889"/>
                  </a:lnTo>
                  <a:lnTo>
                    <a:pt x="650367" y="591693"/>
                  </a:lnTo>
                  <a:lnTo>
                    <a:pt x="649603" y="538898"/>
                  </a:lnTo>
                  <a:lnTo>
                    <a:pt x="647303" y="490616"/>
                  </a:lnTo>
                  <a:lnTo>
                    <a:pt x="643455" y="446835"/>
                  </a:lnTo>
                  <a:lnTo>
                    <a:pt x="638048" y="407543"/>
                  </a:lnTo>
                  <a:lnTo>
                    <a:pt x="622601" y="340883"/>
                  </a:lnTo>
                  <a:lnTo>
                    <a:pt x="600964" y="289179"/>
                  </a:lnTo>
                  <a:lnTo>
                    <a:pt x="573246" y="251317"/>
                  </a:lnTo>
                  <a:lnTo>
                    <a:pt x="539242" y="226313"/>
                  </a:lnTo>
                  <a:lnTo>
                    <a:pt x="499141" y="212486"/>
                  </a:lnTo>
                  <a:lnTo>
                    <a:pt x="452754" y="207899"/>
                  </a:lnTo>
                  <a:close/>
                </a:path>
                <a:path w="919479" h="1379220">
                  <a:moveTo>
                    <a:pt x="467232" y="0"/>
                  </a:moveTo>
                  <a:lnTo>
                    <a:pt x="512073" y="1337"/>
                  </a:lnTo>
                  <a:lnTo>
                    <a:pt x="554021" y="5365"/>
                  </a:lnTo>
                  <a:lnTo>
                    <a:pt x="593088" y="12108"/>
                  </a:lnTo>
                  <a:lnTo>
                    <a:pt x="662814" y="33520"/>
                  </a:lnTo>
                  <a:lnTo>
                    <a:pt x="722493" y="64381"/>
                  </a:lnTo>
                  <a:lnTo>
                    <a:pt x="772596" y="104459"/>
                  </a:lnTo>
                  <a:lnTo>
                    <a:pt x="814316" y="153088"/>
                  </a:lnTo>
                  <a:lnTo>
                    <a:pt x="847889" y="209958"/>
                  </a:lnTo>
                  <a:lnTo>
                    <a:pt x="874127" y="273498"/>
                  </a:lnTo>
                  <a:lnTo>
                    <a:pt x="893365" y="343392"/>
                  </a:lnTo>
                  <a:lnTo>
                    <a:pt x="906700" y="419020"/>
                  </a:lnTo>
                  <a:lnTo>
                    <a:pt x="911225" y="458978"/>
                  </a:lnTo>
                  <a:lnTo>
                    <a:pt x="914632" y="500082"/>
                  </a:lnTo>
                  <a:lnTo>
                    <a:pt x="917051" y="542067"/>
                  </a:lnTo>
                  <a:lnTo>
                    <a:pt x="918493" y="584958"/>
                  </a:lnTo>
                  <a:lnTo>
                    <a:pt x="918972" y="628776"/>
                  </a:lnTo>
                  <a:lnTo>
                    <a:pt x="918467" y="669786"/>
                  </a:lnTo>
                  <a:lnTo>
                    <a:pt x="916940" y="711485"/>
                  </a:lnTo>
                  <a:lnTo>
                    <a:pt x="914364" y="753899"/>
                  </a:lnTo>
                  <a:lnTo>
                    <a:pt x="910717" y="797051"/>
                  </a:lnTo>
                  <a:lnTo>
                    <a:pt x="905690" y="840271"/>
                  </a:lnTo>
                  <a:lnTo>
                    <a:pt x="898794" y="883062"/>
                  </a:lnTo>
                  <a:lnTo>
                    <a:pt x="890017" y="925425"/>
                  </a:lnTo>
                  <a:lnTo>
                    <a:pt x="879348" y="967359"/>
                  </a:lnTo>
                  <a:lnTo>
                    <a:pt x="866707" y="1008554"/>
                  </a:lnTo>
                  <a:lnTo>
                    <a:pt x="851852" y="1048702"/>
                  </a:lnTo>
                  <a:lnTo>
                    <a:pt x="834806" y="1087802"/>
                  </a:lnTo>
                  <a:lnTo>
                    <a:pt x="815594" y="1125855"/>
                  </a:lnTo>
                  <a:lnTo>
                    <a:pt x="793753" y="1162212"/>
                  </a:lnTo>
                  <a:lnTo>
                    <a:pt x="768985" y="1196213"/>
                  </a:lnTo>
                  <a:lnTo>
                    <a:pt x="741263" y="1227832"/>
                  </a:lnTo>
                  <a:lnTo>
                    <a:pt x="710565" y="1257046"/>
                  </a:lnTo>
                  <a:lnTo>
                    <a:pt x="676707" y="1283672"/>
                  </a:lnTo>
                  <a:lnTo>
                    <a:pt x="639349" y="1307369"/>
                  </a:lnTo>
                  <a:lnTo>
                    <a:pt x="598515" y="1328162"/>
                  </a:lnTo>
                  <a:lnTo>
                    <a:pt x="554227" y="1346073"/>
                  </a:lnTo>
                  <a:lnTo>
                    <a:pt x="506053" y="1360481"/>
                  </a:lnTo>
                  <a:lnTo>
                    <a:pt x="453723" y="1370758"/>
                  </a:lnTo>
                  <a:lnTo>
                    <a:pt x="397226" y="1376916"/>
                  </a:lnTo>
                  <a:lnTo>
                    <a:pt x="336550" y="1378966"/>
                  </a:lnTo>
                  <a:lnTo>
                    <a:pt x="314404" y="1378585"/>
                  </a:lnTo>
                  <a:lnTo>
                    <a:pt x="270398" y="1375537"/>
                  </a:lnTo>
                  <a:lnTo>
                    <a:pt x="227129" y="1369556"/>
                  </a:lnTo>
                  <a:lnTo>
                    <a:pt x="187263" y="1361832"/>
                  </a:lnTo>
                  <a:lnTo>
                    <a:pt x="135461" y="1347882"/>
                  </a:lnTo>
                  <a:lnTo>
                    <a:pt x="95781" y="1332648"/>
                  </a:lnTo>
                  <a:lnTo>
                    <a:pt x="61214" y="1303480"/>
                  </a:lnTo>
                  <a:lnTo>
                    <a:pt x="50657" y="1260681"/>
                  </a:lnTo>
                  <a:lnTo>
                    <a:pt x="49402" y="1227709"/>
                  </a:lnTo>
                  <a:lnTo>
                    <a:pt x="49498" y="1211587"/>
                  </a:lnTo>
                  <a:lnTo>
                    <a:pt x="50926" y="1173226"/>
                  </a:lnTo>
                  <a:lnTo>
                    <a:pt x="60198" y="1133729"/>
                  </a:lnTo>
                  <a:lnTo>
                    <a:pt x="68452" y="1126363"/>
                  </a:lnTo>
                  <a:lnTo>
                    <a:pt x="72898" y="1123950"/>
                  </a:lnTo>
                  <a:lnTo>
                    <a:pt x="78231" y="1122807"/>
                  </a:lnTo>
                  <a:lnTo>
                    <a:pt x="84327" y="1122807"/>
                  </a:lnTo>
                  <a:lnTo>
                    <a:pt x="131312" y="1133659"/>
                  </a:lnTo>
                  <a:lnTo>
                    <a:pt x="144446" y="1137650"/>
                  </a:lnTo>
                  <a:lnTo>
                    <a:pt x="191184" y="1150955"/>
                  </a:lnTo>
                  <a:lnTo>
                    <a:pt x="248030" y="1162939"/>
                  </a:lnTo>
                  <a:lnTo>
                    <a:pt x="291480" y="1168257"/>
                  </a:lnTo>
                  <a:lnTo>
                    <a:pt x="339598" y="1170051"/>
                  </a:lnTo>
                  <a:lnTo>
                    <a:pt x="381154" y="1168122"/>
                  </a:lnTo>
                  <a:lnTo>
                    <a:pt x="419353" y="1162335"/>
                  </a:lnTo>
                  <a:lnTo>
                    <a:pt x="485775" y="1139190"/>
                  </a:lnTo>
                  <a:lnTo>
                    <a:pt x="539765" y="1102915"/>
                  </a:lnTo>
                  <a:lnTo>
                    <a:pt x="582422" y="1055878"/>
                  </a:lnTo>
                  <a:lnTo>
                    <a:pt x="614632" y="999267"/>
                  </a:lnTo>
                  <a:lnTo>
                    <a:pt x="637031" y="934466"/>
                  </a:lnTo>
                  <a:lnTo>
                    <a:pt x="650668" y="863695"/>
                  </a:lnTo>
                  <a:lnTo>
                    <a:pt x="656590" y="789305"/>
                  </a:lnTo>
                  <a:lnTo>
                    <a:pt x="631676" y="803761"/>
                  </a:lnTo>
                  <a:lnTo>
                    <a:pt x="604345" y="817229"/>
                  </a:lnTo>
                  <a:lnTo>
                    <a:pt x="542290" y="841248"/>
                  </a:lnTo>
                  <a:lnTo>
                    <a:pt x="470550" y="857885"/>
                  </a:lnTo>
                  <a:lnTo>
                    <a:pt x="431008" y="862072"/>
                  </a:lnTo>
                  <a:lnTo>
                    <a:pt x="389000" y="863473"/>
                  </a:lnTo>
                  <a:lnTo>
                    <a:pt x="338020" y="861734"/>
                  </a:lnTo>
                  <a:lnTo>
                    <a:pt x="291004" y="856519"/>
                  </a:lnTo>
                  <a:lnTo>
                    <a:pt x="247965" y="847828"/>
                  </a:lnTo>
                  <a:lnTo>
                    <a:pt x="208915" y="835660"/>
                  </a:lnTo>
                  <a:lnTo>
                    <a:pt x="173601" y="820207"/>
                  </a:lnTo>
                  <a:lnTo>
                    <a:pt x="113403" y="780063"/>
                  </a:lnTo>
                  <a:lnTo>
                    <a:pt x="66944" y="727702"/>
                  </a:lnTo>
                  <a:lnTo>
                    <a:pt x="33226" y="663884"/>
                  </a:lnTo>
                  <a:lnTo>
                    <a:pt x="21081" y="627761"/>
                  </a:lnTo>
                  <a:lnTo>
                    <a:pt x="11840" y="588942"/>
                  </a:lnTo>
                  <a:lnTo>
                    <a:pt x="5254" y="547719"/>
                  </a:lnTo>
                  <a:lnTo>
                    <a:pt x="1311" y="504066"/>
                  </a:lnTo>
                  <a:lnTo>
                    <a:pt x="0" y="457962"/>
                  </a:lnTo>
                  <a:lnTo>
                    <a:pt x="1859" y="409049"/>
                  </a:lnTo>
                  <a:lnTo>
                    <a:pt x="7445" y="362124"/>
                  </a:lnTo>
                  <a:lnTo>
                    <a:pt x="16769" y="317176"/>
                  </a:lnTo>
                  <a:lnTo>
                    <a:pt x="29845" y="274193"/>
                  </a:lnTo>
                  <a:lnTo>
                    <a:pt x="46533" y="233689"/>
                  </a:lnTo>
                  <a:lnTo>
                    <a:pt x="66865" y="196008"/>
                  </a:lnTo>
                  <a:lnTo>
                    <a:pt x="90816" y="161161"/>
                  </a:lnTo>
                  <a:lnTo>
                    <a:pt x="118364" y="129159"/>
                  </a:lnTo>
                  <a:lnTo>
                    <a:pt x="149488" y="100202"/>
                  </a:lnTo>
                  <a:lnTo>
                    <a:pt x="184197" y="74675"/>
                  </a:lnTo>
                  <a:lnTo>
                    <a:pt x="222502" y="52577"/>
                  </a:lnTo>
                  <a:lnTo>
                    <a:pt x="264414" y="33909"/>
                  </a:lnTo>
                  <a:lnTo>
                    <a:pt x="309945" y="19073"/>
                  </a:lnTo>
                  <a:lnTo>
                    <a:pt x="358917" y="8477"/>
                  </a:lnTo>
                  <a:lnTo>
                    <a:pt x="411343" y="2119"/>
                  </a:lnTo>
                  <a:lnTo>
                    <a:pt x="467232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441" rIns="0" bIns="0" rtlCol="0">
            <a:spAutoFit/>
          </a:bodyPr>
          <a:lstStyle/>
          <a:p>
            <a:pPr marL="12700" marR="5080">
              <a:lnSpc>
                <a:spcPts val="4230"/>
              </a:lnSpc>
              <a:spcBef>
                <a:spcPts val="710"/>
              </a:spcBef>
            </a:pPr>
            <a:r>
              <a:rPr spc="-5" dirty="0">
                <a:latin typeface="Times New Roman"/>
                <a:cs typeface="Times New Roman"/>
              </a:rPr>
              <a:t>Customer </a:t>
            </a:r>
            <a:r>
              <a:rPr dirty="0">
                <a:latin typeface="Times New Roman"/>
                <a:cs typeface="Times New Roman"/>
              </a:rPr>
              <a:t>Loan </a:t>
            </a:r>
            <a:r>
              <a:rPr spc="-10" dirty="0">
                <a:latin typeface="Times New Roman"/>
                <a:cs typeface="Times New Roman"/>
              </a:rPr>
              <a:t>Prediction </a:t>
            </a:r>
            <a:r>
              <a:rPr spc="-5" dirty="0">
                <a:latin typeface="Times New Roman"/>
                <a:cs typeface="Times New Roman"/>
              </a:rPr>
              <a:t>Using Supervised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Learning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3618"/>
            <a:ext cx="10361295" cy="44011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Introduction:</a:t>
            </a:r>
            <a:endParaRPr sz="2600">
              <a:latin typeface="Arial"/>
              <a:cs typeface="Arial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Customer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critical</a:t>
            </a:r>
            <a:r>
              <a:rPr sz="2600" dirty="0">
                <a:latin typeface="Arial MT"/>
                <a:cs typeface="Arial MT"/>
              </a:rPr>
              <a:t> aspect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retail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banks,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impacting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their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business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circulation.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study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lifetime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issue</a:t>
            </a:r>
            <a:r>
              <a:rPr sz="2600" dirty="0">
                <a:latin typeface="Arial MT"/>
                <a:cs typeface="Arial MT"/>
              </a:rPr>
              <a:t> faced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by</a:t>
            </a:r>
            <a:r>
              <a:rPr sz="2600" dirty="0">
                <a:latin typeface="Arial MT"/>
                <a:cs typeface="Arial MT"/>
              </a:rPr>
              <a:t> banks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determining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eligibility of loan applicants.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objective is to </a:t>
            </a:r>
            <a:r>
              <a:rPr sz="2600" dirty="0">
                <a:latin typeface="Arial MT"/>
                <a:cs typeface="Arial MT"/>
              </a:rPr>
              <a:t>semi-automate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acceptance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real-time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dirty="0">
                <a:latin typeface="Arial MT"/>
                <a:cs typeface="Arial MT"/>
              </a:rPr>
              <a:t> customer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details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provided during </a:t>
            </a:r>
            <a:r>
              <a:rPr sz="2600" spc="-5" dirty="0">
                <a:latin typeface="Arial MT"/>
                <a:cs typeface="Arial MT"/>
              </a:rPr>
              <a:t>online </a:t>
            </a:r>
            <a:r>
              <a:rPr sz="2600" dirty="0">
                <a:latin typeface="Arial MT"/>
                <a:cs typeface="Arial MT"/>
              </a:rPr>
              <a:t>applications. The key variables </a:t>
            </a:r>
            <a:r>
              <a:rPr sz="2600" spc="-5" dirty="0">
                <a:latin typeface="Arial MT"/>
                <a:cs typeface="Arial MT"/>
              </a:rPr>
              <a:t>considered </a:t>
            </a:r>
            <a:r>
              <a:rPr sz="2600" dirty="0">
                <a:latin typeface="Arial MT"/>
                <a:cs typeface="Arial MT"/>
              </a:rPr>
              <a:t> include </a:t>
            </a:r>
            <a:r>
              <a:rPr sz="2600" spc="-20" dirty="0">
                <a:latin typeface="Arial MT"/>
                <a:cs typeface="Arial MT"/>
              </a:rPr>
              <a:t>Gender, </a:t>
            </a:r>
            <a:r>
              <a:rPr sz="2600" dirty="0">
                <a:latin typeface="Arial MT"/>
                <a:cs typeface="Arial MT"/>
              </a:rPr>
              <a:t>Marital Status, Education, Number of Dependents,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Income,</a:t>
            </a:r>
            <a:r>
              <a:rPr sz="2600" spc="6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7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Amount,</a:t>
            </a:r>
            <a:r>
              <a:rPr sz="2600" spc="7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Credit</a:t>
            </a:r>
            <a:r>
              <a:rPr sz="2600" spc="6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History,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7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others.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aim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implement a machine learning model to classify </a:t>
            </a:r>
            <a:r>
              <a:rPr sz="2600" spc="-5" dirty="0">
                <a:latin typeface="Arial MT"/>
                <a:cs typeface="Arial MT"/>
              </a:rPr>
              <a:t>loan </a:t>
            </a:r>
            <a:r>
              <a:rPr sz="2600" dirty="0">
                <a:latin typeface="Arial MT"/>
                <a:cs typeface="Arial MT"/>
              </a:rPr>
              <a:t>applicants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 whether a loan </a:t>
            </a:r>
            <a:r>
              <a:rPr sz="2600" spc="-5" dirty="0">
                <a:latin typeface="Arial MT"/>
                <a:cs typeface="Arial MT"/>
              </a:rPr>
              <a:t>would </a:t>
            </a:r>
            <a:r>
              <a:rPr sz="2600" dirty="0">
                <a:latin typeface="Arial MT"/>
                <a:cs typeface="Arial MT"/>
              </a:rPr>
              <a:t>be </a:t>
            </a:r>
            <a:r>
              <a:rPr sz="2600" spc="5" dirty="0">
                <a:latin typeface="Arial MT"/>
                <a:cs typeface="Arial MT"/>
              </a:rPr>
              <a:t>approved. The </a:t>
            </a:r>
            <a:r>
              <a:rPr sz="2600" dirty="0">
                <a:latin typeface="Arial MT"/>
                <a:cs typeface="Arial MT"/>
              </a:rPr>
              <a:t>study focuses 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 the Random Forest classification method for its accuracy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 classifying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candidates.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359390" cy="4354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research </a:t>
            </a:r>
            <a:r>
              <a:rPr sz="2600" dirty="0">
                <a:latin typeface="Arial MT"/>
                <a:cs typeface="Arial MT"/>
              </a:rPr>
              <a:t>employs supervised </a:t>
            </a:r>
            <a:r>
              <a:rPr sz="2600" spc="-5" dirty="0">
                <a:latin typeface="Arial MT"/>
                <a:cs typeface="Arial MT"/>
              </a:rPr>
              <a:t>learning </a:t>
            </a:r>
            <a:r>
              <a:rPr sz="2600" dirty="0">
                <a:latin typeface="Arial MT"/>
                <a:cs typeface="Arial MT"/>
              </a:rPr>
              <a:t>techniques </a:t>
            </a:r>
            <a:r>
              <a:rPr sz="2600" spc="-5" dirty="0">
                <a:latin typeface="Arial MT"/>
                <a:cs typeface="Arial MT"/>
              </a:rPr>
              <a:t>and various </a:t>
            </a:r>
            <a:r>
              <a:rPr sz="2600" dirty="0">
                <a:latin typeface="Arial MT"/>
                <a:cs typeface="Arial MT"/>
              </a:rPr>
              <a:t> classification models to predict customer loan approval. The dataset,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obtained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4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Kaggle,</a:t>
            </a:r>
            <a:r>
              <a:rPr sz="2600" spc="459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consists</a:t>
            </a:r>
            <a:r>
              <a:rPr sz="2600" spc="4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614</a:t>
            </a:r>
            <a:r>
              <a:rPr sz="2600" spc="459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rows</a:t>
            </a:r>
            <a:r>
              <a:rPr sz="2600" spc="4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459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13</a:t>
            </a:r>
            <a:r>
              <a:rPr sz="2600" spc="459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columns,</a:t>
            </a:r>
            <a:r>
              <a:rPr sz="2600" spc="4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one </a:t>
            </a:r>
            <a:r>
              <a:rPr sz="2600" dirty="0">
                <a:latin typeface="Arial MT"/>
                <a:cs typeface="Arial MT"/>
              </a:rPr>
              <a:t>column representing the target attribute.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literature </a:t>
            </a:r>
            <a:r>
              <a:rPr sz="2600" spc="-5" dirty="0">
                <a:latin typeface="Arial MT"/>
                <a:cs typeface="Arial MT"/>
              </a:rPr>
              <a:t>survey </a:t>
            </a:r>
            <a:r>
              <a:rPr sz="2600" dirty="0">
                <a:latin typeface="Arial MT"/>
                <a:cs typeface="Arial MT"/>
              </a:rPr>
              <a:t> explores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use of Random Forest, </a:t>
            </a:r>
            <a:r>
              <a:rPr sz="2600" spc="-5" dirty="0">
                <a:latin typeface="Arial MT"/>
                <a:cs typeface="Arial MT"/>
              </a:rPr>
              <a:t>Decision </a:t>
            </a:r>
            <a:r>
              <a:rPr sz="2600" spc="-20" dirty="0">
                <a:latin typeface="Arial MT"/>
                <a:cs typeface="Arial MT"/>
              </a:rPr>
              <a:t>Trees, </a:t>
            </a:r>
            <a:r>
              <a:rPr sz="2600" dirty="0">
                <a:latin typeface="Arial MT"/>
                <a:cs typeface="Arial MT"/>
              </a:rPr>
              <a:t>Support </a:t>
            </a:r>
            <a:r>
              <a:rPr sz="2600" spc="-25" dirty="0">
                <a:latin typeface="Arial MT"/>
                <a:cs typeface="Arial MT"/>
              </a:rPr>
              <a:t>Vector 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(SVM),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Logistic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Regression,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K-Nearest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Neighbors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(KNN)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similar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contexts.</a:t>
            </a:r>
            <a:endParaRPr sz="2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proposed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involves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preprocessing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techniques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dirty="0">
                <a:latin typeface="Arial MT"/>
                <a:cs typeface="Arial MT"/>
              </a:rPr>
              <a:t> MinMax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scaling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normalize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handle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missing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values.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Feature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engineering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enhance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performance.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chosen machine </a:t>
            </a:r>
            <a:r>
              <a:rPr sz="2600" spc="-5" dirty="0">
                <a:latin typeface="Arial MT"/>
                <a:cs typeface="Arial MT"/>
              </a:rPr>
              <a:t>learning </a:t>
            </a:r>
            <a:r>
              <a:rPr sz="2600" dirty="0">
                <a:latin typeface="Arial MT"/>
                <a:cs typeface="Arial MT"/>
              </a:rPr>
              <a:t>models </a:t>
            </a:r>
            <a:r>
              <a:rPr sz="2600" spc="-5" dirty="0">
                <a:latin typeface="Arial MT"/>
                <a:cs typeface="Arial MT"/>
              </a:rPr>
              <a:t>include Decision </a:t>
            </a:r>
            <a:r>
              <a:rPr sz="2600" spc="-15" dirty="0">
                <a:latin typeface="Arial MT"/>
                <a:cs typeface="Arial MT"/>
              </a:rPr>
              <a:t>Trees, </a:t>
            </a:r>
            <a:r>
              <a:rPr sz="2600" dirty="0">
                <a:latin typeface="Arial MT"/>
                <a:cs typeface="Arial MT"/>
              </a:rPr>
              <a:t>Random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Forest,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SVM,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Logistic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Regression,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KNN.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marR="5080" indent="-228600" algn="just">
              <a:lnSpc>
                <a:spcPct val="896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pc="-5" dirty="0"/>
              <a:t>The </a:t>
            </a:r>
            <a:r>
              <a:rPr dirty="0"/>
              <a:t>experiment </a:t>
            </a:r>
            <a:r>
              <a:rPr spc="-5" dirty="0"/>
              <a:t>evaluates the </a:t>
            </a:r>
            <a:r>
              <a:rPr dirty="0"/>
              <a:t>performance of </a:t>
            </a:r>
            <a:r>
              <a:rPr spc="-5" dirty="0"/>
              <a:t>each </a:t>
            </a:r>
            <a:r>
              <a:rPr dirty="0"/>
              <a:t>model </a:t>
            </a:r>
            <a:r>
              <a:rPr spc="-5" dirty="0"/>
              <a:t>using </a:t>
            </a:r>
            <a:r>
              <a:rPr spc="-765" dirty="0"/>
              <a:t> </a:t>
            </a:r>
            <a:r>
              <a:rPr dirty="0"/>
              <a:t>metrics </a:t>
            </a:r>
            <a:r>
              <a:rPr spc="-5" dirty="0"/>
              <a:t>such </a:t>
            </a:r>
            <a:r>
              <a:rPr dirty="0"/>
              <a:t>as </a:t>
            </a:r>
            <a:r>
              <a:rPr spc="-25" dirty="0"/>
              <a:t>accuracy, </a:t>
            </a:r>
            <a:r>
              <a:rPr dirty="0"/>
              <a:t>precision, </a:t>
            </a:r>
            <a:r>
              <a:rPr spc="-5" dirty="0"/>
              <a:t>recall, and </a:t>
            </a:r>
            <a:r>
              <a:rPr dirty="0"/>
              <a:t>F1-score. </a:t>
            </a:r>
            <a:r>
              <a:rPr spc="-5" dirty="0"/>
              <a:t>The </a:t>
            </a:r>
            <a:r>
              <a:rPr dirty="0"/>
              <a:t> results</a:t>
            </a:r>
            <a:r>
              <a:rPr spc="720" dirty="0"/>
              <a:t> </a:t>
            </a:r>
            <a:r>
              <a:rPr spc="-5" dirty="0"/>
              <a:t>indicate</a:t>
            </a:r>
            <a:r>
              <a:rPr spc="735" dirty="0"/>
              <a:t> </a:t>
            </a:r>
            <a:r>
              <a:rPr spc="-5" dirty="0"/>
              <a:t>that</a:t>
            </a:r>
            <a:r>
              <a:rPr spc="720" dirty="0"/>
              <a:t> </a:t>
            </a:r>
            <a:r>
              <a:rPr spc="-5" dirty="0"/>
              <a:t>the</a:t>
            </a:r>
            <a:r>
              <a:rPr spc="730" dirty="0"/>
              <a:t> </a:t>
            </a:r>
            <a:r>
              <a:rPr spc="-5" dirty="0"/>
              <a:t>Random</a:t>
            </a:r>
            <a:r>
              <a:rPr spc="720" dirty="0"/>
              <a:t> </a:t>
            </a:r>
            <a:r>
              <a:rPr dirty="0"/>
              <a:t>Forest</a:t>
            </a:r>
            <a:r>
              <a:rPr spc="720" dirty="0"/>
              <a:t> </a:t>
            </a:r>
            <a:r>
              <a:rPr spc="-5" dirty="0"/>
              <a:t>model</a:t>
            </a:r>
            <a:r>
              <a:rPr spc="730" dirty="0"/>
              <a:t> </a:t>
            </a:r>
            <a:r>
              <a:rPr spc="-5" dirty="0"/>
              <a:t>achieves</a:t>
            </a:r>
            <a:r>
              <a:rPr spc="735" dirty="0"/>
              <a:t> </a:t>
            </a:r>
            <a:r>
              <a:rPr spc="-5" dirty="0"/>
              <a:t>the </a:t>
            </a:r>
            <a:r>
              <a:rPr spc="-765" dirty="0"/>
              <a:t> </a:t>
            </a:r>
            <a:r>
              <a:rPr dirty="0"/>
              <a:t>highest accuracy </a:t>
            </a:r>
            <a:r>
              <a:rPr spc="-5" dirty="0"/>
              <a:t>among the tested </a:t>
            </a:r>
            <a:r>
              <a:rPr dirty="0"/>
              <a:t>models. </a:t>
            </a:r>
            <a:r>
              <a:rPr spc="-5" dirty="0"/>
              <a:t>Confusion matrices </a:t>
            </a:r>
            <a:r>
              <a:rPr dirty="0"/>
              <a:t> provide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detailed</a:t>
            </a:r>
            <a:r>
              <a:rPr spc="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model's</a:t>
            </a:r>
            <a:r>
              <a:rPr spc="5" dirty="0"/>
              <a:t> </a:t>
            </a:r>
            <a:r>
              <a:rPr dirty="0"/>
              <a:t>performance, </a:t>
            </a:r>
            <a:r>
              <a:rPr spc="-765" dirty="0"/>
              <a:t> </a:t>
            </a:r>
            <a:r>
              <a:rPr dirty="0"/>
              <a:t>showcasing </a:t>
            </a:r>
            <a:r>
              <a:rPr spc="-5" dirty="0"/>
              <a:t>its </a:t>
            </a:r>
            <a:r>
              <a:rPr dirty="0"/>
              <a:t>ability </a:t>
            </a:r>
            <a:r>
              <a:rPr spc="-5" dirty="0"/>
              <a:t>to correctly classify positive </a:t>
            </a:r>
            <a:r>
              <a:rPr dirty="0"/>
              <a:t>and negative </a:t>
            </a:r>
            <a:r>
              <a:rPr spc="5" dirty="0"/>
              <a:t> </a:t>
            </a:r>
            <a:r>
              <a:rPr dirty="0"/>
              <a:t>instances.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82316"/>
              <a:ext cx="1926589" cy="1379220"/>
            </a:xfrm>
            <a:custGeom>
              <a:avLst/>
              <a:gdLst/>
              <a:ahLst/>
              <a:cxnLst/>
              <a:rect l="l" t="t" r="r" b="b"/>
              <a:pathLst>
                <a:path w="1926590" h="1379220">
                  <a:moveTo>
                    <a:pt x="1463421" y="0"/>
                  </a:moveTo>
                  <a:lnTo>
                    <a:pt x="1411545" y="1935"/>
                  </a:lnTo>
                  <a:lnTo>
                    <a:pt x="1362906" y="7741"/>
                  </a:lnTo>
                  <a:lnTo>
                    <a:pt x="1317510" y="17419"/>
                  </a:lnTo>
                  <a:lnTo>
                    <a:pt x="1275363" y="30967"/>
                  </a:lnTo>
                  <a:lnTo>
                    <a:pt x="1236472" y="48387"/>
                  </a:lnTo>
                  <a:lnTo>
                    <a:pt x="1192156" y="75150"/>
                  </a:lnTo>
                  <a:lnTo>
                    <a:pt x="1152175" y="107235"/>
                  </a:lnTo>
                  <a:lnTo>
                    <a:pt x="1116528" y="144631"/>
                  </a:lnTo>
                  <a:lnTo>
                    <a:pt x="1085215" y="187325"/>
                  </a:lnTo>
                  <a:lnTo>
                    <a:pt x="1063253" y="225073"/>
                  </a:lnTo>
                  <a:lnTo>
                    <a:pt x="1043845" y="265924"/>
                  </a:lnTo>
                  <a:lnTo>
                    <a:pt x="1026986" y="309872"/>
                  </a:lnTo>
                  <a:lnTo>
                    <a:pt x="1012668" y="356911"/>
                  </a:lnTo>
                  <a:lnTo>
                    <a:pt x="1000887" y="407035"/>
                  </a:lnTo>
                  <a:lnTo>
                    <a:pt x="992854" y="450902"/>
                  </a:lnTo>
                  <a:lnTo>
                    <a:pt x="986282" y="496400"/>
                  </a:lnTo>
                  <a:lnTo>
                    <a:pt x="981170" y="543528"/>
                  </a:lnTo>
                  <a:lnTo>
                    <a:pt x="977519" y="592285"/>
                  </a:lnTo>
                  <a:lnTo>
                    <a:pt x="975328" y="642672"/>
                  </a:lnTo>
                  <a:lnTo>
                    <a:pt x="974742" y="684403"/>
                  </a:lnTo>
                  <a:lnTo>
                    <a:pt x="974632" y="697738"/>
                  </a:lnTo>
                  <a:lnTo>
                    <a:pt x="975189" y="747235"/>
                  </a:lnTo>
                  <a:lnTo>
                    <a:pt x="976959" y="797936"/>
                  </a:lnTo>
                  <a:lnTo>
                    <a:pt x="979900" y="846788"/>
                  </a:lnTo>
                  <a:lnTo>
                    <a:pt x="984005" y="893788"/>
                  </a:lnTo>
                  <a:lnTo>
                    <a:pt x="989267" y="938932"/>
                  </a:lnTo>
                  <a:lnTo>
                    <a:pt x="995679" y="982218"/>
                  </a:lnTo>
                  <a:lnTo>
                    <a:pt x="1005388" y="1031536"/>
                  </a:lnTo>
                  <a:lnTo>
                    <a:pt x="1017603" y="1077697"/>
                  </a:lnTo>
                  <a:lnTo>
                    <a:pt x="1032329" y="1120713"/>
                  </a:lnTo>
                  <a:lnTo>
                    <a:pt x="1049637" y="1160716"/>
                  </a:lnTo>
                  <a:lnTo>
                    <a:pt x="1069340" y="1197356"/>
                  </a:lnTo>
                  <a:lnTo>
                    <a:pt x="1097865" y="1238789"/>
                  </a:lnTo>
                  <a:lnTo>
                    <a:pt x="1131046" y="1275080"/>
                  </a:lnTo>
                  <a:lnTo>
                    <a:pt x="1168870" y="1306226"/>
                  </a:lnTo>
                  <a:lnTo>
                    <a:pt x="1211326" y="1332230"/>
                  </a:lnTo>
                  <a:lnTo>
                    <a:pt x="1249030" y="1349038"/>
                  </a:lnTo>
                  <a:lnTo>
                    <a:pt x="1290521" y="1362122"/>
                  </a:lnTo>
                  <a:lnTo>
                    <a:pt x="1335803" y="1371476"/>
                  </a:lnTo>
                  <a:lnTo>
                    <a:pt x="1384883" y="1377092"/>
                  </a:lnTo>
                  <a:lnTo>
                    <a:pt x="1437767" y="1378966"/>
                  </a:lnTo>
                  <a:lnTo>
                    <a:pt x="1489992" y="1377031"/>
                  </a:lnTo>
                  <a:lnTo>
                    <a:pt x="1538913" y="1371232"/>
                  </a:lnTo>
                  <a:lnTo>
                    <a:pt x="1584519" y="1361574"/>
                  </a:lnTo>
                  <a:lnTo>
                    <a:pt x="1626795" y="1348063"/>
                  </a:lnTo>
                  <a:lnTo>
                    <a:pt x="1665731" y="1330706"/>
                  </a:lnTo>
                  <a:lnTo>
                    <a:pt x="1710118" y="1303871"/>
                  </a:lnTo>
                  <a:lnTo>
                    <a:pt x="1750123" y="1271762"/>
                  </a:lnTo>
                  <a:lnTo>
                    <a:pt x="1785747" y="1234390"/>
                  </a:lnTo>
                  <a:lnTo>
                    <a:pt x="1816989" y="1191768"/>
                  </a:lnTo>
                  <a:lnTo>
                    <a:pt x="1833144" y="1163955"/>
                  </a:lnTo>
                  <a:lnTo>
                    <a:pt x="1448053" y="1163955"/>
                  </a:lnTo>
                  <a:lnTo>
                    <a:pt x="1422245" y="1162573"/>
                  </a:lnTo>
                  <a:lnTo>
                    <a:pt x="1376437" y="1151524"/>
                  </a:lnTo>
                  <a:lnTo>
                    <a:pt x="1338296" y="1128684"/>
                  </a:lnTo>
                  <a:lnTo>
                    <a:pt x="1307105" y="1090100"/>
                  </a:lnTo>
                  <a:lnTo>
                    <a:pt x="1282842" y="1034732"/>
                  </a:lnTo>
                  <a:lnTo>
                    <a:pt x="1265126" y="960628"/>
                  </a:lnTo>
                  <a:lnTo>
                    <a:pt x="1258697" y="916432"/>
                  </a:lnTo>
                  <a:lnTo>
                    <a:pt x="1254595" y="877218"/>
                  </a:lnTo>
                  <a:lnTo>
                    <a:pt x="1251426" y="834097"/>
                  </a:lnTo>
                  <a:lnTo>
                    <a:pt x="1249178" y="787062"/>
                  </a:lnTo>
                  <a:lnTo>
                    <a:pt x="1247836" y="735976"/>
                  </a:lnTo>
                  <a:lnTo>
                    <a:pt x="1247394" y="681228"/>
                  </a:lnTo>
                  <a:lnTo>
                    <a:pt x="1247967" y="624913"/>
                  </a:lnTo>
                  <a:lnTo>
                    <a:pt x="1249695" y="572182"/>
                  </a:lnTo>
                  <a:lnTo>
                    <a:pt x="1252591" y="523047"/>
                  </a:lnTo>
                  <a:lnTo>
                    <a:pt x="1256665" y="477520"/>
                  </a:lnTo>
                  <a:lnTo>
                    <a:pt x="1262118" y="435588"/>
                  </a:lnTo>
                  <a:lnTo>
                    <a:pt x="1269333" y="397240"/>
                  </a:lnTo>
                  <a:lnTo>
                    <a:pt x="1289050" y="331343"/>
                  </a:lnTo>
                  <a:lnTo>
                    <a:pt x="1316275" y="280003"/>
                  </a:lnTo>
                  <a:lnTo>
                    <a:pt x="1351788" y="243332"/>
                  </a:lnTo>
                  <a:lnTo>
                    <a:pt x="1396666" y="221329"/>
                  </a:lnTo>
                  <a:lnTo>
                    <a:pt x="1452118" y="213995"/>
                  </a:lnTo>
                  <a:lnTo>
                    <a:pt x="1850263" y="213995"/>
                  </a:lnTo>
                  <a:lnTo>
                    <a:pt x="1832864" y="181610"/>
                  </a:lnTo>
                  <a:lnTo>
                    <a:pt x="1804312" y="140176"/>
                  </a:lnTo>
                  <a:lnTo>
                    <a:pt x="1771046" y="103886"/>
                  </a:lnTo>
                  <a:lnTo>
                    <a:pt x="1733065" y="72739"/>
                  </a:lnTo>
                  <a:lnTo>
                    <a:pt x="1690370" y="46736"/>
                  </a:lnTo>
                  <a:lnTo>
                    <a:pt x="1652466" y="29927"/>
                  </a:lnTo>
                  <a:lnTo>
                    <a:pt x="1610831" y="16843"/>
                  </a:lnTo>
                  <a:lnTo>
                    <a:pt x="1565453" y="7489"/>
                  </a:lnTo>
                  <a:lnTo>
                    <a:pt x="1516321" y="1873"/>
                  </a:lnTo>
                  <a:lnTo>
                    <a:pt x="1463421" y="0"/>
                  </a:lnTo>
                  <a:close/>
                </a:path>
                <a:path w="1926590" h="1379220">
                  <a:moveTo>
                    <a:pt x="1850263" y="213995"/>
                  </a:moveTo>
                  <a:lnTo>
                    <a:pt x="1452118" y="213995"/>
                  </a:lnTo>
                  <a:lnTo>
                    <a:pt x="1469243" y="214586"/>
                  </a:lnTo>
                  <a:lnTo>
                    <a:pt x="1485582" y="216344"/>
                  </a:lnTo>
                  <a:lnTo>
                    <a:pt x="1530000" y="228721"/>
                  </a:lnTo>
                  <a:lnTo>
                    <a:pt x="1567434" y="254635"/>
                  </a:lnTo>
                  <a:lnTo>
                    <a:pt x="1597634" y="296247"/>
                  </a:lnTo>
                  <a:lnTo>
                    <a:pt x="1613656" y="333394"/>
                  </a:lnTo>
                  <a:lnTo>
                    <a:pt x="1627026" y="378646"/>
                  </a:lnTo>
                  <a:lnTo>
                    <a:pt x="1637784" y="432323"/>
                  </a:lnTo>
                  <a:lnTo>
                    <a:pt x="1645785" y="495379"/>
                  </a:lnTo>
                  <a:lnTo>
                    <a:pt x="1650954" y="568150"/>
                  </a:lnTo>
                  <a:lnTo>
                    <a:pt x="1652539" y="608584"/>
                  </a:lnTo>
                  <a:lnTo>
                    <a:pt x="1653482" y="651779"/>
                  </a:lnTo>
                  <a:lnTo>
                    <a:pt x="1653794" y="697738"/>
                  </a:lnTo>
                  <a:lnTo>
                    <a:pt x="1653564" y="736695"/>
                  </a:lnTo>
                  <a:lnTo>
                    <a:pt x="1651811" y="807501"/>
                  </a:lnTo>
                  <a:lnTo>
                    <a:pt x="1648047" y="872364"/>
                  </a:lnTo>
                  <a:lnTo>
                    <a:pt x="1641379" y="930519"/>
                  </a:lnTo>
                  <a:lnTo>
                    <a:pt x="1631565" y="982218"/>
                  </a:lnTo>
                  <a:lnTo>
                    <a:pt x="1618990" y="1027312"/>
                  </a:lnTo>
                  <a:lnTo>
                    <a:pt x="1603436" y="1066335"/>
                  </a:lnTo>
                  <a:lnTo>
                    <a:pt x="1573022" y="1112520"/>
                  </a:lnTo>
                  <a:lnTo>
                    <a:pt x="1533999" y="1143809"/>
                  </a:lnTo>
                  <a:lnTo>
                    <a:pt x="1485836" y="1160716"/>
                  </a:lnTo>
                  <a:lnTo>
                    <a:pt x="1448053" y="1163955"/>
                  </a:lnTo>
                  <a:lnTo>
                    <a:pt x="1833144" y="1163955"/>
                  </a:lnTo>
                  <a:lnTo>
                    <a:pt x="1858289" y="1113174"/>
                  </a:lnTo>
                  <a:lnTo>
                    <a:pt x="1875053" y="1069320"/>
                  </a:lnTo>
                  <a:lnTo>
                    <a:pt x="1889226" y="1022412"/>
                  </a:lnTo>
                  <a:lnTo>
                    <a:pt x="1900809" y="972439"/>
                  </a:lnTo>
                  <a:lnTo>
                    <a:pt x="1908671" y="928719"/>
                  </a:lnTo>
                  <a:lnTo>
                    <a:pt x="1915112" y="883285"/>
                  </a:lnTo>
                  <a:lnTo>
                    <a:pt x="1920128" y="836136"/>
                  </a:lnTo>
                  <a:lnTo>
                    <a:pt x="1923724" y="787062"/>
                  </a:lnTo>
                  <a:lnTo>
                    <a:pt x="1925870" y="736695"/>
                  </a:lnTo>
                  <a:lnTo>
                    <a:pt x="1926448" y="694689"/>
                  </a:lnTo>
                  <a:lnTo>
                    <a:pt x="1926555" y="681228"/>
                  </a:lnTo>
                  <a:lnTo>
                    <a:pt x="1926018" y="631803"/>
                  </a:lnTo>
                  <a:lnTo>
                    <a:pt x="1924304" y="581067"/>
                  </a:lnTo>
                  <a:lnTo>
                    <a:pt x="1921446" y="532193"/>
                  </a:lnTo>
                  <a:lnTo>
                    <a:pt x="1917446" y="485182"/>
                  </a:lnTo>
                  <a:lnTo>
                    <a:pt x="1912302" y="440033"/>
                  </a:lnTo>
                  <a:lnTo>
                    <a:pt x="1906016" y="396748"/>
                  </a:lnTo>
                  <a:lnTo>
                    <a:pt x="1896506" y="347429"/>
                  </a:lnTo>
                  <a:lnTo>
                    <a:pt x="1884436" y="301268"/>
                  </a:lnTo>
                  <a:lnTo>
                    <a:pt x="1869805" y="258252"/>
                  </a:lnTo>
                  <a:lnTo>
                    <a:pt x="1852615" y="218370"/>
                  </a:lnTo>
                  <a:lnTo>
                    <a:pt x="1850263" y="213995"/>
                  </a:lnTo>
                  <a:close/>
                </a:path>
                <a:path w="1926590" h="1379220">
                  <a:moveTo>
                    <a:pt x="784098" y="1146429"/>
                  </a:moveTo>
                  <a:lnTo>
                    <a:pt x="36956" y="1146429"/>
                  </a:lnTo>
                  <a:lnTo>
                    <a:pt x="31496" y="1148334"/>
                  </a:lnTo>
                  <a:lnTo>
                    <a:pt x="26670" y="1152144"/>
                  </a:lnTo>
                  <a:lnTo>
                    <a:pt x="21844" y="1155827"/>
                  </a:lnTo>
                  <a:lnTo>
                    <a:pt x="7092" y="1192964"/>
                  </a:lnTo>
                  <a:lnTo>
                    <a:pt x="3212" y="1238138"/>
                  </a:lnTo>
                  <a:lnTo>
                    <a:pt x="3048" y="1252474"/>
                  </a:lnTo>
                  <a:lnTo>
                    <a:pt x="3238" y="1266311"/>
                  </a:lnTo>
                  <a:lnTo>
                    <a:pt x="7786" y="1310868"/>
                  </a:lnTo>
                  <a:lnTo>
                    <a:pt x="22987" y="1346708"/>
                  </a:lnTo>
                  <a:lnTo>
                    <a:pt x="37719" y="1355344"/>
                  </a:lnTo>
                  <a:lnTo>
                    <a:pt x="784098" y="1355344"/>
                  </a:lnTo>
                  <a:lnTo>
                    <a:pt x="789686" y="1353566"/>
                  </a:lnTo>
                  <a:lnTo>
                    <a:pt x="794385" y="1350137"/>
                  </a:lnTo>
                  <a:lnTo>
                    <a:pt x="799211" y="1346708"/>
                  </a:lnTo>
                  <a:lnTo>
                    <a:pt x="814339" y="1310868"/>
                  </a:lnTo>
                  <a:lnTo>
                    <a:pt x="818959" y="1266311"/>
                  </a:lnTo>
                  <a:lnTo>
                    <a:pt x="819150" y="1252474"/>
                  </a:lnTo>
                  <a:lnTo>
                    <a:pt x="818985" y="1238138"/>
                  </a:lnTo>
                  <a:lnTo>
                    <a:pt x="815105" y="1192964"/>
                  </a:lnTo>
                  <a:lnTo>
                    <a:pt x="800100" y="1155827"/>
                  </a:lnTo>
                  <a:lnTo>
                    <a:pt x="789813" y="1148334"/>
                  </a:lnTo>
                  <a:lnTo>
                    <a:pt x="784098" y="1146429"/>
                  </a:lnTo>
                  <a:close/>
                </a:path>
                <a:path w="1926590" h="1379220">
                  <a:moveTo>
                    <a:pt x="560831" y="279908"/>
                  </a:moveTo>
                  <a:lnTo>
                    <a:pt x="291211" y="279908"/>
                  </a:lnTo>
                  <a:lnTo>
                    <a:pt x="291211" y="1146429"/>
                  </a:lnTo>
                  <a:lnTo>
                    <a:pt x="560831" y="1146429"/>
                  </a:lnTo>
                  <a:lnTo>
                    <a:pt x="560831" y="279908"/>
                  </a:lnTo>
                  <a:close/>
                </a:path>
                <a:path w="1926590" h="1379220">
                  <a:moveTo>
                    <a:pt x="440436" y="14350"/>
                  </a:moveTo>
                  <a:lnTo>
                    <a:pt x="388493" y="14859"/>
                  </a:lnTo>
                  <a:lnTo>
                    <a:pt x="347852" y="17907"/>
                  </a:lnTo>
                  <a:lnTo>
                    <a:pt x="335915" y="21082"/>
                  </a:lnTo>
                  <a:lnTo>
                    <a:pt x="330835" y="22733"/>
                  </a:lnTo>
                  <a:lnTo>
                    <a:pt x="326517" y="25019"/>
                  </a:lnTo>
                  <a:lnTo>
                    <a:pt x="323088" y="27686"/>
                  </a:lnTo>
                  <a:lnTo>
                    <a:pt x="36956" y="212979"/>
                  </a:lnTo>
                  <a:lnTo>
                    <a:pt x="8890" y="239395"/>
                  </a:lnTo>
                  <a:lnTo>
                    <a:pt x="535" y="282739"/>
                  </a:lnTo>
                  <a:lnTo>
                    <a:pt x="0" y="314833"/>
                  </a:lnTo>
                  <a:lnTo>
                    <a:pt x="190" y="333337"/>
                  </a:lnTo>
                  <a:lnTo>
                    <a:pt x="3048" y="375538"/>
                  </a:lnTo>
                  <a:lnTo>
                    <a:pt x="25146" y="411876"/>
                  </a:lnTo>
                  <a:lnTo>
                    <a:pt x="31432" y="412716"/>
                  </a:lnTo>
                  <a:lnTo>
                    <a:pt x="38480" y="412114"/>
                  </a:lnTo>
                  <a:lnTo>
                    <a:pt x="77089" y="398272"/>
                  </a:lnTo>
                  <a:lnTo>
                    <a:pt x="291211" y="279908"/>
                  </a:lnTo>
                  <a:lnTo>
                    <a:pt x="560831" y="279908"/>
                  </a:lnTo>
                  <a:lnTo>
                    <a:pt x="560831" y="40132"/>
                  </a:lnTo>
                  <a:lnTo>
                    <a:pt x="559435" y="34925"/>
                  </a:lnTo>
                  <a:lnTo>
                    <a:pt x="524922" y="17954"/>
                  </a:lnTo>
                  <a:lnTo>
                    <a:pt x="475773" y="14731"/>
                  </a:lnTo>
                  <a:lnTo>
                    <a:pt x="459033" y="14446"/>
                  </a:lnTo>
                  <a:lnTo>
                    <a:pt x="440436" y="1435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82316"/>
              <a:ext cx="1926589" cy="1379220"/>
            </a:xfrm>
            <a:custGeom>
              <a:avLst/>
              <a:gdLst/>
              <a:ahLst/>
              <a:cxnLst/>
              <a:rect l="l" t="t" r="r" b="b"/>
              <a:pathLst>
                <a:path w="1926590" h="1379220">
                  <a:moveTo>
                    <a:pt x="1452118" y="213995"/>
                  </a:moveTo>
                  <a:lnTo>
                    <a:pt x="1396666" y="221329"/>
                  </a:lnTo>
                  <a:lnTo>
                    <a:pt x="1351788" y="243332"/>
                  </a:lnTo>
                  <a:lnTo>
                    <a:pt x="1316275" y="280003"/>
                  </a:lnTo>
                  <a:lnTo>
                    <a:pt x="1289050" y="331343"/>
                  </a:lnTo>
                  <a:lnTo>
                    <a:pt x="1269333" y="397240"/>
                  </a:lnTo>
                  <a:lnTo>
                    <a:pt x="1262118" y="435588"/>
                  </a:lnTo>
                  <a:lnTo>
                    <a:pt x="1256665" y="477520"/>
                  </a:lnTo>
                  <a:lnTo>
                    <a:pt x="1252591" y="523047"/>
                  </a:lnTo>
                  <a:lnTo>
                    <a:pt x="1249695" y="572182"/>
                  </a:lnTo>
                  <a:lnTo>
                    <a:pt x="1247967" y="624913"/>
                  </a:lnTo>
                  <a:lnTo>
                    <a:pt x="1247394" y="681228"/>
                  </a:lnTo>
                  <a:lnTo>
                    <a:pt x="1247837" y="736108"/>
                  </a:lnTo>
                  <a:lnTo>
                    <a:pt x="1249178" y="787062"/>
                  </a:lnTo>
                  <a:lnTo>
                    <a:pt x="1251426" y="834097"/>
                  </a:lnTo>
                  <a:lnTo>
                    <a:pt x="1254595" y="877218"/>
                  </a:lnTo>
                  <a:lnTo>
                    <a:pt x="1258697" y="916432"/>
                  </a:lnTo>
                  <a:lnTo>
                    <a:pt x="1265126" y="960628"/>
                  </a:lnTo>
                  <a:lnTo>
                    <a:pt x="1273175" y="1000061"/>
                  </a:lnTo>
                  <a:lnTo>
                    <a:pt x="1294129" y="1064641"/>
                  </a:lnTo>
                  <a:lnTo>
                    <a:pt x="1321831" y="1111440"/>
                  </a:lnTo>
                  <a:lnTo>
                    <a:pt x="1356487" y="1141857"/>
                  </a:lnTo>
                  <a:lnTo>
                    <a:pt x="1398365" y="1158430"/>
                  </a:lnTo>
                  <a:lnTo>
                    <a:pt x="1448053" y="1163955"/>
                  </a:lnTo>
                  <a:lnTo>
                    <a:pt x="1467504" y="1163145"/>
                  </a:lnTo>
                  <a:lnTo>
                    <a:pt x="1519047" y="1151001"/>
                  </a:lnTo>
                  <a:lnTo>
                    <a:pt x="1560998" y="1124569"/>
                  </a:lnTo>
                  <a:lnTo>
                    <a:pt x="1594278" y="1083405"/>
                  </a:lnTo>
                  <a:lnTo>
                    <a:pt x="1611629" y="1047623"/>
                  </a:lnTo>
                  <a:lnTo>
                    <a:pt x="1625647" y="1005443"/>
                  </a:lnTo>
                  <a:lnTo>
                    <a:pt x="1636902" y="957072"/>
                  </a:lnTo>
                  <a:lnTo>
                    <a:pt x="1645094" y="902287"/>
                  </a:lnTo>
                  <a:lnTo>
                    <a:pt x="1650238" y="840740"/>
                  </a:lnTo>
                  <a:lnTo>
                    <a:pt x="1652920" y="772572"/>
                  </a:lnTo>
                  <a:lnTo>
                    <a:pt x="1653794" y="697738"/>
                  </a:lnTo>
                  <a:lnTo>
                    <a:pt x="1653482" y="651779"/>
                  </a:lnTo>
                  <a:lnTo>
                    <a:pt x="1652539" y="608584"/>
                  </a:lnTo>
                  <a:lnTo>
                    <a:pt x="1650954" y="568150"/>
                  </a:lnTo>
                  <a:lnTo>
                    <a:pt x="1645785" y="495379"/>
                  </a:lnTo>
                  <a:lnTo>
                    <a:pt x="1637784" y="432323"/>
                  </a:lnTo>
                  <a:lnTo>
                    <a:pt x="1627026" y="378646"/>
                  </a:lnTo>
                  <a:lnTo>
                    <a:pt x="1613656" y="333394"/>
                  </a:lnTo>
                  <a:lnTo>
                    <a:pt x="1597634" y="296247"/>
                  </a:lnTo>
                  <a:lnTo>
                    <a:pt x="1567434" y="254635"/>
                  </a:lnTo>
                  <a:lnTo>
                    <a:pt x="1530000" y="228721"/>
                  </a:lnTo>
                  <a:lnTo>
                    <a:pt x="1485582" y="216344"/>
                  </a:lnTo>
                  <a:lnTo>
                    <a:pt x="1452118" y="213995"/>
                  </a:lnTo>
                  <a:close/>
                </a:path>
                <a:path w="1926590" h="1379220">
                  <a:moveTo>
                    <a:pt x="440436" y="14350"/>
                  </a:moveTo>
                  <a:lnTo>
                    <a:pt x="490656" y="15208"/>
                  </a:lnTo>
                  <a:lnTo>
                    <a:pt x="533328" y="19393"/>
                  </a:lnTo>
                  <a:lnTo>
                    <a:pt x="560831" y="40132"/>
                  </a:lnTo>
                  <a:lnTo>
                    <a:pt x="560831" y="46228"/>
                  </a:lnTo>
                  <a:lnTo>
                    <a:pt x="560831" y="1146429"/>
                  </a:lnTo>
                  <a:lnTo>
                    <a:pt x="778001" y="1146429"/>
                  </a:lnTo>
                  <a:lnTo>
                    <a:pt x="784098" y="1146429"/>
                  </a:lnTo>
                  <a:lnTo>
                    <a:pt x="789813" y="1148334"/>
                  </a:lnTo>
                  <a:lnTo>
                    <a:pt x="795020" y="1152144"/>
                  </a:lnTo>
                  <a:lnTo>
                    <a:pt x="800100" y="1155827"/>
                  </a:lnTo>
                  <a:lnTo>
                    <a:pt x="804545" y="1161923"/>
                  </a:lnTo>
                  <a:lnTo>
                    <a:pt x="816610" y="1202563"/>
                  </a:lnTo>
                  <a:lnTo>
                    <a:pt x="819150" y="1252474"/>
                  </a:lnTo>
                  <a:lnTo>
                    <a:pt x="818959" y="1266311"/>
                  </a:lnTo>
                  <a:lnTo>
                    <a:pt x="814339" y="1310868"/>
                  </a:lnTo>
                  <a:lnTo>
                    <a:pt x="799211" y="1346708"/>
                  </a:lnTo>
                  <a:lnTo>
                    <a:pt x="794385" y="1350137"/>
                  </a:lnTo>
                  <a:lnTo>
                    <a:pt x="789686" y="1353566"/>
                  </a:lnTo>
                  <a:lnTo>
                    <a:pt x="784098" y="1355344"/>
                  </a:lnTo>
                  <a:lnTo>
                    <a:pt x="778001" y="1355344"/>
                  </a:lnTo>
                  <a:lnTo>
                    <a:pt x="43179" y="1355344"/>
                  </a:lnTo>
                  <a:lnTo>
                    <a:pt x="37719" y="1355344"/>
                  </a:lnTo>
                  <a:lnTo>
                    <a:pt x="32512" y="1353566"/>
                  </a:lnTo>
                  <a:lnTo>
                    <a:pt x="9810" y="1319355"/>
                  </a:lnTo>
                  <a:lnTo>
                    <a:pt x="3809" y="1279064"/>
                  </a:lnTo>
                  <a:lnTo>
                    <a:pt x="3048" y="1252474"/>
                  </a:lnTo>
                  <a:lnTo>
                    <a:pt x="3212" y="1238138"/>
                  </a:lnTo>
                  <a:lnTo>
                    <a:pt x="7092" y="1192964"/>
                  </a:lnTo>
                  <a:lnTo>
                    <a:pt x="21844" y="1155827"/>
                  </a:lnTo>
                  <a:lnTo>
                    <a:pt x="26670" y="1152144"/>
                  </a:lnTo>
                  <a:lnTo>
                    <a:pt x="31496" y="1148334"/>
                  </a:lnTo>
                  <a:lnTo>
                    <a:pt x="36956" y="1146429"/>
                  </a:lnTo>
                  <a:lnTo>
                    <a:pt x="43179" y="1146429"/>
                  </a:lnTo>
                  <a:lnTo>
                    <a:pt x="291211" y="1146429"/>
                  </a:lnTo>
                  <a:lnTo>
                    <a:pt x="291211" y="279908"/>
                  </a:lnTo>
                  <a:lnTo>
                    <a:pt x="77089" y="398272"/>
                  </a:lnTo>
                  <a:lnTo>
                    <a:pt x="65823" y="403363"/>
                  </a:lnTo>
                  <a:lnTo>
                    <a:pt x="55641" y="407384"/>
                  </a:lnTo>
                  <a:lnTo>
                    <a:pt x="46531" y="410309"/>
                  </a:lnTo>
                  <a:lnTo>
                    <a:pt x="38480" y="412114"/>
                  </a:lnTo>
                  <a:lnTo>
                    <a:pt x="31432" y="412716"/>
                  </a:lnTo>
                  <a:lnTo>
                    <a:pt x="25146" y="411876"/>
                  </a:lnTo>
                  <a:lnTo>
                    <a:pt x="3048" y="375538"/>
                  </a:lnTo>
                  <a:lnTo>
                    <a:pt x="190" y="333337"/>
                  </a:lnTo>
                  <a:lnTo>
                    <a:pt x="0" y="314833"/>
                  </a:lnTo>
                  <a:lnTo>
                    <a:pt x="51" y="303071"/>
                  </a:lnTo>
                  <a:lnTo>
                    <a:pt x="2794" y="259461"/>
                  </a:lnTo>
                  <a:lnTo>
                    <a:pt x="17399" y="228473"/>
                  </a:lnTo>
                  <a:lnTo>
                    <a:pt x="22225" y="223647"/>
                  </a:lnTo>
                  <a:lnTo>
                    <a:pt x="28701" y="218439"/>
                  </a:lnTo>
                  <a:lnTo>
                    <a:pt x="36956" y="212979"/>
                  </a:lnTo>
                  <a:lnTo>
                    <a:pt x="323088" y="27686"/>
                  </a:lnTo>
                  <a:lnTo>
                    <a:pt x="326517" y="25019"/>
                  </a:lnTo>
                  <a:lnTo>
                    <a:pt x="330835" y="22733"/>
                  </a:lnTo>
                  <a:lnTo>
                    <a:pt x="335915" y="21082"/>
                  </a:lnTo>
                  <a:lnTo>
                    <a:pt x="341122" y="19304"/>
                  </a:lnTo>
                  <a:lnTo>
                    <a:pt x="388493" y="14859"/>
                  </a:lnTo>
                  <a:lnTo>
                    <a:pt x="425194" y="14376"/>
                  </a:lnTo>
                  <a:lnTo>
                    <a:pt x="440436" y="14350"/>
                  </a:lnTo>
                  <a:close/>
                </a:path>
                <a:path w="1926590" h="1379220">
                  <a:moveTo>
                    <a:pt x="1463421" y="0"/>
                  </a:moveTo>
                  <a:lnTo>
                    <a:pt x="1516321" y="1873"/>
                  </a:lnTo>
                  <a:lnTo>
                    <a:pt x="1565453" y="7489"/>
                  </a:lnTo>
                  <a:lnTo>
                    <a:pt x="1610831" y="16843"/>
                  </a:lnTo>
                  <a:lnTo>
                    <a:pt x="1652466" y="29927"/>
                  </a:lnTo>
                  <a:lnTo>
                    <a:pt x="1690370" y="46736"/>
                  </a:lnTo>
                  <a:lnTo>
                    <a:pt x="1733065" y="72739"/>
                  </a:lnTo>
                  <a:lnTo>
                    <a:pt x="1771046" y="103886"/>
                  </a:lnTo>
                  <a:lnTo>
                    <a:pt x="1804312" y="140176"/>
                  </a:lnTo>
                  <a:lnTo>
                    <a:pt x="1832864" y="181610"/>
                  </a:lnTo>
                  <a:lnTo>
                    <a:pt x="1852615" y="218370"/>
                  </a:lnTo>
                  <a:lnTo>
                    <a:pt x="1869805" y="258252"/>
                  </a:lnTo>
                  <a:lnTo>
                    <a:pt x="1884436" y="301268"/>
                  </a:lnTo>
                  <a:lnTo>
                    <a:pt x="1896506" y="347429"/>
                  </a:lnTo>
                  <a:lnTo>
                    <a:pt x="1906016" y="396748"/>
                  </a:lnTo>
                  <a:lnTo>
                    <a:pt x="1912302" y="440033"/>
                  </a:lnTo>
                  <a:lnTo>
                    <a:pt x="1917446" y="485182"/>
                  </a:lnTo>
                  <a:lnTo>
                    <a:pt x="1921446" y="532193"/>
                  </a:lnTo>
                  <a:lnTo>
                    <a:pt x="1924304" y="581067"/>
                  </a:lnTo>
                  <a:lnTo>
                    <a:pt x="1926018" y="631803"/>
                  </a:lnTo>
                  <a:lnTo>
                    <a:pt x="1926590" y="684403"/>
                  </a:lnTo>
                  <a:lnTo>
                    <a:pt x="1925870" y="736695"/>
                  </a:lnTo>
                  <a:lnTo>
                    <a:pt x="1923716" y="787273"/>
                  </a:lnTo>
                  <a:lnTo>
                    <a:pt x="1920128" y="836136"/>
                  </a:lnTo>
                  <a:lnTo>
                    <a:pt x="1915112" y="883285"/>
                  </a:lnTo>
                  <a:lnTo>
                    <a:pt x="1908671" y="928719"/>
                  </a:lnTo>
                  <a:lnTo>
                    <a:pt x="1900809" y="972439"/>
                  </a:lnTo>
                  <a:lnTo>
                    <a:pt x="1889226" y="1022412"/>
                  </a:lnTo>
                  <a:lnTo>
                    <a:pt x="1875053" y="1069320"/>
                  </a:lnTo>
                  <a:lnTo>
                    <a:pt x="1858289" y="1113174"/>
                  </a:lnTo>
                  <a:lnTo>
                    <a:pt x="1838934" y="1153986"/>
                  </a:lnTo>
                  <a:lnTo>
                    <a:pt x="1816989" y="1191768"/>
                  </a:lnTo>
                  <a:lnTo>
                    <a:pt x="1785747" y="1234390"/>
                  </a:lnTo>
                  <a:lnTo>
                    <a:pt x="1750123" y="1271762"/>
                  </a:lnTo>
                  <a:lnTo>
                    <a:pt x="1710118" y="1303871"/>
                  </a:lnTo>
                  <a:lnTo>
                    <a:pt x="1665731" y="1330706"/>
                  </a:lnTo>
                  <a:lnTo>
                    <a:pt x="1626795" y="1348063"/>
                  </a:lnTo>
                  <a:lnTo>
                    <a:pt x="1584519" y="1361574"/>
                  </a:lnTo>
                  <a:lnTo>
                    <a:pt x="1538913" y="1371232"/>
                  </a:lnTo>
                  <a:lnTo>
                    <a:pt x="1489992" y="1377031"/>
                  </a:lnTo>
                  <a:lnTo>
                    <a:pt x="1437767" y="1378966"/>
                  </a:lnTo>
                  <a:lnTo>
                    <a:pt x="1384883" y="1377092"/>
                  </a:lnTo>
                  <a:lnTo>
                    <a:pt x="1335803" y="1371476"/>
                  </a:lnTo>
                  <a:lnTo>
                    <a:pt x="1290521" y="1362122"/>
                  </a:lnTo>
                  <a:lnTo>
                    <a:pt x="1249030" y="1349038"/>
                  </a:lnTo>
                  <a:lnTo>
                    <a:pt x="1211326" y="1332230"/>
                  </a:lnTo>
                  <a:lnTo>
                    <a:pt x="1168870" y="1306226"/>
                  </a:lnTo>
                  <a:lnTo>
                    <a:pt x="1131046" y="1275080"/>
                  </a:lnTo>
                  <a:lnTo>
                    <a:pt x="1097865" y="1238789"/>
                  </a:lnTo>
                  <a:lnTo>
                    <a:pt x="1069340" y="1197356"/>
                  </a:lnTo>
                  <a:lnTo>
                    <a:pt x="1049572" y="1160595"/>
                  </a:lnTo>
                  <a:lnTo>
                    <a:pt x="1032329" y="1120713"/>
                  </a:lnTo>
                  <a:lnTo>
                    <a:pt x="1017603" y="1077697"/>
                  </a:lnTo>
                  <a:lnTo>
                    <a:pt x="1005388" y="1031536"/>
                  </a:lnTo>
                  <a:lnTo>
                    <a:pt x="995679" y="982218"/>
                  </a:lnTo>
                  <a:lnTo>
                    <a:pt x="989267" y="938932"/>
                  </a:lnTo>
                  <a:lnTo>
                    <a:pt x="984005" y="893788"/>
                  </a:lnTo>
                  <a:lnTo>
                    <a:pt x="979900" y="846788"/>
                  </a:lnTo>
                  <a:lnTo>
                    <a:pt x="976959" y="797936"/>
                  </a:lnTo>
                  <a:lnTo>
                    <a:pt x="975189" y="747235"/>
                  </a:lnTo>
                  <a:lnTo>
                    <a:pt x="974598" y="694689"/>
                  </a:lnTo>
                  <a:lnTo>
                    <a:pt x="975328" y="642672"/>
                  </a:lnTo>
                  <a:lnTo>
                    <a:pt x="977519" y="592285"/>
                  </a:lnTo>
                  <a:lnTo>
                    <a:pt x="981170" y="543528"/>
                  </a:lnTo>
                  <a:lnTo>
                    <a:pt x="986282" y="496400"/>
                  </a:lnTo>
                  <a:lnTo>
                    <a:pt x="992854" y="450902"/>
                  </a:lnTo>
                  <a:lnTo>
                    <a:pt x="1000887" y="407035"/>
                  </a:lnTo>
                  <a:lnTo>
                    <a:pt x="1012668" y="356911"/>
                  </a:lnTo>
                  <a:lnTo>
                    <a:pt x="1026986" y="309872"/>
                  </a:lnTo>
                  <a:lnTo>
                    <a:pt x="1043845" y="265924"/>
                  </a:lnTo>
                  <a:lnTo>
                    <a:pt x="1063253" y="225073"/>
                  </a:lnTo>
                  <a:lnTo>
                    <a:pt x="1085215" y="187325"/>
                  </a:lnTo>
                  <a:lnTo>
                    <a:pt x="1116528" y="144631"/>
                  </a:lnTo>
                  <a:lnTo>
                    <a:pt x="1152175" y="107235"/>
                  </a:lnTo>
                  <a:lnTo>
                    <a:pt x="1192156" y="75150"/>
                  </a:lnTo>
                  <a:lnTo>
                    <a:pt x="1236472" y="48387"/>
                  </a:lnTo>
                  <a:lnTo>
                    <a:pt x="1275363" y="30967"/>
                  </a:lnTo>
                  <a:lnTo>
                    <a:pt x="1317510" y="17419"/>
                  </a:lnTo>
                  <a:lnTo>
                    <a:pt x="1362906" y="7741"/>
                  </a:lnTo>
                  <a:lnTo>
                    <a:pt x="1411545" y="1935"/>
                  </a:lnTo>
                  <a:lnTo>
                    <a:pt x="1463421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9831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Comparative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Study on Loan Eligibility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2399"/>
            <a:ext cx="10360025" cy="4035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banking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sector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relies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significantly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distribution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core</a:t>
            </a:r>
            <a:r>
              <a:rPr sz="2800" dirty="0">
                <a:latin typeface="Arial MT"/>
                <a:cs typeface="Arial MT"/>
              </a:rPr>
              <a:t> business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contributing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substantial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portion </a:t>
            </a:r>
            <a:r>
              <a:rPr sz="2800" spc="5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bank's </a:t>
            </a:r>
            <a:r>
              <a:rPr sz="2800" spc="-5" dirty="0">
                <a:latin typeface="Arial MT"/>
                <a:cs typeface="Arial MT"/>
              </a:rPr>
              <a:t>assets. The </a:t>
            </a:r>
            <a:r>
              <a:rPr sz="2800" dirty="0">
                <a:latin typeface="Arial MT"/>
                <a:cs typeface="Arial MT"/>
              </a:rPr>
              <a:t>process of determining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eligibility involves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complex and </a:t>
            </a:r>
            <a:r>
              <a:rPr sz="2800" spc="-5" dirty="0">
                <a:latin typeface="Arial MT"/>
                <a:cs typeface="Arial MT"/>
              </a:rPr>
              <a:t>time-consuming</a:t>
            </a:r>
            <a:r>
              <a:rPr sz="2800" dirty="0">
                <a:latin typeface="Arial MT"/>
                <a:cs typeface="Arial MT"/>
              </a:rPr>
              <a:t> verification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paper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application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 algorithms, </a:t>
            </a:r>
            <a:r>
              <a:rPr sz="2800" spc="-5" dirty="0">
                <a:latin typeface="Arial MT"/>
                <a:cs typeface="Arial MT"/>
              </a:rPr>
              <a:t>specifically </a:t>
            </a:r>
            <a:r>
              <a:rPr sz="2800" dirty="0">
                <a:latin typeface="Arial MT"/>
                <a:cs typeface="Arial MT"/>
              </a:rPr>
              <a:t>Logistic Regression, Random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Forest, </a:t>
            </a:r>
            <a:r>
              <a:rPr sz="2800" spc="-5" dirty="0">
                <a:latin typeface="Arial MT"/>
                <a:cs typeface="Arial MT"/>
              </a:rPr>
              <a:t>Support </a:t>
            </a:r>
            <a:r>
              <a:rPr sz="2800" spc="-30" dirty="0">
                <a:latin typeface="Arial MT"/>
                <a:cs typeface="Arial MT"/>
              </a:rPr>
              <a:t>Vector </a:t>
            </a:r>
            <a:r>
              <a:rPr sz="2800" dirty="0">
                <a:latin typeface="Arial MT"/>
                <a:cs typeface="Arial MT"/>
              </a:rPr>
              <a:t>Machine, and </a:t>
            </a:r>
            <a:r>
              <a:rPr sz="2800" spc="-5" dirty="0">
                <a:latin typeface="Arial MT"/>
                <a:cs typeface="Arial MT"/>
              </a:rPr>
              <a:t>XGBoost, to </a:t>
            </a:r>
            <a:r>
              <a:rPr sz="2800" dirty="0">
                <a:latin typeface="Arial MT"/>
                <a:cs typeface="Arial MT"/>
              </a:rPr>
              <a:t>predict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eligibility.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aim </a:t>
            </a:r>
            <a:r>
              <a:rPr sz="2800" spc="-5" dirty="0">
                <a:latin typeface="Arial MT"/>
                <a:cs typeface="Arial MT"/>
              </a:rPr>
              <a:t>is to automate </a:t>
            </a:r>
            <a:r>
              <a:rPr sz="2800" dirty="0">
                <a:latin typeface="Arial MT"/>
                <a:cs typeface="Arial MT"/>
              </a:rPr>
              <a:t>and expedite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validation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process, providing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quick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10" dirty="0">
                <a:latin typeface="Arial MT"/>
                <a:cs typeface="Arial MT"/>
              </a:rPr>
              <a:t>efficient</a:t>
            </a:r>
            <a:r>
              <a:rPr sz="2800" spc="-5" dirty="0">
                <a:latin typeface="Arial MT"/>
                <a:cs typeface="Arial MT"/>
              </a:rPr>
              <a:t> means </a:t>
            </a:r>
            <a:r>
              <a:rPr sz="2800" dirty="0">
                <a:latin typeface="Arial MT"/>
                <a:cs typeface="Arial MT"/>
              </a:rPr>
              <a:t>of identifying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deserving</a:t>
            </a:r>
            <a:r>
              <a:rPr sz="2800" spc="-5" dirty="0">
                <a:latin typeface="Arial MT"/>
                <a:cs typeface="Arial MT"/>
              </a:rPr>
              <a:t> loan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applicants.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7729"/>
            <a:ext cx="3350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</a:t>
            </a:r>
            <a:r>
              <a:rPr spc="-20" dirty="0"/>
              <a:t>o</a:t>
            </a:r>
            <a:r>
              <a:rPr spc="-5" dirty="0"/>
              <a:t>logy: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10359390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135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Collection: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1505"/>
              </a:lnSpc>
              <a:buAutoNum type="arabicPeriod"/>
              <a:tabLst>
                <a:tab pos="75692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heart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machine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learning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data.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The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dataset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study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obtained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Kaggle,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providing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endParaRPr sz="1500">
              <a:latin typeface="Arial MT"/>
              <a:cs typeface="Arial MT"/>
            </a:endParaRPr>
          </a:p>
          <a:p>
            <a:pPr marL="756285">
              <a:lnSpc>
                <a:spcPts val="1530"/>
              </a:lnSpc>
            </a:pPr>
            <a:r>
              <a:rPr sz="1500" dirty="0">
                <a:latin typeface="Arial MT"/>
                <a:cs typeface="Arial MT"/>
              </a:rPr>
              <a:t>necessary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information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 training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predictive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models.</a:t>
            </a:r>
            <a:endParaRPr sz="1500">
              <a:latin typeface="Arial MT"/>
              <a:cs typeface="Arial MT"/>
            </a:endParaRPr>
          </a:p>
          <a:p>
            <a:pPr marL="241300" lvl="1" indent="-228600">
              <a:lnSpc>
                <a:spcPts val="2135"/>
              </a:lnSpc>
              <a:spcBef>
                <a:spcPts val="360"/>
              </a:spcBef>
              <a:buAutoNum type="arabicPeriod" startAt="2"/>
              <a:tabLst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Pre-processing:</a:t>
            </a:r>
            <a:endParaRPr sz="1800">
              <a:latin typeface="Arial"/>
              <a:cs typeface="Arial"/>
            </a:endParaRPr>
          </a:p>
          <a:p>
            <a:pPr marL="756285" lvl="2" indent="-287020">
              <a:lnSpc>
                <a:spcPts val="1505"/>
              </a:lnSpc>
              <a:buAutoNum type="arabicPeriod"/>
              <a:tabLst>
                <a:tab pos="756920" algn="l"/>
              </a:tabLst>
            </a:pPr>
            <a:r>
              <a:rPr sz="1500" dirty="0">
                <a:latin typeface="Arial MT"/>
                <a:cs typeface="Arial MT"/>
              </a:rPr>
              <a:t>Cleaning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dataset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involves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handling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values,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visualizing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through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graphs,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applying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transformation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756285" marR="5715">
              <a:lnSpc>
                <a:spcPct val="70000"/>
              </a:lnSpc>
              <a:spcBef>
                <a:spcPts val="270"/>
              </a:spcBef>
            </a:pPr>
            <a:r>
              <a:rPr sz="1500" spc="-5" dirty="0">
                <a:latin typeface="Arial MT"/>
                <a:cs typeface="Arial MT"/>
              </a:rPr>
              <a:t>specific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attributes,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engineering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new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features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(e.g.,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Total_Income),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3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addressing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categorical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attributes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Label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Encoding.</a:t>
            </a:r>
            <a:endParaRPr sz="1500">
              <a:latin typeface="Arial MT"/>
              <a:cs typeface="Arial MT"/>
            </a:endParaRPr>
          </a:p>
          <a:p>
            <a:pPr marL="241300" lvl="1" indent="-228600">
              <a:lnSpc>
                <a:spcPts val="2135"/>
              </a:lnSpc>
              <a:spcBef>
                <a:spcPts val="360"/>
              </a:spcBef>
              <a:buAutoNum type="arabicPeriod" startAt="3"/>
              <a:tabLst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Building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Training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Model:</a:t>
            </a:r>
            <a:endParaRPr sz="1800">
              <a:latin typeface="Arial"/>
              <a:cs typeface="Arial"/>
            </a:endParaRPr>
          </a:p>
          <a:p>
            <a:pPr marL="756285" lvl="2" indent="-287020">
              <a:lnSpc>
                <a:spcPts val="1505"/>
              </a:lnSpc>
              <a:buAutoNum type="arabicPeriod"/>
              <a:tabLst>
                <a:tab pos="75692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dataset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split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into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training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testing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sets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(80%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training,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20%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testing).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Four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machine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learning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models,</a:t>
            </a:r>
            <a:endParaRPr sz="1500">
              <a:latin typeface="Arial MT"/>
              <a:cs typeface="Arial MT"/>
            </a:endParaRPr>
          </a:p>
          <a:p>
            <a:pPr marL="756285" marR="5080">
              <a:lnSpc>
                <a:spcPct val="70000"/>
              </a:lnSpc>
              <a:spcBef>
                <a:spcPts val="270"/>
              </a:spcBef>
            </a:pPr>
            <a:r>
              <a:rPr sz="1500" spc="-5" dirty="0">
                <a:latin typeface="Arial MT"/>
                <a:cs typeface="Arial MT"/>
              </a:rPr>
              <a:t>namely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Logistic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Regression,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Random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Forest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Classifier,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XGBoost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Classifier,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Support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Vector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Machine,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imported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Scikit-learn</a:t>
            </a:r>
            <a:r>
              <a:rPr sz="1500" spc="-15" dirty="0">
                <a:latin typeface="Arial MT"/>
                <a:cs typeface="Arial MT"/>
              </a:rPr>
              <a:t> library.</a:t>
            </a:r>
            <a:r>
              <a:rPr sz="1500" spc="-5" dirty="0">
                <a:latin typeface="Arial MT"/>
                <a:cs typeface="Arial MT"/>
              </a:rPr>
              <a:t> K-fold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Cross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Validation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employed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model</a:t>
            </a:r>
            <a:r>
              <a:rPr sz="1500" dirty="0">
                <a:latin typeface="Arial MT"/>
                <a:cs typeface="Arial MT"/>
              </a:rPr>
              <a:t> training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testing.</a:t>
            </a:r>
            <a:endParaRPr sz="1500">
              <a:latin typeface="Arial MT"/>
              <a:cs typeface="Arial MT"/>
            </a:endParaRPr>
          </a:p>
          <a:p>
            <a:pPr marL="241300" lvl="1" indent="-228600">
              <a:lnSpc>
                <a:spcPts val="2135"/>
              </a:lnSpc>
              <a:spcBef>
                <a:spcPts val="360"/>
              </a:spcBef>
              <a:buAutoNum type="arabicPeriod" startAt="4"/>
              <a:tabLst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Models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Used:</a:t>
            </a:r>
            <a:endParaRPr sz="1800">
              <a:latin typeface="Arial"/>
              <a:cs typeface="Arial"/>
            </a:endParaRPr>
          </a:p>
          <a:p>
            <a:pPr marL="756285" lvl="2" indent="-287020">
              <a:lnSpc>
                <a:spcPts val="1760"/>
              </a:lnSpc>
              <a:buAutoNum type="arabicPeriod"/>
              <a:tabLst>
                <a:tab pos="756920" algn="l"/>
              </a:tabLst>
            </a:pPr>
            <a:r>
              <a:rPr sz="1500" dirty="0">
                <a:latin typeface="Arial MT"/>
                <a:cs typeface="Arial MT"/>
              </a:rPr>
              <a:t>Logistic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Regression: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classification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5" dirty="0">
                <a:latin typeface="Arial MT"/>
                <a:cs typeface="Arial MT"/>
              </a:rPr>
              <a:t> suitable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discrete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target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variables.</a:t>
            </a:r>
            <a:endParaRPr sz="1500">
              <a:latin typeface="Arial MT"/>
              <a:cs typeface="Arial MT"/>
            </a:endParaRPr>
          </a:p>
          <a:p>
            <a:pPr marL="756285" marR="5715" lvl="2" indent="-287020">
              <a:lnSpc>
                <a:spcPct val="70000"/>
              </a:lnSpc>
              <a:spcBef>
                <a:spcPts val="525"/>
              </a:spcBef>
              <a:buAutoNum type="arabicPeriod"/>
              <a:tabLst>
                <a:tab pos="756920" algn="l"/>
              </a:tabLst>
            </a:pPr>
            <a:r>
              <a:rPr sz="1500" dirty="0">
                <a:latin typeface="Arial MT"/>
                <a:cs typeface="Arial MT"/>
              </a:rPr>
              <a:t>Random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Forest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Classifier: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supervised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learning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utilizing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r>
              <a:rPr sz="1500" spc="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learning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classification</a:t>
            </a:r>
            <a:r>
              <a:rPr sz="1500" spc="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regression.</a:t>
            </a:r>
            <a:endParaRPr sz="1500">
              <a:latin typeface="Arial MT"/>
              <a:cs typeface="Arial MT"/>
            </a:endParaRPr>
          </a:p>
          <a:p>
            <a:pPr marL="756285" marR="5715" lvl="2" indent="-287020">
              <a:lnSpc>
                <a:spcPct val="70000"/>
              </a:lnSpc>
              <a:spcBef>
                <a:spcPts val="505"/>
              </a:spcBef>
              <a:buAutoNum type="arabicPeriod"/>
              <a:tabLst>
                <a:tab pos="756920" algn="l"/>
              </a:tabLst>
            </a:pPr>
            <a:r>
              <a:rPr sz="1500" spc="-5" dirty="0">
                <a:latin typeface="Arial MT"/>
                <a:cs typeface="Arial MT"/>
              </a:rPr>
              <a:t>XGBoost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Classifier: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decision-tree-based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machine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learning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algorithm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employing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gradient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boosting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framework.</a:t>
            </a:r>
            <a:endParaRPr sz="1500">
              <a:latin typeface="Arial MT"/>
              <a:cs typeface="Arial MT"/>
            </a:endParaRPr>
          </a:p>
          <a:p>
            <a:pPr marL="756285" marR="5715" lvl="2" indent="-287020">
              <a:lnSpc>
                <a:spcPct val="70000"/>
              </a:lnSpc>
              <a:spcBef>
                <a:spcPts val="495"/>
              </a:spcBef>
              <a:buAutoNum type="arabicPeriod"/>
              <a:tabLst>
                <a:tab pos="756920" algn="l"/>
              </a:tabLst>
            </a:pPr>
            <a:r>
              <a:rPr sz="1500" spc="-5" dirty="0">
                <a:latin typeface="Arial MT"/>
                <a:cs typeface="Arial MT"/>
              </a:rPr>
              <a:t>Support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Vector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Machine: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model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aiming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find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hyperplane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N-dimensional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space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distinctly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classify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points.</a:t>
            </a:r>
            <a:endParaRPr sz="1500">
              <a:latin typeface="Arial MT"/>
              <a:cs typeface="Arial MT"/>
            </a:endParaRPr>
          </a:p>
          <a:p>
            <a:pPr marL="241300" lvl="2" indent="-228600">
              <a:lnSpc>
                <a:spcPts val="2135"/>
              </a:lnSpc>
              <a:spcBef>
                <a:spcPts val="359"/>
              </a:spcBef>
              <a:buAutoNum type="arabicPeriod"/>
              <a:tabLst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Testing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Comparison:</a:t>
            </a:r>
            <a:endParaRPr sz="1800">
              <a:latin typeface="Arial"/>
              <a:cs typeface="Arial"/>
            </a:endParaRPr>
          </a:p>
          <a:p>
            <a:pPr marL="756285" lvl="3" indent="-287020">
              <a:lnSpc>
                <a:spcPts val="1505"/>
              </a:lnSpc>
              <a:buAutoNum type="arabicPeriod"/>
              <a:tabLst>
                <a:tab pos="756920" algn="l"/>
              </a:tabLst>
            </a:pP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involves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K-fold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Cross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Validation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Confusion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Matrix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analysis.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Confusion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Matrix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provides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holistic</a:t>
            </a:r>
            <a:endParaRPr sz="1500">
              <a:latin typeface="Arial MT"/>
              <a:cs typeface="Arial MT"/>
            </a:endParaRPr>
          </a:p>
          <a:p>
            <a:pPr marL="756285">
              <a:lnSpc>
                <a:spcPts val="1530"/>
              </a:lnSpc>
            </a:pPr>
            <a:r>
              <a:rPr sz="1500" spc="-5" dirty="0">
                <a:latin typeface="Arial MT"/>
                <a:cs typeface="Arial MT"/>
              </a:rPr>
              <a:t>view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model's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performance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comparing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predicted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target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values.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286" y="193929"/>
          <a:ext cx="10958194" cy="6123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1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Loan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edicti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Dr.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C.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8890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Gomathy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CharuL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Mr.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Aakash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Sowjanya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95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Optimize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Naïve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Baye’s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techniques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grid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searches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Naïve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Baye’s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13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Enhances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accuracy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selecting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approvals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optimizes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approvals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IRJET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48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54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using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Supervised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Technique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2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Udaya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Bhanu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Dr.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Narayana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60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Decision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Trees,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SVM,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830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Enhancing efficiency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IJSRP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863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comparative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study on Loan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Eligibility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Dagar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7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Factor,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SVM,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XG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8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way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deserving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applicants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efficiency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4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ij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t.c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4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using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Tree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8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Kshitiz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Gautam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Arun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Pratap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Singh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Keshav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Suresh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Kumar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29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Tree,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classification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32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focusing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clients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background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determines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repayment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capabilities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approves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1299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results, </a:t>
            </a:r>
            <a:r>
              <a:rPr sz="2800" spc="-5" dirty="0">
                <a:latin typeface="Arial MT"/>
                <a:cs typeface="Arial MT"/>
              </a:rPr>
              <a:t>obtained </a:t>
            </a:r>
            <a:r>
              <a:rPr sz="2800" dirty="0">
                <a:latin typeface="Arial MT"/>
                <a:cs typeface="Arial MT"/>
              </a:rPr>
              <a:t>through K-Fold </a:t>
            </a:r>
            <a:r>
              <a:rPr sz="2800" spc="-5" dirty="0">
                <a:latin typeface="Arial MT"/>
                <a:cs typeface="Arial MT"/>
              </a:rPr>
              <a:t>Cross </a:t>
            </a:r>
            <a:r>
              <a:rPr sz="2800" spc="-20" dirty="0">
                <a:latin typeface="Arial MT"/>
                <a:cs typeface="Arial MT"/>
              </a:rPr>
              <a:t>Validation, </a:t>
            </a:r>
            <a:r>
              <a:rPr sz="2800" spc="-5" dirty="0">
                <a:latin typeface="Arial MT"/>
                <a:cs typeface="Arial MT"/>
              </a:rPr>
              <a:t>reveal </a:t>
            </a:r>
            <a:r>
              <a:rPr sz="2800" dirty="0">
                <a:latin typeface="Arial MT"/>
                <a:cs typeface="Arial MT"/>
              </a:rPr>
              <a:t> 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Regression</a:t>
            </a:r>
            <a:r>
              <a:rPr sz="2800" dirty="0">
                <a:latin typeface="Arial MT"/>
                <a:cs typeface="Arial MT"/>
              </a:rPr>
              <a:t> demonstrates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highest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accuracy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among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models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studied.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Confusion</a:t>
            </a:r>
            <a:r>
              <a:rPr sz="2800" dirty="0">
                <a:latin typeface="Arial MT"/>
                <a:cs typeface="Arial MT"/>
              </a:rPr>
              <a:t> Matrix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Classification Report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-5" dirty="0">
                <a:latin typeface="Arial MT"/>
                <a:cs typeface="Arial MT"/>
              </a:rPr>
              <a:t>Regression </a:t>
            </a:r>
            <a:r>
              <a:rPr sz="2800" dirty="0">
                <a:latin typeface="Arial MT"/>
                <a:cs typeface="Arial MT"/>
              </a:rPr>
              <a:t>further </a:t>
            </a:r>
            <a:r>
              <a:rPr sz="2800" spc="-5" dirty="0">
                <a:latin typeface="Arial MT"/>
                <a:cs typeface="Arial MT"/>
              </a:rPr>
              <a:t>support its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effectiveness. This </a:t>
            </a:r>
            <a:r>
              <a:rPr sz="2800" dirty="0">
                <a:latin typeface="Arial MT"/>
                <a:cs typeface="Arial MT"/>
              </a:rPr>
              <a:t>suggests that </a:t>
            </a:r>
            <a:r>
              <a:rPr sz="2800" spc="-5" dirty="0">
                <a:latin typeface="Arial MT"/>
                <a:cs typeface="Arial MT"/>
              </a:rPr>
              <a:t>Logistic Regression can serve </a:t>
            </a:r>
            <a:r>
              <a:rPr sz="2800" dirty="0">
                <a:latin typeface="Arial MT"/>
                <a:cs typeface="Arial MT"/>
              </a:rPr>
              <a:t> as </a:t>
            </a:r>
            <a:r>
              <a:rPr sz="2800" spc="-5" dirty="0">
                <a:latin typeface="Arial MT"/>
                <a:cs typeface="Arial MT"/>
              </a:rPr>
              <a:t>a robust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accurate model for </a:t>
            </a:r>
            <a:r>
              <a:rPr sz="2800" dirty="0">
                <a:latin typeface="Arial MT"/>
                <a:cs typeface="Arial MT"/>
              </a:rPr>
              <a:t>predicting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spc="-20" dirty="0">
                <a:latin typeface="Arial MT"/>
                <a:cs typeface="Arial MT"/>
              </a:rPr>
              <a:t>eligibility, 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offering </a:t>
            </a:r>
            <a:r>
              <a:rPr sz="2800" dirty="0">
                <a:latin typeface="Arial MT"/>
                <a:cs typeface="Arial MT"/>
              </a:rPr>
              <a:t>banks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spc="-10" dirty="0">
                <a:latin typeface="Arial MT"/>
                <a:cs typeface="Arial MT"/>
              </a:rPr>
              <a:t>efficient </a:t>
            </a:r>
            <a:r>
              <a:rPr sz="2800" dirty="0">
                <a:latin typeface="Arial MT"/>
                <a:cs typeface="Arial MT"/>
              </a:rPr>
              <a:t>alternative </a:t>
            </a:r>
            <a:r>
              <a:rPr sz="2800" spc="-5" dirty="0">
                <a:latin typeface="Arial MT"/>
                <a:cs typeface="Arial MT"/>
              </a:rPr>
              <a:t>to the </a:t>
            </a:r>
            <a:r>
              <a:rPr sz="2800" dirty="0">
                <a:latin typeface="Arial MT"/>
                <a:cs typeface="Arial MT"/>
              </a:rPr>
              <a:t>traditional, time-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consuming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96667"/>
              <a:ext cx="1887855" cy="1341120"/>
            </a:xfrm>
            <a:custGeom>
              <a:avLst/>
              <a:gdLst/>
              <a:ahLst/>
              <a:cxnLst/>
              <a:rect l="l" t="t" r="r" b="b"/>
              <a:pathLst>
                <a:path w="1887854" h="1341120">
                  <a:moveTo>
                    <a:pt x="1852422" y="1132078"/>
                  </a:moveTo>
                  <a:lnTo>
                    <a:pt x="1105280" y="1132078"/>
                  </a:lnTo>
                  <a:lnTo>
                    <a:pt x="1099820" y="1133983"/>
                  </a:lnTo>
                  <a:lnTo>
                    <a:pt x="1094994" y="1137793"/>
                  </a:lnTo>
                  <a:lnTo>
                    <a:pt x="1090168" y="1141476"/>
                  </a:lnTo>
                  <a:lnTo>
                    <a:pt x="1075416" y="1178613"/>
                  </a:lnTo>
                  <a:lnTo>
                    <a:pt x="1071536" y="1223787"/>
                  </a:lnTo>
                  <a:lnTo>
                    <a:pt x="1071372" y="1238123"/>
                  </a:lnTo>
                  <a:lnTo>
                    <a:pt x="1071562" y="1251960"/>
                  </a:lnTo>
                  <a:lnTo>
                    <a:pt x="1076110" y="1296517"/>
                  </a:lnTo>
                  <a:lnTo>
                    <a:pt x="1091311" y="1332357"/>
                  </a:lnTo>
                  <a:lnTo>
                    <a:pt x="1106043" y="1340993"/>
                  </a:lnTo>
                  <a:lnTo>
                    <a:pt x="1852422" y="1340993"/>
                  </a:lnTo>
                  <a:lnTo>
                    <a:pt x="1858010" y="1339215"/>
                  </a:lnTo>
                  <a:lnTo>
                    <a:pt x="1862709" y="1335786"/>
                  </a:lnTo>
                  <a:lnTo>
                    <a:pt x="1867535" y="1332357"/>
                  </a:lnTo>
                  <a:lnTo>
                    <a:pt x="1882663" y="1296517"/>
                  </a:lnTo>
                  <a:lnTo>
                    <a:pt x="1887283" y="1251960"/>
                  </a:lnTo>
                  <a:lnTo>
                    <a:pt x="1887474" y="1238123"/>
                  </a:lnTo>
                  <a:lnTo>
                    <a:pt x="1887309" y="1223787"/>
                  </a:lnTo>
                  <a:lnTo>
                    <a:pt x="1883429" y="1178613"/>
                  </a:lnTo>
                  <a:lnTo>
                    <a:pt x="1868424" y="1141476"/>
                  </a:lnTo>
                  <a:lnTo>
                    <a:pt x="1858137" y="1133983"/>
                  </a:lnTo>
                  <a:lnTo>
                    <a:pt x="1852422" y="1132078"/>
                  </a:lnTo>
                  <a:close/>
                </a:path>
                <a:path w="1887854" h="1341120">
                  <a:moveTo>
                    <a:pt x="1629155" y="265557"/>
                  </a:moveTo>
                  <a:lnTo>
                    <a:pt x="1359535" y="265557"/>
                  </a:lnTo>
                  <a:lnTo>
                    <a:pt x="1359535" y="1132078"/>
                  </a:lnTo>
                  <a:lnTo>
                    <a:pt x="1629155" y="1132078"/>
                  </a:lnTo>
                  <a:lnTo>
                    <a:pt x="1629155" y="265557"/>
                  </a:lnTo>
                  <a:close/>
                </a:path>
                <a:path w="1887854" h="1341120">
                  <a:moveTo>
                    <a:pt x="1508760" y="0"/>
                  </a:moveTo>
                  <a:lnTo>
                    <a:pt x="1456817" y="508"/>
                  </a:lnTo>
                  <a:lnTo>
                    <a:pt x="1416177" y="3556"/>
                  </a:lnTo>
                  <a:lnTo>
                    <a:pt x="1404239" y="6731"/>
                  </a:lnTo>
                  <a:lnTo>
                    <a:pt x="1399159" y="8382"/>
                  </a:lnTo>
                  <a:lnTo>
                    <a:pt x="1394841" y="10668"/>
                  </a:lnTo>
                  <a:lnTo>
                    <a:pt x="1391412" y="13335"/>
                  </a:lnTo>
                  <a:lnTo>
                    <a:pt x="1105280" y="198628"/>
                  </a:lnTo>
                  <a:lnTo>
                    <a:pt x="1077214" y="225044"/>
                  </a:lnTo>
                  <a:lnTo>
                    <a:pt x="1068859" y="268388"/>
                  </a:lnTo>
                  <a:lnTo>
                    <a:pt x="1068324" y="300482"/>
                  </a:lnTo>
                  <a:lnTo>
                    <a:pt x="1068514" y="318986"/>
                  </a:lnTo>
                  <a:lnTo>
                    <a:pt x="1071372" y="361188"/>
                  </a:lnTo>
                  <a:lnTo>
                    <a:pt x="1093470" y="397525"/>
                  </a:lnTo>
                  <a:lnTo>
                    <a:pt x="1099756" y="398365"/>
                  </a:lnTo>
                  <a:lnTo>
                    <a:pt x="1106804" y="397763"/>
                  </a:lnTo>
                  <a:lnTo>
                    <a:pt x="1145413" y="383921"/>
                  </a:lnTo>
                  <a:lnTo>
                    <a:pt x="1359535" y="265557"/>
                  </a:lnTo>
                  <a:lnTo>
                    <a:pt x="1629155" y="265557"/>
                  </a:lnTo>
                  <a:lnTo>
                    <a:pt x="1629155" y="25781"/>
                  </a:lnTo>
                  <a:lnTo>
                    <a:pt x="1627759" y="20574"/>
                  </a:lnTo>
                  <a:lnTo>
                    <a:pt x="1593246" y="3603"/>
                  </a:lnTo>
                  <a:lnTo>
                    <a:pt x="1544097" y="380"/>
                  </a:lnTo>
                  <a:lnTo>
                    <a:pt x="1527357" y="95"/>
                  </a:lnTo>
                  <a:lnTo>
                    <a:pt x="1508760" y="0"/>
                  </a:lnTo>
                  <a:close/>
                </a:path>
                <a:path w="1887854" h="1341120">
                  <a:moveTo>
                    <a:pt x="784098" y="1132078"/>
                  </a:moveTo>
                  <a:lnTo>
                    <a:pt x="36956" y="1132078"/>
                  </a:lnTo>
                  <a:lnTo>
                    <a:pt x="31496" y="1133983"/>
                  </a:lnTo>
                  <a:lnTo>
                    <a:pt x="26670" y="1137793"/>
                  </a:lnTo>
                  <a:lnTo>
                    <a:pt x="21844" y="1141476"/>
                  </a:lnTo>
                  <a:lnTo>
                    <a:pt x="7092" y="1178613"/>
                  </a:lnTo>
                  <a:lnTo>
                    <a:pt x="3212" y="1223787"/>
                  </a:lnTo>
                  <a:lnTo>
                    <a:pt x="3048" y="1238123"/>
                  </a:lnTo>
                  <a:lnTo>
                    <a:pt x="3238" y="1251960"/>
                  </a:lnTo>
                  <a:lnTo>
                    <a:pt x="7786" y="1296517"/>
                  </a:lnTo>
                  <a:lnTo>
                    <a:pt x="22987" y="1332357"/>
                  </a:lnTo>
                  <a:lnTo>
                    <a:pt x="37719" y="1340993"/>
                  </a:lnTo>
                  <a:lnTo>
                    <a:pt x="784098" y="1340993"/>
                  </a:lnTo>
                  <a:lnTo>
                    <a:pt x="789686" y="1339215"/>
                  </a:lnTo>
                  <a:lnTo>
                    <a:pt x="794385" y="1335786"/>
                  </a:lnTo>
                  <a:lnTo>
                    <a:pt x="799211" y="1332357"/>
                  </a:lnTo>
                  <a:lnTo>
                    <a:pt x="814339" y="1296517"/>
                  </a:lnTo>
                  <a:lnTo>
                    <a:pt x="818959" y="1251960"/>
                  </a:lnTo>
                  <a:lnTo>
                    <a:pt x="819150" y="1238123"/>
                  </a:lnTo>
                  <a:lnTo>
                    <a:pt x="818985" y="1223787"/>
                  </a:lnTo>
                  <a:lnTo>
                    <a:pt x="815105" y="1178613"/>
                  </a:lnTo>
                  <a:lnTo>
                    <a:pt x="800100" y="1141476"/>
                  </a:lnTo>
                  <a:lnTo>
                    <a:pt x="789813" y="1133983"/>
                  </a:lnTo>
                  <a:lnTo>
                    <a:pt x="784098" y="1132078"/>
                  </a:lnTo>
                  <a:close/>
                </a:path>
                <a:path w="1887854" h="1341120">
                  <a:moveTo>
                    <a:pt x="560831" y="265557"/>
                  </a:moveTo>
                  <a:lnTo>
                    <a:pt x="291211" y="265557"/>
                  </a:lnTo>
                  <a:lnTo>
                    <a:pt x="291211" y="1132078"/>
                  </a:lnTo>
                  <a:lnTo>
                    <a:pt x="560831" y="1132078"/>
                  </a:lnTo>
                  <a:lnTo>
                    <a:pt x="560831" y="265557"/>
                  </a:lnTo>
                  <a:close/>
                </a:path>
                <a:path w="1887854" h="1341120">
                  <a:moveTo>
                    <a:pt x="440436" y="0"/>
                  </a:moveTo>
                  <a:lnTo>
                    <a:pt x="388493" y="508"/>
                  </a:lnTo>
                  <a:lnTo>
                    <a:pt x="347852" y="3556"/>
                  </a:lnTo>
                  <a:lnTo>
                    <a:pt x="335915" y="6731"/>
                  </a:lnTo>
                  <a:lnTo>
                    <a:pt x="330835" y="8382"/>
                  </a:lnTo>
                  <a:lnTo>
                    <a:pt x="326517" y="10668"/>
                  </a:lnTo>
                  <a:lnTo>
                    <a:pt x="323088" y="13335"/>
                  </a:lnTo>
                  <a:lnTo>
                    <a:pt x="36956" y="198628"/>
                  </a:lnTo>
                  <a:lnTo>
                    <a:pt x="8890" y="225044"/>
                  </a:lnTo>
                  <a:lnTo>
                    <a:pt x="535" y="268388"/>
                  </a:lnTo>
                  <a:lnTo>
                    <a:pt x="0" y="300482"/>
                  </a:lnTo>
                  <a:lnTo>
                    <a:pt x="190" y="318986"/>
                  </a:lnTo>
                  <a:lnTo>
                    <a:pt x="3048" y="361188"/>
                  </a:lnTo>
                  <a:lnTo>
                    <a:pt x="25146" y="397525"/>
                  </a:lnTo>
                  <a:lnTo>
                    <a:pt x="31432" y="398365"/>
                  </a:lnTo>
                  <a:lnTo>
                    <a:pt x="38480" y="397763"/>
                  </a:lnTo>
                  <a:lnTo>
                    <a:pt x="77089" y="383921"/>
                  </a:lnTo>
                  <a:lnTo>
                    <a:pt x="291211" y="265557"/>
                  </a:lnTo>
                  <a:lnTo>
                    <a:pt x="560831" y="265557"/>
                  </a:lnTo>
                  <a:lnTo>
                    <a:pt x="560831" y="25781"/>
                  </a:lnTo>
                  <a:lnTo>
                    <a:pt x="559435" y="20574"/>
                  </a:lnTo>
                  <a:lnTo>
                    <a:pt x="524922" y="3603"/>
                  </a:lnTo>
                  <a:lnTo>
                    <a:pt x="475773" y="380"/>
                  </a:lnTo>
                  <a:lnTo>
                    <a:pt x="459033" y="95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96667"/>
              <a:ext cx="1887855" cy="1341120"/>
            </a:xfrm>
            <a:custGeom>
              <a:avLst/>
              <a:gdLst/>
              <a:ahLst/>
              <a:cxnLst/>
              <a:rect l="l" t="t" r="r" b="b"/>
              <a:pathLst>
                <a:path w="1887854" h="1341120">
                  <a:moveTo>
                    <a:pt x="1508760" y="0"/>
                  </a:moveTo>
                  <a:lnTo>
                    <a:pt x="1558980" y="857"/>
                  </a:lnTo>
                  <a:lnTo>
                    <a:pt x="1601652" y="5042"/>
                  </a:lnTo>
                  <a:lnTo>
                    <a:pt x="1629155" y="25781"/>
                  </a:lnTo>
                  <a:lnTo>
                    <a:pt x="1629155" y="31877"/>
                  </a:lnTo>
                  <a:lnTo>
                    <a:pt x="1629155" y="1132078"/>
                  </a:lnTo>
                  <a:lnTo>
                    <a:pt x="1846326" y="1132078"/>
                  </a:lnTo>
                  <a:lnTo>
                    <a:pt x="1852422" y="1132078"/>
                  </a:lnTo>
                  <a:lnTo>
                    <a:pt x="1858137" y="1133983"/>
                  </a:lnTo>
                  <a:lnTo>
                    <a:pt x="1863344" y="1137793"/>
                  </a:lnTo>
                  <a:lnTo>
                    <a:pt x="1868424" y="1141476"/>
                  </a:lnTo>
                  <a:lnTo>
                    <a:pt x="1872869" y="1147572"/>
                  </a:lnTo>
                  <a:lnTo>
                    <a:pt x="1884934" y="1188212"/>
                  </a:lnTo>
                  <a:lnTo>
                    <a:pt x="1887474" y="1238123"/>
                  </a:lnTo>
                  <a:lnTo>
                    <a:pt x="1887283" y="1251960"/>
                  </a:lnTo>
                  <a:lnTo>
                    <a:pt x="1882663" y="1296517"/>
                  </a:lnTo>
                  <a:lnTo>
                    <a:pt x="1867535" y="1332357"/>
                  </a:lnTo>
                  <a:lnTo>
                    <a:pt x="1862709" y="1335786"/>
                  </a:lnTo>
                  <a:lnTo>
                    <a:pt x="1858010" y="1339215"/>
                  </a:lnTo>
                  <a:lnTo>
                    <a:pt x="1852422" y="1340993"/>
                  </a:lnTo>
                  <a:lnTo>
                    <a:pt x="1846326" y="1340993"/>
                  </a:lnTo>
                  <a:lnTo>
                    <a:pt x="1111503" y="1340993"/>
                  </a:lnTo>
                  <a:lnTo>
                    <a:pt x="1106043" y="1340993"/>
                  </a:lnTo>
                  <a:lnTo>
                    <a:pt x="1100836" y="1339215"/>
                  </a:lnTo>
                  <a:lnTo>
                    <a:pt x="1078134" y="1305004"/>
                  </a:lnTo>
                  <a:lnTo>
                    <a:pt x="1072133" y="1264713"/>
                  </a:lnTo>
                  <a:lnTo>
                    <a:pt x="1071372" y="1238123"/>
                  </a:lnTo>
                  <a:lnTo>
                    <a:pt x="1071536" y="1223787"/>
                  </a:lnTo>
                  <a:lnTo>
                    <a:pt x="1075416" y="1178613"/>
                  </a:lnTo>
                  <a:lnTo>
                    <a:pt x="1090168" y="1141476"/>
                  </a:lnTo>
                  <a:lnTo>
                    <a:pt x="1094994" y="1137793"/>
                  </a:lnTo>
                  <a:lnTo>
                    <a:pt x="1099820" y="1133983"/>
                  </a:lnTo>
                  <a:lnTo>
                    <a:pt x="1105280" y="1132078"/>
                  </a:lnTo>
                  <a:lnTo>
                    <a:pt x="1111503" y="1132078"/>
                  </a:lnTo>
                  <a:lnTo>
                    <a:pt x="1359535" y="1132078"/>
                  </a:lnTo>
                  <a:lnTo>
                    <a:pt x="1359535" y="265557"/>
                  </a:lnTo>
                  <a:lnTo>
                    <a:pt x="1145413" y="383921"/>
                  </a:lnTo>
                  <a:lnTo>
                    <a:pt x="1134147" y="389012"/>
                  </a:lnTo>
                  <a:lnTo>
                    <a:pt x="1123965" y="393033"/>
                  </a:lnTo>
                  <a:lnTo>
                    <a:pt x="1114855" y="395958"/>
                  </a:lnTo>
                  <a:lnTo>
                    <a:pt x="1106804" y="397763"/>
                  </a:lnTo>
                  <a:lnTo>
                    <a:pt x="1099756" y="398365"/>
                  </a:lnTo>
                  <a:lnTo>
                    <a:pt x="1093470" y="397525"/>
                  </a:lnTo>
                  <a:lnTo>
                    <a:pt x="1071372" y="361188"/>
                  </a:lnTo>
                  <a:lnTo>
                    <a:pt x="1068514" y="318986"/>
                  </a:lnTo>
                  <a:lnTo>
                    <a:pt x="1068324" y="300482"/>
                  </a:lnTo>
                  <a:lnTo>
                    <a:pt x="1068375" y="288720"/>
                  </a:lnTo>
                  <a:lnTo>
                    <a:pt x="1071118" y="245110"/>
                  </a:lnTo>
                  <a:lnTo>
                    <a:pt x="1085723" y="214122"/>
                  </a:lnTo>
                  <a:lnTo>
                    <a:pt x="1090549" y="209296"/>
                  </a:lnTo>
                  <a:lnTo>
                    <a:pt x="1097026" y="204088"/>
                  </a:lnTo>
                  <a:lnTo>
                    <a:pt x="1105280" y="198628"/>
                  </a:lnTo>
                  <a:lnTo>
                    <a:pt x="1391412" y="13335"/>
                  </a:lnTo>
                  <a:lnTo>
                    <a:pt x="1394841" y="10668"/>
                  </a:lnTo>
                  <a:lnTo>
                    <a:pt x="1399159" y="8382"/>
                  </a:lnTo>
                  <a:lnTo>
                    <a:pt x="1404239" y="6731"/>
                  </a:lnTo>
                  <a:lnTo>
                    <a:pt x="1409446" y="4953"/>
                  </a:lnTo>
                  <a:lnTo>
                    <a:pt x="1456817" y="508"/>
                  </a:lnTo>
                  <a:lnTo>
                    <a:pt x="1493518" y="25"/>
                  </a:lnTo>
                  <a:lnTo>
                    <a:pt x="1508760" y="0"/>
                  </a:lnTo>
                  <a:close/>
                </a:path>
                <a:path w="1887854" h="1341120">
                  <a:moveTo>
                    <a:pt x="440436" y="0"/>
                  </a:moveTo>
                  <a:lnTo>
                    <a:pt x="490656" y="857"/>
                  </a:lnTo>
                  <a:lnTo>
                    <a:pt x="533328" y="5042"/>
                  </a:lnTo>
                  <a:lnTo>
                    <a:pt x="560831" y="25781"/>
                  </a:lnTo>
                  <a:lnTo>
                    <a:pt x="560831" y="31877"/>
                  </a:lnTo>
                  <a:lnTo>
                    <a:pt x="560831" y="1132078"/>
                  </a:lnTo>
                  <a:lnTo>
                    <a:pt x="778001" y="1132078"/>
                  </a:lnTo>
                  <a:lnTo>
                    <a:pt x="784098" y="1132078"/>
                  </a:lnTo>
                  <a:lnTo>
                    <a:pt x="789813" y="1133983"/>
                  </a:lnTo>
                  <a:lnTo>
                    <a:pt x="795020" y="1137793"/>
                  </a:lnTo>
                  <a:lnTo>
                    <a:pt x="800100" y="1141476"/>
                  </a:lnTo>
                  <a:lnTo>
                    <a:pt x="804545" y="1147572"/>
                  </a:lnTo>
                  <a:lnTo>
                    <a:pt x="816610" y="1188212"/>
                  </a:lnTo>
                  <a:lnTo>
                    <a:pt x="819150" y="1238123"/>
                  </a:lnTo>
                  <a:lnTo>
                    <a:pt x="818959" y="1251960"/>
                  </a:lnTo>
                  <a:lnTo>
                    <a:pt x="814339" y="1296517"/>
                  </a:lnTo>
                  <a:lnTo>
                    <a:pt x="799211" y="1332357"/>
                  </a:lnTo>
                  <a:lnTo>
                    <a:pt x="794385" y="1335786"/>
                  </a:lnTo>
                  <a:lnTo>
                    <a:pt x="789686" y="1339215"/>
                  </a:lnTo>
                  <a:lnTo>
                    <a:pt x="784098" y="1340993"/>
                  </a:lnTo>
                  <a:lnTo>
                    <a:pt x="778001" y="1340993"/>
                  </a:lnTo>
                  <a:lnTo>
                    <a:pt x="43179" y="1340993"/>
                  </a:lnTo>
                  <a:lnTo>
                    <a:pt x="37719" y="1340993"/>
                  </a:lnTo>
                  <a:lnTo>
                    <a:pt x="32512" y="1339215"/>
                  </a:lnTo>
                  <a:lnTo>
                    <a:pt x="9810" y="1305004"/>
                  </a:lnTo>
                  <a:lnTo>
                    <a:pt x="3809" y="1264713"/>
                  </a:lnTo>
                  <a:lnTo>
                    <a:pt x="3048" y="1238123"/>
                  </a:lnTo>
                  <a:lnTo>
                    <a:pt x="3212" y="1223787"/>
                  </a:lnTo>
                  <a:lnTo>
                    <a:pt x="7092" y="1178613"/>
                  </a:lnTo>
                  <a:lnTo>
                    <a:pt x="21844" y="1141476"/>
                  </a:lnTo>
                  <a:lnTo>
                    <a:pt x="26670" y="1137793"/>
                  </a:lnTo>
                  <a:lnTo>
                    <a:pt x="31496" y="1133983"/>
                  </a:lnTo>
                  <a:lnTo>
                    <a:pt x="36956" y="1132078"/>
                  </a:lnTo>
                  <a:lnTo>
                    <a:pt x="43179" y="1132078"/>
                  </a:lnTo>
                  <a:lnTo>
                    <a:pt x="291211" y="1132078"/>
                  </a:lnTo>
                  <a:lnTo>
                    <a:pt x="291211" y="265557"/>
                  </a:lnTo>
                  <a:lnTo>
                    <a:pt x="77089" y="383921"/>
                  </a:lnTo>
                  <a:lnTo>
                    <a:pt x="65823" y="389012"/>
                  </a:lnTo>
                  <a:lnTo>
                    <a:pt x="55641" y="393033"/>
                  </a:lnTo>
                  <a:lnTo>
                    <a:pt x="46531" y="395958"/>
                  </a:lnTo>
                  <a:lnTo>
                    <a:pt x="38480" y="397763"/>
                  </a:lnTo>
                  <a:lnTo>
                    <a:pt x="31432" y="398365"/>
                  </a:lnTo>
                  <a:lnTo>
                    <a:pt x="25146" y="397525"/>
                  </a:lnTo>
                  <a:lnTo>
                    <a:pt x="3048" y="361188"/>
                  </a:lnTo>
                  <a:lnTo>
                    <a:pt x="190" y="318986"/>
                  </a:lnTo>
                  <a:lnTo>
                    <a:pt x="0" y="300482"/>
                  </a:lnTo>
                  <a:lnTo>
                    <a:pt x="51" y="288720"/>
                  </a:lnTo>
                  <a:lnTo>
                    <a:pt x="2794" y="245110"/>
                  </a:lnTo>
                  <a:lnTo>
                    <a:pt x="17399" y="214122"/>
                  </a:lnTo>
                  <a:lnTo>
                    <a:pt x="22225" y="209296"/>
                  </a:lnTo>
                  <a:lnTo>
                    <a:pt x="28701" y="204088"/>
                  </a:lnTo>
                  <a:lnTo>
                    <a:pt x="36956" y="198628"/>
                  </a:lnTo>
                  <a:lnTo>
                    <a:pt x="323088" y="13335"/>
                  </a:lnTo>
                  <a:lnTo>
                    <a:pt x="326517" y="10668"/>
                  </a:lnTo>
                  <a:lnTo>
                    <a:pt x="330835" y="8382"/>
                  </a:lnTo>
                  <a:lnTo>
                    <a:pt x="335915" y="6731"/>
                  </a:lnTo>
                  <a:lnTo>
                    <a:pt x="341122" y="4953"/>
                  </a:lnTo>
                  <a:lnTo>
                    <a:pt x="388493" y="508"/>
                  </a:lnTo>
                  <a:lnTo>
                    <a:pt x="425194" y="25"/>
                  </a:lnTo>
                  <a:lnTo>
                    <a:pt x="44043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59" rIns="0" bIns="0" rtlCol="0">
            <a:spAutoFit/>
          </a:bodyPr>
          <a:lstStyle/>
          <a:p>
            <a:pPr marL="12700">
              <a:lnSpc>
                <a:spcPts val="4220"/>
              </a:lnSpc>
              <a:spcBef>
                <a:spcPts val="720"/>
              </a:spcBef>
            </a:pPr>
            <a:r>
              <a:rPr spc="-5" dirty="0"/>
              <a:t>Loan</a:t>
            </a:r>
            <a:r>
              <a:rPr dirty="0"/>
              <a:t> </a:t>
            </a:r>
            <a:r>
              <a:rPr spc="-5" dirty="0"/>
              <a:t>Prediction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Decision</a:t>
            </a:r>
            <a:r>
              <a:rPr spc="15" dirty="0"/>
              <a:t> </a:t>
            </a:r>
            <a:r>
              <a:rPr spc="-60" dirty="0"/>
              <a:t>Tree</a:t>
            </a:r>
            <a:r>
              <a:rPr spc="-5" dirty="0"/>
              <a:t> and </a:t>
            </a:r>
            <a:r>
              <a:rPr spc="-1095" dirty="0"/>
              <a:t> </a:t>
            </a:r>
            <a:r>
              <a:rPr spc="-5" dirty="0"/>
              <a:t>Random</a:t>
            </a:r>
            <a:r>
              <a:rPr spc="10" dirty="0"/>
              <a:t> </a:t>
            </a:r>
            <a:r>
              <a:rPr spc="-5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807210"/>
            <a:ext cx="10346690" cy="403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2395" algn="ctr">
              <a:lnSpc>
                <a:spcPts val="3195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228600">
              <a:lnSpc>
                <a:spcPts val="3195"/>
              </a:lnSpc>
            </a:pPr>
            <a:r>
              <a:rPr sz="2800" b="1" spc="-5" dirty="0"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2286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28600" algn="l"/>
              </a:tabLst>
            </a:pPr>
            <a:r>
              <a:rPr sz="2800" dirty="0">
                <a:latin typeface="Arial MT"/>
                <a:cs typeface="Arial MT"/>
              </a:rPr>
              <a:t>In India, </a:t>
            </a:r>
            <a:r>
              <a:rPr sz="2800" spc="-5" dirty="0">
                <a:latin typeface="Arial MT"/>
                <a:cs typeface="Arial MT"/>
              </a:rPr>
              <a:t>the increasing number </a:t>
            </a:r>
            <a:r>
              <a:rPr sz="2800" dirty="0">
                <a:latin typeface="Arial MT"/>
                <a:cs typeface="Arial MT"/>
              </a:rPr>
              <a:t>of loan applications </a:t>
            </a:r>
            <a:r>
              <a:rPr sz="2800" spc="-5" dirty="0">
                <a:latin typeface="Arial MT"/>
                <a:cs typeface="Arial MT"/>
              </a:rPr>
              <a:t>poses a </a:t>
            </a:r>
            <a:r>
              <a:rPr sz="2800" dirty="0">
                <a:latin typeface="Arial MT"/>
                <a:cs typeface="Arial MT"/>
              </a:rPr>
              <a:t> challenge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banks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efficiently</a:t>
            </a:r>
            <a:r>
              <a:rPr sz="2800" spc="-5" dirty="0">
                <a:latin typeface="Arial MT"/>
                <a:cs typeface="Arial MT"/>
              </a:rPr>
              <a:t> analyze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likelihood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repayment. This </a:t>
            </a:r>
            <a:r>
              <a:rPr sz="2800" spc="-5" dirty="0">
                <a:latin typeface="Arial MT"/>
                <a:cs typeface="Arial MT"/>
              </a:rPr>
              <a:t>paper addresses </a:t>
            </a:r>
            <a:r>
              <a:rPr sz="2800" dirty="0">
                <a:latin typeface="Arial MT"/>
                <a:cs typeface="Arial MT"/>
              </a:rPr>
              <a:t>the issue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loan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specifically </a:t>
            </a:r>
            <a:r>
              <a:rPr sz="2800" spc="-5" dirty="0">
                <a:latin typeface="Arial MT"/>
                <a:cs typeface="Arial MT"/>
              </a:rPr>
              <a:t>Decision </a:t>
            </a:r>
            <a:r>
              <a:rPr sz="2800" spc="-30" dirty="0">
                <a:latin typeface="Arial MT"/>
                <a:cs typeface="Arial MT"/>
              </a:rPr>
              <a:t>Tree </a:t>
            </a:r>
            <a:r>
              <a:rPr sz="2800" dirty="0">
                <a:latin typeface="Arial MT"/>
                <a:cs typeface="Arial MT"/>
              </a:rPr>
              <a:t>and Random Forest. </a:t>
            </a:r>
            <a:r>
              <a:rPr sz="2800" spc="-5" dirty="0">
                <a:latin typeface="Arial MT"/>
                <a:cs typeface="Arial MT"/>
              </a:rPr>
              <a:t>The focus is </a:t>
            </a:r>
            <a:r>
              <a:rPr sz="2800" dirty="0">
                <a:latin typeface="Arial MT"/>
                <a:cs typeface="Arial MT"/>
              </a:rPr>
              <a:t>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exploring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background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credibility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applicants,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aiming </a:t>
            </a:r>
            <a:r>
              <a:rPr sz="2800" spc="-5" dirty="0">
                <a:latin typeface="Arial MT"/>
                <a:cs typeface="Arial MT"/>
              </a:rPr>
              <a:t>to streamline the approval </a:t>
            </a:r>
            <a:r>
              <a:rPr sz="2800" dirty="0">
                <a:latin typeface="Arial MT"/>
                <a:cs typeface="Arial MT"/>
              </a:rPr>
              <a:t>or </a:t>
            </a:r>
            <a:r>
              <a:rPr sz="2800" spc="-5" dirty="0">
                <a:latin typeface="Arial MT"/>
                <a:cs typeface="Arial MT"/>
              </a:rPr>
              <a:t>rejection process </a:t>
            </a:r>
            <a:r>
              <a:rPr sz="2800" dirty="0">
                <a:latin typeface="Arial MT"/>
                <a:cs typeface="Arial MT"/>
              </a:rPr>
              <a:t>through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exploratory</a:t>
            </a:r>
            <a:r>
              <a:rPr sz="2800" spc="-5" dirty="0">
                <a:latin typeface="Arial MT"/>
                <a:cs typeface="Arial MT"/>
              </a:rPr>
              <a:t> data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analysis.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8"/>
            <a:ext cx="10359390" cy="436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105"/>
              </a:spcBef>
              <a:buAutoNum type="arabicPeriod"/>
              <a:tabLst>
                <a:tab pos="241300" algn="l"/>
              </a:tabLst>
            </a:pPr>
            <a:r>
              <a:rPr sz="2000" b="1" spc="5" dirty="0">
                <a:latin typeface="Arial"/>
                <a:cs typeface="Arial"/>
              </a:rPr>
              <a:t>Data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Set: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70000"/>
              </a:lnSpc>
              <a:spcBef>
                <a:spcPts val="555"/>
              </a:spcBef>
              <a:buAutoNum type="arabicPeriod"/>
              <a:tabLst>
                <a:tab pos="756920" algn="l"/>
              </a:tabLst>
            </a:pPr>
            <a:r>
              <a:rPr sz="1700" dirty="0">
                <a:latin typeface="Arial MT"/>
                <a:cs typeface="Arial MT"/>
              </a:rPr>
              <a:t>A</a:t>
            </a:r>
            <a:r>
              <a:rPr sz="1700" spc="3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dataset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from</a:t>
            </a:r>
            <a:r>
              <a:rPr sz="1700" spc="40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4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banking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sector,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presented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ARFF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format</a:t>
            </a:r>
            <a:r>
              <a:rPr sz="1700" spc="4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suitable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for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Weka,</a:t>
            </a:r>
            <a:r>
              <a:rPr sz="1700" spc="4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40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utilized.</a:t>
            </a:r>
            <a:r>
              <a:rPr sz="1700" spc="409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It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includes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12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attributes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such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gender,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marital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status, income,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etc.</a:t>
            </a:r>
            <a:endParaRPr sz="1700">
              <a:latin typeface="Arial MT"/>
              <a:cs typeface="Arial MT"/>
            </a:endParaRPr>
          </a:p>
          <a:p>
            <a:pPr marL="241300" lvl="1" indent="-228600">
              <a:lnSpc>
                <a:spcPts val="2345"/>
              </a:lnSpc>
              <a:spcBef>
                <a:spcPts val="280"/>
              </a:spcBef>
              <a:buAutoNum type="arabicPeriod"/>
              <a:tabLst>
                <a:tab pos="241300" algn="l"/>
              </a:tabLst>
            </a:pPr>
            <a:r>
              <a:rPr sz="2000" b="1" spc="5" dirty="0">
                <a:latin typeface="Arial"/>
                <a:cs typeface="Arial"/>
              </a:rPr>
              <a:t>Data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Pre-processing:</a:t>
            </a:r>
            <a:endParaRPr sz="2000">
              <a:latin typeface="Arial"/>
              <a:cs typeface="Arial"/>
            </a:endParaRPr>
          </a:p>
          <a:p>
            <a:pPr marL="756285" marR="8255" lvl="2" indent="-287020">
              <a:lnSpc>
                <a:spcPct val="70000"/>
              </a:lnSpc>
              <a:spcBef>
                <a:spcPts val="560"/>
              </a:spcBef>
              <a:buAutoNum type="arabicPeriod"/>
              <a:tabLst>
                <a:tab pos="756920" algn="l"/>
              </a:tabLst>
            </a:pPr>
            <a:r>
              <a:rPr sz="1700" spc="-5" dirty="0">
                <a:latin typeface="Arial MT"/>
                <a:cs typeface="Arial MT"/>
              </a:rPr>
              <a:t>Data</a:t>
            </a:r>
            <a:r>
              <a:rPr sz="1700" spc="1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pre-processing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involves</a:t>
            </a:r>
            <a:r>
              <a:rPr sz="1700" spc="16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handling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redundant,</a:t>
            </a:r>
            <a:r>
              <a:rPr sz="1700" spc="1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incomplete,</a:t>
            </a:r>
            <a:r>
              <a:rPr sz="1700" spc="1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</a:t>
            </a:r>
            <a:r>
              <a:rPr sz="1700" spc="1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missing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values,</a:t>
            </a:r>
            <a:r>
              <a:rPr sz="1700" spc="1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ensuring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clean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dataset.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 is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split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into</a:t>
            </a:r>
            <a:r>
              <a:rPr sz="1700" dirty="0">
                <a:latin typeface="Arial MT"/>
                <a:cs typeface="Arial MT"/>
              </a:rPr>
              <a:t> training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testing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sets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dirty="0">
                <a:latin typeface="Arial MT"/>
                <a:cs typeface="Arial MT"/>
              </a:rPr>
              <a:t> model development.</a:t>
            </a:r>
            <a:endParaRPr sz="1700">
              <a:latin typeface="Arial MT"/>
              <a:cs typeface="Arial MT"/>
            </a:endParaRPr>
          </a:p>
          <a:p>
            <a:pPr marL="241300" lvl="1" indent="-228600">
              <a:lnSpc>
                <a:spcPts val="2345"/>
              </a:lnSpc>
              <a:spcBef>
                <a:spcPts val="275"/>
              </a:spcBef>
              <a:buAutoNum type="arabicPeriod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Loan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Prediction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Methodology:</a:t>
            </a:r>
            <a:endParaRPr sz="2000">
              <a:latin typeface="Arial"/>
              <a:cs typeface="Arial"/>
            </a:endParaRPr>
          </a:p>
          <a:p>
            <a:pPr marL="756285" lvl="2" indent="-287020">
              <a:lnSpc>
                <a:spcPts val="1680"/>
              </a:lnSpc>
              <a:buAutoNum type="arabicPeriod"/>
              <a:tabLst>
                <a:tab pos="756920" algn="l"/>
              </a:tabLst>
            </a:pPr>
            <a:r>
              <a:rPr sz="1700" spc="5" dirty="0">
                <a:latin typeface="Arial MT"/>
                <a:cs typeface="Arial MT"/>
              </a:rPr>
              <a:t>The 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model's</a:t>
            </a:r>
            <a:r>
              <a:rPr sz="1700" spc="50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working</a:t>
            </a:r>
            <a:r>
              <a:rPr sz="1700" spc="5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involves</a:t>
            </a:r>
            <a:r>
              <a:rPr sz="1700" spc="5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</a:t>
            </a:r>
            <a:r>
              <a:rPr sz="1700" spc="5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collection,</a:t>
            </a:r>
            <a:r>
              <a:rPr sz="1700" spc="50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pre-processing,</a:t>
            </a:r>
            <a:r>
              <a:rPr sz="1700" spc="50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and 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application</a:t>
            </a:r>
            <a:r>
              <a:rPr sz="1700" spc="5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5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machine</a:t>
            </a:r>
            <a:endParaRPr sz="1700">
              <a:latin typeface="Arial MT"/>
              <a:cs typeface="Arial MT"/>
            </a:endParaRPr>
          </a:p>
          <a:p>
            <a:pPr marL="756285" marR="8890">
              <a:lnSpc>
                <a:spcPct val="70000"/>
              </a:lnSpc>
              <a:spcBef>
                <a:spcPts val="305"/>
              </a:spcBef>
            </a:pPr>
            <a:r>
              <a:rPr sz="1700" dirty="0">
                <a:latin typeface="Arial MT"/>
                <a:cs typeface="Arial MT"/>
              </a:rPr>
              <a:t>learning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methods.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Feature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selection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performed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using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supervised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unsupervised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methods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to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enhance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prediction </a:t>
            </a:r>
            <a:r>
              <a:rPr sz="1700" spc="-15" dirty="0">
                <a:latin typeface="Arial MT"/>
                <a:cs typeface="Arial MT"/>
              </a:rPr>
              <a:t>accuracy.</a:t>
            </a:r>
            <a:endParaRPr sz="1700">
              <a:latin typeface="Arial MT"/>
              <a:cs typeface="Arial MT"/>
            </a:endParaRPr>
          </a:p>
          <a:p>
            <a:pPr marL="241300" lvl="1" indent="-228600">
              <a:lnSpc>
                <a:spcPts val="2345"/>
              </a:lnSpc>
              <a:spcBef>
                <a:spcPts val="275"/>
              </a:spcBef>
              <a:buAutoNum type="arabicPeriod" startAt="4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Exploratory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Analysis:</a:t>
            </a:r>
            <a:endParaRPr sz="2000">
              <a:latin typeface="Arial"/>
              <a:cs typeface="Arial"/>
            </a:endParaRPr>
          </a:p>
          <a:p>
            <a:pPr marL="756285" lvl="2" indent="-287020">
              <a:lnSpc>
                <a:spcPts val="1680"/>
              </a:lnSpc>
              <a:buAutoNum type="arabicPeriod"/>
              <a:tabLst>
                <a:tab pos="756920" algn="l"/>
              </a:tabLst>
            </a:pPr>
            <a:r>
              <a:rPr sz="1700" spc="5" dirty="0">
                <a:latin typeface="Arial MT"/>
                <a:cs typeface="Arial MT"/>
              </a:rPr>
              <a:t>Key</a:t>
            </a:r>
            <a:r>
              <a:rPr sz="1700" spc="18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insights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from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exploratory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analysis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include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observations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such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correlation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between</a:t>
            </a:r>
            <a:endParaRPr sz="1700">
              <a:latin typeface="Arial MT"/>
              <a:cs typeface="Arial MT"/>
            </a:endParaRPr>
          </a:p>
          <a:p>
            <a:pPr marL="756285">
              <a:lnSpc>
                <a:spcPts val="1430"/>
              </a:lnSpc>
            </a:pPr>
            <a:r>
              <a:rPr sz="1700" dirty="0">
                <a:latin typeface="Arial MT"/>
                <a:cs typeface="Arial MT"/>
              </a:rPr>
              <a:t>salary</a:t>
            </a:r>
            <a:r>
              <a:rPr sz="1700" spc="1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1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loan</a:t>
            </a:r>
            <a:r>
              <a:rPr sz="1700" spc="1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approval,</a:t>
            </a:r>
            <a:r>
              <a:rPr sz="1700" spc="17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8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influence</a:t>
            </a:r>
            <a:r>
              <a:rPr sz="1700" spc="17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of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education</a:t>
            </a:r>
            <a:r>
              <a:rPr sz="1700" spc="17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</a:t>
            </a:r>
            <a:r>
              <a:rPr sz="1700" spc="1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approval,</a:t>
            </a:r>
            <a:r>
              <a:rPr sz="1700" spc="1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18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impact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of</a:t>
            </a:r>
            <a:r>
              <a:rPr sz="1700" spc="16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marital</a:t>
            </a:r>
            <a:r>
              <a:rPr sz="1700" spc="19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status</a:t>
            </a:r>
            <a:endParaRPr sz="1700">
              <a:latin typeface="Arial MT"/>
              <a:cs typeface="Arial MT"/>
            </a:endParaRPr>
          </a:p>
          <a:p>
            <a:pPr marL="756285">
              <a:lnSpc>
                <a:spcPts val="1735"/>
              </a:lnSpc>
            </a:pP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5" dirty="0">
                <a:latin typeface="Arial MT"/>
                <a:cs typeface="Arial MT"/>
              </a:rPr>
              <a:t> 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number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dependents.</a:t>
            </a:r>
            <a:endParaRPr sz="1700">
              <a:latin typeface="Arial MT"/>
              <a:cs typeface="Arial MT"/>
            </a:endParaRPr>
          </a:p>
          <a:p>
            <a:pPr marL="241300" lvl="1" indent="-228600">
              <a:lnSpc>
                <a:spcPts val="2345"/>
              </a:lnSpc>
              <a:spcBef>
                <a:spcPts val="280"/>
              </a:spcBef>
              <a:buAutoNum type="arabicPeriod" startAt="5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Machine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Methods:</a:t>
            </a:r>
            <a:endParaRPr sz="2000">
              <a:latin typeface="Arial"/>
              <a:cs typeface="Arial"/>
            </a:endParaRPr>
          </a:p>
          <a:p>
            <a:pPr marL="756285" lvl="2" indent="-287020">
              <a:lnSpc>
                <a:spcPts val="1680"/>
              </a:lnSpc>
              <a:buAutoNum type="arabicPeriod"/>
              <a:tabLst>
                <a:tab pos="756920" algn="l"/>
              </a:tabLst>
            </a:pPr>
            <a:r>
              <a:rPr sz="1700" spc="-35" dirty="0">
                <a:latin typeface="Arial MT"/>
                <a:cs typeface="Arial MT"/>
              </a:rPr>
              <a:t>Two</a:t>
            </a:r>
            <a:r>
              <a:rPr sz="1700" spc="3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classification</a:t>
            </a:r>
            <a:r>
              <a:rPr sz="1700" spc="3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models,</a:t>
            </a:r>
            <a:r>
              <a:rPr sz="1700" spc="3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Decision</a:t>
            </a:r>
            <a:r>
              <a:rPr sz="1700" spc="340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Tree</a:t>
            </a:r>
            <a:r>
              <a:rPr sz="1700" spc="3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3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Random</a:t>
            </a:r>
            <a:r>
              <a:rPr sz="1700" spc="3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Forest,</a:t>
            </a:r>
            <a:r>
              <a:rPr sz="1700" spc="3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</a:t>
            </a:r>
            <a:r>
              <a:rPr sz="1700" spc="3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employed</a:t>
            </a:r>
            <a:r>
              <a:rPr sz="1700" spc="35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3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predicting</a:t>
            </a:r>
            <a:r>
              <a:rPr sz="1700" spc="3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loan</a:t>
            </a:r>
            <a:endParaRPr sz="1700">
              <a:latin typeface="Arial MT"/>
              <a:cs typeface="Arial MT"/>
            </a:endParaRPr>
          </a:p>
          <a:p>
            <a:pPr marL="756285" marR="5715">
              <a:lnSpc>
                <a:spcPct val="70000"/>
              </a:lnSpc>
              <a:spcBef>
                <a:spcPts val="305"/>
              </a:spcBef>
            </a:pPr>
            <a:r>
              <a:rPr sz="1700" dirty="0">
                <a:latin typeface="Arial MT"/>
                <a:cs typeface="Arial MT"/>
              </a:rPr>
              <a:t>approval.</a:t>
            </a:r>
            <a:r>
              <a:rPr sz="1700" spc="18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Decision</a:t>
            </a:r>
            <a:r>
              <a:rPr sz="1700" spc="18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Tree</a:t>
            </a:r>
            <a:r>
              <a:rPr sz="1700" spc="1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18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implemented</a:t>
            </a:r>
            <a:r>
              <a:rPr sz="1700" spc="20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using</a:t>
            </a:r>
            <a:r>
              <a:rPr sz="1700" spc="19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J48</a:t>
            </a:r>
            <a:r>
              <a:rPr sz="1700" spc="204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classifier,</a:t>
            </a:r>
            <a:r>
              <a:rPr sz="1700" spc="19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and</a:t>
            </a:r>
            <a:r>
              <a:rPr sz="1700" spc="1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Random</a:t>
            </a:r>
            <a:r>
              <a:rPr sz="1700" spc="1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Forest</a:t>
            </a:r>
            <a:r>
              <a:rPr sz="1700" spc="18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experiments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involve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different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parameters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number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 </a:t>
            </a:r>
            <a:r>
              <a:rPr sz="1700" spc="-5" dirty="0">
                <a:latin typeface="Arial MT"/>
                <a:cs typeface="Arial MT"/>
              </a:rPr>
              <a:t>trees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variables.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7485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application of </a:t>
            </a:r>
            <a:r>
              <a:rPr sz="2800" spc="-5" dirty="0">
                <a:latin typeface="Arial MT"/>
                <a:cs typeface="Arial MT"/>
              </a:rPr>
              <a:t>Decision </a:t>
            </a:r>
            <a:r>
              <a:rPr sz="2800" spc="-30" dirty="0">
                <a:latin typeface="Arial MT"/>
                <a:cs typeface="Arial MT"/>
              </a:rPr>
              <a:t>Tree </a:t>
            </a:r>
            <a:r>
              <a:rPr sz="2800" dirty="0">
                <a:latin typeface="Arial MT"/>
                <a:cs typeface="Arial MT"/>
              </a:rPr>
              <a:t>and Random </a:t>
            </a:r>
            <a:r>
              <a:rPr sz="2800" spc="-5" dirty="0">
                <a:latin typeface="Arial MT"/>
                <a:cs typeface="Arial MT"/>
              </a:rPr>
              <a:t>Forest models </a:t>
            </a:r>
            <a:r>
              <a:rPr sz="2800" dirty="0">
                <a:latin typeface="Arial MT"/>
                <a:cs typeface="Arial MT"/>
              </a:rPr>
              <a:t> yields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promising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prediction.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models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trained</a:t>
            </a:r>
            <a:r>
              <a:rPr sz="2800" spc="5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6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diverse</a:t>
            </a:r>
            <a:r>
              <a:rPr sz="2800" spc="5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dataset,</a:t>
            </a:r>
            <a:r>
              <a:rPr sz="2800" spc="6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6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accuracy</a:t>
            </a:r>
            <a:r>
              <a:rPr sz="2800" spc="6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analyzed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varying parameters.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use </a:t>
            </a:r>
            <a:r>
              <a:rPr sz="2800" spc="-5" dirty="0">
                <a:latin typeface="Arial MT"/>
                <a:cs typeface="Arial MT"/>
              </a:rPr>
              <a:t>case diagram </a:t>
            </a:r>
            <a:r>
              <a:rPr sz="2800" dirty="0">
                <a:latin typeface="Arial MT"/>
                <a:cs typeface="Arial MT"/>
              </a:rPr>
              <a:t>illustrates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working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model,</a:t>
            </a:r>
            <a:r>
              <a:rPr sz="2800" dirty="0">
                <a:latin typeface="Arial MT"/>
                <a:cs typeface="Arial MT"/>
              </a:rPr>
              <a:t> encompassing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pre- </a:t>
            </a:r>
            <a:r>
              <a:rPr sz="2800" dirty="0">
                <a:latin typeface="Arial MT"/>
                <a:cs typeface="Arial MT"/>
              </a:rPr>
              <a:t> processing, training, testing, and </a:t>
            </a:r>
            <a:r>
              <a:rPr sz="2800" spc="-5" dirty="0">
                <a:latin typeface="Arial MT"/>
                <a:cs typeface="Arial MT"/>
              </a:rPr>
              <a:t>result </a:t>
            </a:r>
            <a:r>
              <a:rPr sz="2800" dirty="0">
                <a:latin typeface="Arial MT"/>
                <a:cs typeface="Arial MT"/>
              </a:rPr>
              <a:t>analysis.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feature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selection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enhances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model's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effectiveness.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82316"/>
              <a:ext cx="1899920" cy="1355725"/>
            </a:xfrm>
            <a:custGeom>
              <a:avLst/>
              <a:gdLst/>
              <a:ahLst/>
              <a:cxnLst/>
              <a:rect l="l" t="t" r="r" b="b"/>
              <a:pathLst>
                <a:path w="1899920" h="1355725">
                  <a:moveTo>
                    <a:pt x="784098" y="1146429"/>
                  </a:moveTo>
                  <a:lnTo>
                    <a:pt x="36956" y="1146429"/>
                  </a:lnTo>
                  <a:lnTo>
                    <a:pt x="31496" y="1148334"/>
                  </a:lnTo>
                  <a:lnTo>
                    <a:pt x="26670" y="1152144"/>
                  </a:lnTo>
                  <a:lnTo>
                    <a:pt x="21844" y="1155827"/>
                  </a:lnTo>
                  <a:lnTo>
                    <a:pt x="7092" y="1192964"/>
                  </a:lnTo>
                  <a:lnTo>
                    <a:pt x="3212" y="1238138"/>
                  </a:lnTo>
                  <a:lnTo>
                    <a:pt x="3048" y="1252474"/>
                  </a:lnTo>
                  <a:lnTo>
                    <a:pt x="3238" y="1266311"/>
                  </a:lnTo>
                  <a:lnTo>
                    <a:pt x="7786" y="1310868"/>
                  </a:lnTo>
                  <a:lnTo>
                    <a:pt x="22987" y="1346708"/>
                  </a:lnTo>
                  <a:lnTo>
                    <a:pt x="37719" y="1355344"/>
                  </a:lnTo>
                  <a:lnTo>
                    <a:pt x="784098" y="1355344"/>
                  </a:lnTo>
                  <a:lnTo>
                    <a:pt x="789686" y="1353566"/>
                  </a:lnTo>
                  <a:lnTo>
                    <a:pt x="794385" y="1350137"/>
                  </a:lnTo>
                  <a:lnTo>
                    <a:pt x="799211" y="1346708"/>
                  </a:lnTo>
                  <a:lnTo>
                    <a:pt x="814339" y="1310868"/>
                  </a:lnTo>
                  <a:lnTo>
                    <a:pt x="818959" y="1266311"/>
                  </a:lnTo>
                  <a:lnTo>
                    <a:pt x="819150" y="1252474"/>
                  </a:lnTo>
                  <a:lnTo>
                    <a:pt x="818985" y="1238138"/>
                  </a:lnTo>
                  <a:lnTo>
                    <a:pt x="815105" y="1192964"/>
                  </a:lnTo>
                  <a:lnTo>
                    <a:pt x="800100" y="1155827"/>
                  </a:lnTo>
                  <a:lnTo>
                    <a:pt x="789813" y="1148334"/>
                  </a:lnTo>
                  <a:lnTo>
                    <a:pt x="784098" y="1146429"/>
                  </a:lnTo>
                  <a:close/>
                </a:path>
                <a:path w="1899920" h="1355725">
                  <a:moveTo>
                    <a:pt x="560831" y="279908"/>
                  </a:moveTo>
                  <a:lnTo>
                    <a:pt x="291211" y="279908"/>
                  </a:lnTo>
                  <a:lnTo>
                    <a:pt x="291211" y="1146429"/>
                  </a:lnTo>
                  <a:lnTo>
                    <a:pt x="560831" y="1146429"/>
                  </a:lnTo>
                  <a:lnTo>
                    <a:pt x="560831" y="279908"/>
                  </a:lnTo>
                  <a:close/>
                </a:path>
                <a:path w="1899920" h="1355725">
                  <a:moveTo>
                    <a:pt x="440436" y="14350"/>
                  </a:moveTo>
                  <a:lnTo>
                    <a:pt x="388493" y="14859"/>
                  </a:lnTo>
                  <a:lnTo>
                    <a:pt x="347852" y="17907"/>
                  </a:lnTo>
                  <a:lnTo>
                    <a:pt x="335915" y="21082"/>
                  </a:lnTo>
                  <a:lnTo>
                    <a:pt x="330835" y="22733"/>
                  </a:lnTo>
                  <a:lnTo>
                    <a:pt x="326517" y="25019"/>
                  </a:lnTo>
                  <a:lnTo>
                    <a:pt x="323088" y="27686"/>
                  </a:lnTo>
                  <a:lnTo>
                    <a:pt x="36956" y="212979"/>
                  </a:lnTo>
                  <a:lnTo>
                    <a:pt x="8890" y="239395"/>
                  </a:lnTo>
                  <a:lnTo>
                    <a:pt x="535" y="282739"/>
                  </a:lnTo>
                  <a:lnTo>
                    <a:pt x="0" y="314833"/>
                  </a:lnTo>
                  <a:lnTo>
                    <a:pt x="190" y="333337"/>
                  </a:lnTo>
                  <a:lnTo>
                    <a:pt x="3048" y="375538"/>
                  </a:lnTo>
                  <a:lnTo>
                    <a:pt x="25146" y="411876"/>
                  </a:lnTo>
                  <a:lnTo>
                    <a:pt x="31432" y="412716"/>
                  </a:lnTo>
                  <a:lnTo>
                    <a:pt x="38480" y="412114"/>
                  </a:lnTo>
                  <a:lnTo>
                    <a:pt x="77089" y="398272"/>
                  </a:lnTo>
                  <a:lnTo>
                    <a:pt x="291211" y="279908"/>
                  </a:lnTo>
                  <a:lnTo>
                    <a:pt x="560831" y="279908"/>
                  </a:lnTo>
                  <a:lnTo>
                    <a:pt x="560831" y="40132"/>
                  </a:lnTo>
                  <a:lnTo>
                    <a:pt x="559435" y="34925"/>
                  </a:lnTo>
                  <a:lnTo>
                    <a:pt x="524922" y="17954"/>
                  </a:lnTo>
                  <a:lnTo>
                    <a:pt x="475773" y="14731"/>
                  </a:lnTo>
                  <a:lnTo>
                    <a:pt x="459033" y="14446"/>
                  </a:lnTo>
                  <a:lnTo>
                    <a:pt x="440436" y="14350"/>
                  </a:lnTo>
                  <a:close/>
                </a:path>
                <a:path w="1899920" h="1355725">
                  <a:moveTo>
                    <a:pt x="1832281" y="243839"/>
                  </a:moveTo>
                  <a:lnTo>
                    <a:pt x="1353312" y="243839"/>
                  </a:lnTo>
                  <a:lnTo>
                    <a:pt x="1374221" y="244647"/>
                  </a:lnTo>
                  <a:lnTo>
                    <a:pt x="1393713" y="247062"/>
                  </a:lnTo>
                  <a:lnTo>
                    <a:pt x="1443735" y="263741"/>
                  </a:lnTo>
                  <a:lnTo>
                    <a:pt x="1481454" y="292226"/>
                  </a:lnTo>
                  <a:lnTo>
                    <a:pt x="1507333" y="330517"/>
                  </a:lnTo>
                  <a:lnTo>
                    <a:pt x="1521444" y="376523"/>
                  </a:lnTo>
                  <a:lnTo>
                    <a:pt x="1524127" y="409575"/>
                  </a:lnTo>
                  <a:lnTo>
                    <a:pt x="1523581" y="428335"/>
                  </a:lnTo>
                  <a:lnTo>
                    <a:pt x="1519251" y="467475"/>
                  </a:lnTo>
                  <a:lnTo>
                    <a:pt x="1510178" y="508859"/>
                  </a:lnTo>
                  <a:lnTo>
                    <a:pt x="1493934" y="553868"/>
                  </a:lnTo>
                  <a:lnTo>
                    <a:pt x="1470003" y="602898"/>
                  </a:lnTo>
                  <a:lnTo>
                    <a:pt x="1437098" y="656949"/>
                  </a:lnTo>
                  <a:lnTo>
                    <a:pt x="1394380" y="716283"/>
                  </a:lnTo>
                  <a:lnTo>
                    <a:pt x="1368234" y="748283"/>
                  </a:lnTo>
                  <a:lnTo>
                    <a:pt x="1338754" y="781903"/>
                  </a:lnTo>
                  <a:lnTo>
                    <a:pt x="1065627" y="1074681"/>
                  </a:lnTo>
                  <a:lnTo>
                    <a:pt x="1056782" y="1084802"/>
                  </a:lnTo>
                  <a:lnTo>
                    <a:pt x="1030303" y="1121949"/>
                  </a:lnTo>
                  <a:lnTo>
                    <a:pt x="1014015" y="1161081"/>
                  </a:lnTo>
                  <a:lnTo>
                    <a:pt x="1007252" y="1210627"/>
                  </a:lnTo>
                  <a:lnTo>
                    <a:pt x="1006529" y="1245235"/>
                  </a:lnTo>
                  <a:lnTo>
                    <a:pt x="1006796" y="1259621"/>
                  </a:lnTo>
                  <a:lnTo>
                    <a:pt x="1011174" y="1300861"/>
                  </a:lnTo>
                  <a:lnTo>
                    <a:pt x="1031577" y="1340707"/>
                  </a:lnTo>
                  <a:lnTo>
                    <a:pt x="1070816" y="1354312"/>
                  </a:lnTo>
                  <a:lnTo>
                    <a:pt x="1091946" y="1355344"/>
                  </a:lnTo>
                  <a:lnTo>
                    <a:pt x="1864487" y="1355344"/>
                  </a:lnTo>
                  <a:lnTo>
                    <a:pt x="1870710" y="1353439"/>
                  </a:lnTo>
                  <a:lnTo>
                    <a:pt x="1876171" y="1349629"/>
                  </a:lnTo>
                  <a:lnTo>
                    <a:pt x="1881631" y="1345946"/>
                  </a:lnTo>
                  <a:lnTo>
                    <a:pt x="1895774" y="1306238"/>
                  </a:lnTo>
                  <a:lnTo>
                    <a:pt x="1899631" y="1259355"/>
                  </a:lnTo>
                  <a:lnTo>
                    <a:pt x="1899751" y="1242187"/>
                  </a:lnTo>
                  <a:lnTo>
                    <a:pt x="1899602" y="1231328"/>
                  </a:lnTo>
                  <a:lnTo>
                    <a:pt x="1895010" y="1185273"/>
                  </a:lnTo>
                  <a:lnTo>
                    <a:pt x="1878329" y="1146429"/>
                  </a:lnTo>
                  <a:lnTo>
                    <a:pt x="1872488" y="1142365"/>
                  </a:lnTo>
                  <a:lnTo>
                    <a:pt x="1866773" y="1138174"/>
                  </a:lnTo>
                  <a:lnTo>
                    <a:pt x="1860423" y="1136142"/>
                  </a:lnTo>
                  <a:lnTo>
                    <a:pt x="1328674" y="1136142"/>
                  </a:lnTo>
                  <a:lnTo>
                    <a:pt x="1483995" y="976630"/>
                  </a:lnTo>
                  <a:lnTo>
                    <a:pt x="1529088" y="931213"/>
                  </a:lnTo>
                  <a:lnTo>
                    <a:pt x="1570480" y="888077"/>
                  </a:lnTo>
                  <a:lnTo>
                    <a:pt x="1608161" y="847214"/>
                  </a:lnTo>
                  <a:lnTo>
                    <a:pt x="1642117" y="808620"/>
                  </a:lnTo>
                  <a:lnTo>
                    <a:pt x="1672336" y="772287"/>
                  </a:lnTo>
                  <a:lnTo>
                    <a:pt x="1705864" y="729255"/>
                  </a:lnTo>
                  <a:lnTo>
                    <a:pt x="1735391" y="688165"/>
                  </a:lnTo>
                  <a:lnTo>
                    <a:pt x="1760918" y="649003"/>
                  </a:lnTo>
                  <a:lnTo>
                    <a:pt x="1782445" y="611759"/>
                  </a:lnTo>
                  <a:lnTo>
                    <a:pt x="1800377" y="576087"/>
                  </a:lnTo>
                  <a:lnTo>
                    <a:pt x="1826146" y="508460"/>
                  </a:lnTo>
                  <a:lnTo>
                    <a:pt x="1839360" y="444952"/>
                  </a:lnTo>
                  <a:lnTo>
                    <a:pt x="1845544" y="381134"/>
                  </a:lnTo>
                  <a:lnTo>
                    <a:pt x="1846326" y="348869"/>
                  </a:lnTo>
                  <a:lnTo>
                    <a:pt x="1844752" y="312416"/>
                  </a:lnTo>
                  <a:lnTo>
                    <a:pt x="1840023" y="277177"/>
                  </a:lnTo>
                  <a:lnTo>
                    <a:pt x="1832281" y="243839"/>
                  </a:lnTo>
                  <a:close/>
                </a:path>
                <a:path w="1899920" h="1355725">
                  <a:moveTo>
                    <a:pt x="1433576" y="0"/>
                  </a:moveTo>
                  <a:lnTo>
                    <a:pt x="1369044" y="3063"/>
                  </a:lnTo>
                  <a:lnTo>
                    <a:pt x="1307084" y="12319"/>
                  </a:lnTo>
                  <a:lnTo>
                    <a:pt x="1248886" y="26066"/>
                  </a:lnTo>
                  <a:lnTo>
                    <a:pt x="1195831" y="42672"/>
                  </a:lnTo>
                  <a:lnTo>
                    <a:pt x="1149461" y="60975"/>
                  </a:lnTo>
                  <a:lnTo>
                    <a:pt x="1110996" y="79756"/>
                  </a:lnTo>
                  <a:lnTo>
                    <a:pt x="1071437" y="104526"/>
                  </a:lnTo>
                  <a:lnTo>
                    <a:pt x="1042162" y="138049"/>
                  </a:lnTo>
                  <a:lnTo>
                    <a:pt x="1032764" y="180594"/>
                  </a:lnTo>
                  <a:lnTo>
                    <a:pt x="1031240" y="220218"/>
                  </a:lnTo>
                  <a:lnTo>
                    <a:pt x="1031404" y="237001"/>
                  </a:lnTo>
                  <a:lnTo>
                    <a:pt x="1033779" y="279400"/>
                  </a:lnTo>
                  <a:lnTo>
                    <a:pt x="1040511" y="318008"/>
                  </a:lnTo>
                  <a:lnTo>
                    <a:pt x="1061085" y="344678"/>
                  </a:lnTo>
                  <a:lnTo>
                    <a:pt x="1067180" y="344678"/>
                  </a:lnTo>
                  <a:lnTo>
                    <a:pt x="1104265" y="328803"/>
                  </a:lnTo>
                  <a:lnTo>
                    <a:pt x="1116834" y="320611"/>
                  </a:lnTo>
                  <a:lnTo>
                    <a:pt x="1130903" y="312038"/>
                  </a:lnTo>
                  <a:lnTo>
                    <a:pt x="1181949" y="284462"/>
                  </a:lnTo>
                  <a:lnTo>
                    <a:pt x="1223097" y="267265"/>
                  </a:lnTo>
                  <a:lnTo>
                    <a:pt x="1270051" y="252573"/>
                  </a:lnTo>
                  <a:lnTo>
                    <a:pt x="1323859" y="244814"/>
                  </a:lnTo>
                  <a:lnTo>
                    <a:pt x="1353312" y="243839"/>
                  </a:lnTo>
                  <a:lnTo>
                    <a:pt x="1832281" y="243839"/>
                  </a:lnTo>
                  <a:lnTo>
                    <a:pt x="1832127" y="243177"/>
                  </a:lnTo>
                  <a:lnTo>
                    <a:pt x="1806836" y="179341"/>
                  </a:lnTo>
                  <a:lnTo>
                    <a:pt x="1768546" y="123767"/>
                  </a:lnTo>
                  <a:lnTo>
                    <a:pt x="1717039" y="77168"/>
                  </a:lnTo>
                  <a:lnTo>
                    <a:pt x="1652460" y="40592"/>
                  </a:lnTo>
                  <a:lnTo>
                    <a:pt x="1615313" y="26162"/>
                  </a:lnTo>
                  <a:lnTo>
                    <a:pt x="1574807" y="14733"/>
                  </a:lnTo>
                  <a:lnTo>
                    <a:pt x="1531016" y="6556"/>
                  </a:lnTo>
                  <a:lnTo>
                    <a:pt x="1483939" y="1641"/>
                  </a:lnTo>
                  <a:lnTo>
                    <a:pt x="143357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82316"/>
              <a:ext cx="1899920" cy="1355725"/>
            </a:xfrm>
            <a:custGeom>
              <a:avLst/>
              <a:gdLst/>
              <a:ahLst/>
              <a:cxnLst/>
              <a:rect l="l" t="t" r="r" b="b"/>
              <a:pathLst>
                <a:path w="1899920" h="1355725">
                  <a:moveTo>
                    <a:pt x="440436" y="14350"/>
                  </a:moveTo>
                  <a:lnTo>
                    <a:pt x="490656" y="15208"/>
                  </a:lnTo>
                  <a:lnTo>
                    <a:pt x="533328" y="19393"/>
                  </a:lnTo>
                  <a:lnTo>
                    <a:pt x="560831" y="40132"/>
                  </a:lnTo>
                  <a:lnTo>
                    <a:pt x="560831" y="46228"/>
                  </a:lnTo>
                  <a:lnTo>
                    <a:pt x="560831" y="1146429"/>
                  </a:lnTo>
                  <a:lnTo>
                    <a:pt x="778001" y="1146429"/>
                  </a:lnTo>
                  <a:lnTo>
                    <a:pt x="784098" y="1146429"/>
                  </a:lnTo>
                  <a:lnTo>
                    <a:pt x="789813" y="1148334"/>
                  </a:lnTo>
                  <a:lnTo>
                    <a:pt x="795020" y="1152144"/>
                  </a:lnTo>
                  <a:lnTo>
                    <a:pt x="800100" y="1155827"/>
                  </a:lnTo>
                  <a:lnTo>
                    <a:pt x="804545" y="1161923"/>
                  </a:lnTo>
                  <a:lnTo>
                    <a:pt x="816610" y="1202563"/>
                  </a:lnTo>
                  <a:lnTo>
                    <a:pt x="819150" y="1252474"/>
                  </a:lnTo>
                  <a:lnTo>
                    <a:pt x="818959" y="1266311"/>
                  </a:lnTo>
                  <a:lnTo>
                    <a:pt x="814339" y="1310868"/>
                  </a:lnTo>
                  <a:lnTo>
                    <a:pt x="799211" y="1346708"/>
                  </a:lnTo>
                  <a:lnTo>
                    <a:pt x="794385" y="1350137"/>
                  </a:lnTo>
                  <a:lnTo>
                    <a:pt x="789686" y="1353566"/>
                  </a:lnTo>
                  <a:lnTo>
                    <a:pt x="784098" y="1355344"/>
                  </a:lnTo>
                  <a:lnTo>
                    <a:pt x="778001" y="1355344"/>
                  </a:lnTo>
                  <a:lnTo>
                    <a:pt x="43179" y="1355344"/>
                  </a:lnTo>
                  <a:lnTo>
                    <a:pt x="37719" y="1355344"/>
                  </a:lnTo>
                  <a:lnTo>
                    <a:pt x="32512" y="1353566"/>
                  </a:lnTo>
                  <a:lnTo>
                    <a:pt x="9810" y="1319355"/>
                  </a:lnTo>
                  <a:lnTo>
                    <a:pt x="3809" y="1279064"/>
                  </a:lnTo>
                  <a:lnTo>
                    <a:pt x="3048" y="1252474"/>
                  </a:lnTo>
                  <a:lnTo>
                    <a:pt x="3212" y="1238138"/>
                  </a:lnTo>
                  <a:lnTo>
                    <a:pt x="7092" y="1192964"/>
                  </a:lnTo>
                  <a:lnTo>
                    <a:pt x="21844" y="1155827"/>
                  </a:lnTo>
                  <a:lnTo>
                    <a:pt x="26670" y="1152144"/>
                  </a:lnTo>
                  <a:lnTo>
                    <a:pt x="31496" y="1148334"/>
                  </a:lnTo>
                  <a:lnTo>
                    <a:pt x="36956" y="1146429"/>
                  </a:lnTo>
                  <a:lnTo>
                    <a:pt x="43179" y="1146429"/>
                  </a:lnTo>
                  <a:lnTo>
                    <a:pt x="291211" y="1146429"/>
                  </a:lnTo>
                  <a:lnTo>
                    <a:pt x="291211" y="279908"/>
                  </a:lnTo>
                  <a:lnTo>
                    <a:pt x="77089" y="398272"/>
                  </a:lnTo>
                  <a:lnTo>
                    <a:pt x="65823" y="403363"/>
                  </a:lnTo>
                  <a:lnTo>
                    <a:pt x="55641" y="407384"/>
                  </a:lnTo>
                  <a:lnTo>
                    <a:pt x="46531" y="410309"/>
                  </a:lnTo>
                  <a:lnTo>
                    <a:pt x="38480" y="412114"/>
                  </a:lnTo>
                  <a:lnTo>
                    <a:pt x="31432" y="412716"/>
                  </a:lnTo>
                  <a:lnTo>
                    <a:pt x="25146" y="411876"/>
                  </a:lnTo>
                  <a:lnTo>
                    <a:pt x="3048" y="375538"/>
                  </a:lnTo>
                  <a:lnTo>
                    <a:pt x="190" y="333337"/>
                  </a:lnTo>
                  <a:lnTo>
                    <a:pt x="0" y="314833"/>
                  </a:lnTo>
                  <a:lnTo>
                    <a:pt x="51" y="303071"/>
                  </a:lnTo>
                  <a:lnTo>
                    <a:pt x="2794" y="259461"/>
                  </a:lnTo>
                  <a:lnTo>
                    <a:pt x="17399" y="228473"/>
                  </a:lnTo>
                  <a:lnTo>
                    <a:pt x="22225" y="223647"/>
                  </a:lnTo>
                  <a:lnTo>
                    <a:pt x="28701" y="218439"/>
                  </a:lnTo>
                  <a:lnTo>
                    <a:pt x="36956" y="212979"/>
                  </a:lnTo>
                  <a:lnTo>
                    <a:pt x="323088" y="27686"/>
                  </a:lnTo>
                  <a:lnTo>
                    <a:pt x="326517" y="25019"/>
                  </a:lnTo>
                  <a:lnTo>
                    <a:pt x="330835" y="22733"/>
                  </a:lnTo>
                  <a:lnTo>
                    <a:pt x="335915" y="21082"/>
                  </a:lnTo>
                  <a:lnTo>
                    <a:pt x="341122" y="19304"/>
                  </a:lnTo>
                  <a:lnTo>
                    <a:pt x="388493" y="14859"/>
                  </a:lnTo>
                  <a:lnTo>
                    <a:pt x="425194" y="14376"/>
                  </a:lnTo>
                  <a:lnTo>
                    <a:pt x="440436" y="14350"/>
                  </a:lnTo>
                  <a:close/>
                </a:path>
                <a:path w="1899920" h="1355725">
                  <a:moveTo>
                    <a:pt x="1433576" y="0"/>
                  </a:moveTo>
                  <a:lnTo>
                    <a:pt x="1483939" y="1641"/>
                  </a:lnTo>
                  <a:lnTo>
                    <a:pt x="1531016" y="6556"/>
                  </a:lnTo>
                  <a:lnTo>
                    <a:pt x="1574807" y="14733"/>
                  </a:lnTo>
                  <a:lnTo>
                    <a:pt x="1615313" y="26162"/>
                  </a:lnTo>
                  <a:lnTo>
                    <a:pt x="1652460" y="40592"/>
                  </a:lnTo>
                  <a:lnTo>
                    <a:pt x="1717039" y="77168"/>
                  </a:lnTo>
                  <a:lnTo>
                    <a:pt x="1768546" y="123767"/>
                  </a:lnTo>
                  <a:lnTo>
                    <a:pt x="1806836" y="179341"/>
                  </a:lnTo>
                  <a:lnTo>
                    <a:pt x="1832127" y="243177"/>
                  </a:lnTo>
                  <a:lnTo>
                    <a:pt x="1844752" y="312416"/>
                  </a:lnTo>
                  <a:lnTo>
                    <a:pt x="1846326" y="348869"/>
                  </a:lnTo>
                  <a:lnTo>
                    <a:pt x="1845544" y="381134"/>
                  </a:lnTo>
                  <a:lnTo>
                    <a:pt x="1839360" y="444952"/>
                  </a:lnTo>
                  <a:lnTo>
                    <a:pt x="1826146" y="508460"/>
                  </a:lnTo>
                  <a:lnTo>
                    <a:pt x="1800377" y="576087"/>
                  </a:lnTo>
                  <a:lnTo>
                    <a:pt x="1782445" y="611759"/>
                  </a:lnTo>
                  <a:lnTo>
                    <a:pt x="1760918" y="649003"/>
                  </a:lnTo>
                  <a:lnTo>
                    <a:pt x="1735391" y="688165"/>
                  </a:lnTo>
                  <a:lnTo>
                    <a:pt x="1705864" y="729255"/>
                  </a:lnTo>
                  <a:lnTo>
                    <a:pt x="1672336" y="772287"/>
                  </a:lnTo>
                  <a:lnTo>
                    <a:pt x="1642117" y="808620"/>
                  </a:lnTo>
                  <a:lnTo>
                    <a:pt x="1608161" y="847214"/>
                  </a:lnTo>
                  <a:lnTo>
                    <a:pt x="1570480" y="888077"/>
                  </a:lnTo>
                  <a:lnTo>
                    <a:pt x="1529088" y="931213"/>
                  </a:lnTo>
                  <a:lnTo>
                    <a:pt x="1483995" y="976630"/>
                  </a:lnTo>
                  <a:lnTo>
                    <a:pt x="1328674" y="1136142"/>
                  </a:lnTo>
                  <a:lnTo>
                    <a:pt x="1853565" y="1136142"/>
                  </a:lnTo>
                  <a:lnTo>
                    <a:pt x="1860423" y="1136142"/>
                  </a:lnTo>
                  <a:lnTo>
                    <a:pt x="1866773" y="1138174"/>
                  </a:lnTo>
                  <a:lnTo>
                    <a:pt x="1872488" y="1142365"/>
                  </a:lnTo>
                  <a:lnTo>
                    <a:pt x="1878329" y="1146429"/>
                  </a:lnTo>
                  <a:lnTo>
                    <a:pt x="1883410" y="1152779"/>
                  </a:lnTo>
                  <a:lnTo>
                    <a:pt x="1896745" y="1195324"/>
                  </a:lnTo>
                  <a:lnTo>
                    <a:pt x="1899793" y="1245235"/>
                  </a:lnTo>
                  <a:lnTo>
                    <a:pt x="1899628" y="1259621"/>
                  </a:lnTo>
                  <a:lnTo>
                    <a:pt x="1895774" y="1306238"/>
                  </a:lnTo>
                  <a:lnTo>
                    <a:pt x="1881631" y="1345946"/>
                  </a:lnTo>
                  <a:lnTo>
                    <a:pt x="1876171" y="1349629"/>
                  </a:lnTo>
                  <a:lnTo>
                    <a:pt x="1870710" y="1353439"/>
                  </a:lnTo>
                  <a:lnTo>
                    <a:pt x="1864487" y="1355344"/>
                  </a:lnTo>
                  <a:lnTo>
                    <a:pt x="1857628" y="1355344"/>
                  </a:lnTo>
                  <a:lnTo>
                    <a:pt x="1091946" y="1355344"/>
                  </a:lnTo>
                  <a:lnTo>
                    <a:pt x="1052829" y="1351280"/>
                  </a:lnTo>
                  <a:lnTo>
                    <a:pt x="1021246" y="1328685"/>
                  </a:lnTo>
                  <a:lnTo>
                    <a:pt x="1009153" y="1288692"/>
                  </a:lnTo>
                  <a:lnTo>
                    <a:pt x="1006475" y="1242187"/>
                  </a:lnTo>
                  <a:lnTo>
                    <a:pt x="1006667" y="1225776"/>
                  </a:lnTo>
                  <a:lnTo>
                    <a:pt x="1009650" y="1184021"/>
                  </a:lnTo>
                  <a:lnTo>
                    <a:pt x="1020952" y="1140714"/>
                  </a:lnTo>
                  <a:lnTo>
                    <a:pt x="1042035" y="1103757"/>
                  </a:lnTo>
                  <a:lnTo>
                    <a:pt x="1075436" y="1064133"/>
                  </a:lnTo>
                  <a:lnTo>
                    <a:pt x="1305941" y="817118"/>
                  </a:lnTo>
                  <a:lnTo>
                    <a:pt x="1338754" y="781903"/>
                  </a:lnTo>
                  <a:lnTo>
                    <a:pt x="1368234" y="748283"/>
                  </a:lnTo>
                  <a:lnTo>
                    <a:pt x="1394380" y="716283"/>
                  </a:lnTo>
                  <a:lnTo>
                    <a:pt x="1437098" y="656949"/>
                  </a:lnTo>
                  <a:lnTo>
                    <a:pt x="1470003" y="602898"/>
                  </a:lnTo>
                  <a:lnTo>
                    <a:pt x="1493934" y="553868"/>
                  </a:lnTo>
                  <a:lnTo>
                    <a:pt x="1510178" y="508859"/>
                  </a:lnTo>
                  <a:lnTo>
                    <a:pt x="1519251" y="467475"/>
                  </a:lnTo>
                  <a:lnTo>
                    <a:pt x="1523581" y="428335"/>
                  </a:lnTo>
                  <a:lnTo>
                    <a:pt x="1524127" y="409575"/>
                  </a:lnTo>
                  <a:lnTo>
                    <a:pt x="1523458" y="392834"/>
                  </a:lnTo>
                  <a:lnTo>
                    <a:pt x="1513331" y="345186"/>
                  </a:lnTo>
                  <a:lnTo>
                    <a:pt x="1491382" y="304038"/>
                  </a:lnTo>
                  <a:lnTo>
                    <a:pt x="1457642" y="272018"/>
                  </a:lnTo>
                  <a:lnTo>
                    <a:pt x="1411801" y="251073"/>
                  </a:lnTo>
                  <a:lnTo>
                    <a:pt x="1374221" y="244647"/>
                  </a:lnTo>
                  <a:lnTo>
                    <a:pt x="1353312" y="243839"/>
                  </a:lnTo>
                  <a:lnTo>
                    <a:pt x="1323859" y="244814"/>
                  </a:lnTo>
                  <a:lnTo>
                    <a:pt x="1270051" y="252573"/>
                  </a:lnTo>
                  <a:lnTo>
                    <a:pt x="1223097" y="267265"/>
                  </a:lnTo>
                  <a:lnTo>
                    <a:pt x="1181949" y="284462"/>
                  </a:lnTo>
                  <a:lnTo>
                    <a:pt x="1146448" y="303085"/>
                  </a:lnTo>
                  <a:lnTo>
                    <a:pt x="1104265" y="328803"/>
                  </a:lnTo>
                  <a:lnTo>
                    <a:pt x="1093094" y="335730"/>
                  </a:lnTo>
                  <a:lnTo>
                    <a:pt x="1083198" y="340693"/>
                  </a:lnTo>
                  <a:lnTo>
                    <a:pt x="1074564" y="343679"/>
                  </a:lnTo>
                  <a:lnTo>
                    <a:pt x="1067180" y="344678"/>
                  </a:lnTo>
                  <a:lnTo>
                    <a:pt x="1061085" y="344678"/>
                  </a:lnTo>
                  <a:lnTo>
                    <a:pt x="1038530" y="310171"/>
                  </a:lnTo>
                  <a:lnTo>
                    <a:pt x="1032686" y="266616"/>
                  </a:lnTo>
                  <a:lnTo>
                    <a:pt x="1031240" y="220218"/>
                  </a:lnTo>
                  <a:lnTo>
                    <a:pt x="1031335" y="208883"/>
                  </a:lnTo>
                  <a:lnTo>
                    <a:pt x="1034669" y="165639"/>
                  </a:lnTo>
                  <a:lnTo>
                    <a:pt x="1048658" y="127609"/>
                  </a:lnTo>
                  <a:lnTo>
                    <a:pt x="1081928" y="97107"/>
                  </a:lnTo>
                  <a:lnTo>
                    <a:pt x="1129234" y="70300"/>
                  </a:lnTo>
                  <a:lnTo>
                    <a:pt x="1171664" y="51770"/>
                  </a:lnTo>
                  <a:lnTo>
                    <a:pt x="1221716" y="34000"/>
                  </a:lnTo>
                  <a:lnTo>
                    <a:pt x="1277342" y="18847"/>
                  </a:lnTo>
                  <a:lnTo>
                    <a:pt x="1337724" y="6911"/>
                  </a:lnTo>
                  <a:lnTo>
                    <a:pt x="1401006" y="763"/>
                  </a:lnTo>
                  <a:lnTo>
                    <a:pt x="143357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59" rIns="0" bIns="0" rtlCol="0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720"/>
              </a:spcBef>
            </a:pPr>
            <a:r>
              <a:rPr spc="-20" dirty="0">
                <a:latin typeface="Cambria"/>
                <a:cs typeface="Cambria"/>
              </a:rPr>
              <a:t>MACHINE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LEARNING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TECHNIQUES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FOR </a:t>
            </a:r>
            <a:r>
              <a:rPr spc="-86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RECOGNIZING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55" dirty="0">
                <a:latin typeface="Cambria"/>
                <a:cs typeface="Cambria"/>
              </a:rPr>
              <a:t>LOAN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ELIGIBILITY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898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 </a:t>
            </a:r>
            <a:r>
              <a:rPr sz="2800" dirty="0">
                <a:latin typeface="Arial MT"/>
                <a:cs typeface="Arial MT"/>
              </a:rPr>
              <a:t>The paper </a:t>
            </a:r>
            <a:r>
              <a:rPr sz="2800" spc="-5" dirty="0">
                <a:latin typeface="Arial MT"/>
                <a:cs typeface="Arial MT"/>
              </a:rPr>
              <a:t>explores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application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machine </a:t>
            </a:r>
            <a:r>
              <a:rPr sz="2800" dirty="0">
                <a:latin typeface="Arial MT"/>
                <a:cs typeface="Arial MT"/>
              </a:rPr>
              <a:t> learning techniques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predicting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spc="-20" dirty="0">
                <a:latin typeface="Arial MT"/>
                <a:cs typeface="Arial MT"/>
              </a:rPr>
              <a:t>eligibility, </a:t>
            </a:r>
            <a:r>
              <a:rPr sz="2800" dirty="0">
                <a:latin typeface="Arial MT"/>
                <a:cs typeface="Arial MT"/>
              </a:rPr>
              <a:t>emphasizing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significance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predictions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banking</a:t>
            </a:r>
            <a:r>
              <a:rPr sz="2800" dirty="0">
                <a:latin typeface="Arial MT"/>
                <a:cs typeface="Arial MT"/>
              </a:rPr>
              <a:t> institutions.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Loans, </a:t>
            </a:r>
            <a:r>
              <a:rPr sz="2800" spc="-5" dirty="0">
                <a:latin typeface="Arial MT"/>
                <a:cs typeface="Arial MT"/>
              </a:rPr>
              <a:t>being a </a:t>
            </a:r>
            <a:r>
              <a:rPr sz="2800" dirty="0">
                <a:latin typeface="Arial MT"/>
                <a:cs typeface="Arial MT"/>
              </a:rPr>
              <a:t>crucial </a:t>
            </a:r>
            <a:r>
              <a:rPr sz="2800" spc="-5" dirty="0">
                <a:latin typeface="Arial MT"/>
                <a:cs typeface="Arial MT"/>
              </a:rPr>
              <a:t>source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income for </a:t>
            </a:r>
            <a:r>
              <a:rPr sz="2800" dirty="0">
                <a:latin typeface="Arial MT"/>
                <a:cs typeface="Arial MT"/>
              </a:rPr>
              <a:t>banks, </a:t>
            </a:r>
            <a:r>
              <a:rPr sz="2800" spc="-5" dirty="0">
                <a:latin typeface="Arial MT"/>
                <a:cs typeface="Arial MT"/>
              </a:rPr>
              <a:t>necessitate </a:t>
            </a:r>
            <a:r>
              <a:rPr sz="2800" dirty="0">
                <a:latin typeface="Arial MT"/>
                <a:cs typeface="Arial MT"/>
              </a:rPr>
              <a:t> careful evaluation </a:t>
            </a:r>
            <a:r>
              <a:rPr sz="2800" spc="-5" dirty="0">
                <a:latin typeface="Arial MT"/>
                <a:cs typeface="Arial MT"/>
              </a:rPr>
              <a:t>of a </a:t>
            </a:r>
            <a:r>
              <a:rPr sz="2800" dirty="0">
                <a:latin typeface="Arial MT"/>
                <a:cs typeface="Arial MT"/>
              </a:rPr>
              <a:t>borrower's creditworthiness.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focuses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automating </a:t>
            </a:r>
            <a:r>
              <a:rPr sz="2800" spc="-5" dirty="0">
                <a:latin typeface="Arial MT"/>
                <a:cs typeface="Arial MT"/>
              </a:rPr>
              <a:t>the loan </a:t>
            </a:r>
            <a:r>
              <a:rPr sz="2800" dirty="0">
                <a:latin typeface="Arial MT"/>
                <a:cs typeface="Arial MT"/>
              </a:rPr>
              <a:t>prediction process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enhance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efficiency </a:t>
            </a:r>
            <a:r>
              <a:rPr sz="2800" dirty="0">
                <a:latin typeface="Arial MT"/>
                <a:cs typeface="Arial MT"/>
              </a:rPr>
              <a:t>and reduce costs. </a:t>
            </a:r>
            <a:r>
              <a:rPr sz="2800" spc="-35" dirty="0">
                <a:latin typeface="Arial MT"/>
                <a:cs typeface="Arial MT"/>
              </a:rPr>
              <a:t>Various </a:t>
            </a:r>
            <a:r>
              <a:rPr sz="2800" dirty="0">
                <a:latin typeface="Arial MT"/>
                <a:cs typeface="Arial MT"/>
              </a:rPr>
              <a:t>parameters such as </a:t>
            </a:r>
            <a:r>
              <a:rPr sz="2800" spc="-5" dirty="0">
                <a:latin typeface="Arial MT"/>
                <a:cs typeface="Arial MT"/>
              </a:rPr>
              <a:t>marital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status, </a:t>
            </a:r>
            <a:r>
              <a:rPr sz="2800" spc="-5" dirty="0">
                <a:latin typeface="Arial MT"/>
                <a:cs typeface="Arial MT"/>
              </a:rPr>
              <a:t>credit </a:t>
            </a:r>
            <a:r>
              <a:rPr sz="2800" spc="-25" dirty="0">
                <a:latin typeface="Arial MT"/>
                <a:cs typeface="Arial MT"/>
              </a:rPr>
              <a:t>history, </a:t>
            </a:r>
            <a:r>
              <a:rPr sz="2800" dirty="0">
                <a:latin typeface="Arial MT"/>
                <a:cs typeface="Arial MT"/>
              </a:rPr>
              <a:t>and gender are </a:t>
            </a:r>
            <a:r>
              <a:rPr sz="2800" spc="-5" dirty="0">
                <a:latin typeface="Arial MT"/>
                <a:cs typeface="Arial MT"/>
              </a:rPr>
              <a:t>considered for </a:t>
            </a:r>
            <a:r>
              <a:rPr sz="2800" dirty="0">
                <a:latin typeface="Arial MT"/>
                <a:cs typeface="Arial MT"/>
              </a:rPr>
              <a:t>analysis.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goal </a:t>
            </a:r>
            <a:r>
              <a:rPr sz="2800" spc="-5" dirty="0">
                <a:latin typeface="Arial MT"/>
                <a:cs typeface="Arial MT"/>
              </a:rPr>
              <a:t>is to develop a model </a:t>
            </a:r>
            <a:r>
              <a:rPr sz="2800" dirty="0">
                <a:latin typeface="Arial MT"/>
                <a:cs typeface="Arial MT"/>
              </a:rPr>
              <a:t>that quickly </a:t>
            </a:r>
            <a:r>
              <a:rPr sz="2800" spc="-5" dirty="0">
                <a:latin typeface="Arial MT"/>
                <a:cs typeface="Arial MT"/>
              </a:rPr>
              <a:t>assesses </a:t>
            </a:r>
            <a:r>
              <a:rPr sz="2800" spc="-20" dirty="0">
                <a:latin typeface="Arial MT"/>
                <a:cs typeface="Arial MT"/>
              </a:rPr>
              <a:t>eligibility, 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benefiting</a:t>
            </a:r>
            <a:r>
              <a:rPr sz="2800" spc="-5" dirty="0">
                <a:latin typeface="Arial MT"/>
                <a:cs typeface="Arial MT"/>
              </a:rPr>
              <a:t> both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 </a:t>
            </a:r>
            <a:r>
              <a:rPr sz="2800" spc="-10" dirty="0">
                <a:latin typeface="Arial MT"/>
                <a:cs typeface="Arial MT"/>
              </a:rPr>
              <a:t>staff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customers.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60025" cy="4282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research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involves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use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 </a:t>
            </a:r>
            <a:r>
              <a:rPr sz="2800" dirty="0">
                <a:latin typeface="Arial MT"/>
                <a:cs typeface="Arial MT"/>
              </a:rPr>
              <a:t> algorithms—logistic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decision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tree,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random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forest. </a:t>
            </a:r>
            <a:r>
              <a:rPr sz="2800" spc="-5" dirty="0">
                <a:latin typeface="Arial MT"/>
                <a:cs typeface="Arial MT"/>
              </a:rPr>
              <a:t>These algorithms </a:t>
            </a:r>
            <a:r>
              <a:rPr sz="2800" dirty="0">
                <a:latin typeface="Arial MT"/>
                <a:cs typeface="Arial MT"/>
              </a:rPr>
              <a:t>are applied </a:t>
            </a:r>
            <a:r>
              <a:rPr sz="2800" spc="-5" dirty="0">
                <a:latin typeface="Arial MT"/>
                <a:cs typeface="Arial MT"/>
              </a:rPr>
              <a:t>to a dataset divided into </a:t>
            </a:r>
            <a:r>
              <a:rPr sz="2800" dirty="0">
                <a:latin typeface="Arial MT"/>
                <a:cs typeface="Arial MT"/>
              </a:rPr>
              <a:t> training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supervised </a:t>
            </a:r>
            <a:r>
              <a:rPr sz="2800" dirty="0">
                <a:latin typeface="Arial MT"/>
                <a:cs typeface="Arial MT"/>
              </a:rPr>
              <a:t> 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employed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ability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predict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categorical outcomes. Decision tree,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graphical representation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decision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rules,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ensemble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also</a:t>
            </a:r>
            <a:r>
              <a:rPr sz="2800" dirty="0">
                <a:latin typeface="Arial MT"/>
                <a:cs typeface="Arial MT"/>
              </a:rPr>
              <a:t> considered.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dataset,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containing </a:t>
            </a:r>
            <a:r>
              <a:rPr sz="2800" dirty="0">
                <a:latin typeface="Arial MT"/>
                <a:cs typeface="Arial MT"/>
              </a:rPr>
              <a:t> parameters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gender,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marital</a:t>
            </a:r>
            <a:r>
              <a:rPr sz="2800" dirty="0">
                <a:latin typeface="Arial MT"/>
                <a:cs typeface="Arial MT"/>
              </a:rPr>
              <a:t> status,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education,</a:t>
            </a:r>
            <a:r>
              <a:rPr sz="2800" dirty="0">
                <a:latin typeface="Arial MT"/>
                <a:cs typeface="Arial MT"/>
              </a:rPr>
              <a:t> 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analyzed </a:t>
            </a: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these algorithms.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</a:t>
            </a:r>
            <a:r>
              <a:rPr sz="2800" spc="-5" dirty="0">
                <a:latin typeface="Arial MT"/>
                <a:cs typeface="Arial MT"/>
              </a:rPr>
              <a:t>includes a heatmap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visualize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correlation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features.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pc="-5" dirty="0"/>
              <a:t>The</a:t>
            </a:r>
            <a:r>
              <a:rPr dirty="0"/>
              <a:t> results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analysis</a:t>
            </a:r>
            <a:r>
              <a:rPr dirty="0"/>
              <a:t> indicate</a:t>
            </a:r>
            <a:r>
              <a:rPr spc="5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spc="-5" dirty="0"/>
              <a:t>logistic</a:t>
            </a:r>
            <a:r>
              <a:rPr dirty="0"/>
              <a:t> </a:t>
            </a:r>
            <a:r>
              <a:rPr spc="-5" dirty="0"/>
              <a:t>regression </a:t>
            </a:r>
            <a:r>
              <a:rPr dirty="0"/>
              <a:t> outperforms </a:t>
            </a:r>
            <a:r>
              <a:rPr spc="-5" dirty="0"/>
              <a:t>the </a:t>
            </a:r>
            <a:r>
              <a:rPr dirty="0"/>
              <a:t>other </a:t>
            </a:r>
            <a:r>
              <a:rPr spc="-5" dirty="0"/>
              <a:t>algorithms with an accuracy </a:t>
            </a:r>
            <a:r>
              <a:rPr dirty="0"/>
              <a:t>of 80.78%, </a:t>
            </a:r>
            <a:r>
              <a:rPr spc="5" dirty="0"/>
              <a:t> </a:t>
            </a:r>
            <a:r>
              <a:rPr dirty="0"/>
              <a:t>followed closely by </a:t>
            </a:r>
            <a:r>
              <a:rPr spc="-5" dirty="0"/>
              <a:t>random </a:t>
            </a:r>
            <a:r>
              <a:rPr dirty="0"/>
              <a:t>forest at </a:t>
            </a:r>
            <a:r>
              <a:rPr spc="-5" dirty="0"/>
              <a:t>79.79%, </a:t>
            </a:r>
            <a:r>
              <a:rPr dirty="0"/>
              <a:t>and </a:t>
            </a:r>
            <a:r>
              <a:rPr spc="-5" dirty="0"/>
              <a:t>decision </a:t>
            </a:r>
            <a:r>
              <a:rPr dirty="0"/>
              <a:t>tree </a:t>
            </a:r>
            <a:r>
              <a:rPr spc="5" dirty="0"/>
              <a:t> </a:t>
            </a:r>
            <a:r>
              <a:rPr spc="-5" dirty="0"/>
              <a:t>with 70.51%. The </a:t>
            </a:r>
            <a:r>
              <a:rPr dirty="0"/>
              <a:t>study </a:t>
            </a:r>
            <a:r>
              <a:rPr spc="-5" dirty="0"/>
              <a:t>concludes that </a:t>
            </a:r>
            <a:r>
              <a:rPr dirty="0"/>
              <a:t>logistic regression </a:t>
            </a:r>
            <a:r>
              <a:rPr spc="-5" dirty="0"/>
              <a:t>is the </a:t>
            </a:r>
            <a:r>
              <a:rPr dirty="0"/>
              <a:t> most</a:t>
            </a:r>
            <a:r>
              <a:rPr spc="5" dirty="0"/>
              <a:t> </a:t>
            </a:r>
            <a:r>
              <a:rPr dirty="0"/>
              <a:t>suitable</a:t>
            </a:r>
            <a:r>
              <a:rPr spc="5" dirty="0"/>
              <a:t> </a:t>
            </a:r>
            <a:r>
              <a:rPr dirty="0"/>
              <a:t>algorithm</a:t>
            </a:r>
            <a:r>
              <a:rPr spc="5" dirty="0"/>
              <a:t> </a:t>
            </a:r>
            <a:r>
              <a:rPr spc="-5" dirty="0"/>
              <a:t>for</a:t>
            </a:r>
            <a:r>
              <a:rPr dirty="0"/>
              <a:t> loan</a:t>
            </a:r>
            <a:r>
              <a:rPr spc="5" dirty="0"/>
              <a:t> </a:t>
            </a:r>
            <a:r>
              <a:rPr dirty="0"/>
              <a:t>eligibility</a:t>
            </a:r>
            <a:r>
              <a:rPr spc="5" dirty="0"/>
              <a:t> </a:t>
            </a:r>
            <a:r>
              <a:rPr dirty="0"/>
              <a:t>prediction.</a:t>
            </a:r>
            <a:r>
              <a:rPr spc="775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dirty="0"/>
              <a:t>findings</a:t>
            </a:r>
            <a:r>
              <a:rPr spc="5" dirty="0"/>
              <a:t> </a:t>
            </a:r>
            <a:r>
              <a:rPr dirty="0"/>
              <a:t>suggest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potential</a:t>
            </a:r>
            <a:r>
              <a:rPr spc="5" dirty="0"/>
              <a:t> </a:t>
            </a:r>
            <a:r>
              <a:rPr dirty="0"/>
              <a:t>inclusion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other</a:t>
            </a:r>
            <a:r>
              <a:rPr spc="775" dirty="0"/>
              <a:t> </a:t>
            </a:r>
            <a:r>
              <a:rPr spc="-5" dirty="0"/>
              <a:t>machine </a:t>
            </a:r>
            <a:r>
              <a:rPr dirty="0"/>
              <a:t> learning algorithms </a:t>
            </a:r>
            <a:r>
              <a:rPr spc="-5" dirty="0"/>
              <a:t>for further </a:t>
            </a:r>
            <a:r>
              <a:rPr dirty="0"/>
              <a:t>comparison, such as </a:t>
            </a:r>
            <a:r>
              <a:rPr spc="-5" dirty="0"/>
              <a:t>XGBoost. </a:t>
            </a:r>
            <a:r>
              <a:rPr dirty="0"/>
              <a:t> </a:t>
            </a:r>
            <a:r>
              <a:rPr spc="-5" dirty="0"/>
              <a:t>The </a:t>
            </a:r>
            <a:r>
              <a:rPr dirty="0"/>
              <a:t>trained model </a:t>
            </a:r>
            <a:r>
              <a:rPr spc="-5" dirty="0"/>
              <a:t>provides accurate </a:t>
            </a:r>
            <a:r>
              <a:rPr dirty="0"/>
              <a:t>and </a:t>
            </a:r>
            <a:r>
              <a:rPr spc="-10" dirty="0"/>
              <a:t>efficient </a:t>
            </a:r>
            <a:r>
              <a:rPr spc="-5" dirty="0"/>
              <a:t>loan </a:t>
            </a:r>
            <a:r>
              <a:rPr dirty="0"/>
              <a:t>eligibility </a:t>
            </a:r>
            <a:r>
              <a:rPr spc="5" dirty="0"/>
              <a:t> </a:t>
            </a:r>
            <a:r>
              <a:rPr dirty="0"/>
              <a:t>assessments,</a:t>
            </a:r>
            <a:r>
              <a:rPr spc="5" dirty="0"/>
              <a:t> </a:t>
            </a:r>
            <a:r>
              <a:rPr dirty="0"/>
              <a:t>minimizing</a:t>
            </a:r>
            <a:r>
              <a:rPr spc="5" dirty="0"/>
              <a:t> </a:t>
            </a:r>
            <a:r>
              <a:rPr spc="-5" dirty="0"/>
              <a:t>manual</a:t>
            </a:r>
            <a:r>
              <a:rPr dirty="0"/>
              <a:t> </a:t>
            </a:r>
            <a:r>
              <a:rPr spc="-5" dirty="0"/>
              <a:t>work</a:t>
            </a:r>
            <a:r>
              <a:rPr dirty="0"/>
              <a:t> and</a:t>
            </a:r>
            <a:r>
              <a:rPr spc="5" dirty="0"/>
              <a:t> </a:t>
            </a:r>
            <a:r>
              <a:rPr dirty="0"/>
              <a:t>ensuring</a:t>
            </a:r>
            <a:r>
              <a:rPr spc="5" dirty="0"/>
              <a:t> </a:t>
            </a:r>
            <a:r>
              <a:rPr spc="-5" dirty="0"/>
              <a:t>fair </a:t>
            </a:r>
            <a:r>
              <a:rPr dirty="0"/>
              <a:t> evaluations</a:t>
            </a:r>
            <a:r>
              <a:rPr spc="-10" dirty="0"/>
              <a:t> </a:t>
            </a:r>
            <a:r>
              <a:rPr dirty="0"/>
              <a:t>based</a:t>
            </a:r>
            <a:r>
              <a:rPr spc="10" dirty="0"/>
              <a:t> </a:t>
            </a:r>
            <a:r>
              <a:rPr spc="-5" dirty="0"/>
              <a:t>on</a:t>
            </a:r>
            <a:r>
              <a:rPr spc="5" dirty="0"/>
              <a:t> </a:t>
            </a:r>
            <a:r>
              <a:rPr dirty="0"/>
              <a:t>various</a:t>
            </a:r>
            <a:r>
              <a:rPr spc="15" dirty="0"/>
              <a:t> </a:t>
            </a:r>
            <a:r>
              <a:rPr dirty="0"/>
              <a:t>parameters.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025" y="2770885"/>
              <a:ext cx="1916556" cy="1401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406" y="272288"/>
          <a:ext cx="11670661" cy="639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7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8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9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Recognizing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Eligibility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365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oop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Sarkar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92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Decision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Tree,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01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loans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complexities, provides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accurate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eligibilities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Irjmets.com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4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33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Banking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Approach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Cooperative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banks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10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Amrutha S.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Aphale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9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R.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Shinde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2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Naïve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Baye’s,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Linear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KNN,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ensemble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Trees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Enhances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efficiency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decisions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rejection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IJERT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28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Vangaveeti,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NL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Venna,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PNSRY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Kidambi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92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Techniques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Logistic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 to predict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rejection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27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Predicts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decision making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loan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JAAC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Novel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Approach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MKJ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Kannan,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Nithej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Tree,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Nearest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Neighbors,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Artificial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Neural Network,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Naive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Bayes,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Adaboost,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Voting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Classifier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4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Improves accuracy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minimizing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ijircce.com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625"/>
              </a:spcBef>
            </a:pPr>
            <a:r>
              <a:rPr spc="-5" dirty="0"/>
              <a:t>Predict</a:t>
            </a:r>
            <a:r>
              <a:rPr spc="10" dirty="0"/>
              <a:t> </a:t>
            </a:r>
            <a:r>
              <a:rPr spc="-5" dirty="0"/>
              <a:t>Loan</a:t>
            </a:r>
            <a:r>
              <a:rPr spc="-155" dirty="0"/>
              <a:t> </a:t>
            </a:r>
            <a:r>
              <a:rPr spc="-5" dirty="0"/>
              <a:t>Approval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Banking</a:t>
            </a:r>
            <a:r>
              <a:rPr spc="5" dirty="0"/>
              <a:t> </a:t>
            </a:r>
            <a:r>
              <a:rPr spc="-5" dirty="0"/>
              <a:t>System </a:t>
            </a:r>
            <a:r>
              <a:rPr spc="-1100" dirty="0"/>
              <a:t> </a:t>
            </a:r>
            <a:r>
              <a:rPr spc="-5" dirty="0"/>
              <a:t>Machine Learning Approach for </a:t>
            </a:r>
            <a:r>
              <a:rPr dirty="0"/>
              <a:t> </a:t>
            </a:r>
            <a:r>
              <a:rPr spc="-5" dirty="0"/>
              <a:t>Cooperative</a:t>
            </a:r>
            <a:r>
              <a:rPr spc="30" dirty="0"/>
              <a:t> </a:t>
            </a:r>
            <a:r>
              <a:rPr spc="-5" dirty="0"/>
              <a:t>Banks</a:t>
            </a:r>
            <a:r>
              <a:rPr dirty="0"/>
              <a:t> </a:t>
            </a:r>
            <a:r>
              <a:rPr spc="-5" dirty="0"/>
              <a:t>Loan</a:t>
            </a:r>
            <a:r>
              <a:rPr spc="-140" dirty="0"/>
              <a:t> </a:t>
            </a:r>
            <a:r>
              <a:rPr spc="-5" dirty="0"/>
              <a:t>Approval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2399"/>
            <a:ext cx="10716260" cy="41205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project,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focus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leveraging</a:t>
            </a:r>
            <a:r>
              <a:rPr sz="2800" dirty="0">
                <a:latin typeface="Arial MT"/>
                <a:cs typeface="Arial MT"/>
              </a:rPr>
              <a:t> 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predict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rejection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 cooperative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common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issue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defaulters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causing</a:t>
            </a:r>
            <a:r>
              <a:rPr sz="2800" spc="229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significant</a:t>
            </a:r>
            <a:r>
              <a:rPr sz="2800" spc="229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losses</a:t>
            </a:r>
            <a:r>
              <a:rPr sz="2800" spc="229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229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banks,</a:t>
            </a:r>
            <a:r>
              <a:rPr sz="2800" spc="22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2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spc="2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229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2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robust</a:t>
            </a:r>
            <a:r>
              <a:rPr sz="2800" spc="2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evaluate</a:t>
            </a:r>
            <a:r>
              <a:rPr sz="2800" dirty="0">
                <a:latin typeface="Arial MT"/>
                <a:cs typeface="Arial MT"/>
              </a:rPr>
              <a:t> creditworthiness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becomes</a:t>
            </a:r>
            <a:r>
              <a:rPr sz="2800" dirty="0">
                <a:latin typeface="Arial MT"/>
                <a:cs typeface="Arial MT"/>
              </a:rPr>
              <a:t> imperative.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paper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proposes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use of various </a:t>
            </a:r>
            <a:r>
              <a:rPr sz="2800" spc="-5" dirty="0">
                <a:latin typeface="Arial MT"/>
                <a:cs typeface="Arial MT"/>
              </a:rPr>
              <a:t>machine learning </a:t>
            </a:r>
            <a:r>
              <a:rPr sz="2800" dirty="0">
                <a:latin typeface="Arial MT"/>
                <a:cs typeface="Arial MT"/>
              </a:rPr>
              <a:t>algorithms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bank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credit </a:t>
            </a:r>
            <a:r>
              <a:rPr sz="2800" spc="-5" dirty="0">
                <a:latin typeface="Arial MT"/>
                <a:cs typeface="Arial MT"/>
              </a:rPr>
              <a:t>data to extract crucial </a:t>
            </a:r>
            <a:r>
              <a:rPr sz="2800" dirty="0">
                <a:latin typeface="Arial MT"/>
                <a:cs typeface="Arial MT"/>
              </a:rPr>
              <a:t>information. </a:t>
            </a:r>
            <a:r>
              <a:rPr sz="2800" spc="-5" dirty="0">
                <a:latin typeface="Arial MT"/>
                <a:cs typeface="Arial MT"/>
              </a:rPr>
              <a:t>The ultimate goal is to </a:t>
            </a:r>
            <a:r>
              <a:rPr sz="2800" dirty="0">
                <a:latin typeface="Arial MT"/>
                <a:cs typeface="Arial MT"/>
              </a:rPr>
              <a:t> provide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organizations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reliable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tool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making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decisions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requests.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8"/>
            <a:ext cx="10360025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039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methodology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involves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employing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machine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learning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algorithms,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categorized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supervised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learning,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analyze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labeled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bank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credit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data.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supervised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learning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1680"/>
              </a:lnSpc>
              <a:tabLst>
                <a:tab pos="1591310" algn="l"/>
                <a:tab pos="2574290" algn="l"/>
                <a:tab pos="3456940" algn="l"/>
                <a:tab pos="4720590" algn="l"/>
                <a:tab pos="6254115" algn="l"/>
                <a:tab pos="7421245" algn="l"/>
                <a:tab pos="8248015" algn="l"/>
                <a:tab pos="9201785" algn="l"/>
              </a:tabLst>
            </a:pPr>
            <a:r>
              <a:rPr sz="2000" dirty="0">
                <a:latin typeface="Arial MT"/>
                <a:cs typeface="Arial MT"/>
              </a:rPr>
              <a:t>algorithms	include	</a:t>
            </a:r>
            <a:r>
              <a:rPr sz="2000" spc="-5" dirty="0">
                <a:latin typeface="Arial MT"/>
                <a:cs typeface="Arial MT"/>
              </a:rPr>
              <a:t>neural	</a:t>
            </a:r>
            <a:r>
              <a:rPr sz="2000" dirty="0">
                <a:latin typeface="Arial MT"/>
                <a:cs typeface="Arial MT"/>
              </a:rPr>
              <a:t>networks,	discriminant	analysis,	</a:t>
            </a:r>
            <a:r>
              <a:rPr sz="2000" spc="-5" dirty="0">
                <a:latin typeface="Arial MT"/>
                <a:cs typeface="Arial MT"/>
              </a:rPr>
              <a:t>Naive	Bayes,	K-Nearest</a:t>
            </a:r>
            <a:endParaRPr sz="20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360"/>
              </a:spcBef>
            </a:pPr>
            <a:r>
              <a:rPr sz="2000" spc="-10" dirty="0">
                <a:latin typeface="Arial MT"/>
                <a:cs typeface="Arial MT"/>
              </a:rPr>
              <a:t>Neighbor,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linear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regression,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ensemble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learning,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decision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trees.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divided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evaluation.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methodology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follows: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1300" algn="l"/>
              </a:tabLst>
            </a:pPr>
            <a:r>
              <a:rPr sz="2000" b="1" spc="5" dirty="0">
                <a:latin typeface="Arial"/>
                <a:cs typeface="Arial"/>
              </a:rPr>
              <a:t>Data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Collection: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Gather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focusing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cooperative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banks.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AutoNum type="arabicPeriod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2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Preparation:</a:t>
            </a:r>
            <a:r>
              <a:rPr sz="2000" b="1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Understand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2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analyze</a:t>
            </a:r>
            <a:r>
              <a:rPr sz="2000" spc="2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relationship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among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Algorithm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Training: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 MT"/>
                <a:cs typeface="Arial MT"/>
              </a:rPr>
              <a:t>Train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classification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labeled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039"/>
              </a:lnSpc>
              <a:spcBef>
                <a:spcPts val="290"/>
              </a:spcBef>
              <a:buAutoNum type="arabicPeriod"/>
              <a:tabLst>
                <a:tab pos="241300" algn="l"/>
                <a:tab pos="1588135" algn="l"/>
                <a:tab pos="2703830" algn="l"/>
                <a:tab pos="3839845" algn="l"/>
                <a:tab pos="4339590" algn="l"/>
                <a:tab pos="5911215" algn="l"/>
                <a:tab pos="6269355" algn="l"/>
                <a:tab pos="6769100" algn="l"/>
                <a:tab pos="7691120" algn="l"/>
                <a:tab pos="9008110" algn="l"/>
                <a:tab pos="9439275" algn="l"/>
                <a:tab pos="9937750" algn="l"/>
              </a:tabLst>
            </a:pP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lgor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hm	</a:t>
            </a:r>
            <a:r>
              <a:rPr sz="2000" b="1" spc="-16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est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g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 MT"/>
                <a:cs typeface="Arial MT"/>
              </a:rPr>
              <a:t>Evaluate	the	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er</a:t>
            </a:r>
            <a:r>
              <a:rPr sz="2000" spc="-10" dirty="0">
                <a:latin typeface="Arial MT"/>
                <a:cs typeface="Arial MT"/>
              </a:rPr>
              <a:t>f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ce	of	the	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rain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d	al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ith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s	on	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he	t</a:t>
            </a:r>
            <a:r>
              <a:rPr sz="2000" spc="-2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st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039"/>
              </a:lnSpc>
            </a:pPr>
            <a:r>
              <a:rPr sz="2000" dirty="0">
                <a:latin typeface="Arial MT"/>
                <a:cs typeface="Arial MT"/>
              </a:rPr>
              <a:t>dataset.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80"/>
              </a:spcBef>
              <a:buAutoNum type="arabicPeriod" startAt="5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Feature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Extraction: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Identify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important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influencing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creditworthiness.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10359390" cy="41160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experiment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revealed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effectiveness</a:t>
            </a:r>
            <a:r>
              <a:rPr sz="2600" dirty="0">
                <a:latin typeface="Arial MT"/>
                <a:cs typeface="Arial MT"/>
              </a:rPr>
              <a:t> 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different</a:t>
            </a:r>
            <a:r>
              <a:rPr sz="2600" dirty="0">
                <a:latin typeface="Arial MT"/>
                <a:cs typeface="Arial MT"/>
              </a:rPr>
              <a:t> machine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algorithms,</a:t>
            </a:r>
            <a:r>
              <a:rPr sz="2600" dirty="0">
                <a:latin typeface="Arial MT"/>
                <a:cs typeface="Arial MT"/>
              </a:rPr>
              <a:t> 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achieving</a:t>
            </a:r>
            <a:r>
              <a:rPr sz="2600" dirty="0">
                <a:latin typeface="Arial MT"/>
                <a:cs typeface="Arial MT"/>
              </a:rPr>
              <a:t> accuracy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rates</a:t>
            </a:r>
            <a:r>
              <a:rPr sz="2600" spc="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76%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over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80%.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Features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influencing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creditworthiness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were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identified,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predictive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linear</a:t>
            </a:r>
            <a:r>
              <a:rPr sz="2600" dirty="0">
                <a:latin typeface="Arial MT"/>
                <a:cs typeface="Arial MT"/>
              </a:rPr>
              <a:t> regression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was </a:t>
            </a:r>
            <a:r>
              <a:rPr sz="2600" dirty="0">
                <a:latin typeface="Arial MT"/>
                <a:cs typeface="Arial MT"/>
              </a:rPr>
              <a:t> formulated.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Notably,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Nearest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Centroid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Gaussian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Naive </a:t>
            </a:r>
            <a:r>
              <a:rPr sz="2600" spc="5" dirty="0">
                <a:latin typeface="Arial MT"/>
                <a:cs typeface="Arial MT"/>
              </a:rPr>
              <a:t> Bayes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slightly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less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credibly.</a:t>
            </a:r>
            <a:endParaRPr sz="2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conclusion, the project establishes a machine learning approach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predicting the creditworthiness of customers applying for loans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 cooperative</a:t>
            </a:r>
            <a:r>
              <a:rPr sz="2600" spc="5" dirty="0">
                <a:latin typeface="Arial MT"/>
                <a:cs typeface="Arial MT"/>
              </a:rPr>
              <a:t> banks.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developed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provides</a:t>
            </a:r>
            <a:r>
              <a:rPr sz="2600" dirty="0">
                <a:latin typeface="Arial MT"/>
                <a:cs typeface="Arial MT"/>
              </a:rPr>
              <a:t> 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tool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automating the bank's </a:t>
            </a:r>
            <a:r>
              <a:rPr sz="2600" spc="-5" dirty="0">
                <a:latin typeface="Arial MT"/>
                <a:cs typeface="Arial MT"/>
              </a:rPr>
              <a:t>risk </a:t>
            </a:r>
            <a:r>
              <a:rPr sz="2600" dirty="0">
                <a:latin typeface="Arial MT"/>
                <a:cs typeface="Arial MT"/>
              </a:rPr>
              <a:t>assessment process, aiding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making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informed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decisions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regarding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approvals.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96667"/>
              <a:ext cx="1941195" cy="1347470"/>
            </a:xfrm>
            <a:custGeom>
              <a:avLst/>
              <a:gdLst/>
              <a:ahLst/>
              <a:cxnLst/>
              <a:rect l="l" t="t" r="r" b="b"/>
              <a:pathLst>
                <a:path w="1941195" h="1347470">
                  <a:moveTo>
                    <a:pt x="1782445" y="1065149"/>
                  </a:moveTo>
                  <a:lnTo>
                    <a:pt x="1522095" y="1065149"/>
                  </a:lnTo>
                  <a:lnTo>
                    <a:pt x="1522095" y="1312926"/>
                  </a:lnTo>
                  <a:lnTo>
                    <a:pt x="1524000" y="1318895"/>
                  </a:lnTo>
                  <a:lnTo>
                    <a:pt x="1527810" y="1323975"/>
                  </a:lnTo>
                  <a:lnTo>
                    <a:pt x="1531620" y="1329182"/>
                  </a:lnTo>
                  <a:lnTo>
                    <a:pt x="1576566" y="1343144"/>
                  </a:lnTo>
                  <a:lnTo>
                    <a:pt x="1616678" y="1346549"/>
                  </a:lnTo>
                  <a:lnTo>
                    <a:pt x="1650746" y="1347216"/>
                  </a:lnTo>
                  <a:lnTo>
                    <a:pt x="1669389" y="1347049"/>
                  </a:lnTo>
                  <a:lnTo>
                    <a:pt x="1714627" y="1344549"/>
                  </a:lnTo>
                  <a:lnTo>
                    <a:pt x="1754759" y="1336929"/>
                  </a:lnTo>
                  <a:lnTo>
                    <a:pt x="1782445" y="1312926"/>
                  </a:lnTo>
                  <a:lnTo>
                    <a:pt x="1782445" y="1065149"/>
                  </a:lnTo>
                  <a:close/>
                </a:path>
                <a:path w="1941195" h="1347470">
                  <a:moveTo>
                    <a:pt x="1591055" y="3048"/>
                  </a:moveTo>
                  <a:lnTo>
                    <a:pt x="1546288" y="3603"/>
                  </a:lnTo>
                  <a:lnTo>
                    <a:pt x="1492523" y="6346"/>
                  </a:lnTo>
                  <a:lnTo>
                    <a:pt x="1452626" y="11811"/>
                  </a:lnTo>
                  <a:lnTo>
                    <a:pt x="1409953" y="27686"/>
                  </a:lnTo>
                  <a:lnTo>
                    <a:pt x="1400683" y="39116"/>
                  </a:lnTo>
                  <a:lnTo>
                    <a:pt x="986917" y="768731"/>
                  </a:lnTo>
                  <a:lnTo>
                    <a:pt x="970026" y="805815"/>
                  </a:lnTo>
                  <a:lnTo>
                    <a:pt x="959739" y="842899"/>
                  </a:lnTo>
                  <a:lnTo>
                    <a:pt x="954531" y="886587"/>
                  </a:lnTo>
                  <a:lnTo>
                    <a:pt x="953103" y="927806"/>
                  </a:lnTo>
                  <a:lnTo>
                    <a:pt x="953008" y="943737"/>
                  </a:lnTo>
                  <a:lnTo>
                    <a:pt x="953224" y="962834"/>
                  </a:lnTo>
                  <a:lnTo>
                    <a:pt x="956564" y="1008126"/>
                  </a:lnTo>
                  <a:lnTo>
                    <a:pt x="967867" y="1045083"/>
                  </a:lnTo>
                  <a:lnTo>
                    <a:pt x="1005669" y="1064932"/>
                  </a:lnTo>
                  <a:lnTo>
                    <a:pt x="1012698" y="1065149"/>
                  </a:lnTo>
                  <a:lnTo>
                    <a:pt x="1900809" y="1065149"/>
                  </a:lnTo>
                  <a:lnTo>
                    <a:pt x="1930146" y="1037969"/>
                  </a:lnTo>
                  <a:lnTo>
                    <a:pt x="1940272" y="982785"/>
                  </a:lnTo>
                  <a:lnTo>
                    <a:pt x="1940941" y="958088"/>
                  </a:lnTo>
                  <a:lnTo>
                    <a:pt x="1940202" y="930900"/>
                  </a:lnTo>
                  <a:lnTo>
                    <a:pt x="1934297" y="888954"/>
                  </a:lnTo>
                  <a:lnTo>
                    <a:pt x="1916160" y="855408"/>
                  </a:lnTo>
                  <a:lnTo>
                    <a:pt x="1169162" y="849122"/>
                  </a:lnTo>
                  <a:lnTo>
                    <a:pt x="1520063" y="236728"/>
                  </a:lnTo>
                  <a:lnTo>
                    <a:pt x="1782445" y="236728"/>
                  </a:lnTo>
                  <a:lnTo>
                    <a:pt x="1782445" y="39750"/>
                  </a:lnTo>
                  <a:lnTo>
                    <a:pt x="1750083" y="16918"/>
                  </a:lnTo>
                  <a:lnTo>
                    <a:pt x="1698214" y="7165"/>
                  </a:lnTo>
                  <a:lnTo>
                    <a:pt x="1639728" y="3714"/>
                  </a:lnTo>
                  <a:lnTo>
                    <a:pt x="1616368" y="3214"/>
                  </a:lnTo>
                  <a:lnTo>
                    <a:pt x="1591055" y="3048"/>
                  </a:lnTo>
                  <a:close/>
                </a:path>
                <a:path w="1941195" h="1347470">
                  <a:moveTo>
                    <a:pt x="1782445" y="236728"/>
                  </a:moveTo>
                  <a:lnTo>
                    <a:pt x="1522095" y="236728"/>
                  </a:lnTo>
                  <a:lnTo>
                    <a:pt x="1522095" y="849122"/>
                  </a:lnTo>
                  <a:lnTo>
                    <a:pt x="1782445" y="849122"/>
                  </a:lnTo>
                  <a:lnTo>
                    <a:pt x="1782445" y="236728"/>
                  </a:lnTo>
                  <a:close/>
                </a:path>
                <a:path w="1941195" h="1347470">
                  <a:moveTo>
                    <a:pt x="784098" y="1132078"/>
                  </a:moveTo>
                  <a:lnTo>
                    <a:pt x="36956" y="1132078"/>
                  </a:lnTo>
                  <a:lnTo>
                    <a:pt x="31496" y="1133983"/>
                  </a:lnTo>
                  <a:lnTo>
                    <a:pt x="26670" y="1137793"/>
                  </a:lnTo>
                  <a:lnTo>
                    <a:pt x="21844" y="1141476"/>
                  </a:lnTo>
                  <a:lnTo>
                    <a:pt x="7092" y="1178613"/>
                  </a:lnTo>
                  <a:lnTo>
                    <a:pt x="3212" y="1223787"/>
                  </a:lnTo>
                  <a:lnTo>
                    <a:pt x="3048" y="1238123"/>
                  </a:lnTo>
                  <a:lnTo>
                    <a:pt x="3238" y="1251960"/>
                  </a:lnTo>
                  <a:lnTo>
                    <a:pt x="7786" y="1296517"/>
                  </a:lnTo>
                  <a:lnTo>
                    <a:pt x="22987" y="1332357"/>
                  </a:lnTo>
                  <a:lnTo>
                    <a:pt x="37719" y="1340993"/>
                  </a:lnTo>
                  <a:lnTo>
                    <a:pt x="784098" y="1340993"/>
                  </a:lnTo>
                  <a:lnTo>
                    <a:pt x="789686" y="1339215"/>
                  </a:lnTo>
                  <a:lnTo>
                    <a:pt x="794385" y="1335786"/>
                  </a:lnTo>
                  <a:lnTo>
                    <a:pt x="799211" y="1332357"/>
                  </a:lnTo>
                  <a:lnTo>
                    <a:pt x="814339" y="1296517"/>
                  </a:lnTo>
                  <a:lnTo>
                    <a:pt x="818959" y="1251960"/>
                  </a:lnTo>
                  <a:lnTo>
                    <a:pt x="819150" y="1238123"/>
                  </a:lnTo>
                  <a:lnTo>
                    <a:pt x="818985" y="1223787"/>
                  </a:lnTo>
                  <a:lnTo>
                    <a:pt x="815105" y="1178613"/>
                  </a:lnTo>
                  <a:lnTo>
                    <a:pt x="800100" y="1141476"/>
                  </a:lnTo>
                  <a:lnTo>
                    <a:pt x="789813" y="1133983"/>
                  </a:lnTo>
                  <a:lnTo>
                    <a:pt x="784098" y="1132078"/>
                  </a:lnTo>
                  <a:close/>
                </a:path>
                <a:path w="1941195" h="1347470">
                  <a:moveTo>
                    <a:pt x="560831" y="265557"/>
                  </a:moveTo>
                  <a:lnTo>
                    <a:pt x="291211" y="265557"/>
                  </a:lnTo>
                  <a:lnTo>
                    <a:pt x="291211" y="1132078"/>
                  </a:lnTo>
                  <a:lnTo>
                    <a:pt x="560831" y="1132078"/>
                  </a:lnTo>
                  <a:lnTo>
                    <a:pt x="560831" y="265557"/>
                  </a:lnTo>
                  <a:close/>
                </a:path>
                <a:path w="1941195" h="1347470">
                  <a:moveTo>
                    <a:pt x="440436" y="0"/>
                  </a:moveTo>
                  <a:lnTo>
                    <a:pt x="388493" y="508"/>
                  </a:lnTo>
                  <a:lnTo>
                    <a:pt x="347852" y="3556"/>
                  </a:lnTo>
                  <a:lnTo>
                    <a:pt x="335915" y="6731"/>
                  </a:lnTo>
                  <a:lnTo>
                    <a:pt x="330835" y="8382"/>
                  </a:lnTo>
                  <a:lnTo>
                    <a:pt x="326517" y="10668"/>
                  </a:lnTo>
                  <a:lnTo>
                    <a:pt x="323088" y="13335"/>
                  </a:lnTo>
                  <a:lnTo>
                    <a:pt x="36956" y="198628"/>
                  </a:lnTo>
                  <a:lnTo>
                    <a:pt x="8890" y="225044"/>
                  </a:lnTo>
                  <a:lnTo>
                    <a:pt x="535" y="268388"/>
                  </a:lnTo>
                  <a:lnTo>
                    <a:pt x="0" y="300482"/>
                  </a:lnTo>
                  <a:lnTo>
                    <a:pt x="190" y="318986"/>
                  </a:lnTo>
                  <a:lnTo>
                    <a:pt x="3048" y="361188"/>
                  </a:lnTo>
                  <a:lnTo>
                    <a:pt x="25146" y="397525"/>
                  </a:lnTo>
                  <a:lnTo>
                    <a:pt x="31432" y="398365"/>
                  </a:lnTo>
                  <a:lnTo>
                    <a:pt x="38480" y="397763"/>
                  </a:lnTo>
                  <a:lnTo>
                    <a:pt x="77089" y="383921"/>
                  </a:lnTo>
                  <a:lnTo>
                    <a:pt x="291211" y="265557"/>
                  </a:lnTo>
                  <a:lnTo>
                    <a:pt x="560831" y="265557"/>
                  </a:lnTo>
                  <a:lnTo>
                    <a:pt x="560831" y="25781"/>
                  </a:lnTo>
                  <a:lnTo>
                    <a:pt x="559435" y="20574"/>
                  </a:lnTo>
                  <a:lnTo>
                    <a:pt x="524922" y="3603"/>
                  </a:lnTo>
                  <a:lnTo>
                    <a:pt x="475773" y="380"/>
                  </a:lnTo>
                  <a:lnTo>
                    <a:pt x="459033" y="95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96667"/>
              <a:ext cx="1941195" cy="1347470"/>
            </a:xfrm>
            <a:custGeom>
              <a:avLst/>
              <a:gdLst/>
              <a:ahLst/>
              <a:cxnLst/>
              <a:rect l="l" t="t" r="r" b="b"/>
              <a:pathLst>
                <a:path w="1941195" h="1347470">
                  <a:moveTo>
                    <a:pt x="1520063" y="236728"/>
                  </a:moveTo>
                  <a:lnTo>
                    <a:pt x="1169162" y="849122"/>
                  </a:lnTo>
                  <a:lnTo>
                    <a:pt x="1522095" y="849122"/>
                  </a:lnTo>
                  <a:lnTo>
                    <a:pt x="1522095" y="236728"/>
                  </a:lnTo>
                  <a:lnTo>
                    <a:pt x="1520063" y="236728"/>
                  </a:lnTo>
                  <a:close/>
                </a:path>
                <a:path w="1941195" h="1347470">
                  <a:moveTo>
                    <a:pt x="1591055" y="3048"/>
                  </a:moveTo>
                  <a:lnTo>
                    <a:pt x="1639728" y="3714"/>
                  </a:lnTo>
                  <a:lnTo>
                    <a:pt x="1680591" y="5715"/>
                  </a:lnTo>
                  <a:lnTo>
                    <a:pt x="1727793" y="11304"/>
                  </a:lnTo>
                  <a:lnTo>
                    <a:pt x="1766276" y="23864"/>
                  </a:lnTo>
                  <a:lnTo>
                    <a:pt x="1782445" y="39750"/>
                  </a:lnTo>
                  <a:lnTo>
                    <a:pt x="1782445" y="47371"/>
                  </a:lnTo>
                  <a:lnTo>
                    <a:pt x="1782445" y="849122"/>
                  </a:lnTo>
                  <a:lnTo>
                    <a:pt x="1900809" y="849122"/>
                  </a:lnTo>
                  <a:lnTo>
                    <a:pt x="1908788" y="850693"/>
                  </a:lnTo>
                  <a:lnTo>
                    <a:pt x="1934297" y="888954"/>
                  </a:lnTo>
                  <a:lnTo>
                    <a:pt x="1940202" y="930900"/>
                  </a:lnTo>
                  <a:lnTo>
                    <a:pt x="1940941" y="958088"/>
                  </a:lnTo>
                  <a:lnTo>
                    <a:pt x="1940272" y="982785"/>
                  </a:lnTo>
                  <a:lnTo>
                    <a:pt x="1934886" y="1022703"/>
                  </a:lnTo>
                  <a:lnTo>
                    <a:pt x="1917477" y="1058370"/>
                  </a:lnTo>
                  <a:lnTo>
                    <a:pt x="1900809" y="1065149"/>
                  </a:lnTo>
                  <a:lnTo>
                    <a:pt x="1782445" y="1065149"/>
                  </a:lnTo>
                  <a:lnTo>
                    <a:pt x="1782445" y="1305941"/>
                  </a:lnTo>
                  <a:lnTo>
                    <a:pt x="1782445" y="1312926"/>
                  </a:lnTo>
                  <a:lnTo>
                    <a:pt x="1780413" y="1318895"/>
                  </a:lnTo>
                  <a:lnTo>
                    <a:pt x="1746452" y="1339334"/>
                  </a:lnTo>
                  <a:lnTo>
                    <a:pt x="1701341" y="1345715"/>
                  </a:lnTo>
                  <a:lnTo>
                    <a:pt x="1650746" y="1347216"/>
                  </a:lnTo>
                  <a:lnTo>
                    <a:pt x="1632985" y="1347049"/>
                  </a:lnTo>
                  <a:lnTo>
                    <a:pt x="1588516" y="1344549"/>
                  </a:lnTo>
                  <a:lnTo>
                    <a:pt x="1548384" y="1336929"/>
                  </a:lnTo>
                  <a:lnTo>
                    <a:pt x="1527810" y="1323975"/>
                  </a:lnTo>
                  <a:lnTo>
                    <a:pt x="1524000" y="1318895"/>
                  </a:lnTo>
                  <a:lnTo>
                    <a:pt x="1522095" y="1312926"/>
                  </a:lnTo>
                  <a:lnTo>
                    <a:pt x="1522095" y="1305941"/>
                  </a:lnTo>
                  <a:lnTo>
                    <a:pt x="1522095" y="1065149"/>
                  </a:lnTo>
                  <a:lnTo>
                    <a:pt x="1012698" y="1065149"/>
                  </a:lnTo>
                  <a:lnTo>
                    <a:pt x="1005669" y="1064932"/>
                  </a:lnTo>
                  <a:lnTo>
                    <a:pt x="967867" y="1045083"/>
                  </a:lnTo>
                  <a:lnTo>
                    <a:pt x="956564" y="1008126"/>
                  </a:lnTo>
                  <a:lnTo>
                    <a:pt x="953224" y="962834"/>
                  </a:lnTo>
                  <a:lnTo>
                    <a:pt x="953008" y="943737"/>
                  </a:lnTo>
                  <a:lnTo>
                    <a:pt x="953103" y="927806"/>
                  </a:lnTo>
                  <a:lnTo>
                    <a:pt x="954531" y="886587"/>
                  </a:lnTo>
                  <a:lnTo>
                    <a:pt x="959739" y="842899"/>
                  </a:lnTo>
                  <a:lnTo>
                    <a:pt x="970026" y="805815"/>
                  </a:lnTo>
                  <a:lnTo>
                    <a:pt x="986917" y="768731"/>
                  </a:lnTo>
                  <a:lnTo>
                    <a:pt x="1400683" y="39116"/>
                  </a:lnTo>
                  <a:lnTo>
                    <a:pt x="1404112" y="32893"/>
                  </a:lnTo>
                  <a:lnTo>
                    <a:pt x="1442194" y="14291"/>
                  </a:lnTo>
                  <a:lnTo>
                    <a:pt x="1492523" y="6346"/>
                  </a:lnTo>
                  <a:lnTo>
                    <a:pt x="1546288" y="3603"/>
                  </a:lnTo>
                  <a:lnTo>
                    <a:pt x="1567767" y="3188"/>
                  </a:lnTo>
                  <a:lnTo>
                    <a:pt x="1591055" y="3048"/>
                  </a:lnTo>
                  <a:close/>
                </a:path>
                <a:path w="1941195" h="1347470">
                  <a:moveTo>
                    <a:pt x="440436" y="0"/>
                  </a:moveTo>
                  <a:lnTo>
                    <a:pt x="490656" y="857"/>
                  </a:lnTo>
                  <a:lnTo>
                    <a:pt x="533328" y="5042"/>
                  </a:lnTo>
                  <a:lnTo>
                    <a:pt x="560831" y="25781"/>
                  </a:lnTo>
                  <a:lnTo>
                    <a:pt x="560831" y="31877"/>
                  </a:lnTo>
                  <a:lnTo>
                    <a:pt x="560831" y="1132078"/>
                  </a:lnTo>
                  <a:lnTo>
                    <a:pt x="778001" y="1132078"/>
                  </a:lnTo>
                  <a:lnTo>
                    <a:pt x="784098" y="1132078"/>
                  </a:lnTo>
                  <a:lnTo>
                    <a:pt x="789813" y="1133983"/>
                  </a:lnTo>
                  <a:lnTo>
                    <a:pt x="795020" y="1137793"/>
                  </a:lnTo>
                  <a:lnTo>
                    <a:pt x="800100" y="1141476"/>
                  </a:lnTo>
                  <a:lnTo>
                    <a:pt x="804545" y="1147572"/>
                  </a:lnTo>
                  <a:lnTo>
                    <a:pt x="816610" y="1188212"/>
                  </a:lnTo>
                  <a:lnTo>
                    <a:pt x="819150" y="1238123"/>
                  </a:lnTo>
                  <a:lnTo>
                    <a:pt x="818959" y="1251960"/>
                  </a:lnTo>
                  <a:lnTo>
                    <a:pt x="814339" y="1296517"/>
                  </a:lnTo>
                  <a:lnTo>
                    <a:pt x="799211" y="1332357"/>
                  </a:lnTo>
                  <a:lnTo>
                    <a:pt x="794385" y="1335786"/>
                  </a:lnTo>
                  <a:lnTo>
                    <a:pt x="789686" y="1339215"/>
                  </a:lnTo>
                  <a:lnTo>
                    <a:pt x="784098" y="1340993"/>
                  </a:lnTo>
                  <a:lnTo>
                    <a:pt x="778001" y="1340993"/>
                  </a:lnTo>
                  <a:lnTo>
                    <a:pt x="43179" y="1340993"/>
                  </a:lnTo>
                  <a:lnTo>
                    <a:pt x="37719" y="1340993"/>
                  </a:lnTo>
                  <a:lnTo>
                    <a:pt x="32512" y="1339215"/>
                  </a:lnTo>
                  <a:lnTo>
                    <a:pt x="9810" y="1305004"/>
                  </a:lnTo>
                  <a:lnTo>
                    <a:pt x="3809" y="1264713"/>
                  </a:lnTo>
                  <a:lnTo>
                    <a:pt x="3048" y="1238123"/>
                  </a:lnTo>
                  <a:lnTo>
                    <a:pt x="3212" y="1223787"/>
                  </a:lnTo>
                  <a:lnTo>
                    <a:pt x="7092" y="1178613"/>
                  </a:lnTo>
                  <a:lnTo>
                    <a:pt x="21844" y="1141476"/>
                  </a:lnTo>
                  <a:lnTo>
                    <a:pt x="26670" y="1137793"/>
                  </a:lnTo>
                  <a:lnTo>
                    <a:pt x="31496" y="1133983"/>
                  </a:lnTo>
                  <a:lnTo>
                    <a:pt x="36956" y="1132078"/>
                  </a:lnTo>
                  <a:lnTo>
                    <a:pt x="43179" y="1132078"/>
                  </a:lnTo>
                  <a:lnTo>
                    <a:pt x="291211" y="1132078"/>
                  </a:lnTo>
                  <a:lnTo>
                    <a:pt x="291211" y="265557"/>
                  </a:lnTo>
                  <a:lnTo>
                    <a:pt x="77089" y="383921"/>
                  </a:lnTo>
                  <a:lnTo>
                    <a:pt x="65823" y="389012"/>
                  </a:lnTo>
                  <a:lnTo>
                    <a:pt x="55641" y="393033"/>
                  </a:lnTo>
                  <a:lnTo>
                    <a:pt x="46531" y="395958"/>
                  </a:lnTo>
                  <a:lnTo>
                    <a:pt x="38480" y="397763"/>
                  </a:lnTo>
                  <a:lnTo>
                    <a:pt x="31432" y="398365"/>
                  </a:lnTo>
                  <a:lnTo>
                    <a:pt x="25146" y="397525"/>
                  </a:lnTo>
                  <a:lnTo>
                    <a:pt x="3048" y="361188"/>
                  </a:lnTo>
                  <a:lnTo>
                    <a:pt x="190" y="318986"/>
                  </a:lnTo>
                  <a:lnTo>
                    <a:pt x="0" y="300482"/>
                  </a:lnTo>
                  <a:lnTo>
                    <a:pt x="51" y="288720"/>
                  </a:lnTo>
                  <a:lnTo>
                    <a:pt x="2794" y="245110"/>
                  </a:lnTo>
                  <a:lnTo>
                    <a:pt x="17399" y="214122"/>
                  </a:lnTo>
                  <a:lnTo>
                    <a:pt x="22225" y="209296"/>
                  </a:lnTo>
                  <a:lnTo>
                    <a:pt x="28701" y="204088"/>
                  </a:lnTo>
                  <a:lnTo>
                    <a:pt x="36956" y="198628"/>
                  </a:lnTo>
                  <a:lnTo>
                    <a:pt x="323088" y="13335"/>
                  </a:lnTo>
                  <a:lnTo>
                    <a:pt x="326517" y="10668"/>
                  </a:lnTo>
                  <a:lnTo>
                    <a:pt x="330835" y="8382"/>
                  </a:lnTo>
                  <a:lnTo>
                    <a:pt x="335915" y="6731"/>
                  </a:lnTo>
                  <a:lnTo>
                    <a:pt x="341122" y="4953"/>
                  </a:lnTo>
                  <a:lnTo>
                    <a:pt x="388493" y="508"/>
                  </a:lnTo>
                  <a:lnTo>
                    <a:pt x="425194" y="25"/>
                  </a:lnTo>
                  <a:lnTo>
                    <a:pt x="44043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441" rIns="0" bIns="0" rtlCol="0">
            <a:spAutoFit/>
          </a:bodyPr>
          <a:lstStyle/>
          <a:p>
            <a:pPr marL="12700" marR="5080">
              <a:lnSpc>
                <a:spcPts val="4230"/>
              </a:lnSpc>
              <a:spcBef>
                <a:spcPts val="710"/>
              </a:spcBef>
            </a:pPr>
            <a:r>
              <a:rPr spc="-5" dirty="0">
                <a:latin typeface="Times New Roman"/>
                <a:cs typeface="Times New Roman"/>
              </a:rPr>
              <a:t>LOGISTIC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REGRESSION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BASED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LOAN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APPRO</a:t>
            </a:r>
            <a:r>
              <a:rPr spc="-535" dirty="0">
                <a:latin typeface="Times New Roman"/>
                <a:cs typeface="Times New Roman"/>
              </a:rPr>
              <a:t>V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L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1299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rapid </a:t>
            </a:r>
            <a:r>
              <a:rPr sz="2800" dirty="0">
                <a:latin typeface="Arial MT"/>
                <a:cs typeface="Arial MT"/>
              </a:rPr>
              <a:t>growth </a:t>
            </a:r>
            <a:r>
              <a:rPr sz="2800" spc="-5" dirty="0">
                <a:latin typeface="Arial MT"/>
                <a:cs typeface="Arial MT"/>
              </a:rPr>
              <a:t>in the banking </a:t>
            </a:r>
            <a:r>
              <a:rPr sz="2800" dirty="0">
                <a:latin typeface="Arial MT"/>
                <a:cs typeface="Arial MT"/>
              </a:rPr>
              <a:t>sector </a:t>
            </a:r>
            <a:r>
              <a:rPr sz="2800" spc="-5" dirty="0">
                <a:latin typeface="Arial MT"/>
                <a:cs typeface="Arial MT"/>
              </a:rPr>
              <a:t>has led to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influx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applications, making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process of </a:t>
            </a:r>
            <a:r>
              <a:rPr sz="2800" spc="-5" dirty="0">
                <a:latin typeface="Arial MT"/>
                <a:cs typeface="Arial MT"/>
              </a:rPr>
              <a:t>identifying </a:t>
            </a:r>
            <a:r>
              <a:rPr sz="2800" dirty="0">
                <a:latin typeface="Arial MT"/>
                <a:cs typeface="Arial MT"/>
              </a:rPr>
              <a:t> suitable candidates </a:t>
            </a:r>
            <a:r>
              <a:rPr sz="2800" spc="-5" dirty="0">
                <a:latin typeface="Arial MT"/>
                <a:cs typeface="Arial MT"/>
              </a:rPr>
              <a:t>for loan </a:t>
            </a:r>
            <a:r>
              <a:rPr sz="2800" dirty="0">
                <a:latin typeface="Arial MT"/>
                <a:cs typeface="Arial MT"/>
              </a:rPr>
              <a:t>approval challenging. This paper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proposes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specifically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Logistic</a:t>
            </a:r>
            <a:r>
              <a:rPr sz="2800" dirty="0">
                <a:latin typeface="Arial MT"/>
                <a:cs typeface="Arial MT"/>
              </a:rPr>
              <a:t> Regression,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predict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dirty="0">
                <a:latin typeface="Arial MT"/>
                <a:cs typeface="Arial MT"/>
              </a:rPr>
              <a:t> rejection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application.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training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historical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data, </a:t>
            </a:r>
            <a:r>
              <a:rPr sz="2800" spc="-5" dirty="0">
                <a:latin typeface="Arial MT"/>
                <a:cs typeface="Arial MT"/>
              </a:rPr>
              <a:t>it aims </a:t>
            </a:r>
            <a:r>
              <a:rPr sz="2800" spc="-10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automate </a:t>
            </a:r>
            <a:r>
              <a:rPr sz="2800" spc="-5" dirty="0">
                <a:latin typeface="Arial MT"/>
                <a:cs typeface="Arial MT"/>
              </a:rPr>
              <a:t>the validation </a:t>
            </a:r>
            <a:r>
              <a:rPr sz="2800" dirty="0">
                <a:latin typeface="Arial MT"/>
                <a:cs typeface="Arial MT"/>
              </a:rPr>
              <a:t>process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assist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banks</a:t>
            </a:r>
            <a:r>
              <a:rPr sz="2800" spc="-5" dirty="0">
                <a:latin typeface="Arial MT"/>
                <a:cs typeface="Arial MT"/>
              </a:rPr>
              <a:t> 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informed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7485" cy="3898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proposed model employs Logistic Regression, </a:t>
            </a:r>
            <a:r>
              <a:rPr sz="2800" spc="-5" dirty="0">
                <a:latin typeface="Arial MT"/>
                <a:cs typeface="Arial MT"/>
              </a:rPr>
              <a:t>a popular </a:t>
            </a:r>
            <a:r>
              <a:rPr sz="2800" dirty="0">
                <a:latin typeface="Arial MT"/>
                <a:cs typeface="Arial MT"/>
              </a:rPr>
              <a:t> supervised learning algorithm, suitable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predicting </a:t>
            </a:r>
            <a:r>
              <a:rPr sz="2800" spc="-5" dirty="0">
                <a:latin typeface="Arial MT"/>
                <a:cs typeface="Arial MT"/>
              </a:rPr>
              <a:t>categorical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dependent variables. </a:t>
            </a:r>
            <a:r>
              <a:rPr sz="2800" spc="-5" dirty="0">
                <a:latin typeface="Arial MT"/>
                <a:cs typeface="Arial MT"/>
              </a:rPr>
              <a:t>In this </a:t>
            </a:r>
            <a:r>
              <a:rPr sz="2800" dirty="0">
                <a:latin typeface="Arial MT"/>
                <a:cs typeface="Arial MT"/>
              </a:rPr>
              <a:t>case,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output is binary—either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 </a:t>
            </a:r>
            <a:r>
              <a:rPr sz="2800" spc="-5" dirty="0">
                <a:latin typeface="Arial MT"/>
                <a:cs typeface="Arial MT"/>
              </a:rPr>
              <a:t>(1) </a:t>
            </a:r>
            <a:r>
              <a:rPr sz="2800" dirty="0">
                <a:latin typeface="Arial MT"/>
                <a:cs typeface="Arial MT"/>
              </a:rPr>
              <a:t>or rejection </a:t>
            </a:r>
            <a:r>
              <a:rPr sz="2800" spc="-5" dirty="0">
                <a:latin typeface="Arial MT"/>
                <a:cs typeface="Arial MT"/>
              </a:rPr>
              <a:t>(0). </a:t>
            </a:r>
            <a:r>
              <a:rPr sz="2800" dirty="0">
                <a:latin typeface="Arial MT"/>
                <a:cs typeface="Arial MT"/>
              </a:rPr>
              <a:t>Logistic </a:t>
            </a:r>
            <a:r>
              <a:rPr sz="2800" spc="-5" dirty="0">
                <a:latin typeface="Arial MT"/>
                <a:cs typeface="Arial MT"/>
              </a:rPr>
              <a:t>Regression fits an "S"- </a:t>
            </a:r>
            <a:r>
              <a:rPr sz="2800" dirty="0">
                <a:latin typeface="Arial MT"/>
                <a:cs typeface="Arial MT"/>
              </a:rPr>
              <a:t> shaped logistic function, </a:t>
            </a:r>
            <a:r>
              <a:rPr sz="2800" spc="-5" dirty="0">
                <a:latin typeface="Arial MT"/>
                <a:cs typeface="Arial MT"/>
              </a:rPr>
              <a:t>providing</a:t>
            </a:r>
            <a:r>
              <a:rPr sz="2800" dirty="0">
                <a:latin typeface="Arial MT"/>
                <a:cs typeface="Arial MT"/>
              </a:rPr>
              <a:t> probabilistic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values </a:t>
            </a:r>
            <a:r>
              <a:rPr sz="2800" spc="-5" dirty="0">
                <a:latin typeface="Arial MT"/>
                <a:cs typeface="Arial MT"/>
              </a:rPr>
              <a:t>between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0 </a:t>
            </a:r>
            <a:r>
              <a:rPr sz="2800" dirty="0">
                <a:latin typeface="Arial MT"/>
                <a:cs typeface="Arial MT"/>
              </a:rPr>
              <a:t>and 1.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sigmoid function </a:t>
            </a:r>
            <a:r>
              <a:rPr sz="2800" spc="-5" dirty="0">
                <a:latin typeface="Arial MT"/>
                <a:cs typeface="Arial MT"/>
              </a:rPr>
              <a:t>maps real </a:t>
            </a:r>
            <a:r>
              <a:rPr sz="2800" dirty="0">
                <a:latin typeface="Arial MT"/>
                <a:cs typeface="Arial MT"/>
              </a:rPr>
              <a:t>values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probabilities,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2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2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threshold</a:t>
            </a:r>
            <a:r>
              <a:rPr sz="2800" spc="2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</a:t>
            </a:r>
            <a:r>
              <a:rPr sz="2800" spc="2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determines</a:t>
            </a:r>
            <a:r>
              <a:rPr sz="2800" spc="25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5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classification.</a:t>
            </a:r>
            <a:r>
              <a:rPr sz="2800" spc="2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2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trained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various input variables, including </a:t>
            </a:r>
            <a:r>
              <a:rPr sz="2800" spc="-25" dirty="0">
                <a:latin typeface="Arial MT"/>
                <a:cs typeface="Arial MT"/>
              </a:rPr>
              <a:t>gender, </a:t>
            </a:r>
            <a:r>
              <a:rPr sz="2800" spc="-5" dirty="0">
                <a:latin typeface="Arial MT"/>
                <a:cs typeface="Arial MT"/>
              </a:rPr>
              <a:t>marital </a:t>
            </a:r>
            <a:r>
              <a:rPr sz="2800" dirty="0">
                <a:latin typeface="Arial MT"/>
                <a:cs typeface="Arial MT"/>
              </a:rPr>
              <a:t> status, dependents, </a:t>
            </a:r>
            <a:r>
              <a:rPr sz="2800" spc="-5" dirty="0">
                <a:latin typeface="Arial MT"/>
                <a:cs typeface="Arial MT"/>
              </a:rPr>
              <a:t>education, </a:t>
            </a:r>
            <a:r>
              <a:rPr sz="2800" dirty="0">
                <a:latin typeface="Arial MT"/>
                <a:cs typeface="Arial MT"/>
              </a:rPr>
              <a:t>applicant </a:t>
            </a:r>
            <a:r>
              <a:rPr sz="2800" spc="-5" dirty="0">
                <a:latin typeface="Arial MT"/>
                <a:cs typeface="Arial MT"/>
              </a:rPr>
              <a:t>income, loan </a:t>
            </a:r>
            <a:r>
              <a:rPr sz="2800" dirty="0">
                <a:latin typeface="Arial MT"/>
                <a:cs typeface="Arial MT"/>
              </a:rPr>
              <a:t>amount,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amount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term,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credit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history,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property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pc="-5" dirty="0"/>
              <a:t>The </a:t>
            </a:r>
            <a:r>
              <a:rPr dirty="0"/>
              <a:t>experimental results </a:t>
            </a:r>
            <a:r>
              <a:rPr spc="-5" dirty="0"/>
              <a:t>demonstrate the effectiveness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 Logistic Regression model </a:t>
            </a:r>
            <a:r>
              <a:rPr spc="-5" dirty="0"/>
              <a:t>in </a:t>
            </a:r>
            <a:r>
              <a:rPr dirty="0"/>
              <a:t>predicting </a:t>
            </a:r>
            <a:r>
              <a:rPr spc="-5" dirty="0"/>
              <a:t>loan </a:t>
            </a:r>
            <a:r>
              <a:rPr dirty="0"/>
              <a:t>approval. </a:t>
            </a:r>
            <a:r>
              <a:rPr spc="-5" dirty="0"/>
              <a:t>A </a:t>
            </a:r>
            <a:r>
              <a:rPr dirty="0"/>
              <a:t>user </a:t>
            </a:r>
            <a:r>
              <a:rPr spc="5" dirty="0"/>
              <a:t> </a:t>
            </a:r>
            <a:r>
              <a:rPr dirty="0"/>
              <a:t>interface </a:t>
            </a:r>
            <a:r>
              <a:rPr spc="-5" dirty="0"/>
              <a:t>is designed for </a:t>
            </a:r>
            <a:r>
              <a:rPr dirty="0"/>
              <a:t>inputting applicant </a:t>
            </a:r>
            <a:r>
              <a:rPr spc="-5" dirty="0"/>
              <a:t>data, </a:t>
            </a:r>
            <a:r>
              <a:rPr dirty="0"/>
              <a:t>and </a:t>
            </a:r>
            <a:r>
              <a:rPr spc="-5" dirty="0"/>
              <a:t>the model </a:t>
            </a:r>
            <a:r>
              <a:rPr dirty="0"/>
              <a:t> outputs</a:t>
            </a:r>
            <a:r>
              <a:rPr spc="195" dirty="0"/>
              <a:t> </a:t>
            </a:r>
            <a:r>
              <a:rPr spc="-5" dirty="0"/>
              <a:t>a</a:t>
            </a:r>
            <a:r>
              <a:rPr spc="195" dirty="0"/>
              <a:t> </a:t>
            </a:r>
            <a:r>
              <a:rPr spc="-5" dirty="0"/>
              <a:t>binary</a:t>
            </a:r>
            <a:r>
              <a:rPr spc="220" dirty="0"/>
              <a:t> </a:t>
            </a:r>
            <a:r>
              <a:rPr spc="-5" dirty="0"/>
              <a:t>result,</a:t>
            </a:r>
            <a:r>
              <a:rPr spc="215" dirty="0"/>
              <a:t> </a:t>
            </a:r>
            <a:r>
              <a:rPr spc="-5" dirty="0"/>
              <a:t>indicating</a:t>
            </a:r>
            <a:r>
              <a:rPr spc="215" dirty="0"/>
              <a:t> </a:t>
            </a:r>
            <a:r>
              <a:rPr dirty="0"/>
              <a:t>whether</a:t>
            </a:r>
            <a:r>
              <a:rPr spc="210" dirty="0"/>
              <a:t> </a:t>
            </a:r>
            <a:r>
              <a:rPr spc="-5" dirty="0"/>
              <a:t>the</a:t>
            </a:r>
            <a:r>
              <a:rPr spc="215" dirty="0"/>
              <a:t> </a:t>
            </a:r>
            <a:r>
              <a:rPr spc="-5" dirty="0"/>
              <a:t>loan</a:t>
            </a:r>
            <a:r>
              <a:rPr spc="204" dirty="0"/>
              <a:t> </a:t>
            </a:r>
            <a:r>
              <a:rPr spc="-5" dirty="0"/>
              <a:t>is</a:t>
            </a:r>
            <a:r>
              <a:rPr spc="204" dirty="0"/>
              <a:t> </a:t>
            </a:r>
            <a:r>
              <a:rPr dirty="0"/>
              <a:t>approved</a:t>
            </a:r>
          </a:p>
          <a:p>
            <a:pPr marL="241300" marR="5080" lvl="1" algn="just">
              <a:lnSpc>
                <a:spcPct val="89400"/>
              </a:lnSpc>
              <a:spcBef>
                <a:spcPts val="20"/>
              </a:spcBef>
              <a:buAutoNum type="arabicParenBoth"/>
              <a:tabLst>
                <a:tab pos="819150" algn="l"/>
              </a:tabLst>
            </a:pPr>
            <a:r>
              <a:rPr sz="2800" spc="-5" dirty="0">
                <a:latin typeface="Arial MT"/>
                <a:cs typeface="Arial MT"/>
              </a:rPr>
              <a:t>or not (0). The </a:t>
            </a:r>
            <a:r>
              <a:rPr sz="2800" dirty="0">
                <a:latin typeface="Arial MT"/>
                <a:cs typeface="Arial MT"/>
              </a:rPr>
              <a:t>implementation showcases </a:t>
            </a:r>
            <a:r>
              <a:rPr sz="2800" spc="-5" dirty="0">
                <a:latin typeface="Arial MT"/>
                <a:cs typeface="Arial MT"/>
              </a:rPr>
              <a:t>the potential for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efficient</a:t>
            </a:r>
            <a:r>
              <a:rPr sz="2800" dirty="0">
                <a:latin typeface="Arial MT"/>
                <a:cs typeface="Arial MT"/>
              </a:rPr>
              <a:t> decision-making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processes.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conclusion emphasizes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significance of Logistic </a:t>
            </a:r>
            <a:r>
              <a:rPr sz="2800" spc="-5" dirty="0">
                <a:latin typeface="Arial MT"/>
                <a:cs typeface="Arial MT"/>
              </a:rPr>
              <a:t>Regression </a:t>
            </a:r>
            <a:r>
              <a:rPr sz="2800" dirty="0">
                <a:latin typeface="Arial MT"/>
                <a:cs typeface="Arial MT"/>
              </a:rPr>
              <a:t> and </a:t>
            </a:r>
            <a:r>
              <a:rPr sz="2800" spc="-5" dirty="0">
                <a:latin typeface="Arial MT"/>
                <a:cs typeface="Arial MT"/>
              </a:rPr>
              <a:t>suggests </a:t>
            </a:r>
            <a:r>
              <a:rPr sz="2800" dirty="0">
                <a:latin typeface="Arial MT"/>
                <a:cs typeface="Arial MT"/>
              </a:rPr>
              <a:t>exploring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integration of </a:t>
            </a:r>
            <a:r>
              <a:rPr sz="2800" spc="-5" dirty="0">
                <a:latin typeface="Arial MT"/>
                <a:cs typeface="Arial MT"/>
              </a:rPr>
              <a:t>other </a:t>
            </a:r>
            <a:r>
              <a:rPr sz="2800" dirty="0">
                <a:latin typeface="Arial MT"/>
                <a:cs typeface="Arial MT"/>
              </a:rPr>
              <a:t>techniques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 improved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performance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banking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domain.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96667"/>
              <a:ext cx="1887855" cy="1364615"/>
            </a:xfrm>
            <a:custGeom>
              <a:avLst/>
              <a:gdLst/>
              <a:ahLst/>
              <a:cxnLst/>
              <a:rect l="l" t="t" r="r" b="b"/>
              <a:pathLst>
                <a:path w="1887854" h="1364614">
                  <a:moveTo>
                    <a:pt x="1048766" y="1072388"/>
                  </a:moveTo>
                  <a:lnTo>
                    <a:pt x="1043177" y="1072388"/>
                  </a:lnTo>
                  <a:lnTo>
                    <a:pt x="1038478" y="1074039"/>
                  </a:lnTo>
                  <a:lnTo>
                    <a:pt x="1019508" y="1109297"/>
                  </a:lnTo>
                  <a:lnTo>
                    <a:pt x="1015269" y="1149699"/>
                  </a:lnTo>
                  <a:lnTo>
                    <a:pt x="1014799" y="1189231"/>
                  </a:lnTo>
                  <a:lnTo>
                    <a:pt x="1014999" y="1201261"/>
                  </a:lnTo>
                  <a:lnTo>
                    <a:pt x="1017206" y="1240536"/>
                  </a:lnTo>
                  <a:lnTo>
                    <a:pt x="1028826" y="1283335"/>
                  </a:lnTo>
                  <a:lnTo>
                    <a:pt x="1063061" y="1308042"/>
                  </a:lnTo>
                  <a:lnTo>
                    <a:pt x="1108265" y="1325562"/>
                  </a:lnTo>
                  <a:lnTo>
                    <a:pt x="1148588" y="1337437"/>
                  </a:lnTo>
                  <a:lnTo>
                    <a:pt x="1195641" y="1348216"/>
                  </a:lnTo>
                  <a:lnTo>
                    <a:pt x="1248410" y="1356995"/>
                  </a:lnTo>
                  <a:lnTo>
                    <a:pt x="1305448" y="1362710"/>
                  </a:lnTo>
                  <a:lnTo>
                    <a:pt x="1365630" y="1364615"/>
                  </a:lnTo>
                  <a:lnTo>
                    <a:pt x="1422993" y="1362686"/>
                  </a:lnTo>
                  <a:lnTo>
                    <a:pt x="1477724" y="1356899"/>
                  </a:lnTo>
                  <a:lnTo>
                    <a:pt x="1529812" y="1347255"/>
                  </a:lnTo>
                  <a:lnTo>
                    <a:pt x="1579245" y="1333754"/>
                  </a:lnTo>
                  <a:lnTo>
                    <a:pt x="1625609" y="1316628"/>
                  </a:lnTo>
                  <a:lnTo>
                    <a:pt x="1668510" y="1296098"/>
                  </a:lnTo>
                  <a:lnTo>
                    <a:pt x="1707957" y="1272139"/>
                  </a:lnTo>
                  <a:lnTo>
                    <a:pt x="1743964" y="1244727"/>
                  </a:lnTo>
                  <a:lnTo>
                    <a:pt x="1776229" y="1214006"/>
                  </a:lnTo>
                  <a:lnTo>
                    <a:pt x="1804638" y="1179941"/>
                  </a:lnTo>
                  <a:lnTo>
                    <a:pt x="1825206" y="1148588"/>
                  </a:lnTo>
                  <a:lnTo>
                    <a:pt x="1337945" y="1148588"/>
                  </a:lnTo>
                  <a:lnTo>
                    <a:pt x="1304680" y="1147847"/>
                  </a:lnTo>
                  <a:lnTo>
                    <a:pt x="1245487" y="1141890"/>
                  </a:lnTo>
                  <a:lnTo>
                    <a:pt x="1195766" y="1130579"/>
                  </a:lnTo>
                  <a:lnTo>
                    <a:pt x="1153804" y="1117486"/>
                  </a:lnTo>
                  <a:lnTo>
                    <a:pt x="1104550" y="1096676"/>
                  </a:lnTo>
                  <a:lnTo>
                    <a:pt x="1080135" y="1084199"/>
                  </a:lnTo>
                  <a:lnTo>
                    <a:pt x="1070250" y="1079031"/>
                  </a:lnTo>
                  <a:lnTo>
                    <a:pt x="1061735" y="1075340"/>
                  </a:lnTo>
                  <a:lnTo>
                    <a:pt x="1054578" y="1073126"/>
                  </a:lnTo>
                  <a:lnTo>
                    <a:pt x="1048766" y="1072388"/>
                  </a:lnTo>
                  <a:close/>
                </a:path>
                <a:path w="1887854" h="1364614">
                  <a:moveTo>
                    <a:pt x="1849005" y="722503"/>
                  </a:moveTo>
                  <a:lnTo>
                    <a:pt x="1323467" y="722503"/>
                  </a:lnTo>
                  <a:lnTo>
                    <a:pt x="1359662" y="723336"/>
                  </a:lnTo>
                  <a:lnTo>
                    <a:pt x="1392999" y="725836"/>
                  </a:lnTo>
                  <a:lnTo>
                    <a:pt x="1451102" y="735838"/>
                  </a:lnTo>
                  <a:lnTo>
                    <a:pt x="1498742" y="752570"/>
                  </a:lnTo>
                  <a:lnTo>
                    <a:pt x="1536573" y="775970"/>
                  </a:lnTo>
                  <a:lnTo>
                    <a:pt x="1565100" y="805719"/>
                  </a:lnTo>
                  <a:lnTo>
                    <a:pt x="1584960" y="841375"/>
                  </a:lnTo>
                  <a:lnTo>
                    <a:pt x="1596501" y="882618"/>
                  </a:lnTo>
                  <a:lnTo>
                    <a:pt x="1600327" y="929386"/>
                  </a:lnTo>
                  <a:lnTo>
                    <a:pt x="1599162" y="957129"/>
                  </a:lnTo>
                  <a:lnTo>
                    <a:pt x="1589879" y="1006520"/>
                  </a:lnTo>
                  <a:lnTo>
                    <a:pt x="1571571" y="1047886"/>
                  </a:lnTo>
                  <a:lnTo>
                    <a:pt x="1545334" y="1082038"/>
                  </a:lnTo>
                  <a:lnTo>
                    <a:pt x="1511402" y="1109297"/>
                  </a:lnTo>
                  <a:lnTo>
                    <a:pt x="1470005" y="1129093"/>
                  </a:lnTo>
                  <a:lnTo>
                    <a:pt x="1421384" y="1141569"/>
                  </a:lnTo>
                  <a:lnTo>
                    <a:pt x="1367091" y="1147804"/>
                  </a:lnTo>
                  <a:lnTo>
                    <a:pt x="1337945" y="1148588"/>
                  </a:lnTo>
                  <a:lnTo>
                    <a:pt x="1825206" y="1148588"/>
                  </a:lnTo>
                  <a:lnTo>
                    <a:pt x="1849905" y="1101663"/>
                  </a:lnTo>
                  <a:lnTo>
                    <a:pt x="1866310" y="1057812"/>
                  </a:lnTo>
                  <a:lnTo>
                    <a:pt x="1878060" y="1011031"/>
                  </a:lnTo>
                  <a:lnTo>
                    <a:pt x="1885118" y="961368"/>
                  </a:lnTo>
                  <a:lnTo>
                    <a:pt x="1887474" y="908812"/>
                  </a:lnTo>
                  <a:lnTo>
                    <a:pt x="1885614" y="862355"/>
                  </a:lnTo>
                  <a:lnTo>
                    <a:pt x="1880028" y="818816"/>
                  </a:lnTo>
                  <a:lnTo>
                    <a:pt x="1870704" y="778206"/>
                  </a:lnTo>
                  <a:lnTo>
                    <a:pt x="1857628" y="740537"/>
                  </a:lnTo>
                  <a:lnTo>
                    <a:pt x="1849005" y="722503"/>
                  </a:lnTo>
                  <a:close/>
                </a:path>
                <a:path w="1887854" h="1364614">
                  <a:moveTo>
                    <a:pt x="1771142" y="9271"/>
                  </a:moveTo>
                  <a:lnTo>
                    <a:pt x="1134110" y="9271"/>
                  </a:lnTo>
                  <a:lnTo>
                    <a:pt x="1117848" y="10392"/>
                  </a:lnTo>
                  <a:lnTo>
                    <a:pt x="1083183" y="27305"/>
                  </a:lnTo>
                  <a:lnTo>
                    <a:pt x="1068181" y="67345"/>
                  </a:lnTo>
                  <a:lnTo>
                    <a:pt x="1067180" y="86487"/>
                  </a:lnTo>
                  <a:lnTo>
                    <a:pt x="1067180" y="664845"/>
                  </a:lnTo>
                  <a:lnTo>
                    <a:pt x="1074467" y="710886"/>
                  </a:lnTo>
                  <a:lnTo>
                    <a:pt x="1108924" y="733893"/>
                  </a:lnTo>
                  <a:lnTo>
                    <a:pt x="1122806" y="734822"/>
                  </a:lnTo>
                  <a:lnTo>
                    <a:pt x="1144783" y="734439"/>
                  </a:lnTo>
                  <a:lnTo>
                    <a:pt x="1167463" y="733282"/>
                  </a:lnTo>
                  <a:lnTo>
                    <a:pt x="1190833" y="731339"/>
                  </a:lnTo>
                  <a:lnTo>
                    <a:pt x="1240027" y="725931"/>
                  </a:lnTo>
                  <a:lnTo>
                    <a:pt x="1266507" y="724026"/>
                  </a:lnTo>
                  <a:lnTo>
                    <a:pt x="1294320" y="722884"/>
                  </a:lnTo>
                  <a:lnTo>
                    <a:pt x="1323467" y="722503"/>
                  </a:lnTo>
                  <a:lnTo>
                    <a:pt x="1849005" y="722503"/>
                  </a:lnTo>
                  <a:lnTo>
                    <a:pt x="1840982" y="705723"/>
                  </a:lnTo>
                  <a:lnTo>
                    <a:pt x="1797496" y="644953"/>
                  </a:lnTo>
                  <a:lnTo>
                    <a:pt x="1740392" y="596070"/>
                  </a:lnTo>
                  <a:lnTo>
                    <a:pt x="1706816" y="576072"/>
                  </a:lnTo>
                  <a:lnTo>
                    <a:pt x="1669907" y="559026"/>
                  </a:lnTo>
                  <a:lnTo>
                    <a:pt x="1629664" y="544957"/>
                  </a:lnTo>
                  <a:lnTo>
                    <a:pt x="1586231" y="533935"/>
                  </a:lnTo>
                  <a:lnTo>
                    <a:pt x="1539763" y="526034"/>
                  </a:lnTo>
                  <a:lnTo>
                    <a:pt x="1538442" y="525907"/>
                  </a:lnTo>
                  <a:lnTo>
                    <a:pt x="1291590" y="525907"/>
                  </a:lnTo>
                  <a:lnTo>
                    <a:pt x="1291590" y="240792"/>
                  </a:lnTo>
                  <a:lnTo>
                    <a:pt x="1765046" y="240792"/>
                  </a:lnTo>
                  <a:lnTo>
                    <a:pt x="1774715" y="239055"/>
                  </a:lnTo>
                  <a:lnTo>
                    <a:pt x="1801155" y="197080"/>
                  </a:lnTo>
                  <a:lnTo>
                    <a:pt x="1806541" y="152312"/>
                  </a:lnTo>
                  <a:lnTo>
                    <a:pt x="1807210" y="123571"/>
                  </a:lnTo>
                  <a:lnTo>
                    <a:pt x="1807045" y="108614"/>
                  </a:lnTo>
                  <a:lnTo>
                    <a:pt x="1804670" y="70485"/>
                  </a:lnTo>
                  <a:lnTo>
                    <a:pt x="1792604" y="26035"/>
                  </a:lnTo>
                  <a:lnTo>
                    <a:pt x="1782445" y="15494"/>
                  </a:lnTo>
                  <a:lnTo>
                    <a:pt x="1776984" y="11303"/>
                  </a:lnTo>
                  <a:lnTo>
                    <a:pt x="1771142" y="9271"/>
                  </a:lnTo>
                  <a:close/>
                </a:path>
                <a:path w="1887854" h="1364614">
                  <a:moveTo>
                    <a:pt x="1437767" y="519684"/>
                  </a:moveTo>
                  <a:lnTo>
                    <a:pt x="1363091" y="520700"/>
                  </a:lnTo>
                  <a:lnTo>
                    <a:pt x="1309566" y="524021"/>
                  </a:lnTo>
                  <a:lnTo>
                    <a:pt x="1291590" y="525907"/>
                  </a:lnTo>
                  <a:lnTo>
                    <a:pt x="1538442" y="525907"/>
                  </a:lnTo>
                  <a:lnTo>
                    <a:pt x="1490271" y="521275"/>
                  </a:lnTo>
                  <a:lnTo>
                    <a:pt x="1437767" y="519684"/>
                  </a:lnTo>
                  <a:close/>
                </a:path>
                <a:path w="1887854" h="1364614">
                  <a:moveTo>
                    <a:pt x="784098" y="1132078"/>
                  </a:moveTo>
                  <a:lnTo>
                    <a:pt x="36956" y="1132078"/>
                  </a:lnTo>
                  <a:lnTo>
                    <a:pt x="31496" y="1133983"/>
                  </a:lnTo>
                  <a:lnTo>
                    <a:pt x="26670" y="1137793"/>
                  </a:lnTo>
                  <a:lnTo>
                    <a:pt x="21844" y="1141476"/>
                  </a:lnTo>
                  <a:lnTo>
                    <a:pt x="7092" y="1178613"/>
                  </a:lnTo>
                  <a:lnTo>
                    <a:pt x="3212" y="1223787"/>
                  </a:lnTo>
                  <a:lnTo>
                    <a:pt x="3048" y="1238123"/>
                  </a:lnTo>
                  <a:lnTo>
                    <a:pt x="3238" y="1251960"/>
                  </a:lnTo>
                  <a:lnTo>
                    <a:pt x="7786" y="1296517"/>
                  </a:lnTo>
                  <a:lnTo>
                    <a:pt x="22987" y="1332357"/>
                  </a:lnTo>
                  <a:lnTo>
                    <a:pt x="37719" y="1340993"/>
                  </a:lnTo>
                  <a:lnTo>
                    <a:pt x="784098" y="1340993"/>
                  </a:lnTo>
                  <a:lnTo>
                    <a:pt x="789686" y="1339215"/>
                  </a:lnTo>
                  <a:lnTo>
                    <a:pt x="794385" y="1335786"/>
                  </a:lnTo>
                  <a:lnTo>
                    <a:pt x="799211" y="1332357"/>
                  </a:lnTo>
                  <a:lnTo>
                    <a:pt x="814339" y="1296517"/>
                  </a:lnTo>
                  <a:lnTo>
                    <a:pt x="818959" y="1251960"/>
                  </a:lnTo>
                  <a:lnTo>
                    <a:pt x="819150" y="1238123"/>
                  </a:lnTo>
                  <a:lnTo>
                    <a:pt x="818985" y="1223787"/>
                  </a:lnTo>
                  <a:lnTo>
                    <a:pt x="815105" y="1178613"/>
                  </a:lnTo>
                  <a:lnTo>
                    <a:pt x="800100" y="1141476"/>
                  </a:lnTo>
                  <a:lnTo>
                    <a:pt x="789813" y="1133983"/>
                  </a:lnTo>
                  <a:lnTo>
                    <a:pt x="784098" y="1132078"/>
                  </a:lnTo>
                  <a:close/>
                </a:path>
                <a:path w="1887854" h="1364614">
                  <a:moveTo>
                    <a:pt x="560831" y="265557"/>
                  </a:moveTo>
                  <a:lnTo>
                    <a:pt x="291211" y="265557"/>
                  </a:lnTo>
                  <a:lnTo>
                    <a:pt x="291211" y="1132078"/>
                  </a:lnTo>
                  <a:lnTo>
                    <a:pt x="560831" y="1132078"/>
                  </a:lnTo>
                  <a:lnTo>
                    <a:pt x="560831" y="265557"/>
                  </a:lnTo>
                  <a:close/>
                </a:path>
                <a:path w="1887854" h="1364614">
                  <a:moveTo>
                    <a:pt x="440436" y="0"/>
                  </a:moveTo>
                  <a:lnTo>
                    <a:pt x="388493" y="508"/>
                  </a:lnTo>
                  <a:lnTo>
                    <a:pt x="347852" y="3556"/>
                  </a:lnTo>
                  <a:lnTo>
                    <a:pt x="335915" y="6731"/>
                  </a:lnTo>
                  <a:lnTo>
                    <a:pt x="330835" y="8382"/>
                  </a:lnTo>
                  <a:lnTo>
                    <a:pt x="326517" y="10668"/>
                  </a:lnTo>
                  <a:lnTo>
                    <a:pt x="323088" y="13335"/>
                  </a:lnTo>
                  <a:lnTo>
                    <a:pt x="36956" y="198628"/>
                  </a:lnTo>
                  <a:lnTo>
                    <a:pt x="8890" y="225044"/>
                  </a:lnTo>
                  <a:lnTo>
                    <a:pt x="535" y="268388"/>
                  </a:lnTo>
                  <a:lnTo>
                    <a:pt x="0" y="300482"/>
                  </a:lnTo>
                  <a:lnTo>
                    <a:pt x="190" y="318986"/>
                  </a:lnTo>
                  <a:lnTo>
                    <a:pt x="3048" y="361188"/>
                  </a:lnTo>
                  <a:lnTo>
                    <a:pt x="25146" y="397525"/>
                  </a:lnTo>
                  <a:lnTo>
                    <a:pt x="31432" y="398365"/>
                  </a:lnTo>
                  <a:lnTo>
                    <a:pt x="38480" y="397763"/>
                  </a:lnTo>
                  <a:lnTo>
                    <a:pt x="77089" y="383921"/>
                  </a:lnTo>
                  <a:lnTo>
                    <a:pt x="291211" y="265557"/>
                  </a:lnTo>
                  <a:lnTo>
                    <a:pt x="560831" y="265557"/>
                  </a:lnTo>
                  <a:lnTo>
                    <a:pt x="560831" y="25781"/>
                  </a:lnTo>
                  <a:lnTo>
                    <a:pt x="559435" y="20574"/>
                  </a:lnTo>
                  <a:lnTo>
                    <a:pt x="524922" y="3603"/>
                  </a:lnTo>
                  <a:lnTo>
                    <a:pt x="475773" y="380"/>
                  </a:lnTo>
                  <a:lnTo>
                    <a:pt x="459033" y="95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96667"/>
              <a:ext cx="1887855" cy="1364615"/>
            </a:xfrm>
            <a:custGeom>
              <a:avLst/>
              <a:gdLst/>
              <a:ahLst/>
              <a:cxnLst/>
              <a:rect l="l" t="t" r="r" b="b"/>
              <a:pathLst>
                <a:path w="1887854" h="1364614">
                  <a:moveTo>
                    <a:pt x="1134110" y="9271"/>
                  </a:moveTo>
                  <a:lnTo>
                    <a:pt x="1765046" y="9271"/>
                  </a:lnTo>
                  <a:lnTo>
                    <a:pt x="1771142" y="9271"/>
                  </a:lnTo>
                  <a:lnTo>
                    <a:pt x="1776984" y="11303"/>
                  </a:lnTo>
                  <a:lnTo>
                    <a:pt x="1782445" y="15494"/>
                  </a:lnTo>
                  <a:lnTo>
                    <a:pt x="1788033" y="19558"/>
                  </a:lnTo>
                  <a:lnTo>
                    <a:pt x="1792604" y="26035"/>
                  </a:lnTo>
                  <a:lnTo>
                    <a:pt x="1804670" y="70485"/>
                  </a:lnTo>
                  <a:lnTo>
                    <a:pt x="1807045" y="108614"/>
                  </a:lnTo>
                  <a:lnTo>
                    <a:pt x="1807210" y="123571"/>
                  </a:lnTo>
                  <a:lnTo>
                    <a:pt x="1806541" y="152312"/>
                  </a:lnTo>
                  <a:lnTo>
                    <a:pt x="1801155" y="197080"/>
                  </a:lnTo>
                  <a:lnTo>
                    <a:pt x="1783159" y="233854"/>
                  </a:lnTo>
                  <a:lnTo>
                    <a:pt x="1765046" y="240792"/>
                  </a:lnTo>
                  <a:lnTo>
                    <a:pt x="1291590" y="240792"/>
                  </a:lnTo>
                  <a:lnTo>
                    <a:pt x="1291590" y="525907"/>
                  </a:lnTo>
                  <a:lnTo>
                    <a:pt x="1345328" y="521442"/>
                  </a:lnTo>
                  <a:lnTo>
                    <a:pt x="1399524" y="519953"/>
                  </a:lnTo>
                  <a:lnTo>
                    <a:pt x="1437767" y="519684"/>
                  </a:lnTo>
                  <a:lnTo>
                    <a:pt x="1490271" y="521275"/>
                  </a:lnTo>
                  <a:lnTo>
                    <a:pt x="1539763" y="526034"/>
                  </a:lnTo>
                  <a:lnTo>
                    <a:pt x="1586231" y="533935"/>
                  </a:lnTo>
                  <a:lnTo>
                    <a:pt x="1629664" y="544957"/>
                  </a:lnTo>
                  <a:lnTo>
                    <a:pt x="1669907" y="559026"/>
                  </a:lnTo>
                  <a:lnTo>
                    <a:pt x="1706816" y="576072"/>
                  </a:lnTo>
                  <a:lnTo>
                    <a:pt x="1740392" y="596070"/>
                  </a:lnTo>
                  <a:lnTo>
                    <a:pt x="1797496" y="644953"/>
                  </a:lnTo>
                  <a:lnTo>
                    <a:pt x="1840982" y="705723"/>
                  </a:lnTo>
                  <a:lnTo>
                    <a:pt x="1857628" y="740537"/>
                  </a:lnTo>
                  <a:lnTo>
                    <a:pt x="1870704" y="778206"/>
                  </a:lnTo>
                  <a:lnTo>
                    <a:pt x="1880028" y="818816"/>
                  </a:lnTo>
                  <a:lnTo>
                    <a:pt x="1885614" y="862355"/>
                  </a:lnTo>
                  <a:lnTo>
                    <a:pt x="1887474" y="908812"/>
                  </a:lnTo>
                  <a:lnTo>
                    <a:pt x="1885118" y="961368"/>
                  </a:lnTo>
                  <a:lnTo>
                    <a:pt x="1878060" y="1011031"/>
                  </a:lnTo>
                  <a:lnTo>
                    <a:pt x="1866310" y="1057812"/>
                  </a:lnTo>
                  <a:lnTo>
                    <a:pt x="1849881" y="1101725"/>
                  </a:lnTo>
                  <a:lnTo>
                    <a:pt x="1829188" y="1142517"/>
                  </a:lnTo>
                  <a:lnTo>
                    <a:pt x="1804638" y="1179941"/>
                  </a:lnTo>
                  <a:lnTo>
                    <a:pt x="1776229" y="1214006"/>
                  </a:lnTo>
                  <a:lnTo>
                    <a:pt x="1743964" y="1244727"/>
                  </a:lnTo>
                  <a:lnTo>
                    <a:pt x="1707957" y="1272139"/>
                  </a:lnTo>
                  <a:lnTo>
                    <a:pt x="1668510" y="1296098"/>
                  </a:lnTo>
                  <a:lnTo>
                    <a:pt x="1625609" y="1316628"/>
                  </a:lnTo>
                  <a:lnTo>
                    <a:pt x="1579245" y="1333754"/>
                  </a:lnTo>
                  <a:lnTo>
                    <a:pt x="1529812" y="1347255"/>
                  </a:lnTo>
                  <a:lnTo>
                    <a:pt x="1477724" y="1356899"/>
                  </a:lnTo>
                  <a:lnTo>
                    <a:pt x="1422993" y="1362686"/>
                  </a:lnTo>
                  <a:lnTo>
                    <a:pt x="1365630" y="1364615"/>
                  </a:lnTo>
                  <a:lnTo>
                    <a:pt x="1335152" y="1364138"/>
                  </a:lnTo>
                  <a:lnTo>
                    <a:pt x="1276530" y="1360328"/>
                  </a:lnTo>
                  <a:lnTo>
                    <a:pt x="1221311" y="1352849"/>
                  </a:lnTo>
                  <a:lnTo>
                    <a:pt x="1171400" y="1343082"/>
                  </a:lnTo>
                  <a:lnTo>
                    <a:pt x="1127414" y="1331511"/>
                  </a:lnTo>
                  <a:lnTo>
                    <a:pt x="1091116" y="1319613"/>
                  </a:lnTo>
                  <a:lnTo>
                    <a:pt x="1052607" y="1302908"/>
                  </a:lnTo>
                  <a:lnTo>
                    <a:pt x="1023366" y="1271016"/>
                  </a:lnTo>
                  <a:lnTo>
                    <a:pt x="1016392" y="1232011"/>
                  </a:lnTo>
                  <a:lnTo>
                    <a:pt x="1014799" y="1189231"/>
                  </a:lnTo>
                  <a:lnTo>
                    <a:pt x="1014729" y="1176274"/>
                  </a:lnTo>
                  <a:lnTo>
                    <a:pt x="1014868" y="1162438"/>
                  </a:lnTo>
                  <a:lnTo>
                    <a:pt x="1017974" y="1117907"/>
                  </a:lnTo>
                  <a:lnTo>
                    <a:pt x="1030224" y="1081024"/>
                  </a:lnTo>
                  <a:lnTo>
                    <a:pt x="1070250" y="1079031"/>
                  </a:lnTo>
                  <a:lnTo>
                    <a:pt x="1091521" y="1090271"/>
                  </a:lnTo>
                  <a:lnTo>
                    <a:pt x="1104550" y="1096676"/>
                  </a:lnTo>
                  <a:lnTo>
                    <a:pt x="1153804" y="1117486"/>
                  </a:lnTo>
                  <a:lnTo>
                    <a:pt x="1195766" y="1130579"/>
                  </a:lnTo>
                  <a:lnTo>
                    <a:pt x="1245487" y="1141890"/>
                  </a:lnTo>
                  <a:lnTo>
                    <a:pt x="1304680" y="1147847"/>
                  </a:lnTo>
                  <a:lnTo>
                    <a:pt x="1337945" y="1148588"/>
                  </a:lnTo>
                  <a:lnTo>
                    <a:pt x="1367091" y="1147804"/>
                  </a:lnTo>
                  <a:lnTo>
                    <a:pt x="1421384" y="1141569"/>
                  </a:lnTo>
                  <a:lnTo>
                    <a:pt x="1470005" y="1129093"/>
                  </a:lnTo>
                  <a:lnTo>
                    <a:pt x="1511430" y="1109281"/>
                  </a:lnTo>
                  <a:lnTo>
                    <a:pt x="1545334" y="1082038"/>
                  </a:lnTo>
                  <a:lnTo>
                    <a:pt x="1571571" y="1047886"/>
                  </a:lnTo>
                  <a:lnTo>
                    <a:pt x="1589879" y="1006520"/>
                  </a:lnTo>
                  <a:lnTo>
                    <a:pt x="1599162" y="957129"/>
                  </a:lnTo>
                  <a:lnTo>
                    <a:pt x="1600327" y="929386"/>
                  </a:lnTo>
                  <a:lnTo>
                    <a:pt x="1599372" y="905311"/>
                  </a:lnTo>
                  <a:lnTo>
                    <a:pt x="1591700" y="861306"/>
                  </a:lnTo>
                  <a:lnTo>
                    <a:pt x="1576095" y="822797"/>
                  </a:lnTo>
                  <a:lnTo>
                    <a:pt x="1551938" y="790118"/>
                  </a:lnTo>
                  <a:lnTo>
                    <a:pt x="1518878" y="763448"/>
                  </a:lnTo>
                  <a:lnTo>
                    <a:pt x="1476154" y="743358"/>
                  </a:lnTo>
                  <a:lnTo>
                    <a:pt x="1423479" y="730003"/>
                  </a:lnTo>
                  <a:lnTo>
                    <a:pt x="1359662" y="723336"/>
                  </a:lnTo>
                  <a:lnTo>
                    <a:pt x="1323467" y="722503"/>
                  </a:lnTo>
                  <a:lnTo>
                    <a:pt x="1294320" y="722884"/>
                  </a:lnTo>
                  <a:lnTo>
                    <a:pt x="1266507" y="724026"/>
                  </a:lnTo>
                  <a:lnTo>
                    <a:pt x="1240027" y="725931"/>
                  </a:lnTo>
                  <a:lnTo>
                    <a:pt x="1214881" y="728599"/>
                  </a:lnTo>
                  <a:lnTo>
                    <a:pt x="1190833" y="731339"/>
                  </a:lnTo>
                  <a:lnTo>
                    <a:pt x="1167463" y="733282"/>
                  </a:lnTo>
                  <a:lnTo>
                    <a:pt x="1144783" y="734439"/>
                  </a:lnTo>
                  <a:lnTo>
                    <a:pt x="1122806" y="734822"/>
                  </a:lnTo>
                  <a:lnTo>
                    <a:pt x="1108924" y="733893"/>
                  </a:lnTo>
                  <a:lnTo>
                    <a:pt x="1074467" y="710886"/>
                  </a:lnTo>
                  <a:lnTo>
                    <a:pt x="1067180" y="664845"/>
                  </a:lnTo>
                  <a:lnTo>
                    <a:pt x="1067180" y="86487"/>
                  </a:lnTo>
                  <a:lnTo>
                    <a:pt x="1076182" y="37730"/>
                  </a:lnTo>
                  <a:lnTo>
                    <a:pt x="1117848" y="10392"/>
                  </a:lnTo>
                  <a:lnTo>
                    <a:pt x="1134110" y="9271"/>
                  </a:lnTo>
                  <a:close/>
                </a:path>
                <a:path w="1887854" h="1364614">
                  <a:moveTo>
                    <a:pt x="440436" y="0"/>
                  </a:moveTo>
                  <a:lnTo>
                    <a:pt x="490656" y="857"/>
                  </a:lnTo>
                  <a:lnTo>
                    <a:pt x="533328" y="5042"/>
                  </a:lnTo>
                  <a:lnTo>
                    <a:pt x="560831" y="25781"/>
                  </a:lnTo>
                  <a:lnTo>
                    <a:pt x="560831" y="31877"/>
                  </a:lnTo>
                  <a:lnTo>
                    <a:pt x="560831" y="1132078"/>
                  </a:lnTo>
                  <a:lnTo>
                    <a:pt x="778001" y="1132078"/>
                  </a:lnTo>
                  <a:lnTo>
                    <a:pt x="784098" y="1132078"/>
                  </a:lnTo>
                  <a:lnTo>
                    <a:pt x="789813" y="1133983"/>
                  </a:lnTo>
                  <a:lnTo>
                    <a:pt x="795020" y="1137793"/>
                  </a:lnTo>
                  <a:lnTo>
                    <a:pt x="800100" y="1141476"/>
                  </a:lnTo>
                  <a:lnTo>
                    <a:pt x="804545" y="1147572"/>
                  </a:lnTo>
                  <a:lnTo>
                    <a:pt x="816610" y="1188212"/>
                  </a:lnTo>
                  <a:lnTo>
                    <a:pt x="819150" y="1238123"/>
                  </a:lnTo>
                  <a:lnTo>
                    <a:pt x="818959" y="1251960"/>
                  </a:lnTo>
                  <a:lnTo>
                    <a:pt x="814339" y="1296517"/>
                  </a:lnTo>
                  <a:lnTo>
                    <a:pt x="799211" y="1332357"/>
                  </a:lnTo>
                  <a:lnTo>
                    <a:pt x="794385" y="1335786"/>
                  </a:lnTo>
                  <a:lnTo>
                    <a:pt x="789686" y="1339215"/>
                  </a:lnTo>
                  <a:lnTo>
                    <a:pt x="784098" y="1340993"/>
                  </a:lnTo>
                  <a:lnTo>
                    <a:pt x="778001" y="1340993"/>
                  </a:lnTo>
                  <a:lnTo>
                    <a:pt x="43179" y="1340993"/>
                  </a:lnTo>
                  <a:lnTo>
                    <a:pt x="37719" y="1340993"/>
                  </a:lnTo>
                  <a:lnTo>
                    <a:pt x="32512" y="1339215"/>
                  </a:lnTo>
                  <a:lnTo>
                    <a:pt x="9810" y="1305004"/>
                  </a:lnTo>
                  <a:lnTo>
                    <a:pt x="3809" y="1264713"/>
                  </a:lnTo>
                  <a:lnTo>
                    <a:pt x="3048" y="1238123"/>
                  </a:lnTo>
                  <a:lnTo>
                    <a:pt x="3212" y="1223787"/>
                  </a:lnTo>
                  <a:lnTo>
                    <a:pt x="7092" y="1178613"/>
                  </a:lnTo>
                  <a:lnTo>
                    <a:pt x="21844" y="1141476"/>
                  </a:lnTo>
                  <a:lnTo>
                    <a:pt x="26670" y="1137793"/>
                  </a:lnTo>
                  <a:lnTo>
                    <a:pt x="31496" y="1133983"/>
                  </a:lnTo>
                  <a:lnTo>
                    <a:pt x="36956" y="1132078"/>
                  </a:lnTo>
                  <a:lnTo>
                    <a:pt x="43179" y="1132078"/>
                  </a:lnTo>
                  <a:lnTo>
                    <a:pt x="291211" y="1132078"/>
                  </a:lnTo>
                  <a:lnTo>
                    <a:pt x="291211" y="265557"/>
                  </a:lnTo>
                  <a:lnTo>
                    <a:pt x="77089" y="383921"/>
                  </a:lnTo>
                  <a:lnTo>
                    <a:pt x="65823" y="389012"/>
                  </a:lnTo>
                  <a:lnTo>
                    <a:pt x="55641" y="393033"/>
                  </a:lnTo>
                  <a:lnTo>
                    <a:pt x="46531" y="395958"/>
                  </a:lnTo>
                  <a:lnTo>
                    <a:pt x="38480" y="397763"/>
                  </a:lnTo>
                  <a:lnTo>
                    <a:pt x="31432" y="398365"/>
                  </a:lnTo>
                  <a:lnTo>
                    <a:pt x="25146" y="397525"/>
                  </a:lnTo>
                  <a:lnTo>
                    <a:pt x="3048" y="361188"/>
                  </a:lnTo>
                  <a:lnTo>
                    <a:pt x="190" y="318986"/>
                  </a:lnTo>
                  <a:lnTo>
                    <a:pt x="0" y="300482"/>
                  </a:lnTo>
                  <a:lnTo>
                    <a:pt x="51" y="288720"/>
                  </a:lnTo>
                  <a:lnTo>
                    <a:pt x="2794" y="245110"/>
                  </a:lnTo>
                  <a:lnTo>
                    <a:pt x="17399" y="214122"/>
                  </a:lnTo>
                  <a:lnTo>
                    <a:pt x="22225" y="209296"/>
                  </a:lnTo>
                  <a:lnTo>
                    <a:pt x="28701" y="204088"/>
                  </a:lnTo>
                  <a:lnTo>
                    <a:pt x="36956" y="198628"/>
                  </a:lnTo>
                  <a:lnTo>
                    <a:pt x="323088" y="13335"/>
                  </a:lnTo>
                  <a:lnTo>
                    <a:pt x="326517" y="10668"/>
                  </a:lnTo>
                  <a:lnTo>
                    <a:pt x="330835" y="8382"/>
                  </a:lnTo>
                  <a:lnTo>
                    <a:pt x="335915" y="6731"/>
                  </a:lnTo>
                  <a:lnTo>
                    <a:pt x="341122" y="4953"/>
                  </a:lnTo>
                  <a:lnTo>
                    <a:pt x="388493" y="508"/>
                  </a:lnTo>
                  <a:lnTo>
                    <a:pt x="425194" y="25"/>
                  </a:lnTo>
                  <a:lnTo>
                    <a:pt x="44043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00" rIns="0" bIns="0" rtlCol="0">
            <a:spAutoFit/>
          </a:bodyPr>
          <a:lstStyle/>
          <a:p>
            <a:pPr marL="12700" marR="5080">
              <a:lnSpc>
                <a:spcPts val="4620"/>
              </a:lnSpc>
              <a:spcBef>
                <a:spcPts val="810"/>
              </a:spcBef>
            </a:pPr>
            <a:r>
              <a:rPr sz="4400" dirty="0"/>
              <a:t>ML</a:t>
            </a:r>
            <a:r>
              <a:rPr sz="4400" spc="-90" dirty="0"/>
              <a:t> </a:t>
            </a:r>
            <a:r>
              <a:rPr sz="4400" dirty="0"/>
              <a:t>Based Loan</a:t>
            </a:r>
            <a:r>
              <a:rPr sz="4400" spc="-175" dirty="0"/>
              <a:t> </a:t>
            </a:r>
            <a:r>
              <a:rPr sz="4400" dirty="0"/>
              <a:t>Approval</a:t>
            </a:r>
            <a:r>
              <a:rPr sz="4400" spc="-5" dirty="0"/>
              <a:t> </a:t>
            </a:r>
            <a:r>
              <a:rPr sz="4400" dirty="0"/>
              <a:t>Prediction </a:t>
            </a:r>
            <a:r>
              <a:rPr sz="4400" spc="-1205" dirty="0"/>
              <a:t> </a:t>
            </a:r>
            <a:r>
              <a:rPr sz="4400" dirty="0"/>
              <a:t>System</a:t>
            </a:r>
            <a:r>
              <a:rPr sz="4400" spc="-165" dirty="0"/>
              <a:t> </a:t>
            </a:r>
            <a:r>
              <a:rPr sz="4400" dirty="0"/>
              <a:t>A</a:t>
            </a:r>
            <a:r>
              <a:rPr sz="4400" spc="-175" dirty="0"/>
              <a:t> </a:t>
            </a:r>
            <a:r>
              <a:rPr sz="4400" dirty="0"/>
              <a:t>Novel</a:t>
            </a:r>
            <a:r>
              <a:rPr sz="4400" spc="-170" dirty="0"/>
              <a:t> </a:t>
            </a:r>
            <a:r>
              <a:rPr sz="4400" dirty="0"/>
              <a:t>Approach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8755" cy="3898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paper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titled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"ML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Based</a:t>
            </a:r>
            <a:r>
              <a:rPr sz="2800" dirty="0">
                <a:latin typeface="Arial MT"/>
                <a:cs typeface="Arial MT"/>
              </a:rPr>
              <a:t> 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Approval </a:t>
            </a:r>
            <a:r>
              <a:rPr sz="2800" dirty="0">
                <a:latin typeface="Arial MT"/>
                <a:cs typeface="Arial MT"/>
              </a:rPr>
              <a:t> Prediction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System: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Novel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Approach"</a:t>
            </a:r>
            <a:r>
              <a:rPr sz="2800" dirty="0">
                <a:latin typeface="Arial MT"/>
                <a:cs typeface="Arial MT"/>
              </a:rPr>
              <a:t> addresses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significance of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 systems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banks,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emphasizing </a:t>
            </a:r>
            <a:r>
              <a:rPr sz="2800" dirty="0">
                <a:latin typeface="Arial MT"/>
                <a:cs typeface="Arial MT"/>
              </a:rPr>
              <a:t> the need </a:t>
            </a:r>
            <a:r>
              <a:rPr sz="2800" spc="-5" dirty="0">
                <a:latin typeface="Arial MT"/>
                <a:cs typeface="Arial MT"/>
              </a:rPr>
              <a:t>to reduce losses </a:t>
            </a:r>
            <a:r>
              <a:rPr sz="2800" dirty="0">
                <a:latin typeface="Arial MT"/>
                <a:cs typeface="Arial MT"/>
              </a:rPr>
              <a:t>and approve </a:t>
            </a:r>
            <a:r>
              <a:rPr sz="2800" spc="-5" dirty="0">
                <a:latin typeface="Arial MT"/>
                <a:cs typeface="Arial MT"/>
              </a:rPr>
              <a:t>loans only for eligible </a:t>
            </a:r>
            <a:r>
              <a:rPr sz="2800" dirty="0">
                <a:latin typeface="Arial MT"/>
                <a:cs typeface="Arial MT"/>
              </a:rPr>
              <a:t> customers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capable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repayment.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Despite</a:t>
            </a:r>
            <a:r>
              <a:rPr sz="2800" dirty="0">
                <a:latin typeface="Arial MT"/>
                <a:cs typeface="Arial MT"/>
              </a:rPr>
              <a:t> previous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studies'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good performance,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authors </a:t>
            </a:r>
            <a:r>
              <a:rPr sz="2800" spc="-5" dirty="0">
                <a:latin typeface="Arial MT"/>
                <a:cs typeface="Arial MT"/>
              </a:rPr>
              <a:t>aim </a:t>
            </a:r>
            <a:r>
              <a:rPr sz="2800" spc="-10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enhance </a:t>
            </a:r>
            <a:r>
              <a:rPr sz="2800" spc="-25" dirty="0">
                <a:latin typeface="Arial MT"/>
                <a:cs typeface="Arial MT"/>
              </a:rPr>
              <a:t>accuracy.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study </a:t>
            </a:r>
            <a:r>
              <a:rPr sz="2800" spc="-5" dirty="0">
                <a:latin typeface="Arial MT"/>
                <a:cs typeface="Arial MT"/>
              </a:rPr>
              <a:t>explores </a:t>
            </a:r>
            <a:r>
              <a:rPr sz="2800" dirty="0">
                <a:latin typeface="Arial MT"/>
                <a:cs typeface="Arial MT"/>
              </a:rPr>
              <a:t>various machine learning algorithms, including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 Regression, </a:t>
            </a:r>
            <a:r>
              <a:rPr sz="2800" spc="-5" dirty="0">
                <a:latin typeface="Arial MT"/>
                <a:cs typeface="Arial MT"/>
              </a:rPr>
              <a:t>Decision </a:t>
            </a:r>
            <a:r>
              <a:rPr sz="2800" spc="-25" dirty="0">
                <a:latin typeface="Arial MT"/>
                <a:cs typeface="Arial MT"/>
              </a:rPr>
              <a:t>Tree, </a:t>
            </a:r>
            <a:r>
              <a:rPr sz="2800" dirty="0">
                <a:latin typeface="Arial MT"/>
                <a:cs typeface="Arial MT"/>
              </a:rPr>
              <a:t>Random </a:t>
            </a:r>
            <a:r>
              <a:rPr sz="2800" spc="-5" dirty="0">
                <a:latin typeface="Arial MT"/>
                <a:cs typeface="Arial MT"/>
              </a:rPr>
              <a:t>Forest, K Nearest </a:t>
            </a:r>
            <a:r>
              <a:rPr sz="2800" dirty="0">
                <a:latin typeface="Arial MT"/>
                <a:cs typeface="Arial MT"/>
              </a:rPr>
              <a:t> Neighbors, </a:t>
            </a:r>
            <a:r>
              <a:rPr sz="2800" spc="-5" dirty="0">
                <a:latin typeface="Arial MT"/>
                <a:cs typeface="Arial MT"/>
              </a:rPr>
              <a:t>Artificial Neural </a:t>
            </a:r>
            <a:r>
              <a:rPr sz="2800" dirty="0">
                <a:latin typeface="Arial MT"/>
                <a:cs typeface="Arial MT"/>
              </a:rPr>
              <a:t>Network, </a:t>
            </a:r>
            <a:r>
              <a:rPr sz="2800" spc="-5" dirty="0">
                <a:latin typeface="Arial MT"/>
                <a:cs typeface="Arial MT"/>
              </a:rPr>
              <a:t>Naive Bayes, Adaboost, 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Voting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Classifier,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60025" cy="3514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proposed algorithm employs </a:t>
            </a:r>
            <a:r>
              <a:rPr sz="2800" spc="-5" dirty="0">
                <a:latin typeface="Arial MT"/>
                <a:cs typeface="Arial MT"/>
              </a:rPr>
              <a:t>a range </a:t>
            </a:r>
            <a:r>
              <a:rPr sz="2800" dirty="0">
                <a:latin typeface="Arial MT"/>
                <a:cs typeface="Arial MT"/>
              </a:rPr>
              <a:t>of machine </a:t>
            </a:r>
            <a:r>
              <a:rPr sz="2800" spc="-5" dirty="0">
                <a:latin typeface="Arial MT"/>
                <a:cs typeface="Arial MT"/>
              </a:rPr>
              <a:t>learning </a:t>
            </a:r>
            <a:r>
              <a:rPr sz="2800" dirty="0">
                <a:latin typeface="Arial MT"/>
                <a:cs typeface="Arial MT"/>
              </a:rPr>
              <a:t> algorithms </a:t>
            </a:r>
            <a:r>
              <a:rPr sz="2800" spc="-5" dirty="0">
                <a:latin typeface="Arial MT"/>
                <a:cs typeface="Arial MT"/>
              </a:rPr>
              <a:t>for loan </a:t>
            </a:r>
            <a:r>
              <a:rPr sz="2800" dirty="0">
                <a:latin typeface="Arial MT"/>
                <a:cs typeface="Arial MT"/>
              </a:rPr>
              <a:t>approval prediction. </a:t>
            </a:r>
            <a:r>
              <a:rPr sz="2800" spc="-5" dirty="0">
                <a:latin typeface="Arial MT"/>
                <a:cs typeface="Arial MT"/>
              </a:rPr>
              <a:t>The algorithms </a:t>
            </a:r>
            <a:r>
              <a:rPr sz="2800" dirty="0">
                <a:latin typeface="Arial MT"/>
                <a:cs typeface="Arial MT"/>
              </a:rPr>
              <a:t>include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Logistic Regression, </a:t>
            </a:r>
            <a:r>
              <a:rPr sz="2800" spc="-5" dirty="0">
                <a:latin typeface="Arial MT"/>
                <a:cs typeface="Arial MT"/>
              </a:rPr>
              <a:t>Decision </a:t>
            </a:r>
            <a:r>
              <a:rPr sz="2800" spc="-25" dirty="0">
                <a:latin typeface="Arial MT"/>
                <a:cs typeface="Arial MT"/>
              </a:rPr>
              <a:t>Tree, </a:t>
            </a:r>
            <a:r>
              <a:rPr sz="2800" dirty="0">
                <a:latin typeface="Arial MT"/>
                <a:cs typeface="Arial MT"/>
              </a:rPr>
              <a:t>Random Forest </a:t>
            </a:r>
            <a:r>
              <a:rPr sz="2800" spc="-15" dirty="0">
                <a:latin typeface="Arial MT"/>
                <a:cs typeface="Arial MT"/>
              </a:rPr>
              <a:t>Classifier,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K-Nearest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Neighbor,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Naïve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Bayes,</a:t>
            </a:r>
            <a:r>
              <a:rPr sz="2800" dirty="0">
                <a:latin typeface="Arial MT"/>
                <a:cs typeface="Arial MT"/>
              </a:rPr>
              <a:t> Adaboost,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SVM, </a:t>
            </a:r>
            <a:r>
              <a:rPr sz="2800" dirty="0">
                <a:latin typeface="Arial MT"/>
                <a:cs typeface="Arial MT"/>
              </a:rPr>
              <a:t> Polynomial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SVM,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Wavelet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SVM.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Each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described </a:t>
            </a:r>
            <a:r>
              <a:rPr sz="2800" spc="-30" dirty="0">
                <a:latin typeface="Arial MT"/>
                <a:cs typeface="Arial MT"/>
              </a:rPr>
              <a:t>briefly, </a:t>
            </a:r>
            <a:r>
              <a:rPr sz="2800" dirty="0">
                <a:latin typeface="Arial MT"/>
                <a:cs typeface="Arial MT"/>
              </a:rPr>
              <a:t>emphasizing their </a:t>
            </a:r>
            <a:r>
              <a:rPr sz="2800" spc="-5" dirty="0">
                <a:latin typeface="Arial MT"/>
                <a:cs typeface="Arial MT"/>
              </a:rPr>
              <a:t>application in loan </a:t>
            </a:r>
            <a:r>
              <a:rPr sz="2800" dirty="0">
                <a:latin typeface="Arial MT"/>
                <a:cs typeface="Arial MT"/>
              </a:rPr>
              <a:t>approval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methodology </a:t>
            </a:r>
            <a:r>
              <a:rPr sz="2800" spc="-5" dirty="0">
                <a:latin typeface="Arial MT"/>
                <a:cs typeface="Arial MT"/>
              </a:rPr>
              <a:t>involves </a:t>
            </a:r>
            <a:r>
              <a:rPr sz="2800" dirty="0">
                <a:latin typeface="Arial MT"/>
                <a:cs typeface="Arial MT"/>
              </a:rPr>
              <a:t>training the models </a:t>
            </a: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 relevant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datasets,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preprocessing,</a:t>
            </a:r>
            <a:r>
              <a:rPr sz="2800" spc="7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implementing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these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predict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320802"/>
          <a:ext cx="11550649" cy="6475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9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63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47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Eligibility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Forest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9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Srikanth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Eadara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Phani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4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Forest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100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Predicting loan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defaulters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approving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eligibilities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ic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ation.co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623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Default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effect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09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Gopal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Choudhary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Yash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Garud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Akshil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Shetty,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Rumit</a:t>
                      </a:r>
                      <a:r>
                        <a:rPr sz="18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Kadakia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Sonali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Borase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82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Enhances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accuracy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predicting credits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risks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IJSRCSEIT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6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Compa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analysis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Bank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Defaulter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using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Techniques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751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52830" algn="l"/>
                          <a:tab pos="109029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Spoo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		B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Shwetha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Kumar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Anusha P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Rodrigues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2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Naive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Bayes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(Gaussian,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Multinomial,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Bernoulli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models),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Support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Machine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(Linear,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Gaussian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RBF,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Polynomial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kernels)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5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crucial in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enhancing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decision-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process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loan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dynamic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banking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sector.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IEEE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4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7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ML Algorithm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predict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Fraudulent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Loan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Requests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367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Nazmul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Tanvir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Anzum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Tareq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Hasan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Nusrat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jahan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51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SVM,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Tree,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Logistic Regression,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Ada-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Boost,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1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Achieving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KNN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making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decisions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mitigating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risks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IEEE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514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Simulation </a:t>
            </a:r>
            <a:r>
              <a:rPr sz="2800" spc="-5" dirty="0">
                <a:latin typeface="Arial MT"/>
                <a:cs typeface="Arial MT"/>
              </a:rPr>
              <a:t>results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-5" dirty="0">
                <a:latin typeface="Arial MT"/>
                <a:cs typeface="Arial MT"/>
              </a:rPr>
              <a:t>presented to showcase </a:t>
            </a:r>
            <a:r>
              <a:rPr sz="2800" dirty="0">
                <a:latin typeface="Arial MT"/>
                <a:cs typeface="Arial MT"/>
              </a:rPr>
              <a:t>the performance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different</a:t>
            </a:r>
            <a:r>
              <a:rPr sz="2800" spc="-5" dirty="0">
                <a:latin typeface="Arial MT"/>
                <a:cs typeface="Arial MT"/>
              </a:rPr>
              <a:t> machine</a:t>
            </a:r>
            <a:r>
              <a:rPr sz="2800" dirty="0">
                <a:latin typeface="Arial MT"/>
                <a:cs typeface="Arial MT"/>
              </a:rPr>
              <a:t> 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predicting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approval.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comparative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highlights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proposed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study's </a:t>
            </a:r>
            <a:r>
              <a:rPr sz="2800" spc="-5" dirty="0">
                <a:latin typeface="Arial MT"/>
                <a:cs typeface="Arial MT"/>
              </a:rPr>
              <a:t>superior </a:t>
            </a:r>
            <a:r>
              <a:rPr sz="2800" dirty="0">
                <a:latin typeface="Arial MT"/>
                <a:cs typeface="Arial MT"/>
              </a:rPr>
              <a:t>performance, </a:t>
            </a:r>
            <a:r>
              <a:rPr sz="2800" spc="-5" dirty="0">
                <a:latin typeface="Arial MT"/>
                <a:cs typeface="Arial MT"/>
              </a:rPr>
              <a:t>achieving accuracy rates </a:t>
            </a:r>
            <a:r>
              <a:rPr sz="2800" dirty="0">
                <a:latin typeface="Arial MT"/>
                <a:cs typeface="Arial MT"/>
              </a:rPr>
              <a:t>of 86%,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74%, </a:t>
            </a:r>
            <a:r>
              <a:rPr sz="2800" dirty="0">
                <a:latin typeface="Arial MT"/>
                <a:cs typeface="Arial MT"/>
              </a:rPr>
              <a:t>86%, </a:t>
            </a:r>
            <a:r>
              <a:rPr sz="2800" spc="-5" dirty="0">
                <a:latin typeface="Arial MT"/>
                <a:cs typeface="Arial MT"/>
              </a:rPr>
              <a:t>and 86% for </a:t>
            </a:r>
            <a:r>
              <a:rPr sz="2800" dirty="0">
                <a:latin typeface="Arial MT"/>
                <a:cs typeface="Arial MT"/>
              </a:rPr>
              <a:t>Logistic Regression, Decision </a:t>
            </a:r>
            <a:r>
              <a:rPr sz="2800" spc="-25" dirty="0">
                <a:latin typeface="Arial MT"/>
                <a:cs typeface="Arial MT"/>
              </a:rPr>
              <a:t>Tree, 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Support </a:t>
            </a:r>
            <a:r>
              <a:rPr sz="2800" spc="-30" dirty="0">
                <a:latin typeface="Arial MT"/>
                <a:cs typeface="Arial MT"/>
              </a:rPr>
              <a:t>Vector </a:t>
            </a:r>
            <a:r>
              <a:rPr sz="2800" spc="-5" dirty="0">
                <a:latin typeface="Arial MT"/>
                <a:cs typeface="Arial MT"/>
              </a:rPr>
              <a:t>Machine (RBF),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Naive Bayes, </a:t>
            </a:r>
            <a:r>
              <a:rPr sz="2800" spc="-20" dirty="0">
                <a:latin typeface="Arial MT"/>
                <a:cs typeface="Arial MT"/>
              </a:rPr>
              <a:t>respectively. 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study</a:t>
            </a:r>
            <a:r>
              <a:rPr sz="2800" spc="7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concludes</a:t>
            </a:r>
            <a:r>
              <a:rPr sz="2800" spc="7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7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emphasizing</a:t>
            </a:r>
            <a:r>
              <a:rPr sz="2800" spc="7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potential</a:t>
            </a:r>
            <a:r>
              <a:rPr sz="2800" spc="7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efficiency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accuracy </a:t>
            </a:r>
            <a:r>
              <a:rPr sz="2800" spc="-5" dirty="0">
                <a:latin typeface="Arial MT"/>
                <a:cs typeface="Arial MT"/>
              </a:rPr>
              <a:t>improvements the proposed system </a:t>
            </a:r>
            <a:r>
              <a:rPr sz="2800" spc="-10" dirty="0">
                <a:latin typeface="Arial MT"/>
                <a:cs typeface="Arial MT"/>
              </a:rPr>
              <a:t>offers </a:t>
            </a:r>
            <a:r>
              <a:rPr sz="2800" spc="-5" dirty="0">
                <a:latin typeface="Arial MT"/>
                <a:cs typeface="Arial MT"/>
              </a:rPr>
              <a:t>in the </a:t>
            </a:r>
            <a:r>
              <a:rPr sz="2800" dirty="0">
                <a:latin typeface="Arial MT"/>
                <a:cs typeface="Arial MT"/>
              </a:rPr>
              <a:t> 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025" y="2771901"/>
              <a:ext cx="1943227" cy="14008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625"/>
              </a:spcBef>
            </a:pPr>
            <a:r>
              <a:rPr spc="-5" dirty="0"/>
              <a:t>PREDICTION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5" dirty="0"/>
              <a:t>CUSTOMER</a:t>
            </a:r>
            <a:r>
              <a:rPr spc="30" dirty="0"/>
              <a:t> </a:t>
            </a:r>
            <a:r>
              <a:rPr spc="-5" dirty="0"/>
              <a:t>LOAN </a:t>
            </a:r>
            <a:r>
              <a:rPr dirty="0"/>
              <a:t> </a:t>
            </a:r>
            <a:r>
              <a:rPr spc="-5" dirty="0"/>
              <a:t>ELIGIBILITY</a:t>
            </a:r>
            <a:r>
              <a:rPr spc="-90" dirty="0"/>
              <a:t> </a:t>
            </a:r>
            <a:r>
              <a:rPr spc="-5" dirty="0"/>
              <a:t>USING </a:t>
            </a:r>
            <a:r>
              <a:rPr spc="-10" dirty="0"/>
              <a:t>RANDOM</a:t>
            </a:r>
            <a:r>
              <a:rPr spc="15" dirty="0"/>
              <a:t> </a:t>
            </a:r>
            <a:r>
              <a:rPr spc="-5" dirty="0"/>
              <a:t>FOREST </a:t>
            </a:r>
            <a:r>
              <a:rPr spc="-109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514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paper titled "Prediction of Customer Loan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Eligibility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Algorithm"</a:t>
            </a:r>
            <a:r>
              <a:rPr sz="2800" dirty="0">
                <a:latin typeface="Arial MT"/>
                <a:cs typeface="Arial MT"/>
              </a:rPr>
              <a:t> explores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application of predictive analytics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address the </a:t>
            </a:r>
            <a:r>
              <a:rPr sz="2800" spc="-5" dirty="0">
                <a:latin typeface="Arial MT"/>
                <a:cs typeface="Arial MT"/>
              </a:rPr>
              <a:t>challenge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forecasting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defaulters.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authors </a:t>
            </a:r>
            <a:r>
              <a:rPr sz="2800" spc="-5" dirty="0">
                <a:latin typeface="Arial MT"/>
                <a:cs typeface="Arial MT"/>
              </a:rPr>
              <a:t>utilize data collected </a:t>
            </a:r>
            <a:r>
              <a:rPr sz="2800" dirty="0">
                <a:latin typeface="Arial MT"/>
                <a:cs typeface="Arial MT"/>
              </a:rPr>
              <a:t> from Kaggle </a:t>
            </a:r>
            <a:r>
              <a:rPr sz="2800" spc="-5" dirty="0">
                <a:latin typeface="Arial MT"/>
                <a:cs typeface="Arial MT"/>
              </a:rPr>
              <a:t>for studying </a:t>
            </a:r>
            <a:r>
              <a:rPr sz="2800" dirty="0">
                <a:latin typeface="Arial MT"/>
                <a:cs typeface="Arial MT"/>
              </a:rPr>
              <a:t>and prediction purposes.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focus </a:t>
            </a:r>
            <a:r>
              <a:rPr sz="2800" spc="-15" dirty="0">
                <a:latin typeface="Arial MT"/>
                <a:cs typeface="Arial MT"/>
              </a:rPr>
              <a:t>is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employing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evaluating</a:t>
            </a:r>
            <a:r>
              <a:rPr sz="2800" dirty="0">
                <a:latin typeface="Arial MT"/>
                <a:cs typeface="Arial MT"/>
              </a:rPr>
              <a:t> their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performance based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measures </a:t>
            </a:r>
            <a:r>
              <a:rPr sz="2800" spc="-5" dirty="0">
                <a:latin typeface="Arial MT"/>
                <a:cs typeface="Arial MT"/>
              </a:rPr>
              <a:t>like sensitivity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20" dirty="0">
                <a:latin typeface="Arial MT"/>
                <a:cs typeface="Arial MT"/>
              </a:rPr>
              <a:t>specificity. 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</a:t>
            </a:r>
            <a:r>
              <a:rPr sz="2800" spc="-5" dirty="0">
                <a:latin typeface="Arial MT"/>
                <a:cs typeface="Arial MT"/>
              </a:rPr>
              <a:t>aims to </a:t>
            </a:r>
            <a:r>
              <a:rPr sz="2800" dirty="0">
                <a:latin typeface="Arial MT"/>
                <a:cs typeface="Arial MT"/>
              </a:rPr>
              <a:t>identify </a:t>
            </a:r>
            <a:r>
              <a:rPr sz="2800" spc="-5" dirty="0">
                <a:latin typeface="Arial MT"/>
                <a:cs typeface="Arial MT"/>
              </a:rPr>
              <a:t>eligible </a:t>
            </a:r>
            <a:r>
              <a:rPr sz="2800" dirty="0">
                <a:latin typeface="Arial MT"/>
                <a:cs typeface="Arial MT"/>
              </a:rPr>
              <a:t>loan applicants </a:t>
            </a:r>
            <a:r>
              <a:rPr sz="2800" spc="-10" dirty="0">
                <a:latin typeface="Arial MT"/>
                <a:cs typeface="Arial MT"/>
              </a:rPr>
              <a:t>efficiently </a:t>
            </a:r>
            <a:r>
              <a:rPr sz="2800" dirty="0">
                <a:latin typeface="Arial MT"/>
                <a:cs typeface="Arial MT"/>
              </a:rPr>
              <a:t>by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assessing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likelihood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default.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4282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proposed </a:t>
            </a:r>
            <a:r>
              <a:rPr sz="2800" spc="-5" dirty="0">
                <a:latin typeface="Arial MT"/>
                <a:cs typeface="Arial MT"/>
              </a:rPr>
              <a:t>system </a:t>
            </a:r>
            <a:r>
              <a:rPr sz="2800" dirty="0">
                <a:latin typeface="Arial MT"/>
                <a:cs typeface="Arial MT"/>
              </a:rPr>
              <a:t>targets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prediction of loan approval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 customers </a:t>
            </a:r>
            <a:r>
              <a:rPr sz="2800" spc="-5" dirty="0">
                <a:latin typeface="Arial MT"/>
                <a:cs typeface="Arial MT"/>
              </a:rPr>
              <a:t>in finance </a:t>
            </a:r>
            <a:r>
              <a:rPr sz="2800" dirty="0">
                <a:latin typeface="Arial MT"/>
                <a:cs typeface="Arial MT"/>
              </a:rPr>
              <a:t>companies. </a:t>
            </a:r>
            <a:r>
              <a:rPr sz="2800" spc="-5" dirty="0">
                <a:latin typeface="Arial MT"/>
                <a:cs typeface="Arial MT"/>
              </a:rPr>
              <a:t>It involves creating a robust </a:t>
            </a:r>
            <a:r>
              <a:rPr sz="2800" dirty="0">
                <a:latin typeface="Arial MT"/>
                <a:cs typeface="Arial MT"/>
              </a:rPr>
              <a:t> 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specifically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Forest</a:t>
            </a:r>
            <a:r>
              <a:rPr sz="2800" dirty="0">
                <a:latin typeface="Arial MT"/>
                <a:cs typeface="Arial MT"/>
              </a:rPr>
              <a:t> algorithm.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authors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outline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steps</a:t>
            </a:r>
            <a:r>
              <a:rPr sz="2800" dirty="0">
                <a:latin typeface="Arial MT"/>
                <a:cs typeface="Arial MT"/>
              </a:rPr>
              <a:t> 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preprocessing,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Exploratory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</a:t>
            </a:r>
            <a:r>
              <a:rPr sz="2800" dirty="0">
                <a:latin typeface="Arial MT"/>
                <a:cs typeface="Arial MT"/>
              </a:rPr>
              <a:t> (EDA),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 </a:t>
            </a:r>
            <a:r>
              <a:rPr sz="2800" dirty="0">
                <a:latin typeface="Arial MT"/>
                <a:cs typeface="Arial MT"/>
              </a:rPr>
              <a:t> Engineering, and </a:t>
            </a:r>
            <a:r>
              <a:rPr sz="2800" spc="-5" dirty="0">
                <a:latin typeface="Arial MT"/>
                <a:cs typeface="Arial MT"/>
              </a:rPr>
              <a:t>Model </a:t>
            </a:r>
            <a:r>
              <a:rPr sz="2800" dirty="0">
                <a:latin typeface="Arial MT"/>
                <a:cs typeface="Arial MT"/>
              </a:rPr>
              <a:t>Selection.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key goal </a:t>
            </a:r>
            <a:r>
              <a:rPr sz="2800" spc="-5" dirty="0">
                <a:latin typeface="Arial MT"/>
                <a:cs typeface="Arial MT"/>
              </a:rPr>
              <a:t>is to build a </a:t>
            </a:r>
            <a:r>
              <a:rPr sz="2800" dirty="0">
                <a:latin typeface="Arial MT"/>
                <a:cs typeface="Arial MT"/>
              </a:rPr>
              <a:t> model that takes various </a:t>
            </a:r>
            <a:r>
              <a:rPr sz="2800" spc="-5" dirty="0">
                <a:latin typeface="Arial MT"/>
                <a:cs typeface="Arial MT"/>
              </a:rPr>
              <a:t>customer details </a:t>
            </a:r>
            <a:r>
              <a:rPr sz="2800" dirty="0">
                <a:latin typeface="Arial MT"/>
                <a:cs typeface="Arial MT"/>
              </a:rPr>
              <a:t>as </a:t>
            </a:r>
            <a:r>
              <a:rPr sz="2800" spc="-5" dirty="0">
                <a:latin typeface="Arial MT"/>
                <a:cs typeface="Arial MT"/>
              </a:rPr>
              <a:t>input, </a:t>
            </a:r>
            <a:r>
              <a:rPr sz="2800" dirty="0">
                <a:latin typeface="Arial MT"/>
                <a:cs typeface="Arial MT"/>
              </a:rPr>
              <a:t>such as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marital status, </a:t>
            </a:r>
            <a:r>
              <a:rPr sz="2800" spc="-20" dirty="0">
                <a:latin typeface="Arial MT"/>
                <a:cs typeface="Arial MT"/>
              </a:rPr>
              <a:t>gender, </a:t>
            </a:r>
            <a:r>
              <a:rPr sz="2800" spc="-5" dirty="0">
                <a:latin typeface="Arial MT"/>
                <a:cs typeface="Arial MT"/>
              </a:rPr>
              <a:t>education, income, credit </a:t>
            </a:r>
            <a:r>
              <a:rPr sz="2800" spc="-30" dirty="0">
                <a:latin typeface="Arial MT"/>
                <a:cs typeface="Arial MT"/>
              </a:rPr>
              <a:t>history, </a:t>
            </a:r>
            <a:r>
              <a:rPr sz="2800" spc="-5" dirty="0">
                <a:latin typeface="Arial MT"/>
                <a:cs typeface="Arial MT"/>
              </a:rPr>
              <a:t>etc., to </a:t>
            </a:r>
            <a:r>
              <a:rPr sz="2800" dirty="0">
                <a:latin typeface="Arial MT"/>
                <a:cs typeface="Arial MT"/>
              </a:rPr>
              <a:t> determine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eligibility.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trained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dataset, and </a:t>
            </a:r>
            <a:r>
              <a:rPr sz="2800" spc="-5" dirty="0">
                <a:latin typeface="Arial MT"/>
                <a:cs typeface="Arial MT"/>
              </a:rPr>
              <a:t>a web application is suggested for </a:t>
            </a:r>
            <a:r>
              <a:rPr sz="2800" dirty="0">
                <a:latin typeface="Arial MT"/>
                <a:cs typeface="Arial MT"/>
              </a:rPr>
              <a:t>user </a:t>
            </a:r>
            <a:r>
              <a:rPr sz="2800" spc="-5" dirty="0">
                <a:latin typeface="Arial MT"/>
                <a:cs typeface="Arial MT"/>
              </a:rPr>
              <a:t>interface </a:t>
            </a:r>
            <a:r>
              <a:rPr sz="2800" dirty="0">
                <a:latin typeface="Arial MT"/>
                <a:cs typeface="Arial MT"/>
              </a:rPr>
              <a:t> interaction.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8755" cy="4282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showcase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efficiency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Random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Forest </a:t>
            </a:r>
            <a:r>
              <a:rPr sz="2800" dirty="0">
                <a:latin typeface="Arial MT"/>
                <a:cs typeface="Arial MT"/>
              </a:rPr>
              <a:t> model</a:t>
            </a:r>
            <a:r>
              <a:rPr sz="2800" spc="5" dirty="0">
                <a:latin typeface="Arial MT"/>
                <a:cs typeface="Arial MT"/>
              </a:rPr>
              <a:t> 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eligibility.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authors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present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dataset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attributes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marital</a:t>
            </a:r>
            <a:r>
              <a:rPr sz="2800" dirty="0">
                <a:latin typeface="Arial MT"/>
                <a:cs typeface="Arial MT"/>
              </a:rPr>
              <a:t> status,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gender, 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education,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income,</a:t>
            </a:r>
            <a:r>
              <a:rPr sz="2800" spc="3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spc="3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amount,</a:t>
            </a:r>
            <a:r>
              <a:rPr sz="2800" spc="3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credit</a:t>
            </a:r>
            <a:r>
              <a:rPr sz="2800" spc="32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history,</a:t>
            </a:r>
            <a:r>
              <a:rPr sz="2800" spc="3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etc.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trained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this </a:t>
            </a:r>
            <a:r>
              <a:rPr sz="2800" spc="-5" dirty="0">
                <a:latin typeface="Arial MT"/>
                <a:cs typeface="Arial MT"/>
              </a:rPr>
              <a:t>dataset, </a:t>
            </a:r>
            <a:r>
              <a:rPr sz="2800" dirty="0">
                <a:latin typeface="Arial MT"/>
                <a:cs typeface="Arial MT"/>
              </a:rPr>
              <a:t>achieving </a:t>
            </a:r>
            <a:r>
              <a:rPr sz="2800" spc="-5" dirty="0">
                <a:latin typeface="Arial MT"/>
                <a:cs typeface="Arial MT"/>
              </a:rPr>
              <a:t>a 77% </a:t>
            </a:r>
            <a:r>
              <a:rPr sz="2800" dirty="0">
                <a:latin typeface="Arial MT"/>
                <a:cs typeface="Arial MT"/>
              </a:rPr>
              <a:t>accuracy </a:t>
            </a:r>
            <a:r>
              <a:rPr sz="2800" spc="-5" dirty="0">
                <a:latin typeface="Arial MT"/>
                <a:cs typeface="Arial MT"/>
              </a:rPr>
              <a:t>rate. The </a:t>
            </a:r>
            <a:r>
              <a:rPr sz="2800" dirty="0">
                <a:latin typeface="Arial MT"/>
                <a:cs typeface="Arial MT"/>
              </a:rPr>
              <a:t> system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allows</a:t>
            </a:r>
            <a:r>
              <a:rPr sz="2800" dirty="0">
                <a:latin typeface="Arial MT"/>
                <a:cs typeface="Arial MT"/>
              </a:rPr>
              <a:t> users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upload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test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dataset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eligibility </a:t>
            </a:r>
            <a:r>
              <a:rPr sz="2800" dirty="0">
                <a:latin typeface="Arial MT"/>
                <a:cs typeface="Arial MT"/>
              </a:rPr>
              <a:t> prediction,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normalized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values</a:t>
            </a:r>
            <a:r>
              <a:rPr sz="2800" dirty="0">
                <a:latin typeface="Arial MT"/>
                <a:cs typeface="Arial MT"/>
              </a:rPr>
              <a:t>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predictions of eligibility </a:t>
            </a:r>
            <a:r>
              <a:rPr sz="2800" spc="-5" dirty="0">
                <a:latin typeface="Arial MT"/>
                <a:cs typeface="Arial MT"/>
              </a:rPr>
              <a:t>(Y) </a:t>
            </a:r>
            <a:r>
              <a:rPr sz="2800" dirty="0">
                <a:latin typeface="Arial MT"/>
                <a:cs typeface="Arial MT"/>
              </a:rPr>
              <a:t>or non-eligibility (N). Performance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metrics, </a:t>
            </a:r>
            <a:r>
              <a:rPr sz="2800" spc="-5" dirty="0">
                <a:latin typeface="Arial MT"/>
                <a:cs typeface="Arial MT"/>
              </a:rPr>
              <a:t>including </a:t>
            </a:r>
            <a:r>
              <a:rPr sz="2800" spc="-25" dirty="0">
                <a:latin typeface="Arial MT"/>
                <a:cs typeface="Arial MT"/>
              </a:rPr>
              <a:t>accuracy, </a:t>
            </a:r>
            <a:r>
              <a:rPr sz="2800" dirty="0">
                <a:latin typeface="Arial MT"/>
                <a:cs typeface="Arial MT"/>
              </a:rPr>
              <a:t>precision, </a:t>
            </a:r>
            <a:r>
              <a:rPr sz="2800" spc="-5" dirty="0">
                <a:latin typeface="Arial MT"/>
                <a:cs typeface="Arial MT"/>
              </a:rPr>
              <a:t>recall,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FSCORE,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graphically presented, emphasizing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model's </a:t>
            </a:r>
            <a:r>
              <a:rPr sz="2800" spc="-5" dirty="0">
                <a:latin typeface="Arial MT"/>
                <a:cs typeface="Arial MT"/>
              </a:rPr>
              <a:t>effectiveness 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automating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loan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96667"/>
              <a:ext cx="1899285" cy="1347470"/>
            </a:xfrm>
            <a:custGeom>
              <a:avLst/>
              <a:gdLst/>
              <a:ahLst/>
              <a:cxnLst/>
              <a:rect l="l" t="t" r="r" b="b"/>
              <a:pathLst>
                <a:path w="1899284" h="1347470">
                  <a:moveTo>
                    <a:pt x="1834006" y="9271"/>
                  </a:moveTo>
                  <a:lnTo>
                    <a:pt x="1035685" y="9271"/>
                  </a:lnTo>
                  <a:lnTo>
                    <a:pt x="1029711" y="11306"/>
                  </a:lnTo>
                  <a:lnTo>
                    <a:pt x="1008463" y="43783"/>
                  </a:lnTo>
                  <a:lnTo>
                    <a:pt x="1001077" y="84187"/>
                  </a:lnTo>
                  <a:lnTo>
                    <a:pt x="999363" y="125603"/>
                  </a:lnTo>
                  <a:lnTo>
                    <a:pt x="1000031" y="154370"/>
                  </a:lnTo>
                  <a:lnTo>
                    <a:pt x="1005417" y="199380"/>
                  </a:lnTo>
                  <a:lnTo>
                    <a:pt x="1023635" y="236855"/>
                  </a:lnTo>
                  <a:lnTo>
                    <a:pt x="1042543" y="243967"/>
                  </a:lnTo>
                  <a:lnTo>
                    <a:pt x="1602359" y="243967"/>
                  </a:lnTo>
                  <a:lnTo>
                    <a:pt x="1131062" y="1283335"/>
                  </a:lnTo>
                  <a:lnTo>
                    <a:pt x="1127537" y="1291740"/>
                  </a:lnTo>
                  <a:lnTo>
                    <a:pt x="1125156" y="1299432"/>
                  </a:lnTo>
                  <a:lnTo>
                    <a:pt x="1123918" y="1306409"/>
                  </a:lnTo>
                  <a:lnTo>
                    <a:pt x="1123823" y="1312672"/>
                  </a:lnTo>
                  <a:lnTo>
                    <a:pt x="1124585" y="1320546"/>
                  </a:lnTo>
                  <a:lnTo>
                    <a:pt x="1158954" y="1338929"/>
                  </a:lnTo>
                  <a:lnTo>
                    <a:pt x="1203967" y="1345126"/>
                  </a:lnTo>
                  <a:lnTo>
                    <a:pt x="1247211" y="1346979"/>
                  </a:lnTo>
                  <a:lnTo>
                    <a:pt x="1273048" y="1347216"/>
                  </a:lnTo>
                  <a:lnTo>
                    <a:pt x="1292336" y="1347118"/>
                  </a:lnTo>
                  <a:lnTo>
                    <a:pt x="1340485" y="1345565"/>
                  </a:lnTo>
                  <a:lnTo>
                    <a:pt x="1385189" y="1339469"/>
                  </a:lnTo>
                  <a:lnTo>
                    <a:pt x="1421399" y="1317069"/>
                  </a:lnTo>
                  <a:lnTo>
                    <a:pt x="1866900" y="289179"/>
                  </a:lnTo>
                  <a:lnTo>
                    <a:pt x="1881251" y="252730"/>
                  </a:lnTo>
                  <a:lnTo>
                    <a:pt x="1892744" y="206946"/>
                  </a:lnTo>
                  <a:lnTo>
                    <a:pt x="1897651" y="163968"/>
                  </a:lnTo>
                  <a:lnTo>
                    <a:pt x="1898777" y="123571"/>
                  </a:lnTo>
                  <a:lnTo>
                    <a:pt x="1898560" y="105904"/>
                  </a:lnTo>
                  <a:lnTo>
                    <a:pt x="1895221" y="63881"/>
                  </a:lnTo>
                  <a:lnTo>
                    <a:pt x="1879600" y="20574"/>
                  </a:lnTo>
                  <a:lnTo>
                    <a:pt x="1842865" y="9505"/>
                  </a:lnTo>
                  <a:lnTo>
                    <a:pt x="1834006" y="9271"/>
                  </a:lnTo>
                  <a:close/>
                </a:path>
                <a:path w="1899284" h="1347470">
                  <a:moveTo>
                    <a:pt x="784098" y="1132078"/>
                  </a:moveTo>
                  <a:lnTo>
                    <a:pt x="36956" y="1132078"/>
                  </a:lnTo>
                  <a:lnTo>
                    <a:pt x="31496" y="1133983"/>
                  </a:lnTo>
                  <a:lnTo>
                    <a:pt x="26670" y="1137793"/>
                  </a:lnTo>
                  <a:lnTo>
                    <a:pt x="21844" y="1141476"/>
                  </a:lnTo>
                  <a:lnTo>
                    <a:pt x="7092" y="1178613"/>
                  </a:lnTo>
                  <a:lnTo>
                    <a:pt x="3212" y="1223787"/>
                  </a:lnTo>
                  <a:lnTo>
                    <a:pt x="3048" y="1238123"/>
                  </a:lnTo>
                  <a:lnTo>
                    <a:pt x="3238" y="1251960"/>
                  </a:lnTo>
                  <a:lnTo>
                    <a:pt x="7786" y="1296517"/>
                  </a:lnTo>
                  <a:lnTo>
                    <a:pt x="22987" y="1332357"/>
                  </a:lnTo>
                  <a:lnTo>
                    <a:pt x="37719" y="1340993"/>
                  </a:lnTo>
                  <a:lnTo>
                    <a:pt x="784098" y="1340993"/>
                  </a:lnTo>
                  <a:lnTo>
                    <a:pt x="789686" y="1339215"/>
                  </a:lnTo>
                  <a:lnTo>
                    <a:pt x="794385" y="1335786"/>
                  </a:lnTo>
                  <a:lnTo>
                    <a:pt x="799211" y="1332357"/>
                  </a:lnTo>
                  <a:lnTo>
                    <a:pt x="814339" y="1296517"/>
                  </a:lnTo>
                  <a:lnTo>
                    <a:pt x="818959" y="1251960"/>
                  </a:lnTo>
                  <a:lnTo>
                    <a:pt x="819150" y="1238123"/>
                  </a:lnTo>
                  <a:lnTo>
                    <a:pt x="818985" y="1223787"/>
                  </a:lnTo>
                  <a:lnTo>
                    <a:pt x="815105" y="1178613"/>
                  </a:lnTo>
                  <a:lnTo>
                    <a:pt x="800100" y="1141476"/>
                  </a:lnTo>
                  <a:lnTo>
                    <a:pt x="789813" y="1133983"/>
                  </a:lnTo>
                  <a:lnTo>
                    <a:pt x="784098" y="1132078"/>
                  </a:lnTo>
                  <a:close/>
                </a:path>
                <a:path w="1899284" h="1347470">
                  <a:moveTo>
                    <a:pt x="560831" y="265557"/>
                  </a:moveTo>
                  <a:lnTo>
                    <a:pt x="291211" y="265557"/>
                  </a:lnTo>
                  <a:lnTo>
                    <a:pt x="291211" y="1132078"/>
                  </a:lnTo>
                  <a:lnTo>
                    <a:pt x="560831" y="1132078"/>
                  </a:lnTo>
                  <a:lnTo>
                    <a:pt x="560831" y="265557"/>
                  </a:lnTo>
                  <a:close/>
                </a:path>
                <a:path w="1899284" h="1347470">
                  <a:moveTo>
                    <a:pt x="440436" y="0"/>
                  </a:moveTo>
                  <a:lnTo>
                    <a:pt x="388493" y="508"/>
                  </a:lnTo>
                  <a:lnTo>
                    <a:pt x="347852" y="3556"/>
                  </a:lnTo>
                  <a:lnTo>
                    <a:pt x="335915" y="6731"/>
                  </a:lnTo>
                  <a:lnTo>
                    <a:pt x="330835" y="8382"/>
                  </a:lnTo>
                  <a:lnTo>
                    <a:pt x="326517" y="10668"/>
                  </a:lnTo>
                  <a:lnTo>
                    <a:pt x="323088" y="13335"/>
                  </a:lnTo>
                  <a:lnTo>
                    <a:pt x="36956" y="198628"/>
                  </a:lnTo>
                  <a:lnTo>
                    <a:pt x="8890" y="225044"/>
                  </a:lnTo>
                  <a:lnTo>
                    <a:pt x="535" y="268388"/>
                  </a:lnTo>
                  <a:lnTo>
                    <a:pt x="0" y="300482"/>
                  </a:lnTo>
                  <a:lnTo>
                    <a:pt x="190" y="318986"/>
                  </a:lnTo>
                  <a:lnTo>
                    <a:pt x="3048" y="361188"/>
                  </a:lnTo>
                  <a:lnTo>
                    <a:pt x="25146" y="397525"/>
                  </a:lnTo>
                  <a:lnTo>
                    <a:pt x="31432" y="398365"/>
                  </a:lnTo>
                  <a:lnTo>
                    <a:pt x="38480" y="397763"/>
                  </a:lnTo>
                  <a:lnTo>
                    <a:pt x="77089" y="383921"/>
                  </a:lnTo>
                  <a:lnTo>
                    <a:pt x="291211" y="265557"/>
                  </a:lnTo>
                  <a:lnTo>
                    <a:pt x="560831" y="265557"/>
                  </a:lnTo>
                  <a:lnTo>
                    <a:pt x="560831" y="25781"/>
                  </a:lnTo>
                  <a:lnTo>
                    <a:pt x="559435" y="20574"/>
                  </a:lnTo>
                  <a:lnTo>
                    <a:pt x="524922" y="3603"/>
                  </a:lnTo>
                  <a:lnTo>
                    <a:pt x="475773" y="380"/>
                  </a:lnTo>
                  <a:lnTo>
                    <a:pt x="459033" y="95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96667"/>
              <a:ext cx="1899285" cy="1347470"/>
            </a:xfrm>
            <a:custGeom>
              <a:avLst/>
              <a:gdLst/>
              <a:ahLst/>
              <a:cxnLst/>
              <a:rect l="l" t="t" r="r" b="b"/>
              <a:pathLst>
                <a:path w="1899284" h="1347470">
                  <a:moveTo>
                    <a:pt x="1042543" y="9271"/>
                  </a:moveTo>
                  <a:lnTo>
                    <a:pt x="1834006" y="9271"/>
                  </a:lnTo>
                  <a:lnTo>
                    <a:pt x="1842865" y="9505"/>
                  </a:lnTo>
                  <a:lnTo>
                    <a:pt x="1879600" y="20574"/>
                  </a:lnTo>
                  <a:lnTo>
                    <a:pt x="1895221" y="63881"/>
                  </a:lnTo>
                  <a:lnTo>
                    <a:pt x="1898560" y="105904"/>
                  </a:lnTo>
                  <a:lnTo>
                    <a:pt x="1898777" y="123571"/>
                  </a:lnTo>
                  <a:lnTo>
                    <a:pt x="1898655" y="137973"/>
                  </a:lnTo>
                  <a:lnTo>
                    <a:pt x="1895602" y="186372"/>
                  </a:lnTo>
                  <a:lnTo>
                    <a:pt x="1889073" y="226048"/>
                  </a:lnTo>
                  <a:lnTo>
                    <a:pt x="1874599" y="270335"/>
                  </a:lnTo>
                  <a:lnTo>
                    <a:pt x="1428496" y="1304925"/>
                  </a:lnTo>
                  <a:lnTo>
                    <a:pt x="1400794" y="1333960"/>
                  </a:lnTo>
                  <a:lnTo>
                    <a:pt x="1353506" y="1344612"/>
                  </a:lnTo>
                  <a:lnTo>
                    <a:pt x="1310005" y="1346819"/>
                  </a:lnTo>
                  <a:lnTo>
                    <a:pt x="1273048" y="1347216"/>
                  </a:lnTo>
                  <a:lnTo>
                    <a:pt x="1247211" y="1346979"/>
                  </a:lnTo>
                  <a:lnTo>
                    <a:pt x="1203967" y="1345126"/>
                  </a:lnTo>
                  <a:lnTo>
                    <a:pt x="1158954" y="1338929"/>
                  </a:lnTo>
                  <a:lnTo>
                    <a:pt x="1124585" y="1320546"/>
                  </a:lnTo>
                  <a:lnTo>
                    <a:pt x="1602359" y="243967"/>
                  </a:lnTo>
                  <a:lnTo>
                    <a:pt x="1042543" y="243967"/>
                  </a:lnTo>
                  <a:lnTo>
                    <a:pt x="1010158" y="215646"/>
                  </a:lnTo>
                  <a:lnTo>
                    <a:pt x="1000031" y="154370"/>
                  </a:lnTo>
                  <a:lnTo>
                    <a:pt x="999363" y="125603"/>
                  </a:lnTo>
                  <a:lnTo>
                    <a:pt x="999553" y="110718"/>
                  </a:lnTo>
                  <a:lnTo>
                    <a:pt x="1002411" y="72517"/>
                  </a:lnTo>
                  <a:lnTo>
                    <a:pt x="1014984" y="26416"/>
                  </a:lnTo>
                  <a:lnTo>
                    <a:pt x="1024509" y="15494"/>
                  </a:lnTo>
                  <a:lnTo>
                    <a:pt x="1029716" y="11303"/>
                  </a:lnTo>
                  <a:lnTo>
                    <a:pt x="1035685" y="9271"/>
                  </a:lnTo>
                  <a:lnTo>
                    <a:pt x="1042543" y="9271"/>
                  </a:lnTo>
                  <a:close/>
                </a:path>
                <a:path w="1899284" h="1347470">
                  <a:moveTo>
                    <a:pt x="440436" y="0"/>
                  </a:moveTo>
                  <a:lnTo>
                    <a:pt x="490656" y="857"/>
                  </a:lnTo>
                  <a:lnTo>
                    <a:pt x="533328" y="5042"/>
                  </a:lnTo>
                  <a:lnTo>
                    <a:pt x="560831" y="25781"/>
                  </a:lnTo>
                  <a:lnTo>
                    <a:pt x="560831" y="31877"/>
                  </a:lnTo>
                  <a:lnTo>
                    <a:pt x="560831" y="1132078"/>
                  </a:lnTo>
                  <a:lnTo>
                    <a:pt x="778001" y="1132078"/>
                  </a:lnTo>
                  <a:lnTo>
                    <a:pt x="784098" y="1132078"/>
                  </a:lnTo>
                  <a:lnTo>
                    <a:pt x="789813" y="1133983"/>
                  </a:lnTo>
                  <a:lnTo>
                    <a:pt x="795020" y="1137793"/>
                  </a:lnTo>
                  <a:lnTo>
                    <a:pt x="800100" y="1141476"/>
                  </a:lnTo>
                  <a:lnTo>
                    <a:pt x="804545" y="1147572"/>
                  </a:lnTo>
                  <a:lnTo>
                    <a:pt x="816610" y="1188212"/>
                  </a:lnTo>
                  <a:lnTo>
                    <a:pt x="819150" y="1238123"/>
                  </a:lnTo>
                  <a:lnTo>
                    <a:pt x="818959" y="1251960"/>
                  </a:lnTo>
                  <a:lnTo>
                    <a:pt x="814339" y="1296517"/>
                  </a:lnTo>
                  <a:lnTo>
                    <a:pt x="799211" y="1332357"/>
                  </a:lnTo>
                  <a:lnTo>
                    <a:pt x="794385" y="1335786"/>
                  </a:lnTo>
                  <a:lnTo>
                    <a:pt x="789686" y="1339215"/>
                  </a:lnTo>
                  <a:lnTo>
                    <a:pt x="784098" y="1340993"/>
                  </a:lnTo>
                  <a:lnTo>
                    <a:pt x="778001" y="1340993"/>
                  </a:lnTo>
                  <a:lnTo>
                    <a:pt x="43179" y="1340993"/>
                  </a:lnTo>
                  <a:lnTo>
                    <a:pt x="37719" y="1340993"/>
                  </a:lnTo>
                  <a:lnTo>
                    <a:pt x="32512" y="1339215"/>
                  </a:lnTo>
                  <a:lnTo>
                    <a:pt x="9810" y="1305004"/>
                  </a:lnTo>
                  <a:lnTo>
                    <a:pt x="3809" y="1264713"/>
                  </a:lnTo>
                  <a:lnTo>
                    <a:pt x="3048" y="1238123"/>
                  </a:lnTo>
                  <a:lnTo>
                    <a:pt x="3212" y="1223787"/>
                  </a:lnTo>
                  <a:lnTo>
                    <a:pt x="7092" y="1178613"/>
                  </a:lnTo>
                  <a:lnTo>
                    <a:pt x="21844" y="1141476"/>
                  </a:lnTo>
                  <a:lnTo>
                    <a:pt x="26670" y="1137793"/>
                  </a:lnTo>
                  <a:lnTo>
                    <a:pt x="31496" y="1133983"/>
                  </a:lnTo>
                  <a:lnTo>
                    <a:pt x="36956" y="1132078"/>
                  </a:lnTo>
                  <a:lnTo>
                    <a:pt x="43179" y="1132078"/>
                  </a:lnTo>
                  <a:lnTo>
                    <a:pt x="291211" y="1132078"/>
                  </a:lnTo>
                  <a:lnTo>
                    <a:pt x="291211" y="265557"/>
                  </a:lnTo>
                  <a:lnTo>
                    <a:pt x="77089" y="383921"/>
                  </a:lnTo>
                  <a:lnTo>
                    <a:pt x="65823" y="389012"/>
                  </a:lnTo>
                  <a:lnTo>
                    <a:pt x="55641" y="393033"/>
                  </a:lnTo>
                  <a:lnTo>
                    <a:pt x="46531" y="395958"/>
                  </a:lnTo>
                  <a:lnTo>
                    <a:pt x="38480" y="397763"/>
                  </a:lnTo>
                  <a:lnTo>
                    <a:pt x="31432" y="398365"/>
                  </a:lnTo>
                  <a:lnTo>
                    <a:pt x="25146" y="397525"/>
                  </a:lnTo>
                  <a:lnTo>
                    <a:pt x="3048" y="361188"/>
                  </a:lnTo>
                  <a:lnTo>
                    <a:pt x="190" y="318986"/>
                  </a:lnTo>
                  <a:lnTo>
                    <a:pt x="0" y="300482"/>
                  </a:lnTo>
                  <a:lnTo>
                    <a:pt x="51" y="288720"/>
                  </a:lnTo>
                  <a:lnTo>
                    <a:pt x="2794" y="245110"/>
                  </a:lnTo>
                  <a:lnTo>
                    <a:pt x="17399" y="214122"/>
                  </a:lnTo>
                  <a:lnTo>
                    <a:pt x="22225" y="209296"/>
                  </a:lnTo>
                  <a:lnTo>
                    <a:pt x="28701" y="204088"/>
                  </a:lnTo>
                  <a:lnTo>
                    <a:pt x="36956" y="198628"/>
                  </a:lnTo>
                  <a:lnTo>
                    <a:pt x="323088" y="13335"/>
                  </a:lnTo>
                  <a:lnTo>
                    <a:pt x="326517" y="10668"/>
                  </a:lnTo>
                  <a:lnTo>
                    <a:pt x="330835" y="8382"/>
                  </a:lnTo>
                  <a:lnTo>
                    <a:pt x="335915" y="6731"/>
                  </a:lnTo>
                  <a:lnTo>
                    <a:pt x="341122" y="4953"/>
                  </a:lnTo>
                  <a:lnTo>
                    <a:pt x="388493" y="508"/>
                  </a:lnTo>
                  <a:lnTo>
                    <a:pt x="425194" y="25"/>
                  </a:lnTo>
                  <a:lnTo>
                    <a:pt x="44043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348"/>
            <a:ext cx="973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Loan</a:t>
            </a:r>
            <a:r>
              <a:rPr spc="-15" dirty="0"/>
              <a:t> </a:t>
            </a:r>
            <a:r>
              <a:rPr spc="-5" dirty="0"/>
              <a:t>Default</a:t>
            </a:r>
            <a:r>
              <a:rPr spc="30" dirty="0"/>
              <a:t> </a:t>
            </a:r>
            <a:r>
              <a:rPr spc="-5" dirty="0"/>
              <a:t>Identification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its</a:t>
            </a:r>
            <a:r>
              <a:rPr spc="20" dirty="0"/>
              <a:t> </a:t>
            </a:r>
            <a:r>
              <a:rPr spc="-5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4282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paper </a:t>
            </a:r>
            <a:r>
              <a:rPr sz="2800" spc="-5" dirty="0">
                <a:latin typeface="Arial MT"/>
                <a:cs typeface="Arial MT"/>
              </a:rPr>
              <a:t>titled "Loan Default </a:t>
            </a:r>
            <a:r>
              <a:rPr sz="2800" dirty="0">
                <a:latin typeface="Arial MT"/>
                <a:cs typeface="Arial MT"/>
              </a:rPr>
              <a:t>Identification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its </a:t>
            </a:r>
            <a:r>
              <a:rPr sz="2800" spc="-15" dirty="0">
                <a:latin typeface="Arial MT"/>
                <a:cs typeface="Arial MT"/>
              </a:rPr>
              <a:t>Effect" </a:t>
            </a:r>
            <a:r>
              <a:rPr sz="2800" dirty="0">
                <a:latin typeface="Arial MT"/>
                <a:cs typeface="Arial MT"/>
              </a:rPr>
              <a:t>addresses </a:t>
            </a:r>
            <a:r>
              <a:rPr sz="2800" spc="-5" dirty="0">
                <a:latin typeface="Arial MT"/>
                <a:cs typeface="Arial MT"/>
              </a:rPr>
              <a:t>the challenges faced </a:t>
            </a:r>
            <a:r>
              <a:rPr sz="2800" dirty="0">
                <a:latin typeface="Arial MT"/>
                <a:cs typeface="Arial MT"/>
              </a:rPr>
              <a:t>by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banking sector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managing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defaults. </a:t>
            </a:r>
            <a:r>
              <a:rPr sz="2800" spc="-5" dirty="0">
                <a:latin typeface="Arial MT"/>
                <a:cs typeface="Arial MT"/>
              </a:rPr>
              <a:t>With the increasing number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applications, banks </a:t>
            </a:r>
            <a:r>
              <a:rPr sz="2800" spc="-5" dirty="0">
                <a:latin typeface="Arial MT"/>
                <a:cs typeface="Arial MT"/>
              </a:rPr>
              <a:t>must </a:t>
            </a:r>
            <a:r>
              <a:rPr sz="2800" dirty="0">
                <a:latin typeface="Arial MT"/>
                <a:cs typeface="Arial MT"/>
              </a:rPr>
              <a:t>ensure that </a:t>
            </a:r>
            <a:r>
              <a:rPr sz="2800" spc="-5" dirty="0">
                <a:latin typeface="Arial MT"/>
                <a:cs typeface="Arial MT"/>
              </a:rPr>
              <a:t>loans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-5" dirty="0">
                <a:latin typeface="Arial MT"/>
                <a:cs typeface="Arial MT"/>
              </a:rPr>
              <a:t>granted only </a:t>
            </a:r>
            <a:r>
              <a:rPr sz="2800" spc="-15" dirty="0">
                <a:latin typeface="Arial MT"/>
                <a:cs typeface="Arial MT"/>
              </a:rPr>
              <a:t>to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genuine customers </a:t>
            </a:r>
            <a:r>
              <a:rPr sz="2800" spc="-5" dirty="0">
                <a:latin typeface="Arial MT"/>
                <a:cs typeface="Arial MT"/>
              </a:rPr>
              <a:t>to protect </a:t>
            </a:r>
            <a:r>
              <a:rPr sz="2800" dirty="0">
                <a:latin typeface="Arial MT"/>
                <a:cs typeface="Arial MT"/>
              </a:rPr>
              <a:t>their </a:t>
            </a:r>
            <a:r>
              <a:rPr sz="2800" spc="-5" dirty="0">
                <a:latin typeface="Arial MT"/>
                <a:cs typeface="Arial MT"/>
              </a:rPr>
              <a:t>limited </a:t>
            </a:r>
            <a:r>
              <a:rPr sz="2800" dirty="0">
                <a:latin typeface="Arial MT"/>
                <a:cs typeface="Arial MT"/>
              </a:rPr>
              <a:t>assets.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paper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proposes </a:t>
            </a:r>
            <a:r>
              <a:rPr sz="2800" spc="-5" dirty="0">
                <a:latin typeface="Arial MT"/>
                <a:cs typeface="Arial MT"/>
              </a:rPr>
              <a:t>a solution to reduce </a:t>
            </a:r>
            <a:r>
              <a:rPr sz="2800" dirty="0">
                <a:latin typeface="Arial MT"/>
                <a:cs typeface="Arial MT"/>
              </a:rPr>
              <a:t>uncertainty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loan approval by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leveraging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Specifically,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authors </a:t>
            </a:r>
            <a:r>
              <a:rPr sz="2800" spc="-5" dirty="0">
                <a:latin typeface="Arial MT"/>
                <a:cs typeface="Arial MT"/>
              </a:rPr>
              <a:t>focus on </a:t>
            </a:r>
            <a:r>
              <a:rPr sz="2800" dirty="0">
                <a:latin typeface="Arial MT"/>
                <a:cs typeface="Arial MT"/>
              </a:rPr>
              <a:t>mining </a:t>
            </a:r>
            <a:r>
              <a:rPr sz="2800" spc="-5" dirty="0">
                <a:latin typeface="Arial MT"/>
                <a:cs typeface="Arial MT"/>
              </a:rPr>
              <a:t>large datasets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past </a:t>
            </a:r>
            <a:r>
              <a:rPr sz="2800" dirty="0">
                <a:latin typeface="Arial MT"/>
                <a:cs typeface="Arial MT"/>
              </a:rPr>
              <a:t>loan </a:t>
            </a:r>
            <a:r>
              <a:rPr sz="2800" spc="-5" dirty="0">
                <a:latin typeface="Arial MT"/>
                <a:cs typeface="Arial MT"/>
              </a:rPr>
              <a:t>data to </a:t>
            </a:r>
            <a:r>
              <a:rPr sz="2800" dirty="0">
                <a:latin typeface="Arial MT"/>
                <a:cs typeface="Arial MT"/>
              </a:rPr>
              <a:t>train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accurately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 approval.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primary</a:t>
            </a:r>
            <a:r>
              <a:rPr sz="2800" dirty="0">
                <a:latin typeface="Arial MT"/>
                <a:cs typeface="Arial MT"/>
              </a:rPr>
              <a:t> goal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approve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 customers </a:t>
            </a:r>
            <a:r>
              <a:rPr sz="2800" spc="-5" dirty="0">
                <a:latin typeface="Arial MT"/>
                <a:cs typeface="Arial MT"/>
              </a:rPr>
              <a:t>who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repay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8253"/>
            <a:ext cx="10359390" cy="4323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715" indent="-228600" algn="just">
              <a:lnSpc>
                <a:spcPct val="8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implementation 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project involves </a:t>
            </a:r>
            <a:r>
              <a:rPr sz="2400" dirty="0">
                <a:latin typeface="Arial MT"/>
                <a:cs typeface="Arial MT"/>
              </a:rPr>
              <a:t>two </a:t>
            </a:r>
            <a:r>
              <a:rPr sz="2400" spc="-5" dirty="0">
                <a:latin typeface="Arial MT"/>
                <a:cs typeface="Arial MT"/>
              </a:rPr>
              <a:t>main </a:t>
            </a:r>
            <a:r>
              <a:rPr sz="2400" dirty="0">
                <a:latin typeface="Arial MT"/>
                <a:cs typeface="Arial MT"/>
              </a:rPr>
              <a:t>parts: </a:t>
            </a:r>
            <a:r>
              <a:rPr sz="2400" spc="-5" dirty="0">
                <a:latin typeface="Arial MT"/>
                <a:cs typeface="Arial MT"/>
              </a:rPr>
              <a:t>data analysis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data cleaning. </a:t>
            </a: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authors </a:t>
            </a:r>
            <a:r>
              <a:rPr sz="2400" dirty="0">
                <a:latin typeface="Arial MT"/>
                <a:cs typeface="Arial MT"/>
              </a:rPr>
              <a:t>emphasize the importance </a:t>
            </a:r>
            <a:r>
              <a:rPr sz="2400" spc="-5" dirty="0">
                <a:latin typeface="Arial MT"/>
                <a:cs typeface="Arial MT"/>
              </a:rPr>
              <a:t>of selecting </a:t>
            </a:r>
            <a:r>
              <a:rPr sz="2400" dirty="0">
                <a:latin typeface="Arial MT"/>
                <a:cs typeface="Arial MT"/>
              </a:rPr>
              <a:t> relevant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feature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techniques,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handling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null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imputation,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addressing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outliers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dataset.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machine</a:t>
            </a:r>
            <a:r>
              <a:rPr sz="2400" dirty="0">
                <a:latin typeface="Arial MT"/>
                <a:cs typeface="Arial MT"/>
              </a:rPr>
              <a:t> learning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trained</a:t>
            </a:r>
            <a:r>
              <a:rPr sz="2400" dirty="0">
                <a:latin typeface="Arial MT"/>
                <a:cs typeface="Arial MT"/>
              </a:rPr>
              <a:t> using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logistic </a:t>
            </a:r>
            <a:r>
              <a:rPr sz="2400" dirty="0">
                <a:latin typeface="Arial MT"/>
                <a:cs typeface="Arial MT"/>
              </a:rPr>
              <a:t> regression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random forest algorithms. </a:t>
            </a:r>
            <a:r>
              <a:rPr sz="2400" spc="-5" dirty="0">
                <a:latin typeface="Arial MT"/>
                <a:cs typeface="Arial MT"/>
              </a:rPr>
              <a:t>Logistic </a:t>
            </a:r>
            <a:r>
              <a:rPr sz="2400" dirty="0">
                <a:latin typeface="Arial MT"/>
                <a:cs typeface="Arial MT"/>
              </a:rPr>
              <a:t>regression </a:t>
            </a:r>
            <a:r>
              <a:rPr sz="2400" spc="-5" dirty="0">
                <a:latin typeface="Arial MT"/>
                <a:cs typeface="Arial MT"/>
              </a:rPr>
              <a:t>generates </a:t>
            </a:r>
            <a:r>
              <a:rPr sz="2400" dirty="0">
                <a:latin typeface="Arial MT"/>
                <a:cs typeface="Arial MT"/>
              </a:rPr>
              <a:t> probabilities </a:t>
            </a:r>
            <a:r>
              <a:rPr sz="2400" spc="-5" dirty="0">
                <a:latin typeface="Arial MT"/>
                <a:cs typeface="Arial MT"/>
              </a:rPr>
              <a:t>between </a:t>
            </a:r>
            <a:r>
              <a:rPr sz="2400" dirty="0">
                <a:latin typeface="Arial MT"/>
                <a:cs typeface="Arial MT"/>
              </a:rPr>
              <a:t>0 </a:t>
            </a:r>
            <a:r>
              <a:rPr sz="2400" spc="-5" dirty="0">
                <a:latin typeface="Arial MT"/>
                <a:cs typeface="Arial MT"/>
              </a:rPr>
              <a:t>and 1, </a:t>
            </a:r>
            <a:r>
              <a:rPr sz="2400" spc="-10" dirty="0">
                <a:latin typeface="Arial MT"/>
                <a:cs typeface="Arial MT"/>
              </a:rPr>
              <a:t>offering </a:t>
            </a:r>
            <a:r>
              <a:rPr sz="2400" dirty="0">
                <a:latin typeface="Arial MT"/>
                <a:cs typeface="Arial MT"/>
              </a:rPr>
              <a:t>a nuanced prediction. On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other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hand, </a:t>
            </a:r>
            <a:r>
              <a:rPr sz="2400" spc="-5" dirty="0">
                <a:latin typeface="Arial MT"/>
                <a:cs typeface="Arial MT"/>
              </a:rPr>
              <a:t>random forest, as an ensemble of decision </a:t>
            </a:r>
            <a:r>
              <a:rPr sz="2400" dirty="0">
                <a:latin typeface="Arial MT"/>
                <a:cs typeface="Arial MT"/>
              </a:rPr>
              <a:t>trees, </a:t>
            </a:r>
            <a:r>
              <a:rPr sz="2400" spc="-5" dirty="0">
                <a:latin typeface="Arial MT"/>
                <a:cs typeface="Arial MT"/>
              </a:rPr>
              <a:t>provides flexibility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robustness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defaults.</a:t>
            </a:r>
            <a:endParaRPr sz="24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</a:t>
            </a:r>
            <a:r>
              <a:rPr sz="2400" dirty="0">
                <a:latin typeface="Arial MT"/>
                <a:cs typeface="Arial MT"/>
              </a:rPr>
              <a:t> customer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amount,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term, </a:t>
            </a:r>
            <a:r>
              <a:rPr sz="2400" dirty="0">
                <a:latin typeface="Arial MT"/>
                <a:cs typeface="Arial MT"/>
              </a:rPr>
              <a:t> interest </a:t>
            </a:r>
            <a:r>
              <a:rPr sz="2400" spc="-5" dirty="0">
                <a:latin typeface="Arial MT"/>
                <a:cs typeface="Arial MT"/>
              </a:rPr>
              <a:t>rate, installment amount, </a:t>
            </a:r>
            <a:r>
              <a:rPr sz="2400" dirty="0">
                <a:latin typeface="Arial MT"/>
                <a:cs typeface="Arial MT"/>
              </a:rPr>
              <a:t>loan grade, </a:t>
            </a:r>
            <a:r>
              <a:rPr sz="2400" spc="-5" dirty="0">
                <a:latin typeface="Arial MT"/>
                <a:cs typeface="Arial MT"/>
              </a:rPr>
              <a:t>annual </a:t>
            </a:r>
            <a:r>
              <a:rPr sz="2400" dirty="0">
                <a:latin typeface="Arial MT"/>
                <a:cs typeface="Arial MT"/>
              </a:rPr>
              <a:t>income, </a:t>
            </a:r>
            <a:r>
              <a:rPr sz="2400" spc="-5" dirty="0">
                <a:latin typeface="Arial MT"/>
                <a:cs typeface="Arial MT"/>
              </a:rPr>
              <a:t>credit </a:t>
            </a:r>
            <a:r>
              <a:rPr sz="2400" spc="-25" dirty="0">
                <a:latin typeface="Arial MT"/>
                <a:cs typeface="Arial MT"/>
              </a:rPr>
              <a:t>history,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property area, and </a:t>
            </a:r>
            <a:r>
              <a:rPr sz="2400" dirty="0">
                <a:latin typeface="Arial MT"/>
                <a:cs typeface="Arial MT"/>
              </a:rPr>
              <a:t>loan </a:t>
            </a:r>
            <a:r>
              <a:rPr sz="2400" spc="-5" dirty="0">
                <a:latin typeface="Arial MT"/>
                <a:cs typeface="Arial MT"/>
              </a:rPr>
              <a:t>status. </a:t>
            </a: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authors perform feature selection, null </a:t>
            </a:r>
            <a:r>
              <a:rPr sz="2400" dirty="0">
                <a:latin typeface="Arial MT"/>
                <a:cs typeface="Arial MT"/>
              </a:rPr>
              <a:t> value </a:t>
            </a:r>
            <a:r>
              <a:rPr sz="2400" spc="-5" dirty="0">
                <a:latin typeface="Arial MT"/>
                <a:cs typeface="Arial MT"/>
              </a:rPr>
              <a:t>imputation, and outlier </a:t>
            </a:r>
            <a:r>
              <a:rPr sz="2400" dirty="0">
                <a:latin typeface="Arial MT"/>
                <a:cs typeface="Arial MT"/>
              </a:rPr>
              <a:t>handling to </a:t>
            </a:r>
            <a:r>
              <a:rPr sz="2400" spc="-5" dirty="0">
                <a:latin typeface="Arial MT"/>
                <a:cs typeface="Arial MT"/>
              </a:rPr>
              <a:t>enhance </a:t>
            </a:r>
            <a:r>
              <a:rPr sz="2400" dirty="0">
                <a:latin typeface="Arial MT"/>
                <a:cs typeface="Arial MT"/>
              </a:rPr>
              <a:t>the dataset's </a:t>
            </a:r>
            <a:r>
              <a:rPr sz="2400" spc="-25" dirty="0">
                <a:latin typeface="Arial MT"/>
                <a:cs typeface="Arial MT"/>
              </a:rPr>
              <a:t>quality.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involves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logistic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regression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random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5" dirty="0">
                <a:latin typeface="Arial MT"/>
                <a:cs typeface="Arial MT"/>
              </a:rPr>
              <a:t> algorithms.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59390" cy="43345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model's accuracy </a:t>
            </a:r>
            <a:r>
              <a:rPr sz="2800" spc="-5" dirty="0">
                <a:latin typeface="Arial MT"/>
                <a:cs typeface="Arial MT"/>
              </a:rPr>
              <a:t>in predicting loan </a:t>
            </a:r>
            <a:r>
              <a:rPr sz="2800" dirty="0">
                <a:latin typeface="Arial MT"/>
                <a:cs typeface="Arial MT"/>
              </a:rPr>
              <a:t>defaults </a:t>
            </a:r>
            <a:r>
              <a:rPr sz="2800" spc="-5" dirty="0">
                <a:latin typeface="Arial MT"/>
                <a:cs typeface="Arial MT"/>
              </a:rPr>
              <a:t>is reported </a:t>
            </a:r>
            <a:r>
              <a:rPr sz="2800" dirty="0">
                <a:latin typeface="Arial MT"/>
                <a:cs typeface="Arial MT"/>
              </a:rPr>
              <a:t>at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61%,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Return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Investment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(ROI)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calculated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 assess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model's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effectiveness.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significantly </a:t>
            </a:r>
            <a:r>
              <a:rPr sz="2800" dirty="0">
                <a:latin typeface="Arial MT"/>
                <a:cs typeface="Arial MT"/>
              </a:rPr>
              <a:t> improved </a:t>
            </a:r>
            <a:r>
              <a:rPr sz="2800" spc="-5" dirty="0">
                <a:latin typeface="Arial MT"/>
                <a:cs typeface="Arial MT"/>
              </a:rPr>
              <a:t>after </a:t>
            </a:r>
            <a:r>
              <a:rPr sz="2800" dirty="0">
                <a:latin typeface="Arial MT"/>
                <a:cs typeface="Arial MT"/>
              </a:rPr>
              <a:t>applying </a:t>
            </a:r>
            <a:r>
              <a:rPr sz="2800" spc="-5" dirty="0">
                <a:latin typeface="Arial MT"/>
                <a:cs typeface="Arial MT"/>
              </a:rPr>
              <a:t>the model, </a:t>
            </a:r>
            <a:r>
              <a:rPr sz="2800" dirty="0">
                <a:latin typeface="Arial MT"/>
                <a:cs typeface="Arial MT"/>
              </a:rPr>
              <a:t>indicating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positive </a:t>
            </a:r>
            <a:r>
              <a:rPr sz="2800" spc="-5" dirty="0">
                <a:latin typeface="Arial MT"/>
                <a:cs typeface="Arial MT"/>
              </a:rPr>
              <a:t>impact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identifying potential defaulters.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authors conduct </a:t>
            </a:r>
            <a:r>
              <a:rPr sz="2800" spc="-5" dirty="0">
                <a:latin typeface="Arial MT"/>
                <a:cs typeface="Arial MT"/>
              </a:rPr>
              <a:t>a grade-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ROI,</a:t>
            </a:r>
            <a:r>
              <a:rPr sz="2800" dirty="0">
                <a:latin typeface="Arial MT"/>
                <a:cs typeface="Arial MT"/>
              </a:rPr>
              <a:t> showing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dirty="0">
                <a:latin typeface="Arial MT"/>
                <a:cs typeface="Arial MT"/>
              </a:rPr>
              <a:t> positively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influences</a:t>
            </a:r>
            <a:r>
              <a:rPr sz="2800" spc="-5" dirty="0">
                <a:latin typeface="Arial MT"/>
                <a:cs typeface="Arial MT"/>
              </a:rPr>
              <a:t> loan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certain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grades.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conclusion, </a:t>
            </a:r>
            <a:r>
              <a:rPr sz="2800" dirty="0">
                <a:latin typeface="Arial MT"/>
                <a:cs typeface="Arial MT"/>
              </a:rPr>
              <a:t>the proposed </a:t>
            </a:r>
            <a:r>
              <a:rPr sz="2800" spc="-5" dirty="0">
                <a:latin typeface="Arial MT"/>
                <a:cs typeface="Arial MT"/>
              </a:rPr>
              <a:t>model </a:t>
            </a:r>
            <a:r>
              <a:rPr sz="2800" dirty="0">
                <a:latin typeface="Arial MT"/>
                <a:cs typeface="Arial MT"/>
              </a:rPr>
              <a:t>demonstrates </a:t>
            </a:r>
            <a:r>
              <a:rPr sz="2800" spc="-10" dirty="0">
                <a:latin typeface="Arial MT"/>
                <a:cs typeface="Arial MT"/>
              </a:rPr>
              <a:t>efficiency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 automating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process,</a:t>
            </a:r>
            <a:r>
              <a:rPr sz="2800" dirty="0">
                <a:latin typeface="Arial MT"/>
                <a:cs typeface="Arial MT"/>
              </a:rPr>
              <a:t> reducing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risk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defaults, and improving </a:t>
            </a:r>
            <a:r>
              <a:rPr sz="2800" spc="-5" dirty="0">
                <a:latin typeface="Arial MT"/>
                <a:cs typeface="Arial MT"/>
              </a:rPr>
              <a:t>the financial </a:t>
            </a:r>
            <a:r>
              <a:rPr sz="2800" dirty="0">
                <a:latin typeface="Arial MT"/>
                <a:cs typeface="Arial MT"/>
              </a:rPr>
              <a:t>performance of banks.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authors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suggest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</a:t>
            </a:r>
            <a:r>
              <a:rPr sz="2800" dirty="0">
                <a:latin typeface="Arial MT"/>
                <a:cs typeface="Arial MT"/>
              </a:rPr>
              <a:t> integration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automatic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ongoing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updates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adapt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 testing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6025" y="2770885"/>
              <a:ext cx="1943227" cy="1401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366" y="289686"/>
          <a:ext cx="11619227" cy="6513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5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46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299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analysis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predicting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17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Mudit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Manish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Agarwal,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Harsha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Mahendra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Sh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ek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prafullbhai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Vadhiya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SMOTE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SMOTE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imbalanced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datasets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204470" algn="just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Decision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Tree,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Logistic </a:t>
                      </a:r>
                      <a:r>
                        <a:rPr sz="1800" b="1" spc="-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Regression,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Ada-Boost,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credit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scoring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predicting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loan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sounds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like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valuable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initiative.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8572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Integrating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user-friendly web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could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indeed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enhance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accessibility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usability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stakeholders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banking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IRJET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3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4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Accuracy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risk using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4830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Anchal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Goyal,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Kaur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5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Tree,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Linear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Model,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SVM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others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66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highlights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credit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approval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IJCST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9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improved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light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gradient boosting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swarn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algorithms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predicting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default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peer-to-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Much Aziz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Muslim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3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Dasr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 Muha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9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Combination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swarm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lightGBM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9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Challenges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Unbalanced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strong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generalization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predicting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ijeecs.com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533"/>
            <a:ext cx="10312400" cy="1054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675"/>
              </a:spcBef>
            </a:pPr>
            <a:r>
              <a:rPr sz="3600" dirty="0"/>
              <a:t>Comparative Analysis of </a:t>
            </a:r>
            <a:r>
              <a:rPr sz="3600" spc="-5" dirty="0"/>
              <a:t>Bank </a:t>
            </a:r>
            <a:r>
              <a:rPr sz="3600" dirty="0"/>
              <a:t>Loan Defaulter </a:t>
            </a:r>
            <a:r>
              <a:rPr sz="3600" spc="5" dirty="0"/>
              <a:t> </a:t>
            </a:r>
            <a:r>
              <a:rPr sz="3600" dirty="0"/>
              <a:t>Prediction</a:t>
            </a:r>
            <a:r>
              <a:rPr sz="3600" spc="-10" dirty="0"/>
              <a:t> </a:t>
            </a:r>
            <a:r>
              <a:rPr sz="3600" dirty="0"/>
              <a:t>Using</a:t>
            </a:r>
            <a:r>
              <a:rPr sz="3600" spc="-5" dirty="0"/>
              <a:t> </a:t>
            </a:r>
            <a:r>
              <a:rPr sz="3600" dirty="0"/>
              <a:t>Machine</a:t>
            </a:r>
            <a:r>
              <a:rPr sz="3600" spc="-10" dirty="0"/>
              <a:t> </a:t>
            </a:r>
            <a:r>
              <a:rPr sz="3600" dirty="0"/>
              <a:t>Learning</a:t>
            </a:r>
            <a:r>
              <a:rPr sz="3600" spc="-5" dirty="0"/>
              <a:t> </a:t>
            </a:r>
            <a:r>
              <a:rPr sz="3600" spc="-30" dirty="0"/>
              <a:t>Techniques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4282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98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Introduction: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contemporary </a:t>
            </a:r>
            <a:r>
              <a:rPr sz="2800" spc="-5" dirty="0">
                <a:latin typeface="Arial MT"/>
                <a:cs typeface="Arial MT"/>
              </a:rPr>
              <a:t>banking sector </a:t>
            </a:r>
            <a:r>
              <a:rPr sz="2800" dirty="0">
                <a:latin typeface="Arial MT"/>
                <a:cs typeface="Arial MT"/>
              </a:rPr>
              <a:t>faces significant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challenges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assessing and managing risks </a:t>
            </a:r>
            <a:r>
              <a:rPr sz="2800" spc="-5" dirty="0">
                <a:latin typeface="Arial MT"/>
                <a:cs typeface="Arial MT"/>
              </a:rPr>
              <a:t>associated with </a:t>
            </a:r>
            <a:r>
              <a:rPr sz="2800" dirty="0">
                <a:latin typeface="Arial MT"/>
                <a:cs typeface="Arial MT"/>
              </a:rPr>
              <a:t> loan approvals. </a:t>
            </a:r>
            <a:r>
              <a:rPr sz="2800" spc="-5" dirty="0">
                <a:latin typeface="Arial MT"/>
                <a:cs typeface="Arial MT"/>
              </a:rPr>
              <a:t>With the increasing volume </a:t>
            </a:r>
            <a:r>
              <a:rPr sz="2800" dirty="0">
                <a:latin typeface="Arial MT"/>
                <a:cs typeface="Arial MT"/>
              </a:rPr>
              <a:t>of transactions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effective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risk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evaluation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become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crucial.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paper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aims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3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explore</a:t>
            </a:r>
            <a:r>
              <a:rPr sz="2800" spc="3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3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characteristics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applicants and proposes </a:t>
            </a:r>
            <a:r>
              <a:rPr sz="2800" spc="-5" dirty="0">
                <a:latin typeface="Arial MT"/>
                <a:cs typeface="Arial MT"/>
              </a:rPr>
              <a:t>a comparative analysis </a:t>
            </a:r>
            <a:r>
              <a:rPr sz="2800" dirty="0">
                <a:latin typeface="Arial MT"/>
                <a:cs typeface="Arial MT"/>
              </a:rPr>
              <a:t>of three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models—Random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Bayes </a:t>
            </a:r>
            <a:r>
              <a:rPr sz="2800" dirty="0">
                <a:latin typeface="Arial MT"/>
                <a:cs typeface="Arial MT"/>
              </a:rPr>
              <a:t> (Gaussian,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Multinomial,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Bernoulli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models),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Support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Vector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(Linear,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Gaussian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85" dirty="0">
                <a:latin typeface="Arial MT"/>
                <a:cs typeface="Arial MT"/>
              </a:rPr>
              <a:t>RBF,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Polynomial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kernels).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objective </a:t>
            </a:r>
            <a:r>
              <a:rPr sz="2800" spc="-5" dirty="0">
                <a:latin typeface="Arial MT"/>
                <a:cs typeface="Arial MT"/>
              </a:rPr>
              <a:t>is to </a:t>
            </a:r>
            <a:r>
              <a:rPr sz="2800" dirty="0">
                <a:latin typeface="Arial MT"/>
                <a:cs typeface="Arial MT"/>
              </a:rPr>
              <a:t>predict </a:t>
            </a:r>
            <a:r>
              <a:rPr sz="2800" spc="-5" dirty="0">
                <a:latin typeface="Arial MT"/>
                <a:cs typeface="Arial MT"/>
              </a:rPr>
              <a:t>whether a </a:t>
            </a:r>
            <a:r>
              <a:rPr sz="2800" dirty="0">
                <a:latin typeface="Arial MT"/>
                <a:cs typeface="Arial MT"/>
              </a:rPr>
              <a:t>customer </a:t>
            </a:r>
            <a:r>
              <a:rPr sz="2800" spc="-5" dirty="0">
                <a:latin typeface="Arial MT"/>
                <a:cs typeface="Arial MT"/>
              </a:rPr>
              <a:t>is likely 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default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386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Methodology: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360025" cy="42913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study utilizes a dataset from Kaggle, </a:t>
            </a:r>
            <a:r>
              <a:rPr sz="2600" spc="-5" dirty="0">
                <a:latin typeface="Arial MT"/>
                <a:cs typeface="Arial MT"/>
              </a:rPr>
              <a:t>comprising </a:t>
            </a:r>
            <a:r>
              <a:rPr sz="2600" dirty="0">
                <a:latin typeface="Arial MT"/>
                <a:cs typeface="Arial MT"/>
              </a:rPr>
              <a:t>983 </a:t>
            </a:r>
            <a:r>
              <a:rPr sz="2600" spc="5" dirty="0">
                <a:latin typeface="Arial MT"/>
                <a:cs typeface="Arial MT"/>
              </a:rPr>
              <a:t>bank </a:t>
            </a:r>
            <a:r>
              <a:rPr sz="2600" dirty="0">
                <a:latin typeface="Arial MT"/>
                <a:cs typeface="Arial MT"/>
              </a:rPr>
              <a:t>loan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samples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13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parameters.</a:t>
            </a:r>
            <a:r>
              <a:rPr sz="2600" spc="5" dirty="0">
                <a:latin typeface="Arial MT"/>
                <a:cs typeface="Arial MT"/>
              </a:rPr>
              <a:t>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</a:t>
            </a:r>
            <a:r>
              <a:rPr sz="2600" dirty="0">
                <a:latin typeface="Arial MT"/>
                <a:cs typeface="Arial MT"/>
              </a:rPr>
              <a:t> preprocessing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involves </a:t>
            </a:r>
            <a:r>
              <a:rPr sz="2600" dirty="0">
                <a:latin typeface="Arial MT"/>
                <a:cs typeface="Arial MT"/>
              </a:rPr>
              <a:t> handling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missing</a:t>
            </a:r>
            <a:r>
              <a:rPr sz="2600" dirty="0">
                <a:latin typeface="Arial MT"/>
                <a:cs typeface="Arial MT"/>
              </a:rPr>
              <a:t> values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converting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categorical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 continuous ones.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dataset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split into a 70% training set and 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30% testing set. Three </a:t>
            </a:r>
            <a:r>
              <a:rPr sz="2600" spc="-5" dirty="0">
                <a:latin typeface="Arial MT"/>
                <a:cs typeface="Arial MT"/>
              </a:rPr>
              <a:t>machine </a:t>
            </a:r>
            <a:r>
              <a:rPr sz="2600" dirty="0">
                <a:latin typeface="Arial MT"/>
                <a:cs typeface="Arial MT"/>
              </a:rPr>
              <a:t>learning models are employed </a:t>
            </a:r>
            <a:r>
              <a:rPr sz="2600" spc="-5" dirty="0">
                <a:latin typeface="Arial MT"/>
                <a:cs typeface="Arial MT"/>
              </a:rPr>
              <a:t>for </a:t>
            </a:r>
            <a:r>
              <a:rPr sz="2600" dirty="0">
                <a:latin typeface="Arial MT"/>
                <a:cs typeface="Arial MT"/>
              </a:rPr>
              <a:t> prediction:</a:t>
            </a:r>
            <a:endParaRPr sz="2600">
              <a:latin typeface="Arial MT"/>
              <a:cs typeface="Arial MT"/>
            </a:endParaRPr>
          </a:p>
          <a:p>
            <a:pPr marL="241300" marR="6350" indent="-228600">
              <a:lnSpc>
                <a:spcPts val="2500"/>
              </a:lnSpc>
              <a:spcBef>
                <a:spcPts val="975"/>
              </a:spcBef>
              <a:buSzPct val="96153"/>
              <a:buAutoNum type="arabicPeriod"/>
              <a:tabLst>
                <a:tab pos="290195" algn="l"/>
                <a:tab pos="1740535" algn="l"/>
                <a:tab pos="2971165" algn="l"/>
                <a:tab pos="3376295" algn="l"/>
                <a:tab pos="5177790" algn="l"/>
                <a:tab pos="6557009" algn="l"/>
                <a:tab pos="8119745" algn="l"/>
                <a:tab pos="887412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spc="-10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m	F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</a:t>
            </a:r>
            <a:r>
              <a:rPr sz="2600" spc="-1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st:	A	s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rv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sed	le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rni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g	alg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ri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hm	that	g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rat</a:t>
            </a:r>
            <a:r>
              <a:rPr sz="2600" spc="-1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  decision-making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trees.</a:t>
            </a:r>
            <a:endParaRPr sz="2600">
              <a:latin typeface="Arial MT"/>
              <a:cs typeface="Arial MT"/>
            </a:endParaRPr>
          </a:p>
          <a:p>
            <a:pPr marL="241300" marR="7620" indent="-228600">
              <a:lnSpc>
                <a:spcPts val="2500"/>
              </a:lnSpc>
              <a:spcBef>
                <a:spcPts val="990"/>
              </a:spcBef>
              <a:buSzPct val="96153"/>
              <a:buAutoNum type="arabicPeriod"/>
              <a:tabLst>
                <a:tab pos="290195" algn="l"/>
              </a:tabLst>
            </a:pPr>
            <a:r>
              <a:rPr sz="2600" spc="-5" dirty="0">
                <a:latin typeface="Arial MT"/>
                <a:cs typeface="Arial MT"/>
              </a:rPr>
              <a:t>Naive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Bayes: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Utilizing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Gaussian,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Multinomial,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Bernoulli</a:t>
            </a:r>
            <a:r>
              <a:rPr sz="2600" spc="2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based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Bayesian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theorem assumptions.</a:t>
            </a:r>
            <a:endParaRPr sz="2600">
              <a:latin typeface="Arial MT"/>
              <a:cs typeface="Arial MT"/>
            </a:endParaRPr>
          </a:p>
          <a:p>
            <a:pPr marL="241300" marR="6350" indent="-228600">
              <a:lnSpc>
                <a:spcPct val="80000"/>
              </a:lnSpc>
              <a:spcBef>
                <a:spcPts val="1025"/>
              </a:spcBef>
              <a:buSzPct val="96153"/>
              <a:buAutoNum type="arabicPeriod"/>
              <a:tabLst>
                <a:tab pos="290195" algn="l"/>
                <a:tab pos="1649095" algn="l"/>
                <a:tab pos="2789555" algn="l"/>
                <a:tab pos="4333240" algn="l"/>
                <a:tab pos="6078855" algn="l"/>
                <a:tab pos="7273290" algn="l"/>
                <a:tab pos="8874125" algn="l"/>
                <a:tab pos="9791700" algn="l"/>
              </a:tabLst>
            </a:pPr>
            <a:r>
              <a:rPr sz="2600" dirty="0">
                <a:latin typeface="Arial MT"/>
                <a:cs typeface="Arial MT"/>
              </a:rPr>
              <a:t>Su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rt	</a:t>
            </a:r>
            <a:r>
              <a:rPr sz="2600" spc="-14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tor	</a:t>
            </a:r>
            <a:r>
              <a:rPr sz="2600" spc="-15" dirty="0">
                <a:latin typeface="Arial MT"/>
                <a:cs typeface="Arial MT"/>
              </a:rPr>
              <a:t>M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hin</a:t>
            </a:r>
            <a:r>
              <a:rPr sz="2600" spc="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:	Em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l</a:t>
            </a:r>
            <a:r>
              <a:rPr sz="2600" spc="-1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yi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g	Lin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,	Ga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ssian	RB</a:t>
            </a:r>
            <a:r>
              <a:rPr sz="2600" spc="-290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,	and  Polynomial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kernels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classify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points.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451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Outcome: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8253"/>
            <a:ext cx="10358755" cy="4030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715" indent="-228600" algn="just">
              <a:lnSpc>
                <a:spcPct val="8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evaluation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parameters,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classification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accuracy,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precision,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recall, </a:t>
            </a:r>
            <a:r>
              <a:rPr sz="2400" spc="-5" dirty="0">
                <a:latin typeface="Arial MT"/>
                <a:cs typeface="Arial MT"/>
              </a:rPr>
              <a:t>and F1-Score, </a:t>
            </a:r>
            <a:r>
              <a:rPr sz="2400" dirty="0">
                <a:latin typeface="Arial MT"/>
                <a:cs typeface="Arial MT"/>
              </a:rPr>
              <a:t>are analyzed for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machine learning model.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 results indicate </a:t>
            </a:r>
            <a:r>
              <a:rPr sz="2400" spc="-5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SVM </a:t>
            </a:r>
            <a:r>
              <a:rPr sz="2400" spc="-5" dirty="0">
                <a:latin typeface="Arial MT"/>
                <a:cs typeface="Arial MT"/>
              </a:rPr>
              <a:t>with a </a:t>
            </a:r>
            <a:r>
              <a:rPr sz="2400" dirty="0">
                <a:latin typeface="Arial MT"/>
                <a:cs typeface="Arial MT"/>
              </a:rPr>
              <a:t>Linear </a:t>
            </a:r>
            <a:r>
              <a:rPr sz="2400" spc="-5" dirty="0">
                <a:latin typeface="Arial MT"/>
                <a:cs typeface="Arial MT"/>
              </a:rPr>
              <a:t>kernel </a:t>
            </a:r>
            <a:r>
              <a:rPr sz="2400" dirty="0">
                <a:latin typeface="Arial MT"/>
                <a:cs typeface="Arial MT"/>
              </a:rPr>
              <a:t>outperforms </a:t>
            </a:r>
            <a:r>
              <a:rPr sz="2400" spc="-5" dirty="0">
                <a:latin typeface="Arial MT"/>
                <a:cs typeface="Arial MT"/>
              </a:rPr>
              <a:t>other models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25" dirty="0">
                <a:latin typeface="Arial MT"/>
                <a:cs typeface="Arial MT"/>
              </a:rPr>
              <a:t>accuracy. </a:t>
            </a:r>
            <a:r>
              <a:rPr sz="2400" spc="-5" dirty="0">
                <a:latin typeface="Arial MT"/>
                <a:cs typeface="Arial MT"/>
              </a:rPr>
              <a:t>Precision, </a:t>
            </a:r>
            <a:r>
              <a:rPr sz="2400" dirty="0">
                <a:latin typeface="Arial MT"/>
                <a:cs typeface="Arial MT"/>
              </a:rPr>
              <a:t>recall, </a:t>
            </a:r>
            <a:r>
              <a:rPr sz="2400" spc="-5" dirty="0">
                <a:latin typeface="Arial MT"/>
                <a:cs typeface="Arial MT"/>
              </a:rPr>
              <a:t>and F1-Score </a:t>
            </a:r>
            <a:r>
              <a:rPr sz="2400" dirty="0">
                <a:latin typeface="Arial MT"/>
                <a:cs typeface="Arial MT"/>
              </a:rPr>
              <a:t>comparisons reveal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strengths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weaknesses </a:t>
            </a:r>
            <a:r>
              <a:rPr sz="2400" spc="-5" dirty="0">
                <a:latin typeface="Arial MT"/>
                <a:cs typeface="Arial MT"/>
              </a:rPr>
              <a:t>of each model. </a:t>
            </a:r>
            <a:r>
              <a:rPr sz="2400" spc="-15" dirty="0">
                <a:latin typeface="Arial MT"/>
                <a:cs typeface="Arial MT"/>
              </a:rPr>
              <a:t>Additionally, </a:t>
            </a:r>
            <a:r>
              <a:rPr sz="2400" spc="-5" dirty="0">
                <a:latin typeface="Arial MT"/>
                <a:cs typeface="Arial MT"/>
              </a:rPr>
              <a:t>feature importance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assessed using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Random Forest algorithm, highlighting credit history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crucial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conclusion, </a:t>
            </a:r>
            <a:r>
              <a:rPr sz="2400" dirty="0">
                <a:latin typeface="Arial MT"/>
                <a:cs typeface="Arial MT"/>
              </a:rPr>
              <a:t>this </a:t>
            </a:r>
            <a:r>
              <a:rPr sz="2400" spc="-5" dirty="0">
                <a:latin typeface="Arial MT"/>
                <a:cs typeface="Arial MT"/>
              </a:rPr>
              <a:t>study provides insights into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effectiveness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10" dirty="0">
                <a:latin typeface="Arial MT"/>
                <a:cs typeface="Arial MT"/>
              </a:rPr>
              <a:t>different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 </a:t>
            </a:r>
            <a:r>
              <a:rPr sz="2400" spc="-5" dirty="0">
                <a:latin typeface="Arial MT"/>
                <a:cs typeface="Arial MT"/>
              </a:rPr>
              <a:t>learning </a:t>
            </a:r>
            <a:r>
              <a:rPr sz="2400" dirty="0">
                <a:latin typeface="Arial MT"/>
                <a:cs typeface="Arial MT"/>
              </a:rPr>
              <a:t>models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predicting </a:t>
            </a:r>
            <a:r>
              <a:rPr sz="2400" spc="-5" dirty="0">
                <a:latin typeface="Arial MT"/>
                <a:cs typeface="Arial MT"/>
              </a:rPr>
              <a:t>loan </a:t>
            </a:r>
            <a:r>
              <a:rPr sz="2400" dirty="0">
                <a:latin typeface="Arial MT"/>
                <a:cs typeface="Arial MT"/>
              </a:rPr>
              <a:t>approval </a:t>
            </a:r>
            <a:r>
              <a:rPr sz="2400" spc="-5" dirty="0">
                <a:latin typeface="Arial MT"/>
                <a:cs typeface="Arial MT"/>
              </a:rPr>
              <a:t>outcomes. </a:t>
            </a: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SVM </a:t>
            </a:r>
            <a:r>
              <a:rPr sz="2400" dirty="0">
                <a:latin typeface="Arial MT"/>
                <a:cs typeface="Arial MT"/>
              </a:rPr>
              <a:t> model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Linear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kernel</a:t>
            </a:r>
            <a:r>
              <a:rPr sz="2400" dirty="0">
                <a:latin typeface="Arial MT"/>
                <a:cs typeface="Arial MT"/>
              </a:rPr>
              <a:t> demonstrates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superior</a:t>
            </a:r>
            <a:r>
              <a:rPr sz="2400" dirty="0">
                <a:latin typeface="Arial MT"/>
                <a:cs typeface="Arial MT"/>
              </a:rPr>
              <a:t> performance,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emphasizing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significance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credit</a:t>
            </a:r>
            <a:r>
              <a:rPr sz="2400" dirty="0">
                <a:latin typeface="Arial MT"/>
                <a:cs typeface="Arial MT"/>
              </a:rPr>
              <a:t> history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decision-making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findings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contribute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ongoing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efforts</a:t>
            </a:r>
            <a:r>
              <a:rPr sz="2400" spc="-5" dirty="0">
                <a:latin typeface="Arial MT"/>
                <a:cs typeface="Arial MT"/>
              </a:rPr>
              <a:t> in</a:t>
            </a:r>
            <a:r>
              <a:rPr sz="2400" dirty="0">
                <a:latin typeface="Arial MT"/>
                <a:cs typeface="Arial MT"/>
              </a:rPr>
              <a:t> developing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efficient</a:t>
            </a:r>
            <a:r>
              <a:rPr sz="2400" spc="-5" dirty="0">
                <a:latin typeface="Arial MT"/>
                <a:cs typeface="Arial MT"/>
              </a:rPr>
              <a:t> loan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banking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sector.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7455" y="2782316"/>
              <a:ext cx="1903095" cy="1379220"/>
            </a:xfrm>
            <a:custGeom>
              <a:avLst/>
              <a:gdLst/>
              <a:ahLst/>
              <a:cxnLst/>
              <a:rect l="l" t="t" r="r" b="b"/>
              <a:pathLst>
                <a:path w="1903095" h="1379220">
                  <a:moveTo>
                    <a:pt x="1068324" y="1122807"/>
                  </a:moveTo>
                  <a:lnTo>
                    <a:pt x="1062101" y="1122807"/>
                  </a:lnTo>
                  <a:lnTo>
                    <a:pt x="1056767" y="1123950"/>
                  </a:lnTo>
                  <a:lnTo>
                    <a:pt x="1035768" y="1163510"/>
                  </a:lnTo>
                  <a:lnTo>
                    <a:pt x="1033367" y="1211587"/>
                  </a:lnTo>
                  <a:lnTo>
                    <a:pt x="1033274" y="1227832"/>
                  </a:lnTo>
                  <a:lnTo>
                    <a:pt x="1033603" y="1245236"/>
                  </a:lnTo>
                  <a:lnTo>
                    <a:pt x="1038478" y="1285367"/>
                  </a:lnTo>
                  <a:lnTo>
                    <a:pt x="1061434" y="1322119"/>
                  </a:lnTo>
                  <a:lnTo>
                    <a:pt x="1104699" y="1342909"/>
                  </a:lnTo>
                  <a:lnTo>
                    <a:pt x="1152652" y="1357376"/>
                  </a:lnTo>
                  <a:lnTo>
                    <a:pt x="1190577" y="1365885"/>
                  </a:lnTo>
                  <a:lnTo>
                    <a:pt x="1232408" y="1372870"/>
                  </a:lnTo>
                  <a:lnTo>
                    <a:pt x="1276318" y="1377442"/>
                  </a:lnTo>
                  <a:lnTo>
                    <a:pt x="1320419" y="1378966"/>
                  </a:lnTo>
                  <a:lnTo>
                    <a:pt x="1381095" y="1376916"/>
                  </a:lnTo>
                  <a:lnTo>
                    <a:pt x="1437592" y="1370758"/>
                  </a:lnTo>
                  <a:lnTo>
                    <a:pt x="1489922" y="1360481"/>
                  </a:lnTo>
                  <a:lnTo>
                    <a:pt x="1538097" y="1346073"/>
                  </a:lnTo>
                  <a:lnTo>
                    <a:pt x="1582386" y="1328162"/>
                  </a:lnTo>
                  <a:lnTo>
                    <a:pt x="1623234" y="1307369"/>
                  </a:lnTo>
                  <a:lnTo>
                    <a:pt x="1660630" y="1283672"/>
                  </a:lnTo>
                  <a:lnTo>
                    <a:pt x="1694561" y="1257046"/>
                  </a:lnTo>
                  <a:lnTo>
                    <a:pt x="1725203" y="1227832"/>
                  </a:lnTo>
                  <a:lnTo>
                    <a:pt x="1752917" y="1196213"/>
                  </a:lnTo>
                  <a:lnTo>
                    <a:pt x="1771970" y="1170051"/>
                  </a:lnTo>
                  <a:lnTo>
                    <a:pt x="1323467" y="1170051"/>
                  </a:lnTo>
                  <a:lnTo>
                    <a:pt x="1298872" y="1169600"/>
                  </a:lnTo>
                  <a:lnTo>
                    <a:pt x="1253065" y="1166032"/>
                  </a:lnTo>
                  <a:lnTo>
                    <a:pt x="1211873" y="1159198"/>
                  </a:lnTo>
                  <a:lnTo>
                    <a:pt x="1158367" y="1146429"/>
                  </a:lnTo>
                  <a:lnTo>
                    <a:pt x="1103249" y="1129919"/>
                  </a:lnTo>
                  <a:lnTo>
                    <a:pt x="1092559" y="1126825"/>
                  </a:lnTo>
                  <a:lnTo>
                    <a:pt x="1083167" y="1124600"/>
                  </a:lnTo>
                  <a:lnTo>
                    <a:pt x="1075084" y="1123257"/>
                  </a:lnTo>
                  <a:lnTo>
                    <a:pt x="1068324" y="1122807"/>
                  </a:lnTo>
                  <a:close/>
                </a:path>
                <a:path w="1903095" h="1379220">
                  <a:moveTo>
                    <a:pt x="1895358" y="789305"/>
                  </a:moveTo>
                  <a:lnTo>
                    <a:pt x="1640459" y="789305"/>
                  </a:lnTo>
                  <a:lnTo>
                    <a:pt x="1638456" y="826952"/>
                  </a:lnTo>
                  <a:lnTo>
                    <a:pt x="1634537" y="863695"/>
                  </a:lnTo>
                  <a:lnTo>
                    <a:pt x="1620901" y="934466"/>
                  </a:lnTo>
                  <a:lnTo>
                    <a:pt x="1598517" y="999267"/>
                  </a:lnTo>
                  <a:lnTo>
                    <a:pt x="1566418" y="1055878"/>
                  </a:lnTo>
                  <a:lnTo>
                    <a:pt x="1523650" y="1102915"/>
                  </a:lnTo>
                  <a:lnTo>
                    <a:pt x="1469644" y="1139190"/>
                  </a:lnTo>
                  <a:lnTo>
                    <a:pt x="1403270" y="1162335"/>
                  </a:lnTo>
                  <a:lnTo>
                    <a:pt x="1365041" y="1168122"/>
                  </a:lnTo>
                  <a:lnTo>
                    <a:pt x="1323467" y="1170051"/>
                  </a:lnTo>
                  <a:lnTo>
                    <a:pt x="1771970" y="1170051"/>
                  </a:lnTo>
                  <a:lnTo>
                    <a:pt x="1799463" y="1125855"/>
                  </a:lnTo>
                  <a:lnTo>
                    <a:pt x="1818731" y="1087802"/>
                  </a:lnTo>
                  <a:lnTo>
                    <a:pt x="1835784" y="1048702"/>
                  </a:lnTo>
                  <a:lnTo>
                    <a:pt x="1850647" y="1008554"/>
                  </a:lnTo>
                  <a:lnTo>
                    <a:pt x="1863344" y="967359"/>
                  </a:lnTo>
                  <a:lnTo>
                    <a:pt x="1873942" y="925425"/>
                  </a:lnTo>
                  <a:lnTo>
                    <a:pt x="1882695" y="883062"/>
                  </a:lnTo>
                  <a:lnTo>
                    <a:pt x="1889615" y="840271"/>
                  </a:lnTo>
                  <a:lnTo>
                    <a:pt x="1894713" y="797051"/>
                  </a:lnTo>
                  <a:lnTo>
                    <a:pt x="1895358" y="789305"/>
                  </a:lnTo>
                  <a:close/>
                </a:path>
                <a:path w="1903095" h="1379220">
                  <a:moveTo>
                    <a:pt x="1451102" y="0"/>
                  </a:moveTo>
                  <a:lnTo>
                    <a:pt x="1395214" y="2119"/>
                  </a:lnTo>
                  <a:lnTo>
                    <a:pt x="1342802" y="8477"/>
                  </a:lnTo>
                  <a:lnTo>
                    <a:pt x="1293868" y="19073"/>
                  </a:lnTo>
                  <a:lnTo>
                    <a:pt x="1248410" y="33909"/>
                  </a:lnTo>
                  <a:lnTo>
                    <a:pt x="1206424" y="52577"/>
                  </a:lnTo>
                  <a:lnTo>
                    <a:pt x="1168082" y="74675"/>
                  </a:lnTo>
                  <a:lnTo>
                    <a:pt x="1133359" y="100202"/>
                  </a:lnTo>
                  <a:lnTo>
                    <a:pt x="1102233" y="129159"/>
                  </a:lnTo>
                  <a:lnTo>
                    <a:pt x="1074703" y="161161"/>
                  </a:lnTo>
                  <a:lnTo>
                    <a:pt x="1050782" y="196008"/>
                  </a:lnTo>
                  <a:lnTo>
                    <a:pt x="1030456" y="233689"/>
                  </a:lnTo>
                  <a:lnTo>
                    <a:pt x="1013714" y="274193"/>
                  </a:lnTo>
                  <a:lnTo>
                    <a:pt x="1000638" y="317176"/>
                  </a:lnTo>
                  <a:lnTo>
                    <a:pt x="991314" y="362124"/>
                  </a:lnTo>
                  <a:lnTo>
                    <a:pt x="985728" y="409049"/>
                  </a:lnTo>
                  <a:lnTo>
                    <a:pt x="983869" y="457962"/>
                  </a:lnTo>
                  <a:lnTo>
                    <a:pt x="985180" y="504066"/>
                  </a:lnTo>
                  <a:lnTo>
                    <a:pt x="989123" y="547719"/>
                  </a:lnTo>
                  <a:lnTo>
                    <a:pt x="995718" y="588978"/>
                  </a:lnTo>
                  <a:lnTo>
                    <a:pt x="1004951" y="627761"/>
                  </a:lnTo>
                  <a:lnTo>
                    <a:pt x="1017095" y="663884"/>
                  </a:lnTo>
                  <a:lnTo>
                    <a:pt x="1050813" y="727702"/>
                  </a:lnTo>
                  <a:lnTo>
                    <a:pt x="1097272" y="780063"/>
                  </a:lnTo>
                  <a:lnTo>
                    <a:pt x="1157470" y="820207"/>
                  </a:lnTo>
                  <a:lnTo>
                    <a:pt x="1192784" y="835660"/>
                  </a:lnTo>
                  <a:lnTo>
                    <a:pt x="1231834" y="847828"/>
                  </a:lnTo>
                  <a:lnTo>
                    <a:pt x="1274873" y="856519"/>
                  </a:lnTo>
                  <a:lnTo>
                    <a:pt x="1321889" y="861734"/>
                  </a:lnTo>
                  <a:lnTo>
                    <a:pt x="1372870" y="863473"/>
                  </a:lnTo>
                  <a:lnTo>
                    <a:pt x="1414879" y="862072"/>
                  </a:lnTo>
                  <a:lnTo>
                    <a:pt x="1454435" y="857885"/>
                  </a:lnTo>
                  <a:lnTo>
                    <a:pt x="1526286" y="841248"/>
                  </a:lnTo>
                  <a:lnTo>
                    <a:pt x="1588277" y="817229"/>
                  </a:lnTo>
                  <a:lnTo>
                    <a:pt x="1640459" y="789305"/>
                  </a:lnTo>
                  <a:lnTo>
                    <a:pt x="1895358" y="789305"/>
                  </a:lnTo>
                  <a:lnTo>
                    <a:pt x="1898306" y="753899"/>
                  </a:lnTo>
                  <a:lnTo>
                    <a:pt x="1900888" y="711485"/>
                  </a:lnTo>
                  <a:lnTo>
                    <a:pt x="1902446" y="669786"/>
                  </a:lnTo>
                  <a:lnTo>
                    <a:pt x="1902601" y="657606"/>
                  </a:lnTo>
                  <a:lnTo>
                    <a:pt x="1427479" y="657606"/>
                  </a:lnTo>
                  <a:lnTo>
                    <a:pt x="1404189" y="656770"/>
                  </a:lnTo>
                  <a:lnTo>
                    <a:pt x="1362989" y="650051"/>
                  </a:lnTo>
                  <a:lnTo>
                    <a:pt x="1314370" y="627348"/>
                  </a:lnTo>
                  <a:lnTo>
                    <a:pt x="1280189" y="588942"/>
                  </a:lnTo>
                  <a:lnTo>
                    <a:pt x="1259204" y="534543"/>
                  </a:lnTo>
                  <a:lnTo>
                    <a:pt x="1251838" y="489712"/>
                  </a:lnTo>
                  <a:lnTo>
                    <a:pt x="1249426" y="438404"/>
                  </a:lnTo>
                  <a:lnTo>
                    <a:pt x="1250120" y="413684"/>
                  </a:lnTo>
                  <a:lnTo>
                    <a:pt x="1255748" y="367341"/>
                  </a:lnTo>
                  <a:lnTo>
                    <a:pt x="1267106" y="325336"/>
                  </a:lnTo>
                  <a:lnTo>
                    <a:pt x="1284339" y="288811"/>
                  </a:lnTo>
                  <a:lnTo>
                    <a:pt x="1307502" y="258097"/>
                  </a:lnTo>
                  <a:lnTo>
                    <a:pt x="1353312" y="224789"/>
                  </a:lnTo>
                  <a:lnTo>
                    <a:pt x="1391697" y="212105"/>
                  </a:lnTo>
                  <a:lnTo>
                    <a:pt x="1436751" y="207899"/>
                  </a:lnTo>
                  <a:lnTo>
                    <a:pt x="1830651" y="207899"/>
                  </a:lnTo>
                  <a:lnTo>
                    <a:pt x="1815973" y="180594"/>
                  </a:lnTo>
                  <a:lnTo>
                    <a:pt x="1778349" y="127714"/>
                  </a:lnTo>
                  <a:lnTo>
                    <a:pt x="1732534" y="83312"/>
                  </a:lnTo>
                  <a:lnTo>
                    <a:pt x="1677749" y="47783"/>
                  </a:lnTo>
                  <a:lnTo>
                    <a:pt x="1613153" y="21589"/>
                  </a:lnTo>
                  <a:lnTo>
                    <a:pt x="1537938" y="5365"/>
                  </a:lnTo>
                  <a:lnTo>
                    <a:pt x="1495960" y="1337"/>
                  </a:lnTo>
                  <a:lnTo>
                    <a:pt x="1451102" y="0"/>
                  </a:lnTo>
                  <a:close/>
                </a:path>
                <a:path w="1903095" h="1379220">
                  <a:moveTo>
                    <a:pt x="1830651" y="207899"/>
                  </a:moveTo>
                  <a:lnTo>
                    <a:pt x="1436751" y="207899"/>
                  </a:lnTo>
                  <a:lnTo>
                    <a:pt x="1460656" y="209043"/>
                  </a:lnTo>
                  <a:lnTo>
                    <a:pt x="1483026" y="212486"/>
                  </a:lnTo>
                  <a:lnTo>
                    <a:pt x="1523111" y="226313"/>
                  </a:lnTo>
                  <a:lnTo>
                    <a:pt x="1557131" y="251317"/>
                  </a:lnTo>
                  <a:lnTo>
                    <a:pt x="1584960" y="289179"/>
                  </a:lnTo>
                  <a:lnTo>
                    <a:pt x="1606486" y="340883"/>
                  </a:lnTo>
                  <a:lnTo>
                    <a:pt x="1621917" y="407543"/>
                  </a:lnTo>
                  <a:lnTo>
                    <a:pt x="1627344" y="446835"/>
                  </a:lnTo>
                  <a:lnTo>
                    <a:pt x="1631235" y="490616"/>
                  </a:lnTo>
                  <a:lnTo>
                    <a:pt x="1633579" y="538898"/>
                  </a:lnTo>
                  <a:lnTo>
                    <a:pt x="1634363" y="591693"/>
                  </a:lnTo>
                  <a:lnTo>
                    <a:pt x="1612977" y="605889"/>
                  </a:lnTo>
                  <a:lnTo>
                    <a:pt x="1565872" y="629804"/>
                  </a:lnTo>
                  <a:lnTo>
                    <a:pt x="1513222" y="647479"/>
                  </a:lnTo>
                  <a:lnTo>
                    <a:pt x="1456886" y="656484"/>
                  </a:lnTo>
                  <a:lnTo>
                    <a:pt x="1427479" y="657606"/>
                  </a:lnTo>
                  <a:lnTo>
                    <a:pt x="1902601" y="657606"/>
                  </a:lnTo>
                  <a:lnTo>
                    <a:pt x="1902868" y="636615"/>
                  </a:lnTo>
                  <a:lnTo>
                    <a:pt x="1902826" y="616319"/>
                  </a:lnTo>
                  <a:lnTo>
                    <a:pt x="1902471" y="584958"/>
                  </a:lnTo>
                  <a:lnTo>
                    <a:pt x="1900999" y="542067"/>
                  </a:lnTo>
                  <a:lnTo>
                    <a:pt x="1898574" y="500082"/>
                  </a:lnTo>
                  <a:lnTo>
                    <a:pt x="1895221" y="458978"/>
                  </a:lnTo>
                  <a:lnTo>
                    <a:pt x="1890623" y="419020"/>
                  </a:lnTo>
                  <a:lnTo>
                    <a:pt x="1884632" y="380492"/>
                  </a:lnTo>
                  <a:lnTo>
                    <a:pt x="1868424" y="307721"/>
                  </a:lnTo>
                  <a:lnTo>
                    <a:pt x="1845770" y="240919"/>
                  </a:lnTo>
                  <a:lnTo>
                    <a:pt x="1831758" y="209958"/>
                  </a:lnTo>
                  <a:lnTo>
                    <a:pt x="1830651" y="207899"/>
                  </a:lnTo>
                  <a:close/>
                </a:path>
                <a:path w="1903095" h="1379220">
                  <a:moveTo>
                    <a:pt x="784098" y="1146429"/>
                  </a:moveTo>
                  <a:lnTo>
                    <a:pt x="36956" y="1146429"/>
                  </a:lnTo>
                  <a:lnTo>
                    <a:pt x="31496" y="1148334"/>
                  </a:lnTo>
                  <a:lnTo>
                    <a:pt x="26670" y="1152144"/>
                  </a:lnTo>
                  <a:lnTo>
                    <a:pt x="21844" y="1155827"/>
                  </a:lnTo>
                  <a:lnTo>
                    <a:pt x="7092" y="1192964"/>
                  </a:lnTo>
                  <a:lnTo>
                    <a:pt x="3212" y="1238138"/>
                  </a:lnTo>
                  <a:lnTo>
                    <a:pt x="3048" y="1252474"/>
                  </a:lnTo>
                  <a:lnTo>
                    <a:pt x="3238" y="1266311"/>
                  </a:lnTo>
                  <a:lnTo>
                    <a:pt x="7786" y="1310868"/>
                  </a:lnTo>
                  <a:lnTo>
                    <a:pt x="22987" y="1346708"/>
                  </a:lnTo>
                  <a:lnTo>
                    <a:pt x="37719" y="1355344"/>
                  </a:lnTo>
                  <a:lnTo>
                    <a:pt x="784098" y="1355344"/>
                  </a:lnTo>
                  <a:lnTo>
                    <a:pt x="789686" y="1353566"/>
                  </a:lnTo>
                  <a:lnTo>
                    <a:pt x="794385" y="1350137"/>
                  </a:lnTo>
                  <a:lnTo>
                    <a:pt x="799211" y="1346708"/>
                  </a:lnTo>
                  <a:lnTo>
                    <a:pt x="814339" y="1310868"/>
                  </a:lnTo>
                  <a:lnTo>
                    <a:pt x="818959" y="1266311"/>
                  </a:lnTo>
                  <a:lnTo>
                    <a:pt x="819150" y="1252474"/>
                  </a:lnTo>
                  <a:lnTo>
                    <a:pt x="818985" y="1238138"/>
                  </a:lnTo>
                  <a:lnTo>
                    <a:pt x="815105" y="1192964"/>
                  </a:lnTo>
                  <a:lnTo>
                    <a:pt x="800100" y="1155827"/>
                  </a:lnTo>
                  <a:lnTo>
                    <a:pt x="789813" y="1148334"/>
                  </a:lnTo>
                  <a:lnTo>
                    <a:pt x="784098" y="1146429"/>
                  </a:lnTo>
                  <a:close/>
                </a:path>
                <a:path w="1903095" h="1379220">
                  <a:moveTo>
                    <a:pt x="560831" y="279908"/>
                  </a:moveTo>
                  <a:lnTo>
                    <a:pt x="291211" y="279908"/>
                  </a:lnTo>
                  <a:lnTo>
                    <a:pt x="291211" y="1146429"/>
                  </a:lnTo>
                  <a:lnTo>
                    <a:pt x="560831" y="1146429"/>
                  </a:lnTo>
                  <a:lnTo>
                    <a:pt x="560831" y="279908"/>
                  </a:lnTo>
                  <a:close/>
                </a:path>
                <a:path w="1903095" h="1379220">
                  <a:moveTo>
                    <a:pt x="440436" y="14350"/>
                  </a:moveTo>
                  <a:lnTo>
                    <a:pt x="388493" y="14859"/>
                  </a:lnTo>
                  <a:lnTo>
                    <a:pt x="347852" y="17907"/>
                  </a:lnTo>
                  <a:lnTo>
                    <a:pt x="335915" y="21082"/>
                  </a:lnTo>
                  <a:lnTo>
                    <a:pt x="330835" y="22733"/>
                  </a:lnTo>
                  <a:lnTo>
                    <a:pt x="326517" y="25019"/>
                  </a:lnTo>
                  <a:lnTo>
                    <a:pt x="323088" y="27686"/>
                  </a:lnTo>
                  <a:lnTo>
                    <a:pt x="36956" y="212979"/>
                  </a:lnTo>
                  <a:lnTo>
                    <a:pt x="8890" y="239395"/>
                  </a:lnTo>
                  <a:lnTo>
                    <a:pt x="535" y="282739"/>
                  </a:lnTo>
                  <a:lnTo>
                    <a:pt x="0" y="314833"/>
                  </a:lnTo>
                  <a:lnTo>
                    <a:pt x="190" y="333337"/>
                  </a:lnTo>
                  <a:lnTo>
                    <a:pt x="3048" y="375538"/>
                  </a:lnTo>
                  <a:lnTo>
                    <a:pt x="25146" y="411876"/>
                  </a:lnTo>
                  <a:lnTo>
                    <a:pt x="31432" y="412716"/>
                  </a:lnTo>
                  <a:lnTo>
                    <a:pt x="38480" y="412114"/>
                  </a:lnTo>
                  <a:lnTo>
                    <a:pt x="77089" y="398272"/>
                  </a:lnTo>
                  <a:lnTo>
                    <a:pt x="291211" y="279908"/>
                  </a:lnTo>
                  <a:lnTo>
                    <a:pt x="560831" y="279908"/>
                  </a:lnTo>
                  <a:lnTo>
                    <a:pt x="560831" y="40132"/>
                  </a:lnTo>
                  <a:lnTo>
                    <a:pt x="559435" y="34925"/>
                  </a:lnTo>
                  <a:lnTo>
                    <a:pt x="524922" y="17954"/>
                  </a:lnTo>
                  <a:lnTo>
                    <a:pt x="475773" y="14731"/>
                  </a:lnTo>
                  <a:lnTo>
                    <a:pt x="459033" y="14446"/>
                  </a:lnTo>
                  <a:lnTo>
                    <a:pt x="440436" y="1435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7455" y="2782316"/>
              <a:ext cx="1903095" cy="1379220"/>
            </a:xfrm>
            <a:custGeom>
              <a:avLst/>
              <a:gdLst/>
              <a:ahLst/>
              <a:cxnLst/>
              <a:rect l="l" t="t" r="r" b="b"/>
              <a:pathLst>
                <a:path w="1903095" h="1379220">
                  <a:moveTo>
                    <a:pt x="1436751" y="207899"/>
                  </a:moveTo>
                  <a:lnTo>
                    <a:pt x="1391697" y="212105"/>
                  </a:lnTo>
                  <a:lnTo>
                    <a:pt x="1353312" y="224789"/>
                  </a:lnTo>
                  <a:lnTo>
                    <a:pt x="1307502" y="258097"/>
                  </a:lnTo>
                  <a:lnTo>
                    <a:pt x="1284339" y="288811"/>
                  </a:lnTo>
                  <a:lnTo>
                    <a:pt x="1267106" y="325336"/>
                  </a:lnTo>
                  <a:lnTo>
                    <a:pt x="1255748" y="367341"/>
                  </a:lnTo>
                  <a:lnTo>
                    <a:pt x="1250120" y="413684"/>
                  </a:lnTo>
                  <a:lnTo>
                    <a:pt x="1249426" y="438404"/>
                  </a:lnTo>
                  <a:lnTo>
                    <a:pt x="1250025" y="464855"/>
                  </a:lnTo>
                  <a:lnTo>
                    <a:pt x="1254890" y="512949"/>
                  </a:lnTo>
                  <a:lnTo>
                    <a:pt x="1264777" y="554497"/>
                  </a:lnTo>
                  <a:lnTo>
                    <a:pt x="1290066" y="603504"/>
                  </a:lnTo>
                  <a:lnTo>
                    <a:pt x="1328910" y="636615"/>
                  </a:lnTo>
                  <a:lnTo>
                    <a:pt x="1382696" y="654256"/>
                  </a:lnTo>
                  <a:lnTo>
                    <a:pt x="1427479" y="657606"/>
                  </a:lnTo>
                  <a:lnTo>
                    <a:pt x="1456886" y="656484"/>
                  </a:lnTo>
                  <a:lnTo>
                    <a:pt x="1513222" y="647479"/>
                  </a:lnTo>
                  <a:lnTo>
                    <a:pt x="1565872" y="629804"/>
                  </a:lnTo>
                  <a:lnTo>
                    <a:pt x="1612977" y="605889"/>
                  </a:lnTo>
                  <a:lnTo>
                    <a:pt x="1634363" y="591693"/>
                  </a:lnTo>
                  <a:lnTo>
                    <a:pt x="1633579" y="538898"/>
                  </a:lnTo>
                  <a:lnTo>
                    <a:pt x="1631235" y="490616"/>
                  </a:lnTo>
                  <a:lnTo>
                    <a:pt x="1627344" y="446835"/>
                  </a:lnTo>
                  <a:lnTo>
                    <a:pt x="1621917" y="407543"/>
                  </a:lnTo>
                  <a:lnTo>
                    <a:pt x="1606486" y="340883"/>
                  </a:lnTo>
                  <a:lnTo>
                    <a:pt x="1584960" y="289179"/>
                  </a:lnTo>
                  <a:lnTo>
                    <a:pt x="1557131" y="251317"/>
                  </a:lnTo>
                  <a:lnTo>
                    <a:pt x="1523111" y="226313"/>
                  </a:lnTo>
                  <a:lnTo>
                    <a:pt x="1483026" y="212486"/>
                  </a:lnTo>
                  <a:lnTo>
                    <a:pt x="1436751" y="207899"/>
                  </a:lnTo>
                  <a:close/>
                </a:path>
                <a:path w="1903095" h="1379220">
                  <a:moveTo>
                    <a:pt x="440436" y="14350"/>
                  </a:moveTo>
                  <a:lnTo>
                    <a:pt x="490656" y="15208"/>
                  </a:lnTo>
                  <a:lnTo>
                    <a:pt x="533328" y="19393"/>
                  </a:lnTo>
                  <a:lnTo>
                    <a:pt x="560831" y="40132"/>
                  </a:lnTo>
                  <a:lnTo>
                    <a:pt x="560831" y="46228"/>
                  </a:lnTo>
                  <a:lnTo>
                    <a:pt x="560831" y="1146429"/>
                  </a:lnTo>
                  <a:lnTo>
                    <a:pt x="778001" y="1146429"/>
                  </a:lnTo>
                  <a:lnTo>
                    <a:pt x="784098" y="1146429"/>
                  </a:lnTo>
                  <a:lnTo>
                    <a:pt x="789813" y="1148334"/>
                  </a:lnTo>
                  <a:lnTo>
                    <a:pt x="795020" y="1152144"/>
                  </a:lnTo>
                  <a:lnTo>
                    <a:pt x="800100" y="1155827"/>
                  </a:lnTo>
                  <a:lnTo>
                    <a:pt x="804545" y="1161923"/>
                  </a:lnTo>
                  <a:lnTo>
                    <a:pt x="816610" y="1202563"/>
                  </a:lnTo>
                  <a:lnTo>
                    <a:pt x="819150" y="1252474"/>
                  </a:lnTo>
                  <a:lnTo>
                    <a:pt x="818959" y="1266311"/>
                  </a:lnTo>
                  <a:lnTo>
                    <a:pt x="814339" y="1310868"/>
                  </a:lnTo>
                  <a:lnTo>
                    <a:pt x="799211" y="1346708"/>
                  </a:lnTo>
                  <a:lnTo>
                    <a:pt x="794385" y="1350137"/>
                  </a:lnTo>
                  <a:lnTo>
                    <a:pt x="789686" y="1353566"/>
                  </a:lnTo>
                  <a:lnTo>
                    <a:pt x="784098" y="1355344"/>
                  </a:lnTo>
                  <a:lnTo>
                    <a:pt x="778001" y="1355344"/>
                  </a:lnTo>
                  <a:lnTo>
                    <a:pt x="43179" y="1355344"/>
                  </a:lnTo>
                  <a:lnTo>
                    <a:pt x="37719" y="1355344"/>
                  </a:lnTo>
                  <a:lnTo>
                    <a:pt x="32512" y="1353566"/>
                  </a:lnTo>
                  <a:lnTo>
                    <a:pt x="9810" y="1319355"/>
                  </a:lnTo>
                  <a:lnTo>
                    <a:pt x="3809" y="1279064"/>
                  </a:lnTo>
                  <a:lnTo>
                    <a:pt x="3048" y="1252474"/>
                  </a:lnTo>
                  <a:lnTo>
                    <a:pt x="3212" y="1238138"/>
                  </a:lnTo>
                  <a:lnTo>
                    <a:pt x="7092" y="1192964"/>
                  </a:lnTo>
                  <a:lnTo>
                    <a:pt x="21844" y="1155827"/>
                  </a:lnTo>
                  <a:lnTo>
                    <a:pt x="26670" y="1152144"/>
                  </a:lnTo>
                  <a:lnTo>
                    <a:pt x="31496" y="1148334"/>
                  </a:lnTo>
                  <a:lnTo>
                    <a:pt x="36956" y="1146429"/>
                  </a:lnTo>
                  <a:lnTo>
                    <a:pt x="43179" y="1146429"/>
                  </a:lnTo>
                  <a:lnTo>
                    <a:pt x="291211" y="1146429"/>
                  </a:lnTo>
                  <a:lnTo>
                    <a:pt x="291211" y="279908"/>
                  </a:lnTo>
                  <a:lnTo>
                    <a:pt x="77089" y="398272"/>
                  </a:lnTo>
                  <a:lnTo>
                    <a:pt x="65823" y="403363"/>
                  </a:lnTo>
                  <a:lnTo>
                    <a:pt x="55641" y="407384"/>
                  </a:lnTo>
                  <a:lnTo>
                    <a:pt x="46531" y="410309"/>
                  </a:lnTo>
                  <a:lnTo>
                    <a:pt x="38480" y="412114"/>
                  </a:lnTo>
                  <a:lnTo>
                    <a:pt x="31432" y="412716"/>
                  </a:lnTo>
                  <a:lnTo>
                    <a:pt x="25146" y="411876"/>
                  </a:lnTo>
                  <a:lnTo>
                    <a:pt x="3048" y="375538"/>
                  </a:lnTo>
                  <a:lnTo>
                    <a:pt x="190" y="333337"/>
                  </a:lnTo>
                  <a:lnTo>
                    <a:pt x="0" y="314833"/>
                  </a:lnTo>
                  <a:lnTo>
                    <a:pt x="51" y="303071"/>
                  </a:lnTo>
                  <a:lnTo>
                    <a:pt x="2794" y="259461"/>
                  </a:lnTo>
                  <a:lnTo>
                    <a:pt x="17399" y="228473"/>
                  </a:lnTo>
                  <a:lnTo>
                    <a:pt x="22225" y="223647"/>
                  </a:lnTo>
                  <a:lnTo>
                    <a:pt x="28701" y="218439"/>
                  </a:lnTo>
                  <a:lnTo>
                    <a:pt x="36956" y="212979"/>
                  </a:lnTo>
                  <a:lnTo>
                    <a:pt x="323088" y="27686"/>
                  </a:lnTo>
                  <a:lnTo>
                    <a:pt x="326517" y="25019"/>
                  </a:lnTo>
                  <a:lnTo>
                    <a:pt x="330835" y="22733"/>
                  </a:lnTo>
                  <a:lnTo>
                    <a:pt x="335915" y="21082"/>
                  </a:lnTo>
                  <a:lnTo>
                    <a:pt x="341122" y="19304"/>
                  </a:lnTo>
                  <a:lnTo>
                    <a:pt x="388493" y="14859"/>
                  </a:lnTo>
                  <a:lnTo>
                    <a:pt x="425194" y="14376"/>
                  </a:lnTo>
                  <a:lnTo>
                    <a:pt x="440436" y="14350"/>
                  </a:lnTo>
                  <a:close/>
                </a:path>
                <a:path w="1903095" h="1379220">
                  <a:moveTo>
                    <a:pt x="1451102" y="0"/>
                  </a:moveTo>
                  <a:lnTo>
                    <a:pt x="1495960" y="1337"/>
                  </a:lnTo>
                  <a:lnTo>
                    <a:pt x="1537938" y="5365"/>
                  </a:lnTo>
                  <a:lnTo>
                    <a:pt x="1577010" y="12108"/>
                  </a:lnTo>
                  <a:lnTo>
                    <a:pt x="1646683" y="33520"/>
                  </a:lnTo>
                  <a:lnTo>
                    <a:pt x="1706362" y="64381"/>
                  </a:lnTo>
                  <a:lnTo>
                    <a:pt x="1756465" y="104459"/>
                  </a:lnTo>
                  <a:lnTo>
                    <a:pt x="1798185" y="153088"/>
                  </a:lnTo>
                  <a:lnTo>
                    <a:pt x="1831758" y="209958"/>
                  </a:lnTo>
                  <a:lnTo>
                    <a:pt x="1857996" y="273498"/>
                  </a:lnTo>
                  <a:lnTo>
                    <a:pt x="1877236" y="343392"/>
                  </a:lnTo>
                  <a:lnTo>
                    <a:pt x="1890623" y="419020"/>
                  </a:lnTo>
                  <a:lnTo>
                    <a:pt x="1895221" y="458978"/>
                  </a:lnTo>
                  <a:lnTo>
                    <a:pt x="1898574" y="500082"/>
                  </a:lnTo>
                  <a:lnTo>
                    <a:pt x="1900999" y="542067"/>
                  </a:lnTo>
                  <a:lnTo>
                    <a:pt x="1902471" y="584958"/>
                  </a:lnTo>
                  <a:lnTo>
                    <a:pt x="1902968" y="628776"/>
                  </a:lnTo>
                  <a:lnTo>
                    <a:pt x="1902446" y="669786"/>
                  </a:lnTo>
                  <a:lnTo>
                    <a:pt x="1900888" y="711485"/>
                  </a:lnTo>
                  <a:lnTo>
                    <a:pt x="1898306" y="753899"/>
                  </a:lnTo>
                  <a:lnTo>
                    <a:pt x="1894713" y="797051"/>
                  </a:lnTo>
                  <a:lnTo>
                    <a:pt x="1889615" y="840271"/>
                  </a:lnTo>
                  <a:lnTo>
                    <a:pt x="1882695" y="883062"/>
                  </a:lnTo>
                  <a:lnTo>
                    <a:pt x="1873942" y="925425"/>
                  </a:lnTo>
                  <a:lnTo>
                    <a:pt x="1863344" y="967359"/>
                  </a:lnTo>
                  <a:lnTo>
                    <a:pt x="1850647" y="1008554"/>
                  </a:lnTo>
                  <a:lnTo>
                    <a:pt x="1835784" y="1048702"/>
                  </a:lnTo>
                  <a:lnTo>
                    <a:pt x="1818731" y="1087802"/>
                  </a:lnTo>
                  <a:lnTo>
                    <a:pt x="1799463" y="1125855"/>
                  </a:lnTo>
                  <a:lnTo>
                    <a:pt x="1777678" y="1162212"/>
                  </a:lnTo>
                  <a:lnTo>
                    <a:pt x="1752917" y="1196213"/>
                  </a:lnTo>
                  <a:lnTo>
                    <a:pt x="1725203" y="1227832"/>
                  </a:lnTo>
                  <a:lnTo>
                    <a:pt x="1694561" y="1257046"/>
                  </a:lnTo>
                  <a:lnTo>
                    <a:pt x="1660630" y="1283672"/>
                  </a:lnTo>
                  <a:lnTo>
                    <a:pt x="1623234" y="1307369"/>
                  </a:lnTo>
                  <a:lnTo>
                    <a:pt x="1582386" y="1328162"/>
                  </a:lnTo>
                  <a:lnTo>
                    <a:pt x="1538097" y="1346073"/>
                  </a:lnTo>
                  <a:lnTo>
                    <a:pt x="1489922" y="1360481"/>
                  </a:lnTo>
                  <a:lnTo>
                    <a:pt x="1437592" y="1370758"/>
                  </a:lnTo>
                  <a:lnTo>
                    <a:pt x="1381095" y="1376916"/>
                  </a:lnTo>
                  <a:lnTo>
                    <a:pt x="1320419" y="1378966"/>
                  </a:lnTo>
                  <a:lnTo>
                    <a:pt x="1298344" y="1378585"/>
                  </a:lnTo>
                  <a:lnTo>
                    <a:pt x="1254339" y="1375537"/>
                  </a:lnTo>
                  <a:lnTo>
                    <a:pt x="1210998" y="1369556"/>
                  </a:lnTo>
                  <a:lnTo>
                    <a:pt x="1171132" y="1361832"/>
                  </a:lnTo>
                  <a:lnTo>
                    <a:pt x="1119330" y="1347882"/>
                  </a:lnTo>
                  <a:lnTo>
                    <a:pt x="1079722" y="1332648"/>
                  </a:lnTo>
                  <a:lnTo>
                    <a:pt x="1045146" y="1303480"/>
                  </a:lnTo>
                  <a:lnTo>
                    <a:pt x="1034589" y="1260681"/>
                  </a:lnTo>
                  <a:lnTo>
                    <a:pt x="1033272" y="1227709"/>
                  </a:lnTo>
                  <a:lnTo>
                    <a:pt x="1033367" y="1211587"/>
                  </a:lnTo>
                  <a:lnTo>
                    <a:pt x="1034796" y="1173226"/>
                  </a:lnTo>
                  <a:lnTo>
                    <a:pt x="1044067" y="1133729"/>
                  </a:lnTo>
                  <a:lnTo>
                    <a:pt x="1052322" y="1126363"/>
                  </a:lnTo>
                  <a:lnTo>
                    <a:pt x="1056767" y="1123950"/>
                  </a:lnTo>
                  <a:lnTo>
                    <a:pt x="1062101" y="1122807"/>
                  </a:lnTo>
                  <a:lnTo>
                    <a:pt x="1068324" y="1122807"/>
                  </a:lnTo>
                  <a:lnTo>
                    <a:pt x="1115183" y="1133659"/>
                  </a:lnTo>
                  <a:lnTo>
                    <a:pt x="1128331" y="1137650"/>
                  </a:lnTo>
                  <a:lnTo>
                    <a:pt x="1175107" y="1150955"/>
                  </a:lnTo>
                  <a:lnTo>
                    <a:pt x="1231900" y="1162939"/>
                  </a:lnTo>
                  <a:lnTo>
                    <a:pt x="1275397" y="1168257"/>
                  </a:lnTo>
                  <a:lnTo>
                    <a:pt x="1323467" y="1170051"/>
                  </a:lnTo>
                  <a:lnTo>
                    <a:pt x="1365041" y="1168122"/>
                  </a:lnTo>
                  <a:lnTo>
                    <a:pt x="1403270" y="1162335"/>
                  </a:lnTo>
                  <a:lnTo>
                    <a:pt x="1469644" y="1139190"/>
                  </a:lnTo>
                  <a:lnTo>
                    <a:pt x="1523650" y="1102915"/>
                  </a:lnTo>
                  <a:lnTo>
                    <a:pt x="1566418" y="1055878"/>
                  </a:lnTo>
                  <a:lnTo>
                    <a:pt x="1598517" y="999267"/>
                  </a:lnTo>
                  <a:lnTo>
                    <a:pt x="1620901" y="934466"/>
                  </a:lnTo>
                  <a:lnTo>
                    <a:pt x="1634537" y="863695"/>
                  </a:lnTo>
                  <a:lnTo>
                    <a:pt x="1640459" y="789305"/>
                  </a:lnTo>
                  <a:lnTo>
                    <a:pt x="1615600" y="803761"/>
                  </a:lnTo>
                  <a:lnTo>
                    <a:pt x="1588277" y="817229"/>
                  </a:lnTo>
                  <a:lnTo>
                    <a:pt x="1526286" y="841248"/>
                  </a:lnTo>
                  <a:lnTo>
                    <a:pt x="1454435" y="857885"/>
                  </a:lnTo>
                  <a:lnTo>
                    <a:pt x="1414879" y="862072"/>
                  </a:lnTo>
                  <a:lnTo>
                    <a:pt x="1372870" y="863473"/>
                  </a:lnTo>
                  <a:lnTo>
                    <a:pt x="1321889" y="861734"/>
                  </a:lnTo>
                  <a:lnTo>
                    <a:pt x="1274873" y="856519"/>
                  </a:lnTo>
                  <a:lnTo>
                    <a:pt x="1231834" y="847828"/>
                  </a:lnTo>
                  <a:lnTo>
                    <a:pt x="1192784" y="835660"/>
                  </a:lnTo>
                  <a:lnTo>
                    <a:pt x="1157470" y="820207"/>
                  </a:lnTo>
                  <a:lnTo>
                    <a:pt x="1097272" y="780063"/>
                  </a:lnTo>
                  <a:lnTo>
                    <a:pt x="1050813" y="727702"/>
                  </a:lnTo>
                  <a:lnTo>
                    <a:pt x="1017095" y="663884"/>
                  </a:lnTo>
                  <a:lnTo>
                    <a:pt x="1004951" y="627761"/>
                  </a:lnTo>
                  <a:lnTo>
                    <a:pt x="995709" y="588942"/>
                  </a:lnTo>
                  <a:lnTo>
                    <a:pt x="989123" y="547719"/>
                  </a:lnTo>
                  <a:lnTo>
                    <a:pt x="985180" y="504066"/>
                  </a:lnTo>
                  <a:lnTo>
                    <a:pt x="983869" y="457962"/>
                  </a:lnTo>
                  <a:lnTo>
                    <a:pt x="985728" y="409049"/>
                  </a:lnTo>
                  <a:lnTo>
                    <a:pt x="991314" y="362124"/>
                  </a:lnTo>
                  <a:lnTo>
                    <a:pt x="1000638" y="317176"/>
                  </a:lnTo>
                  <a:lnTo>
                    <a:pt x="1013714" y="274193"/>
                  </a:lnTo>
                  <a:lnTo>
                    <a:pt x="1030456" y="233689"/>
                  </a:lnTo>
                  <a:lnTo>
                    <a:pt x="1050782" y="196008"/>
                  </a:lnTo>
                  <a:lnTo>
                    <a:pt x="1074703" y="161161"/>
                  </a:lnTo>
                  <a:lnTo>
                    <a:pt x="1102233" y="129159"/>
                  </a:lnTo>
                  <a:lnTo>
                    <a:pt x="1133359" y="100202"/>
                  </a:lnTo>
                  <a:lnTo>
                    <a:pt x="1168082" y="74675"/>
                  </a:lnTo>
                  <a:lnTo>
                    <a:pt x="1206424" y="52577"/>
                  </a:lnTo>
                  <a:lnTo>
                    <a:pt x="1248410" y="33909"/>
                  </a:lnTo>
                  <a:lnTo>
                    <a:pt x="1293868" y="19073"/>
                  </a:lnTo>
                  <a:lnTo>
                    <a:pt x="1342802" y="8477"/>
                  </a:lnTo>
                  <a:lnTo>
                    <a:pt x="1395214" y="2119"/>
                  </a:lnTo>
                  <a:lnTo>
                    <a:pt x="1451102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441" rIns="0" bIns="0" rtlCol="0">
            <a:spAutoFit/>
          </a:bodyPr>
          <a:lstStyle/>
          <a:p>
            <a:pPr marL="12700" marR="5080">
              <a:lnSpc>
                <a:spcPts val="4230"/>
              </a:lnSpc>
              <a:spcBef>
                <a:spcPts val="710"/>
              </a:spcBef>
            </a:pPr>
            <a:r>
              <a:rPr spc="-5" dirty="0">
                <a:latin typeface="Times New Roman"/>
                <a:cs typeface="Times New Roman"/>
              </a:rPr>
              <a:t>Machine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Learning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Algorithm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Predict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Fraudulent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Loan</a:t>
            </a:r>
            <a:r>
              <a:rPr spc="-5" dirty="0">
                <a:latin typeface="Times New Roman"/>
                <a:cs typeface="Times New Roman"/>
              </a:rPr>
              <a:t> Requests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Arial"/>
                <a:cs typeface="Arial"/>
              </a:rPr>
              <a:t>Introduction:</a:t>
            </a: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pc="-5" dirty="0"/>
              <a:t>The</a:t>
            </a:r>
            <a:r>
              <a:rPr dirty="0"/>
              <a:t> study</a:t>
            </a:r>
            <a:r>
              <a:rPr spc="5" dirty="0"/>
              <a:t> </a:t>
            </a:r>
            <a:r>
              <a:rPr dirty="0"/>
              <a:t>focuses</a:t>
            </a:r>
            <a:r>
              <a:rPr spc="5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developing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predictive</a:t>
            </a:r>
            <a:r>
              <a:rPr spc="5" dirty="0"/>
              <a:t> </a:t>
            </a:r>
            <a:r>
              <a:rPr spc="-5" dirty="0"/>
              <a:t>model</a:t>
            </a:r>
            <a:r>
              <a:rPr dirty="0"/>
              <a:t> </a:t>
            </a:r>
            <a:r>
              <a:rPr spc="-5" dirty="0"/>
              <a:t>for </a:t>
            </a:r>
            <a:r>
              <a:rPr dirty="0"/>
              <a:t> fraudulent </a:t>
            </a:r>
            <a:r>
              <a:rPr spc="-5" dirty="0"/>
              <a:t>loan requests in the banking sector using </a:t>
            </a:r>
            <a:r>
              <a:rPr dirty="0"/>
              <a:t>machine </a:t>
            </a:r>
            <a:r>
              <a:rPr spc="5" dirty="0"/>
              <a:t> </a:t>
            </a:r>
            <a:r>
              <a:rPr dirty="0"/>
              <a:t>learning algorithms. </a:t>
            </a:r>
            <a:r>
              <a:rPr spc="-5" dirty="0"/>
              <a:t>With </a:t>
            </a:r>
            <a:r>
              <a:rPr spc="-10" dirty="0"/>
              <a:t>the </a:t>
            </a:r>
            <a:r>
              <a:rPr dirty="0"/>
              <a:t>increasing number of individuals </a:t>
            </a:r>
            <a:r>
              <a:rPr spc="5" dirty="0"/>
              <a:t> </a:t>
            </a:r>
            <a:r>
              <a:rPr dirty="0"/>
              <a:t>applying </a:t>
            </a:r>
            <a:r>
              <a:rPr spc="-5" dirty="0"/>
              <a:t>for bank </a:t>
            </a:r>
            <a:r>
              <a:rPr dirty="0"/>
              <a:t>credits, determining </a:t>
            </a:r>
            <a:r>
              <a:rPr spc="-5" dirty="0"/>
              <a:t>which </a:t>
            </a:r>
            <a:r>
              <a:rPr dirty="0"/>
              <a:t>loan applications </a:t>
            </a:r>
            <a:r>
              <a:rPr spc="5" dirty="0"/>
              <a:t> </a:t>
            </a:r>
            <a:r>
              <a:rPr dirty="0"/>
              <a:t>should </a:t>
            </a:r>
            <a:r>
              <a:rPr spc="-5" dirty="0"/>
              <a:t>be accepted </a:t>
            </a:r>
            <a:r>
              <a:rPr dirty="0"/>
              <a:t>or </a:t>
            </a:r>
            <a:r>
              <a:rPr spc="-5" dirty="0"/>
              <a:t>rejected becomes a </a:t>
            </a:r>
            <a:r>
              <a:rPr dirty="0"/>
              <a:t>challenging task for </a:t>
            </a:r>
            <a:r>
              <a:rPr spc="5" dirty="0"/>
              <a:t> </a:t>
            </a:r>
            <a:r>
              <a:rPr dirty="0"/>
              <a:t>banking</a:t>
            </a:r>
            <a:r>
              <a:rPr spc="5" dirty="0"/>
              <a:t> </a:t>
            </a:r>
            <a:r>
              <a:rPr dirty="0"/>
              <a:t>organizations.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paper</a:t>
            </a:r>
            <a:r>
              <a:rPr spc="5" dirty="0"/>
              <a:t> </a:t>
            </a:r>
            <a:r>
              <a:rPr spc="-5" dirty="0"/>
              <a:t>explores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use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six </a:t>
            </a:r>
            <a:r>
              <a:rPr dirty="0"/>
              <a:t> machine</a:t>
            </a:r>
            <a:r>
              <a:rPr spc="5" dirty="0"/>
              <a:t> </a:t>
            </a:r>
            <a:r>
              <a:rPr spc="-5" dirty="0"/>
              <a:t>learning</a:t>
            </a:r>
            <a:r>
              <a:rPr dirty="0"/>
              <a:t> algorithms,</a:t>
            </a:r>
            <a:r>
              <a:rPr spc="5" dirty="0"/>
              <a:t> </a:t>
            </a:r>
            <a:r>
              <a:rPr dirty="0"/>
              <a:t>namely</a:t>
            </a:r>
            <a:r>
              <a:rPr spc="5" dirty="0"/>
              <a:t> </a:t>
            </a:r>
            <a:r>
              <a:rPr spc="-5" dirty="0"/>
              <a:t>Decision</a:t>
            </a:r>
            <a:r>
              <a:rPr dirty="0"/>
              <a:t> tree,</a:t>
            </a:r>
            <a:r>
              <a:rPr spc="5" dirty="0"/>
              <a:t> </a:t>
            </a:r>
            <a:r>
              <a:rPr spc="-5" dirty="0"/>
              <a:t>Support </a:t>
            </a:r>
            <a:r>
              <a:rPr dirty="0"/>
              <a:t> vector</a:t>
            </a:r>
            <a:r>
              <a:rPr spc="5" dirty="0"/>
              <a:t> </a:t>
            </a:r>
            <a:r>
              <a:rPr spc="-5" dirty="0"/>
              <a:t>machine,</a:t>
            </a:r>
            <a:r>
              <a:rPr dirty="0"/>
              <a:t> Random</a:t>
            </a:r>
            <a:r>
              <a:rPr spc="5" dirty="0"/>
              <a:t> </a:t>
            </a:r>
            <a:r>
              <a:rPr spc="-5" dirty="0"/>
              <a:t>forest,</a:t>
            </a:r>
            <a:r>
              <a:rPr dirty="0"/>
              <a:t> </a:t>
            </a:r>
            <a:r>
              <a:rPr spc="-5" dirty="0"/>
              <a:t>K</a:t>
            </a:r>
            <a:r>
              <a:rPr dirty="0"/>
              <a:t> </a:t>
            </a:r>
            <a:r>
              <a:rPr spc="-5" dirty="0"/>
              <a:t>nearest</a:t>
            </a:r>
            <a:r>
              <a:rPr dirty="0"/>
              <a:t> neighbors,</a:t>
            </a:r>
            <a:r>
              <a:rPr spc="5" dirty="0"/>
              <a:t> </a:t>
            </a:r>
            <a:r>
              <a:rPr spc="-5" dirty="0"/>
              <a:t>Ada- </a:t>
            </a:r>
            <a:r>
              <a:rPr dirty="0"/>
              <a:t> Boost,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Logistic</a:t>
            </a:r>
            <a:r>
              <a:rPr spc="5" dirty="0"/>
              <a:t> </a:t>
            </a:r>
            <a:r>
              <a:rPr dirty="0"/>
              <a:t>regression,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predict</a:t>
            </a:r>
            <a:r>
              <a:rPr spc="5" dirty="0"/>
              <a:t> </a:t>
            </a:r>
            <a:r>
              <a:rPr dirty="0"/>
              <a:t>fraudulent</a:t>
            </a:r>
            <a:r>
              <a:rPr spc="5" dirty="0"/>
              <a:t> </a:t>
            </a:r>
            <a:r>
              <a:rPr spc="-5" dirty="0"/>
              <a:t>loan </a:t>
            </a:r>
            <a:r>
              <a:rPr dirty="0"/>
              <a:t> requests.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pc="-5" dirty="0"/>
              <a:t>The </a:t>
            </a:r>
            <a:r>
              <a:rPr dirty="0"/>
              <a:t>researchers </a:t>
            </a:r>
            <a:r>
              <a:rPr spc="-5" dirty="0"/>
              <a:t>collected data </a:t>
            </a:r>
            <a:r>
              <a:rPr dirty="0"/>
              <a:t>from </a:t>
            </a:r>
            <a:r>
              <a:rPr spc="-5" dirty="0"/>
              <a:t>an online </a:t>
            </a:r>
            <a:r>
              <a:rPr dirty="0"/>
              <a:t>platform, and </a:t>
            </a:r>
            <a:r>
              <a:rPr spc="-5" dirty="0"/>
              <a:t>the </a:t>
            </a:r>
            <a:r>
              <a:rPr dirty="0"/>
              <a:t> dataset </a:t>
            </a:r>
            <a:r>
              <a:rPr spc="-5" dirty="0"/>
              <a:t>includes various attributes related to loan </a:t>
            </a:r>
            <a:r>
              <a:rPr dirty="0"/>
              <a:t>requests. </a:t>
            </a:r>
            <a:r>
              <a:rPr spc="-5" dirty="0"/>
              <a:t>The </a:t>
            </a:r>
            <a:r>
              <a:rPr dirty="0"/>
              <a:t> study</a:t>
            </a:r>
            <a:r>
              <a:rPr spc="5" dirty="0"/>
              <a:t> </a:t>
            </a:r>
            <a:r>
              <a:rPr spc="-5" dirty="0"/>
              <a:t>involves</a:t>
            </a:r>
            <a:r>
              <a:rPr dirty="0"/>
              <a:t> </a:t>
            </a:r>
            <a:r>
              <a:rPr spc="-5" dirty="0"/>
              <a:t>data</a:t>
            </a:r>
            <a:r>
              <a:rPr dirty="0"/>
              <a:t> visualization,</a:t>
            </a:r>
            <a:r>
              <a:rPr spc="5" dirty="0"/>
              <a:t> </a:t>
            </a:r>
            <a:r>
              <a:rPr dirty="0"/>
              <a:t>preprocessing,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765" dirty="0"/>
              <a:t> </a:t>
            </a:r>
            <a:r>
              <a:rPr dirty="0"/>
              <a:t>implementation of </a:t>
            </a:r>
            <a:r>
              <a:rPr spc="-5" dirty="0"/>
              <a:t>six </a:t>
            </a:r>
            <a:r>
              <a:rPr spc="-10" dirty="0"/>
              <a:t>different </a:t>
            </a:r>
            <a:r>
              <a:rPr spc="-5" dirty="0"/>
              <a:t>classification </a:t>
            </a:r>
            <a:r>
              <a:rPr dirty="0"/>
              <a:t>algorithms. </a:t>
            </a:r>
            <a:r>
              <a:rPr spc="-5" dirty="0"/>
              <a:t>These </a:t>
            </a:r>
            <a:r>
              <a:rPr dirty="0"/>
              <a:t> algorithms</a:t>
            </a:r>
            <a:r>
              <a:rPr spc="5" dirty="0"/>
              <a:t> </a:t>
            </a:r>
            <a:r>
              <a:rPr dirty="0"/>
              <a:t>include</a:t>
            </a:r>
            <a:r>
              <a:rPr spc="5" dirty="0"/>
              <a:t> </a:t>
            </a:r>
            <a:r>
              <a:rPr spc="-5" dirty="0"/>
              <a:t>Support</a:t>
            </a:r>
            <a:r>
              <a:rPr dirty="0"/>
              <a:t> </a:t>
            </a:r>
            <a:r>
              <a:rPr spc="-30" dirty="0"/>
              <a:t>Vector</a:t>
            </a:r>
            <a:r>
              <a:rPr spc="-25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(SVM),</a:t>
            </a:r>
            <a:r>
              <a:rPr dirty="0"/>
              <a:t> </a:t>
            </a:r>
            <a:r>
              <a:rPr spc="-5" dirty="0"/>
              <a:t>Decision </a:t>
            </a:r>
            <a:r>
              <a:rPr dirty="0"/>
              <a:t> </a:t>
            </a:r>
            <a:r>
              <a:rPr spc="-20" dirty="0"/>
              <a:t>Tree, </a:t>
            </a:r>
            <a:r>
              <a:rPr dirty="0"/>
              <a:t>Logistic Regression, </a:t>
            </a:r>
            <a:r>
              <a:rPr spc="-5" dirty="0"/>
              <a:t>Ada-Boost, </a:t>
            </a:r>
            <a:r>
              <a:rPr dirty="0"/>
              <a:t>Random </a:t>
            </a:r>
            <a:r>
              <a:rPr spc="-5" dirty="0"/>
              <a:t>Forest, </a:t>
            </a:r>
            <a:r>
              <a:rPr dirty="0"/>
              <a:t>and </a:t>
            </a:r>
            <a:r>
              <a:rPr spc="-5" dirty="0"/>
              <a:t>K- </a:t>
            </a:r>
            <a:r>
              <a:rPr dirty="0"/>
              <a:t> Nearest Neighbors </a:t>
            </a:r>
            <a:r>
              <a:rPr spc="-5" dirty="0"/>
              <a:t>(KNN). The </a:t>
            </a:r>
            <a:r>
              <a:rPr dirty="0"/>
              <a:t>evaluation metrics </a:t>
            </a:r>
            <a:r>
              <a:rPr spc="-5" dirty="0"/>
              <a:t>used </a:t>
            </a:r>
            <a:r>
              <a:rPr dirty="0"/>
              <a:t>include </a:t>
            </a:r>
            <a:r>
              <a:rPr spc="5" dirty="0"/>
              <a:t> </a:t>
            </a:r>
            <a:r>
              <a:rPr spc="-20" dirty="0"/>
              <a:t>accuracy,</a:t>
            </a:r>
            <a:r>
              <a:rPr spc="-45" dirty="0"/>
              <a:t> </a:t>
            </a:r>
            <a:r>
              <a:rPr dirty="0"/>
              <a:t>precision,</a:t>
            </a:r>
            <a:r>
              <a:rPr spc="25" dirty="0"/>
              <a:t> </a:t>
            </a:r>
            <a:r>
              <a:rPr spc="-5" dirty="0"/>
              <a:t>F1-score,</a:t>
            </a:r>
            <a:r>
              <a:rPr spc="15" dirty="0"/>
              <a:t> </a:t>
            </a:r>
            <a:r>
              <a:rPr spc="-5" dirty="0"/>
              <a:t>recall,</a:t>
            </a:r>
            <a:r>
              <a:rPr spc="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support.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9390" cy="3514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700"/>
              </a:lnSpc>
              <a:spcBef>
                <a:spcPts val="44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indicate</a:t>
            </a:r>
            <a:r>
              <a:rPr sz="2800" dirty="0">
                <a:latin typeface="Arial MT"/>
                <a:cs typeface="Arial MT"/>
              </a:rPr>
              <a:t> 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K-Nearest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Neighbors</a:t>
            </a:r>
            <a:r>
              <a:rPr sz="2800" dirty="0">
                <a:latin typeface="Arial MT"/>
                <a:cs typeface="Arial MT"/>
              </a:rPr>
              <a:t> algorithm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outperformed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approaches,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achieving </a:t>
            </a:r>
            <a:r>
              <a:rPr sz="2800" spc="-5" dirty="0">
                <a:latin typeface="Arial MT"/>
                <a:cs typeface="Arial MT"/>
              </a:rPr>
              <a:t>an accuracy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83.75%. The </a:t>
            </a:r>
            <a:r>
              <a:rPr sz="2800" dirty="0">
                <a:latin typeface="Arial MT"/>
                <a:cs typeface="Arial MT"/>
              </a:rPr>
              <a:t>precision, </a:t>
            </a:r>
            <a:r>
              <a:rPr sz="2800" spc="-5" dirty="0">
                <a:latin typeface="Arial MT"/>
                <a:cs typeface="Arial MT"/>
              </a:rPr>
              <a:t>F1-score,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recall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KNN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also</a:t>
            </a:r>
            <a:r>
              <a:rPr sz="2800" dirty="0">
                <a:latin typeface="Arial MT"/>
                <a:cs typeface="Arial MT"/>
              </a:rPr>
              <a:t> demonstrate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effectiveness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 predicting fraudulent loan requests.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study provides </a:t>
            </a:r>
            <a:r>
              <a:rPr sz="2800" spc="-5" dirty="0">
                <a:latin typeface="Arial MT"/>
                <a:cs typeface="Arial MT"/>
              </a:rPr>
              <a:t>insights </a:t>
            </a:r>
            <a:r>
              <a:rPr sz="2800" dirty="0">
                <a:latin typeface="Arial MT"/>
                <a:cs typeface="Arial MT"/>
              </a:rPr>
              <a:t> into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importance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enhancing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decision-making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loan</a:t>
            </a:r>
            <a:r>
              <a:rPr sz="2800" dirty="0">
                <a:latin typeface="Arial MT"/>
                <a:cs typeface="Arial MT"/>
              </a:rPr>
              <a:t> approval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banking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sector,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ultimately</a:t>
            </a:r>
            <a:r>
              <a:rPr sz="2800" dirty="0">
                <a:latin typeface="Arial MT"/>
                <a:cs typeface="Arial MT"/>
              </a:rPr>
              <a:t> contributing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fraud</a:t>
            </a:r>
            <a:r>
              <a:rPr sz="2800" dirty="0">
                <a:latin typeface="Arial MT"/>
                <a:cs typeface="Arial MT"/>
              </a:rPr>
              <a:t> detection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risk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mitigation.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176" y="2770885"/>
              <a:ext cx="2011299" cy="1401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958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Loan</a:t>
            </a:r>
            <a:r>
              <a:rPr sz="4400" spc="-180" dirty="0"/>
              <a:t> </a:t>
            </a:r>
            <a:r>
              <a:rPr sz="4400" dirty="0"/>
              <a:t>Analysis</a:t>
            </a:r>
            <a:r>
              <a:rPr sz="4400" spc="-10" dirty="0"/>
              <a:t> </a:t>
            </a:r>
            <a:r>
              <a:rPr sz="4400" dirty="0"/>
              <a:t>Predicting</a:t>
            </a:r>
            <a:r>
              <a:rPr sz="4400" spc="-5" dirty="0"/>
              <a:t> </a:t>
            </a:r>
            <a:r>
              <a:rPr sz="4400" dirty="0"/>
              <a:t>Defaulters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Arial"/>
                <a:cs typeface="Arial"/>
              </a:rPr>
              <a:t>Introduction:</a:t>
            </a:r>
          </a:p>
          <a:p>
            <a:pPr marL="241300" marR="5080" indent="-228600" algn="just">
              <a:lnSpc>
                <a:spcPct val="9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pc="-5" dirty="0"/>
              <a:t>The </a:t>
            </a:r>
            <a:r>
              <a:rPr dirty="0"/>
              <a:t>project </a:t>
            </a:r>
            <a:r>
              <a:rPr spc="-5" dirty="0"/>
              <a:t>titled "Loan </a:t>
            </a:r>
            <a:r>
              <a:rPr dirty="0"/>
              <a:t>Analysis </a:t>
            </a:r>
            <a:r>
              <a:rPr spc="-5" dirty="0"/>
              <a:t>Predicting </a:t>
            </a:r>
            <a:r>
              <a:rPr dirty="0"/>
              <a:t>Defaulters </a:t>
            </a:r>
            <a:r>
              <a:rPr spc="-5" dirty="0"/>
              <a:t>(LAPD)" </a:t>
            </a:r>
            <a:r>
              <a:rPr dirty="0"/>
              <a:t> addresses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challenges</a:t>
            </a:r>
            <a:r>
              <a:rPr dirty="0"/>
              <a:t> </a:t>
            </a:r>
            <a:r>
              <a:rPr spc="-5" dirty="0"/>
              <a:t>faced</a:t>
            </a:r>
            <a:r>
              <a:rPr dirty="0"/>
              <a:t> 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banking</a:t>
            </a:r>
            <a:r>
              <a:rPr spc="5" dirty="0"/>
              <a:t> </a:t>
            </a:r>
            <a:r>
              <a:rPr spc="-25" dirty="0"/>
              <a:t>sector, </a:t>
            </a:r>
            <a:r>
              <a:rPr spc="-20" dirty="0"/>
              <a:t> </a:t>
            </a:r>
            <a:r>
              <a:rPr dirty="0"/>
              <a:t>particularly </a:t>
            </a:r>
            <a:r>
              <a:rPr spc="-5" dirty="0"/>
              <a:t>in </a:t>
            </a:r>
            <a:r>
              <a:rPr dirty="0"/>
              <a:t>the </a:t>
            </a:r>
            <a:r>
              <a:rPr spc="-5" dirty="0"/>
              <a:t>aftermath </a:t>
            </a:r>
            <a:r>
              <a:rPr dirty="0"/>
              <a:t>of </a:t>
            </a:r>
            <a:r>
              <a:rPr spc="-5" dirty="0"/>
              <a:t>the COVID-19 </a:t>
            </a:r>
            <a:r>
              <a:rPr dirty="0"/>
              <a:t>pandemic. </a:t>
            </a:r>
            <a:r>
              <a:rPr spc="-5" dirty="0"/>
              <a:t>The </a:t>
            </a:r>
            <a:r>
              <a:rPr dirty="0"/>
              <a:t> sudden economic </a:t>
            </a:r>
            <a:r>
              <a:rPr spc="-5" dirty="0"/>
              <a:t>downturn </a:t>
            </a:r>
            <a:r>
              <a:rPr dirty="0"/>
              <a:t>resulted </a:t>
            </a:r>
            <a:r>
              <a:rPr spc="-5" dirty="0"/>
              <a:t>in a surge of </a:t>
            </a:r>
            <a:r>
              <a:rPr dirty="0"/>
              <a:t>loan defaults, </a:t>
            </a:r>
            <a:r>
              <a:rPr spc="5" dirty="0"/>
              <a:t> </a:t>
            </a:r>
            <a:r>
              <a:rPr dirty="0"/>
              <a:t>prompting </a:t>
            </a:r>
            <a:r>
              <a:rPr spc="-5" dirty="0"/>
              <a:t>the </a:t>
            </a:r>
            <a:r>
              <a:rPr dirty="0"/>
              <a:t>need </a:t>
            </a:r>
            <a:r>
              <a:rPr spc="-5" dirty="0"/>
              <a:t>for a robust credit </a:t>
            </a:r>
            <a:r>
              <a:rPr dirty="0"/>
              <a:t>risk </a:t>
            </a:r>
            <a:r>
              <a:rPr spc="-5" dirty="0"/>
              <a:t>scoring </a:t>
            </a:r>
            <a:r>
              <a:rPr dirty="0"/>
              <a:t>model. </a:t>
            </a:r>
            <a:r>
              <a:rPr spc="-5" dirty="0"/>
              <a:t>LAPD </a:t>
            </a:r>
            <a:r>
              <a:rPr spc="-765" dirty="0"/>
              <a:t> </a:t>
            </a:r>
            <a:r>
              <a:rPr dirty="0"/>
              <a:t>aims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leverage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learning</a:t>
            </a:r>
            <a:r>
              <a:rPr dirty="0"/>
              <a:t> techniques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create</a:t>
            </a:r>
            <a:r>
              <a:rPr dirty="0"/>
              <a:t> an </a:t>
            </a:r>
            <a:r>
              <a:rPr spc="5" dirty="0"/>
              <a:t> </a:t>
            </a:r>
            <a:r>
              <a:rPr spc="-10" dirty="0"/>
              <a:t>effective </a:t>
            </a:r>
            <a:r>
              <a:rPr spc="-5" dirty="0"/>
              <a:t>model for </a:t>
            </a:r>
            <a:r>
              <a:rPr dirty="0"/>
              <a:t>predicting loan defaults, </a:t>
            </a:r>
            <a:r>
              <a:rPr spc="-5" dirty="0"/>
              <a:t>thereby </a:t>
            </a:r>
            <a:r>
              <a:rPr dirty="0"/>
              <a:t>minimizing </a:t>
            </a:r>
            <a:r>
              <a:rPr spc="5" dirty="0"/>
              <a:t> </a:t>
            </a:r>
            <a:r>
              <a:rPr dirty="0"/>
              <a:t>credit</a:t>
            </a:r>
            <a:r>
              <a:rPr spc="-10" dirty="0"/>
              <a:t> </a:t>
            </a:r>
            <a:r>
              <a:rPr dirty="0"/>
              <a:t>risk</a:t>
            </a:r>
            <a:r>
              <a:rPr spc="1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preventing</a:t>
            </a:r>
            <a:r>
              <a:rPr spc="25" dirty="0"/>
              <a:t> </a:t>
            </a:r>
            <a:r>
              <a:rPr spc="-5" dirty="0"/>
              <a:t>losses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20" dirty="0"/>
              <a:t> </a:t>
            </a:r>
            <a:r>
              <a:rPr spc="-5" dirty="0"/>
              <a:t>financial</a:t>
            </a:r>
            <a:r>
              <a:rPr spc="25" dirty="0"/>
              <a:t> </a:t>
            </a:r>
            <a:r>
              <a:rPr dirty="0"/>
              <a:t>institutions.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7729"/>
            <a:ext cx="3350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</a:t>
            </a:r>
            <a:r>
              <a:rPr spc="-20" dirty="0"/>
              <a:t>o</a:t>
            </a:r>
            <a:r>
              <a:rPr spc="-5" dirty="0"/>
              <a:t>logy: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/>
              <a:t>The</a:t>
            </a:r>
            <a:r>
              <a:rPr sz="2400" spc="15" dirty="0"/>
              <a:t> </a:t>
            </a:r>
            <a:r>
              <a:rPr sz="2400" spc="-5" dirty="0"/>
              <a:t>methodology</a:t>
            </a:r>
            <a:r>
              <a:rPr sz="2400" spc="25" dirty="0"/>
              <a:t> </a:t>
            </a:r>
            <a:r>
              <a:rPr sz="2400" dirty="0"/>
              <a:t>of</a:t>
            </a:r>
            <a:r>
              <a:rPr sz="2400" spc="25" dirty="0"/>
              <a:t> </a:t>
            </a:r>
            <a:r>
              <a:rPr sz="2400" spc="-10" dirty="0"/>
              <a:t>LAPD</a:t>
            </a:r>
            <a:r>
              <a:rPr sz="2400" spc="15" dirty="0"/>
              <a:t> </a:t>
            </a:r>
            <a:r>
              <a:rPr sz="2400" spc="-5" dirty="0"/>
              <a:t>involves</a:t>
            </a:r>
            <a:r>
              <a:rPr sz="2400" spc="30" dirty="0"/>
              <a:t> </a:t>
            </a:r>
            <a:r>
              <a:rPr sz="2400" spc="-5" dirty="0"/>
              <a:t>a</a:t>
            </a:r>
            <a:r>
              <a:rPr sz="2400" spc="20" dirty="0"/>
              <a:t> </a:t>
            </a:r>
            <a:r>
              <a:rPr sz="2400" dirty="0"/>
              <a:t>comprehensive</a:t>
            </a:r>
            <a:r>
              <a:rPr sz="2400" spc="15" dirty="0"/>
              <a:t> </a:t>
            </a:r>
            <a:r>
              <a:rPr sz="2400" dirty="0"/>
              <a:t>approach,</a:t>
            </a:r>
            <a:r>
              <a:rPr sz="2400" spc="35" dirty="0"/>
              <a:t> </a:t>
            </a:r>
            <a:r>
              <a:rPr sz="2400" spc="-5" dirty="0"/>
              <a:t>combining</a:t>
            </a:r>
            <a:endParaRPr sz="2400"/>
          </a:p>
          <a:p>
            <a:pPr marL="241300">
              <a:lnSpc>
                <a:spcPts val="2020"/>
              </a:lnSpc>
              <a:tabLst>
                <a:tab pos="1472565" algn="l"/>
                <a:tab pos="3199765" algn="l"/>
                <a:tab pos="3905250" algn="l"/>
                <a:tab pos="4696460" algn="l"/>
                <a:tab pos="6013450" algn="l"/>
                <a:tab pos="6734175" algn="l"/>
                <a:tab pos="7848600" algn="l"/>
                <a:tab pos="8977630" algn="l"/>
                <a:tab pos="9345295" algn="l"/>
              </a:tabLst>
            </a:pPr>
            <a:r>
              <a:rPr sz="2400" dirty="0"/>
              <a:t>artificial	intelligence	</a:t>
            </a:r>
            <a:r>
              <a:rPr sz="2400" spc="-5" dirty="0"/>
              <a:t>and	data	science.	</a:t>
            </a:r>
            <a:r>
              <a:rPr sz="2400" spc="-10" dirty="0"/>
              <a:t>The	</a:t>
            </a:r>
            <a:r>
              <a:rPr sz="2400" dirty="0"/>
              <a:t>project	</a:t>
            </a:r>
            <a:r>
              <a:rPr sz="2400" spc="-5" dirty="0"/>
              <a:t>utilizes	</a:t>
            </a:r>
            <a:r>
              <a:rPr sz="2400" dirty="0"/>
              <a:t>a	</a:t>
            </a:r>
            <a:r>
              <a:rPr sz="2400" spc="-5" dirty="0"/>
              <a:t>dataset</a:t>
            </a:r>
            <a:endParaRPr sz="2400"/>
          </a:p>
          <a:p>
            <a:pPr marL="241300">
              <a:lnSpc>
                <a:spcPts val="2020"/>
              </a:lnSpc>
              <a:tabLst>
                <a:tab pos="1466215" algn="l"/>
                <a:tab pos="2218055" algn="l"/>
                <a:tab pos="3393440" algn="l"/>
                <a:tab pos="5501005" algn="l"/>
                <a:tab pos="6220460" algn="l"/>
                <a:tab pos="6953250" algn="l"/>
                <a:tab pos="7703184" algn="l"/>
                <a:tab pos="8522335" algn="l"/>
                <a:tab pos="8916670" algn="l"/>
                <a:tab pos="9820275" algn="l"/>
              </a:tabLst>
            </a:pPr>
            <a:r>
              <a:rPr sz="2400" spc="-5" dirty="0"/>
              <a:t>sou</a:t>
            </a:r>
            <a:r>
              <a:rPr sz="2400" dirty="0"/>
              <a:t>r</a:t>
            </a:r>
            <a:r>
              <a:rPr sz="2400" spc="-5" dirty="0"/>
              <a:t>ced</a:t>
            </a:r>
            <a:r>
              <a:rPr sz="2400" dirty="0"/>
              <a:t>	from	</a:t>
            </a:r>
            <a:r>
              <a:rPr sz="2400" spc="-5" dirty="0"/>
              <a:t>K</a:t>
            </a:r>
            <a:r>
              <a:rPr sz="2400" spc="-15" dirty="0"/>
              <a:t>a</a:t>
            </a:r>
            <a:r>
              <a:rPr sz="2400" spc="-5" dirty="0"/>
              <a:t>ggl</a:t>
            </a:r>
            <a:r>
              <a:rPr sz="2400" dirty="0"/>
              <a:t>e,	</a:t>
            </a:r>
            <a:r>
              <a:rPr sz="2400" spc="-5" dirty="0"/>
              <a:t>enc</a:t>
            </a:r>
            <a:r>
              <a:rPr sz="2400" spc="-15" dirty="0"/>
              <a:t>o</a:t>
            </a:r>
            <a:r>
              <a:rPr sz="2400" spc="-5" dirty="0"/>
              <a:t>mp</a:t>
            </a:r>
            <a:r>
              <a:rPr sz="2400" dirty="0"/>
              <a:t>a</a:t>
            </a:r>
            <a:r>
              <a:rPr sz="2400" spc="-5" dirty="0"/>
              <a:t>ssing</a:t>
            </a:r>
            <a:r>
              <a:rPr sz="2400" dirty="0"/>
              <a:t>	</a:t>
            </a:r>
            <a:r>
              <a:rPr sz="2400" spc="-5" dirty="0"/>
              <a:t>l</a:t>
            </a:r>
            <a:r>
              <a:rPr sz="2400" spc="-15" dirty="0"/>
              <a:t>o</a:t>
            </a:r>
            <a:r>
              <a:rPr sz="2400" dirty="0"/>
              <a:t>a</a:t>
            </a:r>
            <a:r>
              <a:rPr sz="2400" spc="-5" dirty="0"/>
              <a:t>n</a:t>
            </a:r>
            <a:r>
              <a:rPr sz="2400" dirty="0"/>
              <a:t>	</a:t>
            </a:r>
            <a:r>
              <a:rPr sz="2400" spc="-5" dirty="0"/>
              <a:t>data</a:t>
            </a:r>
            <a:r>
              <a:rPr sz="2400" dirty="0"/>
              <a:t>	from	</a:t>
            </a:r>
            <a:r>
              <a:rPr sz="2400" spc="-5" dirty="0"/>
              <a:t>2007</a:t>
            </a:r>
            <a:r>
              <a:rPr sz="2400" dirty="0"/>
              <a:t>	to	</a:t>
            </a:r>
            <a:r>
              <a:rPr sz="2400" spc="-10" dirty="0"/>
              <a:t>2015</a:t>
            </a:r>
            <a:r>
              <a:rPr sz="2400" dirty="0"/>
              <a:t>.	</a:t>
            </a:r>
            <a:r>
              <a:rPr sz="2400" spc="-5" dirty="0"/>
              <a:t>The</a:t>
            </a:r>
            <a:endParaRPr sz="2400"/>
          </a:p>
          <a:p>
            <a:pPr marL="241300">
              <a:lnSpc>
                <a:spcPts val="2014"/>
              </a:lnSpc>
              <a:tabLst>
                <a:tab pos="1007744" algn="l"/>
                <a:tab pos="3097530" algn="l"/>
                <a:tab pos="4100195" algn="l"/>
                <a:tab pos="5377815" algn="l"/>
                <a:tab pos="7025005" algn="l"/>
                <a:tab pos="7844155" algn="l"/>
                <a:tab pos="8339455" algn="l"/>
                <a:tab pos="9579610" algn="l"/>
              </a:tabLst>
            </a:pPr>
            <a:r>
              <a:rPr sz="2400" spc="-5" dirty="0"/>
              <a:t>data	preproces</a:t>
            </a:r>
            <a:r>
              <a:rPr sz="2400" dirty="0"/>
              <a:t>s</a:t>
            </a:r>
            <a:r>
              <a:rPr sz="2400" spc="-5" dirty="0"/>
              <a:t>ing</a:t>
            </a:r>
            <a:r>
              <a:rPr sz="2400" dirty="0"/>
              <a:t>	</a:t>
            </a:r>
            <a:r>
              <a:rPr sz="2400" spc="-5" dirty="0"/>
              <a:t>ph</a:t>
            </a:r>
            <a:r>
              <a:rPr sz="2400" spc="-15" dirty="0"/>
              <a:t>a</a:t>
            </a:r>
            <a:r>
              <a:rPr sz="2400" spc="-5" dirty="0"/>
              <a:t>se</a:t>
            </a:r>
            <a:r>
              <a:rPr sz="2400" dirty="0"/>
              <a:t>	</a:t>
            </a:r>
            <a:r>
              <a:rPr sz="2400" spc="-5" dirty="0"/>
              <a:t>involves</a:t>
            </a:r>
            <a:r>
              <a:rPr sz="2400" dirty="0"/>
              <a:t>	</a:t>
            </a:r>
            <a:r>
              <a:rPr sz="2400" spc="-5" dirty="0"/>
              <a:t>techniques</a:t>
            </a:r>
            <a:r>
              <a:rPr sz="2400" dirty="0"/>
              <a:t>	</a:t>
            </a:r>
            <a:r>
              <a:rPr sz="2400" spc="-5" dirty="0"/>
              <a:t>such</a:t>
            </a:r>
            <a:r>
              <a:rPr sz="2400" dirty="0"/>
              <a:t>	</a:t>
            </a:r>
            <a:r>
              <a:rPr sz="2400" spc="-10" dirty="0"/>
              <a:t>a</a:t>
            </a:r>
            <a:r>
              <a:rPr sz="2400" spc="-5" dirty="0"/>
              <a:t>s</a:t>
            </a:r>
            <a:r>
              <a:rPr sz="2400" dirty="0"/>
              <a:t>	</a:t>
            </a:r>
            <a:r>
              <a:rPr sz="2400" spc="-5" dirty="0"/>
              <a:t>variable</a:t>
            </a:r>
            <a:r>
              <a:rPr sz="2400" dirty="0"/>
              <a:t>	</a:t>
            </a:r>
            <a:r>
              <a:rPr sz="2400" spc="-5" dirty="0"/>
              <a:t>na</a:t>
            </a:r>
            <a:r>
              <a:rPr sz="2400" dirty="0"/>
              <a:t>m</a:t>
            </a:r>
            <a:r>
              <a:rPr sz="2400" spc="-5" dirty="0"/>
              <a:t>e</a:t>
            </a:r>
            <a:endParaRPr sz="2400"/>
          </a:p>
          <a:p>
            <a:pPr marL="241300" marR="6350">
              <a:lnSpc>
                <a:spcPct val="70000"/>
              </a:lnSpc>
              <a:spcBef>
                <a:spcPts val="430"/>
              </a:spcBef>
              <a:tabLst>
                <a:tab pos="2155190" algn="l"/>
                <a:tab pos="2984500" algn="l"/>
                <a:tab pos="4495165" algn="l"/>
                <a:tab pos="5188585" algn="l"/>
                <a:tab pos="6529705" algn="l"/>
                <a:tab pos="8276590" algn="l"/>
                <a:tab pos="9616440" algn="l"/>
              </a:tabLst>
            </a:pPr>
            <a:r>
              <a:rPr sz="2400" spc="-5" dirty="0"/>
              <a:t>adj</a:t>
            </a:r>
            <a:r>
              <a:rPr sz="2400" dirty="0"/>
              <a:t>us</a:t>
            </a:r>
            <a:r>
              <a:rPr sz="2400" spc="5" dirty="0"/>
              <a:t>t</a:t>
            </a:r>
            <a:r>
              <a:rPr sz="2400" dirty="0"/>
              <a:t>m</a:t>
            </a:r>
            <a:r>
              <a:rPr sz="2400" spc="-5" dirty="0"/>
              <a:t>ent</a:t>
            </a:r>
            <a:r>
              <a:rPr sz="2400" dirty="0"/>
              <a:t>s,	</a:t>
            </a:r>
            <a:r>
              <a:rPr sz="2400" spc="-5" dirty="0"/>
              <a:t>l</a:t>
            </a:r>
            <a:r>
              <a:rPr sz="2400" spc="-15" dirty="0"/>
              <a:t>a</a:t>
            </a:r>
            <a:r>
              <a:rPr sz="2400" dirty="0"/>
              <a:t>b</a:t>
            </a:r>
            <a:r>
              <a:rPr sz="2400" spc="-5" dirty="0"/>
              <a:t>el</a:t>
            </a:r>
            <a:r>
              <a:rPr sz="2400" dirty="0"/>
              <a:t>	e</a:t>
            </a:r>
            <a:r>
              <a:rPr sz="2400" spc="-5" dirty="0"/>
              <a:t>ncod</a:t>
            </a:r>
            <a:r>
              <a:rPr sz="2400" dirty="0"/>
              <a:t>i</a:t>
            </a:r>
            <a:r>
              <a:rPr sz="2400" spc="-5" dirty="0"/>
              <a:t>ng,</a:t>
            </a:r>
            <a:r>
              <a:rPr sz="2400" dirty="0"/>
              <a:t>	</a:t>
            </a:r>
            <a:r>
              <a:rPr sz="2400" spc="-10" dirty="0"/>
              <a:t>an</a:t>
            </a:r>
            <a:r>
              <a:rPr sz="2400" spc="-5" dirty="0"/>
              <a:t>d</a:t>
            </a:r>
            <a:r>
              <a:rPr sz="2400" dirty="0"/>
              <a:t>	</a:t>
            </a:r>
            <a:r>
              <a:rPr sz="2400" spc="-5" dirty="0"/>
              <a:t>h</a:t>
            </a:r>
            <a:r>
              <a:rPr sz="2400" dirty="0"/>
              <a:t>a</a:t>
            </a:r>
            <a:r>
              <a:rPr sz="2400" spc="-5" dirty="0"/>
              <a:t>n</a:t>
            </a:r>
            <a:r>
              <a:rPr sz="2400" dirty="0"/>
              <a:t>d</a:t>
            </a:r>
            <a:r>
              <a:rPr sz="2400" spc="-5" dirty="0"/>
              <a:t>ling</a:t>
            </a:r>
            <a:r>
              <a:rPr sz="2400" dirty="0"/>
              <a:t>	</a:t>
            </a:r>
            <a:r>
              <a:rPr sz="2400" spc="-5" dirty="0"/>
              <a:t>imbala</a:t>
            </a:r>
            <a:r>
              <a:rPr sz="2400" spc="5" dirty="0"/>
              <a:t>n</a:t>
            </a:r>
            <a:r>
              <a:rPr sz="2400" spc="-5" dirty="0"/>
              <a:t>ced</a:t>
            </a:r>
            <a:r>
              <a:rPr sz="2400" dirty="0"/>
              <a:t>	</a:t>
            </a:r>
            <a:r>
              <a:rPr sz="2400" spc="-5" dirty="0"/>
              <a:t>data</a:t>
            </a:r>
            <a:r>
              <a:rPr sz="2400" dirty="0"/>
              <a:t>sets	</a:t>
            </a:r>
            <a:r>
              <a:rPr sz="2400" spc="-5" dirty="0"/>
              <a:t>usi</a:t>
            </a:r>
            <a:r>
              <a:rPr sz="2400" spc="-15" dirty="0"/>
              <a:t>n</a:t>
            </a:r>
            <a:r>
              <a:rPr sz="2400" spc="-5" dirty="0"/>
              <a:t>g  </a:t>
            </a:r>
            <a:r>
              <a:rPr sz="2400" dirty="0"/>
              <a:t>SMOTE</a:t>
            </a:r>
            <a:r>
              <a:rPr sz="2400" spc="-25" dirty="0"/>
              <a:t> </a:t>
            </a:r>
            <a:r>
              <a:rPr sz="2400" spc="-5" dirty="0"/>
              <a:t>and</a:t>
            </a:r>
            <a:r>
              <a:rPr sz="2400" dirty="0"/>
              <a:t> SMOTE</a:t>
            </a:r>
            <a:r>
              <a:rPr sz="2400" spc="-10" dirty="0"/>
              <a:t> </a:t>
            </a:r>
            <a:r>
              <a:rPr sz="2400" spc="-5" dirty="0"/>
              <a:t>ENN.</a:t>
            </a:r>
            <a:endParaRPr sz="2400"/>
          </a:p>
          <a:p>
            <a:pPr marL="241300" indent="-228600">
              <a:lnSpc>
                <a:spcPts val="2450"/>
              </a:lnSpc>
              <a:spcBef>
                <a:spcPts val="135"/>
              </a:spcBef>
              <a:buChar char="•"/>
              <a:tabLst>
                <a:tab pos="241300" algn="l"/>
                <a:tab pos="1390015" algn="l"/>
                <a:tab pos="3258820" algn="l"/>
                <a:tab pos="4889500" algn="l"/>
                <a:tab pos="6232525" algn="l"/>
                <a:tab pos="7404734" algn="l"/>
                <a:tab pos="9171305" algn="l"/>
              </a:tabLst>
            </a:pPr>
            <a:r>
              <a:rPr sz="2400" spc="-185" dirty="0"/>
              <a:t>V</a:t>
            </a:r>
            <a:r>
              <a:rPr sz="2400" dirty="0"/>
              <a:t>ar</a:t>
            </a:r>
            <a:r>
              <a:rPr sz="2400" spc="5" dirty="0"/>
              <a:t>i</a:t>
            </a:r>
            <a:r>
              <a:rPr sz="2400" dirty="0"/>
              <a:t>ous	cl</a:t>
            </a:r>
            <a:r>
              <a:rPr sz="2400" spc="10" dirty="0"/>
              <a:t>a</a:t>
            </a:r>
            <a:r>
              <a:rPr sz="2400" dirty="0"/>
              <a:t>ss</a:t>
            </a:r>
            <a:r>
              <a:rPr sz="2400" spc="-10" dirty="0"/>
              <a:t>i</a:t>
            </a:r>
            <a:r>
              <a:rPr sz="2400" dirty="0"/>
              <a:t>fication	algo</a:t>
            </a:r>
            <a:r>
              <a:rPr sz="2400" spc="5" dirty="0"/>
              <a:t>r</a:t>
            </a:r>
            <a:r>
              <a:rPr sz="2400" dirty="0"/>
              <a:t>ithms,	i</a:t>
            </a:r>
            <a:r>
              <a:rPr sz="2400" spc="-10" dirty="0"/>
              <a:t>n</a:t>
            </a:r>
            <a:r>
              <a:rPr sz="2400" dirty="0"/>
              <a:t>clu</a:t>
            </a:r>
            <a:r>
              <a:rPr sz="2400" spc="5" dirty="0"/>
              <a:t>d</a:t>
            </a:r>
            <a:r>
              <a:rPr sz="2400" dirty="0"/>
              <a:t>ing	L</a:t>
            </a:r>
            <a:r>
              <a:rPr sz="2400" spc="-10" dirty="0"/>
              <a:t>o</a:t>
            </a:r>
            <a:r>
              <a:rPr sz="2400" dirty="0"/>
              <a:t>gist</a:t>
            </a:r>
            <a:r>
              <a:rPr sz="2400" spc="-10" dirty="0"/>
              <a:t>i</a:t>
            </a:r>
            <a:r>
              <a:rPr sz="2400" dirty="0"/>
              <a:t>c	Regression,	D</a:t>
            </a:r>
            <a:r>
              <a:rPr sz="2400" spc="-10" dirty="0"/>
              <a:t>e</a:t>
            </a:r>
            <a:r>
              <a:rPr sz="2400" spc="5" dirty="0"/>
              <a:t>c</a:t>
            </a:r>
            <a:r>
              <a:rPr sz="2400" dirty="0"/>
              <a:t>isi</a:t>
            </a:r>
            <a:r>
              <a:rPr sz="2400" spc="15" dirty="0"/>
              <a:t>o</a:t>
            </a:r>
            <a:r>
              <a:rPr sz="2400" dirty="0"/>
              <a:t>n</a:t>
            </a:r>
            <a:endParaRPr sz="2400"/>
          </a:p>
          <a:p>
            <a:pPr marL="241300">
              <a:lnSpc>
                <a:spcPts val="2014"/>
              </a:lnSpc>
              <a:tabLst>
                <a:tab pos="1076325" algn="l"/>
                <a:tab pos="1750060" algn="l"/>
                <a:tab pos="2748280" algn="l"/>
                <a:tab pos="3390265" algn="l"/>
                <a:tab pos="4676140" algn="l"/>
                <a:tab pos="5758815" algn="l"/>
                <a:tab pos="6333490" algn="l"/>
                <a:tab pos="7450455" algn="l"/>
                <a:tab pos="7839075" algn="l"/>
                <a:tab pos="8616315" algn="l"/>
                <a:tab pos="9819005" algn="l"/>
              </a:tabLst>
            </a:pPr>
            <a:r>
              <a:rPr sz="2400" spc="-85" dirty="0"/>
              <a:t>T</a:t>
            </a:r>
            <a:r>
              <a:rPr sz="2400" spc="-5" dirty="0"/>
              <a:t>ree</a:t>
            </a:r>
            <a:r>
              <a:rPr sz="2400" dirty="0"/>
              <a:t>,	</a:t>
            </a:r>
            <a:r>
              <a:rPr sz="2400" spc="-5" dirty="0"/>
              <a:t>A</a:t>
            </a:r>
            <a:r>
              <a:rPr sz="2400" spc="-15" dirty="0"/>
              <a:t>d</a:t>
            </a:r>
            <a:r>
              <a:rPr sz="2400" spc="-5" dirty="0"/>
              <a:t>a</a:t>
            </a:r>
            <a:r>
              <a:rPr sz="2400" dirty="0"/>
              <a:t>	</a:t>
            </a:r>
            <a:r>
              <a:rPr sz="2400" spc="-5" dirty="0"/>
              <a:t>B</a:t>
            </a:r>
            <a:r>
              <a:rPr sz="2400" spc="-15" dirty="0"/>
              <a:t>o</a:t>
            </a:r>
            <a:r>
              <a:rPr sz="2400" dirty="0"/>
              <a:t>ost,	</a:t>
            </a:r>
            <a:r>
              <a:rPr sz="2400" spc="-10" dirty="0"/>
              <a:t>an</a:t>
            </a:r>
            <a:r>
              <a:rPr sz="2400" spc="-5" dirty="0"/>
              <a:t>d</a:t>
            </a:r>
            <a:r>
              <a:rPr sz="2400" dirty="0"/>
              <a:t>	</a:t>
            </a:r>
            <a:r>
              <a:rPr sz="2400" spc="-5" dirty="0"/>
              <a:t>R</a:t>
            </a:r>
            <a:r>
              <a:rPr sz="2400" spc="-15" dirty="0"/>
              <a:t>a</a:t>
            </a:r>
            <a:r>
              <a:rPr sz="2400" spc="-5" dirty="0"/>
              <a:t>ndom</a:t>
            </a:r>
            <a:r>
              <a:rPr sz="2400" dirty="0"/>
              <a:t>	Forest,	</a:t>
            </a:r>
            <a:r>
              <a:rPr sz="2400" spc="-5" dirty="0"/>
              <a:t>are</a:t>
            </a:r>
            <a:r>
              <a:rPr sz="2400" dirty="0"/>
              <a:t>	</a:t>
            </a:r>
            <a:r>
              <a:rPr sz="2400" spc="-5" dirty="0"/>
              <a:t>ap</a:t>
            </a:r>
            <a:r>
              <a:rPr sz="2400" spc="-15" dirty="0"/>
              <a:t>p</a:t>
            </a:r>
            <a:r>
              <a:rPr sz="2400" spc="-5" dirty="0"/>
              <a:t>lied</a:t>
            </a:r>
            <a:r>
              <a:rPr sz="2400" dirty="0"/>
              <a:t>	to	</a:t>
            </a:r>
            <a:r>
              <a:rPr sz="2400" spc="-5" dirty="0"/>
              <a:t>build</a:t>
            </a:r>
            <a:r>
              <a:rPr sz="2400" dirty="0"/>
              <a:t>	</a:t>
            </a:r>
            <a:r>
              <a:rPr sz="2400" spc="-5" dirty="0"/>
              <a:t>mo</a:t>
            </a:r>
            <a:r>
              <a:rPr sz="2400" dirty="0"/>
              <a:t>d</a:t>
            </a:r>
            <a:r>
              <a:rPr sz="2400" spc="-5" dirty="0"/>
              <a:t>e</a:t>
            </a:r>
            <a:r>
              <a:rPr sz="2400" spc="-15" dirty="0"/>
              <a:t>l</a:t>
            </a:r>
            <a:r>
              <a:rPr sz="2400" dirty="0"/>
              <a:t>s.	</a:t>
            </a:r>
            <a:r>
              <a:rPr sz="2400" spc="-5" dirty="0"/>
              <a:t>The</a:t>
            </a:r>
            <a:endParaRPr sz="2400"/>
          </a:p>
          <a:p>
            <a:pPr marL="241300">
              <a:lnSpc>
                <a:spcPts val="2014"/>
              </a:lnSpc>
              <a:tabLst>
                <a:tab pos="1384300" algn="l"/>
                <a:tab pos="2834005" algn="l"/>
                <a:tab pos="4450715" algn="l"/>
                <a:tab pos="6170295" algn="l"/>
                <a:tab pos="7651750" algn="l"/>
                <a:tab pos="8049895" algn="l"/>
                <a:tab pos="9514205" algn="l"/>
              </a:tabLst>
            </a:pPr>
            <a:r>
              <a:rPr sz="2400" spc="-5" dirty="0"/>
              <a:t>dataset	balan</a:t>
            </a:r>
            <a:r>
              <a:rPr sz="2400" dirty="0"/>
              <a:t>c</a:t>
            </a:r>
            <a:r>
              <a:rPr sz="2400" spc="-5" dirty="0"/>
              <a:t>ing</a:t>
            </a:r>
            <a:r>
              <a:rPr sz="2400" dirty="0"/>
              <a:t>	te</a:t>
            </a:r>
            <a:r>
              <a:rPr sz="2400" spc="-10" dirty="0"/>
              <a:t>c</a:t>
            </a:r>
            <a:r>
              <a:rPr sz="2400" spc="-5" dirty="0"/>
              <a:t>hniques</a:t>
            </a:r>
            <a:r>
              <a:rPr sz="2400" dirty="0"/>
              <a:t>	</a:t>
            </a:r>
            <a:r>
              <a:rPr sz="2400" spc="-5" dirty="0"/>
              <a:t>significantly</a:t>
            </a:r>
            <a:r>
              <a:rPr sz="2400" dirty="0"/>
              <a:t>	</a:t>
            </a:r>
            <a:r>
              <a:rPr sz="2400" spc="-5" dirty="0"/>
              <a:t>contribute</a:t>
            </a:r>
            <a:r>
              <a:rPr sz="2400" dirty="0"/>
              <a:t>	</a:t>
            </a:r>
            <a:r>
              <a:rPr sz="2400" spc="5" dirty="0"/>
              <a:t>t</a:t>
            </a:r>
            <a:r>
              <a:rPr sz="2400" dirty="0"/>
              <a:t>o	</a:t>
            </a:r>
            <a:r>
              <a:rPr sz="2400" spc="-5" dirty="0"/>
              <a:t>improving</a:t>
            </a:r>
            <a:r>
              <a:rPr sz="2400" dirty="0"/>
              <a:t>	</a:t>
            </a:r>
            <a:r>
              <a:rPr sz="2400" spc="-5" dirty="0"/>
              <a:t>model</a:t>
            </a:r>
            <a:endParaRPr sz="2400"/>
          </a:p>
          <a:p>
            <a:pPr marL="241300" marR="5715">
              <a:lnSpc>
                <a:spcPct val="70000"/>
              </a:lnSpc>
              <a:spcBef>
                <a:spcPts val="430"/>
              </a:spcBef>
              <a:tabLst>
                <a:tab pos="1778635" algn="l"/>
                <a:tab pos="2559050" algn="l"/>
                <a:tab pos="4206875" algn="l"/>
                <a:tab pos="4717415" algn="l"/>
                <a:tab pos="6069330" algn="l"/>
                <a:tab pos="7732395" algn="l"/>
                <a:tab pos="9835515" algn="l"/>
              </a:tabLst>
            </a:pPr>
            <a:r>
              <a:rPr sz="2400" spc="-5" dirty="0"/>
              <a:t>accu</a:t>
            </a:r>
            <a:r>
              <a:rPr sz="2400" dirty="0"/>
              <a:t>r</a:t>
            </a:r>
            <a:r>
              <a:rPr sz="2400" spc="-5" dirty="0"/>
              <a:t>ac</a:t>
            </a:r>
            <a:r>
              <a:rPr sz="2400" spc="-190" dirty="0"/>
              <a:t>y</a:t>
            </a:r>
            <a:r>
              <a:rPr sz="2400" dirty="0"/>
              <a:t>.	</a:t>
            </a:r>
            <a:r>
              <a:rPr sz="2400" spc="-5" dirty="0"/>
              <a:t>Th</a:t>
            </a:r>
            <a:r>
              <a:rPr sz="2400" dirty="0"/>
              <a:t>e	</a:t>
            </a:r>
            <a:r>
              <a:rPr sz="2400" spc="-5" dirty="0"/>
              <a:t>eval</a:t>
            </a:r>
            <a:r>
              <a:rPr sz="2400" dirty="0"/>
              <a:t>u</a:t>
            </a:r>
            <a:r>
              <a:rPr sz="2400" spc="-5" dirty="0"/>
              <a:t>ation</a:t>
            </a:r>
            <a:r>
              <a:rPr sz="2400" dirty="0"/>
              <a:t>	</a:t>
            </a:r>
            <a:r>
              <a:rPr sz="2400" spc="-5" dirty="0"/>
              <a:t>o</a:t>
            </a:r>
            <a:r>
              <a:rPr sz="2400" dirty="0"/>
              <a:t>f	</a:t>
            </a:r>
            <a:r>
              <a:rPr sz="2400" spc="-5" dirty="0"/>
              <a:t>d</a:t>
            </a:r>
            <a:r>
              <a:rPr sz="2400" spc="-15" dirty="0"/>
              <a:t>i</a:t>
            </a:r>
            <a:r>
              <a:rPr sz="2400" spc="-45" dirty="0"/>
              <a:t>f</a:t>
            </a:r>
            <a:r>
              <a:rPr sz="2400" dirty="0"/>
              <a:t>fer</a:t>
            </a:r>
            <a:r>
              <a:rPr sz="2400" spc="-5" dirty="0"/>
              <a:t>ent</a:t>
            </a:r>
            <a:r>
              <a:rPr sz="2400" dirty="0"/>
              <a:t>	</a:t>
            </a:r>
            <a:r>
              <a:rPr sz="2400" spc="-5" dirty="0"/>
              <a:t>a</a:t>
            </a:r>
            <a:r>
              <a:rPr sz="2400" spc="-15" dirty="0"/>
              <a:t>l</a:t>
            </a:r>
            <a:r>
              <a:rPr sz="2400" dirty="0"/>
              <a:t>g</a:t>
            </a:r>
            <a:r>
              <a:rPr sz="2400" spc="-5" dirty="0"/>
              <a:t>orithms</a:t>
            </a:r>
            <a:r>
              <a:rPr sz="2400" dirty="0"/>
              <a:t>	</a:t>
            </a:r>
            <a:r>
              <a:rPr sz="2400" spc="-5" dirty="0"/>
              <a:t>demons</a:t>
            </a:r>
            <a:r>
              <a:rPr sz="2400" dirty="0"/>
              <a:t>tra</a:t>
            </a:r>
            <a:r>
              <a:rPr sz="2400" spc="10" dirty="0"/>
              <a:t>t</a:t>
            </a:r>
            <a:r>
              <a:rPr sz="2400" spc="-5" dirty="0"/>
              <a:t>es</a:t>
            </a:r>
            <a:r>
              <a:rPr sz="2400" dirty="0"/>
              <a:t>	that  </a:t>
            </a:r>
            <a:r>
              <a:rPr sz="2400" spc="-5" dirty="0"/>
              <a:t>Random</a:t>
            </a:r>
            <a:r>
              <a:rPr sz="2400" spc="5" dirty="0"/>
              <a:t> </a:t>
            </a:r>
            <a:r>
              <a:rPr sz="2400" dirty="0"/>
              <a:t>Forest </a:t>
            </a:r>
            <a:r>
              <a:rPr sz="2400" spc="-5" dirty="0"/>
              <a:t>with</a:t>
            </a:r>
            <a:r>
              <a:rPr sz="2400" spc="20" dirty="0"/>
              <a:t> </a:t>
            </a:r>
            <a:r>
              <a:rPr sz="2400" dirty="0"/>
              <a:t>SMOTE</a:t>
            </a:r>
            <a:r>
              <a:rPr sz="2400" spc="-20" dirty="0"/>
              <a:t> </a:t>
            </a:r>
            <a:r>
              <a:rPr sz="2400" spc="-5" dirty="0"/>
              <a:t>ENN</a:t>
            </a:r>
            <a:r>
              <a:rPr sz="2400" spc="20" dirty="0"/>
              <a:t> </a:t>
            </a:r>
            <a:r>
              <a:rPr sz="2400" spc="-5" dirty="0"/>
              <a:t>achieves</a:t>
            </a:r>
            <a:r>
              <a:rPr sz="2400" spc="15" dirty="0"/>
              <a:t> </a:t>
            </a:r>
            <a:r>
              <a:rPr sz="2400" dirty="0"/>
              <a:t>the</a:t>
            </a:r>
            <a:r>
              <a:rPr sz="2400" spc="10" dirty="0"/>
              <a:t> </a:t>
            </a:r>
            <a:r>
              <a:rPr sz="2400" spc="-5" dirty="0"/>
              <a:t>highest</a:t>
            </a:r>
            <a:r>
              <a:rPr sz="2400" spc="25" dirty="0"/>
              <a:t> </a:t>
            </a:r>
            <a:r>
              <a:rPr sz="2400" spc="-5" dirty="0"/>
              <a:t>accuracy</a:t>
            </a:r>
            <a:r>
              <a:rPr sz="2400" spc="5" dirty="0"/>
              <a:t> </a:t>
            </a:r>
            <a:r>
              <a:rPr sz="2400" spc="-5" dirty="0"/>
              <a:t>of 92%.</a:t>
            </a:r>
            <a:endParaRPr sz="2400"/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Char char="•"/>
              <a:tabLst>
                <a:tab pos="241300" algn="l"/>
                <a:tab pos="916305" algn="l"/>
                <a:tab pos="2490470" algn="l"/>
                <a:tab pos="2896235" algn="l"/>
                <a:tab pos="3469640" algn="l"/>
                <a:tab pos="4773930" algn="l"/>
                <a:tab pos="6010275" algn="l"/>
                <a:tab pos="6991350" algn="l"/>
                <a:tab pos="7634605" algn="l"/>
                <a:tab pos="7955280" algn="l"/>
                <a:tab pos="9782175" algn="l"/>
              </a:tabLst>
            </a:pPr>
            <a:r>
              <a:rPr sz="2400" spc="-5" dirty="0"/>
              <a:t>Th</a:t>
            </a:r>
            <a:r>
              <a:rPr sz="2400" dirty="0"/>
              <a:t>e	i</a:t>
            </a:r>
            <a:r>
              <a:rPr sz="2400" spc="-10" dirty="0"/>
              <a:t>n</a:t>
            </a:r>
            <a:r>
              <a:rPr sz="2400" dirty="0"/>
              <a:t>teg</a:t>
            </a:r>
            <a:r>
              <a:rPr sz="2400" spc="5" dirty="0"/>
              <a:t>r</a:t>
            </a:r>
            <a:r>
              <a:rPr sz="2400" dirty="0"/>
              <a:t>ati</a:t>
            </a:r>
            <a:r>
              <a:rPr sz="2400" spc="-10" dirty="0"/>
              <a:t>o</a:t>
            </a:r>
            <a:r>
              <a:rPr sz="2400" dirty="0"/>
              <a:t>n	</a:t>
            </a:r>
            <a:r>
              <a:rPr sz="2400" spc="-5" dirty="0"/>
              <a:t>o</a:t>
            </a:r>
            <a:r>
              <a:rPr sz="2400" dirty="0"/>
              <a:t>f	t</a:t>
            </a:r>
            <a:r>
              <a:rPr sz="2400" spc="-15" dirty="0"/>
              <a:t>h</a:t>
            </a:r>
            <a:r>
              <a:rPr sz="2400" dirty="0"/>
              <a:t>e	machine	l</a:t>
            </a:r>
            <a:r>
              <a:rPr sz="2400" spc="-10" dirty="0"/>
              <a:t>e</a:t>
            </a:r>
            <a:r>
              <a:rPr sz="2400" dirty="0"/>
              <a:t>ar</a:t>
            </a:r>
            <a:r>
              <a:rPr sz="2400" spc="5" dirty="0"/>
              <a:t>n</a:t>
            </a:r>
            <a:r>
              <a:rPr sz="2400" dirty="0"/>
              <a:t>ing	model	i</a:t>
            </a:r>
            <a:r>
              <a:rPr sz="2400" spc="-10" dirty="0"/>
              <a:t>n</a:t>
            </a:r>
            <a:r>
              <a:rPr sz="2400" dirty="0"/>
              <a:t>to	a	us</a:t>
            </a:r>
            <a:r>
              <a:rPr sz="2400" spc="-10" dirty="0"/>
              <a:t>e</a:t>
            </a:r>
            <a:r>
              <a:rPr sz="2400" dirty="0"/>
              <a:t>r-</a:t>
            </a:r>
            <a:r>
              <a:rPr sz="2400" spc="-10" dirty="0"/>
              <a:t>f</a:t>
            </a:r>
            <a:r>
              <a:rPr sz="2400" dirty="0"/>
              <a:t>rie</a:t>
            </a:r>
            <a:r>
              <a:rPr sz="2400" spc="-10" dirty="0"/>
              <a:t>n</a:t>
            </a:r>
            <a:r>
              <a:rPr sz="2400" dirty="0"/>
              <a:t>dly	w</a:t>
            </a:r>
            <a:r>
              <a:rPr sz="2400" spc="10" dirty="0"/>
              <a:t>e</a:t>
            </a:r>
            <a:r>
              <a:rPr sz="2400" dirty="0"/>
              <a:t>b</a:t>
            </a:r>
            <a:endParaRPr sz="2400"/>
          </a:p>
          <a:p>
            <a:pPr marL="241300">
              <a:lnSpc>
                <a:spcPts val="2014"/>
              </a:lnSpc>
              <a:tabLst>
                <a:tab pos="1844675" algn="l"/>
                <a:tab pos="2207260" algn="l"/>
                <a:tab pos="3638550" algn="l"/>
                <a:tab pos="4103370" algn="l"/>
                <a:tab pos="4670425" algn="l"/>
                <a:tab pos="5541010" algn="l"/>
                <a:tab pos="7194550" algn="l"/>
                <a:tab pos="7912734" algn="l"/>
                <a:tab pos="8903335" algn="l"/>
              </a:tabLst>
            </a:pPr>
            <a:r>
              <a:rPr sz="2400" dirty="0"/>
              <a:t>application	</a:t>
            </a:r>
            <a:r>
              <a:rPr sz="2400" spc="-5" dirty="0"/>
              <a:t>is	facilitated	by	</a:t>
            </a:r>
            <a:r>
              <a:rPr sz="2400" dirty="0"/>
              <a:t>the	</a:t>
            </a:r>
            <a:r>
              <a:rPr sz="2400" spc="-5" dirty="0"/>
              <a:t>Flask	</a:t>
            </a:r>
            <a:r>
              <a:rPr sz="2400" dirty="0"/>
              <a:t>framework.	</a:t>
            </a:r>
            <a:r>
              <a:rPr sz="2400" spc="-5" dirty="0"/>
              <a:t>This	</a:t>
            </a:r>
            <a:r>
              <a:rPr sz="2400" dirty="0"/>
              <a:t>allows	</a:t>
            </a:r>
            <a:r>
              <a:rPr sz="2400" spc="-5" dirty="0"/>
              <a:t>end-users,</a:t>
            </a:r>
            <a:endParaRPr sz="2400"/>
          </a:p>
          <a:p>
            <a:pPr marL="241300">
              <a:lnSpc>
                <a:spcPts val="2014"/>
              </a:lnSpc>
            </a:pPr>
            <a:r>
              <a:rPr sz="2400" dirty="0"/>
              <a:t>especially</a:t>
            </a:r>
            <a:r>
              <a:rPr sz="2400" spc="40" dirty="0"/>
              <a:t> </a:t>
            </a:r>
            <a:r>
              <a:rPr sz="2400" spc="-5" dirty="0"/>
              <a:t>banking</a:t>
            </a:r>
            <a:r>
              <a:rPr sz="2400" spc="40" dirty="0"/>
              <a:t> </a:t>
            </a:r>
            <a:r>
              <a:rPr sz="2400" dirty="0"/>
              <a:t>professionals,</a:t>
            </a:r>
            <a:r>
              <a:rPr sz="2400" spc="45" dirty="0"/>
              <a:t> </a:t>
            </a:r>
            <a:r>
              <a:rPr sz="2400" dirty="0"/>
              <a:t>to</a:t>
            </a:r>
            <a:r>
              <a:rPr sz="2400" spc="40" dirty="0"/>
              <a:t> </a:t>
            </a:r>
            <a:r>
              <a:rPr sz="2400" spc="-5" dirty="0"/>
              <a:t>easily</a:t>
            </a:r>
            <a:r>
              <a:rPr sz="2400" spc="35" dirty="0"/>
              <a:t> </a:t>
            </a:r>
            <a:r>
              <a:rPr sz="2400" dirty="0"/>
              <a:t>access</a:t>
            </a:r>
            <a:r>
              <a:rPr sz="2400" spc="40" dirty="0"/>
              <a:t> </a:t>
            </a:r>
            <a:r>
              <a:rPr sz="2400" spc="-5" dirty="0"/>
              <a:t>and</a:t>
            </a:r>
            <a:r>
              <a:rPr sz="2400" spc="50" dirty="0"/>
              <a:t> </a:t>
            </a:r>
            <a:r>
              <a:rPr sz="2400" spc="-5" dirty="0"/>
              <a:t>utilize</a:t>
            </a:r>
            <a:r>
              <a:rPr sz="2400" spc="40" dirty="0"/>
              <a:t> </a:t>
            </a:r>
            <a:r>
              <a:rPr sz="2400" dirty="0"/>
              <a:t>the</a:t>
            </a:r>
            <a:r>
              <a:rPr sz="2400" spc="40" dirty="0"/>
              <a:t> </a:t>
            </a:r>
            <a:r>
              <a:rPr sz="2400" dirty="0"/>
              <a:t>predictive</a:t>
            </a:r>
            <a:endParaRPr sz="2400"/>
          </a:p>
          <a:p>
            <a:pPr marL="241300" marR="6985">
              <a:lnSpc>
                <a:spcPct val="70000"/>
              </a:lnSpc>
              <a:spcBef>
                <a:spcPts val="430"/>
              </a:spcBef>
              <a:tabLst>
                <a:tab pos="1974214" algn="l"/>
                <a:tab pos="2447925" algn="l"/>
                <a:tab pos="3548379" algn="l"/>
                <a:tab pos="4293870" algn="l"/>
                <a:tab pos="5546725" algn="l"/>
                <a:tab pos="6886575" algn="l"/>
                <a:tab pos="8208009" algn="l"/>
                <a:tab pos="9072245" algn="l"/>
                <a:tab pos="9614535" algn="l"/>
              </a:tabLst>
            </a:pPr>
            <a:r>
              <a:rPr sz="2400" spc="-5" dirty="0"/>
              <a:t>cap</a:t>
            </a:r>
            <a:r>
              <a:rPr sz="2400" spc="5" dirty="0"/>
              <a:t>a</a:t>
            </a:r>
            <a:r>
              <a:rPr sz="2400" dirty="0"/>
              <a:t>b</a:t>
            </a:r>
            <a:r>
              <a:rPr sz="2400" spc="-5" dirty="0"/>
              <a:t>ilit</a:t>
            </a:r>
            <a:r>
              <a:rPr sz="2400" dirty="0"/>
              <a:t>i</a:t>
            </a:r>
            <a:r>
              <a:rPr sz="2400" spc="-5" dirty="0"/>
              <a:t>es</a:t>
            </a:r>
            <a:r>
              <a:rPr sz="2400" dirty="0"/>
              <a:t>	</a:t>
            </a:r>
            <a:r>
              <a:rPr sz="2400" spc="-5" dirty="0"/>
              <a:t>o</a:t>
            </a:r>
            <a:r>
              <a:rPr sz="2400" dirty="0"/>
              <a:t>f	</a:t>
            </a:r>
            <a:r>
              <a:rPr sz="2400" spc="-5" dirty="0"/>
              <a:t>L</a:t>
            </a:r>
            <a:r>
              <a:rPr sz="2400" spc="-15" dirty="0"/>
              <a:t>A</a:t>
            </a:r>
            <a:r>
              <a:rPr sz="2400" spc="-5" dirty="0"/>
              <a:t>P</a:t>
            </a:r>
            <a:r>
              <a:rPr sz="2400" dirty="0"/>
              <a:t>D.	</a:t>
            </a:r>
            <a:r>
              <a:rPr sz="2400" spc="-5" dirty="0"/>
              <a:t>Th</a:t>
            </a:r>
            <a:r>
              <a:rPr sz="2400" dirty="0"/>
              <a:t>e	</a:t>
            </a:r>
            <a:r>
              <a:rPr sz="2400" spc="-5" dirty="0"/>
              <a:t>w</a:t>
            </a:r>
            <a:r>
              <a:rPr sz="2400" spc="-15" dirty="0"/>
              <a:t>e</a:t>
            </a:r>
            <a:r>
              <a:rPr sz="2400" spc="-5" dirty="0"/>
              <a:t>bsite</a:t>
            </a:r>
            <a:r>
              <a:rPr sz="2400" dirty="0"/>
              <a:t>	</a:t>
            </a:r>
            <a:r>
              <a:rPr sz="2400" spc="-5" dirty="0"/>
              <a:t>i</a:t>
            </a:r>
            <a:r>
              <a:rPr sz="2400" spc="-15" dirty="0"/>
              <a:t>n</a:t>
            </a:r>
            <a:r>
              <a:rPr sz="2400" spc="5" dirty="0"/>
              <a:t>c</a:t>
            </a:r>
            <a:r>
              <a:rPr sz="2400" spc="-5" dirty="0"/>
              <a:t>ludes</a:t>
            </a:r>
            <a:r>
              <a:rPr sz="2400" dirty="0"/>
              <a:t>	features	</a:t>
            </a:r>
            <a:r>
              <a:rPr sz="2400" spc="-5" dirty="0"/>
              <a:t>such</a:t>
            </a:r>
            <a:r>
              <a:rPr sz="2400" dirty="0"/>
              <a:t>	</a:t>
            </a:r>
            <a:r>
              <a:rPr sz="2400" spc="-10" dirty="0"/>
              <a:t>a</a:t>
            </a:r>
            <a:r>
              <a:rPr sz="2400" spc="-5" dirty="0"/>
              <a:t>s</a:t>
            </a:r>
            <a:r>
              <a:rPr sz="2400" dirty="0"/>
              <a:t>	</a:t>
            </a:r>
            <a:r>
              <a:rPr sz="2400" spc="-5" dirty="0"/>
              <a:t>l</a:t>
            </a:r>
            <a:r>
              <a:rPr sz="2400" spc="-15" dirty="0"/>
              <a:t>o</a:t>
            </a:r>
            <a:r>
              <a:rPr sz="2400" dirty="0"/>
              <a:t>g</a:t>
            </a:r>
            <a:r>
              <a:rPr sz="2400" spc="-5" dirty="0"/>
              <a:t>i</a:t>
            </a:r>
            <a:r>
              <a:rPr sz="2400" spc="-15" dirty="0"/>
              <a:t>n</a:t>
            </a:r>
            <a:r>
              <a:rPr sz="2400" dirty="0"/>
              <a:t>,  registration,</a:t>
            </a:r>
            <a:r>
              <a:rPr sz="2400" spc="-10" dirty="0"/>
              <a:t> </a:t>
            </a:r>
            <a:r>
              <a:rPr sz="2400" spc="-5" dirty="0"/>
              <a:t>and</a:t>
            </a:r>
            <a:r>
              <a:rPr sz="2400" spc="10" dirty="0"/>
              <a:t> </a:t>
            </a:r>
            <a:r>
              <a:rPr sz="2400" spc="-5" dirty="0"/>
              <a:t>a</a:t>
            </a:r>
            <a:r>
              <a:rPr sz="2400" spc="-10" dirty="0"/>
              <a:t> </a:t>
            </a:r>
            <a:r>
              <a:rPr sz="2400" spc="-5" dirty="0"/>
              <a:t>prediction</a:t>
            </a:r>
            <a:r>
              <a:rPr sz="2400" spc="20" dirty="0"/>
              <a:t> </a:t>
            </a:r>
            <a:r>
              <a:rPr sz="2400" spc="-5" dirty="0"/>
              <a:t>calculator</a:t>
            </a:r>
            <a:r>
              <a:rPr sz="2400" spc="35" dirty="0"/>
              <a:t> </a:t>
            </a:r>
            <a:r>
              <a:rPr sz="2400" dirty="0"/>
              <a:t>for</a:t>
            </a:r>
            <a:r>
              <a:rPr sz="2400" spc="-15" dirty="0"/>
              <a:t> </a:t>
            </a:r>
            <a:r>
              <a:rPr sz="2400" spc="-5" dirty="0"/>
              <a:t>clients.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5" y="2693670"/>
              <a:ext cx="5650104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7496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2321" y="2796667"/>
              <a:ext cx="819785" cy="1341120"/>
            </a:xfrm>
            <a:custGeom>
              <a:avLst/>
              <a:gdLst/>
              <a:ahLst/>
              <a:cxnLst/>
              <a:rect l="l" t="t" r="r" b="b"/>
              <a:pathLst>
                <a:path w="819784" h="1341120">
                  <a:moveTo>
                    <a:pt x="440493" y="0"/>
                  </a:moveTo>
                  <a:lnTo>
                    <a:pt x="378898" y="843"/>
                  </a:lnTo>
                  <a:lnTo>
                    <a:pt x="330892" y="8382"/>
                  </a:lnTo>
                  <a:lnTo>
                    <a:pt x="323145" y="13335"/>
                  </a:lnTo>
                  <a:lnTo>
                    <a:pt x="28759" y="204088"/>
                  </a:lnTo>
                  <a:lnTo>
                    <a:pt x="4268" y="238589"/>
                  </a:lnTo>
                  <a:lnTo>
                    <a:pt x="0" y="288720"/>
                  </a:lnTo>
                  <a:lnTo>
                    <a:pt x="123" y="318986"/>
                  </a:lnTo>
                  <a:lnTo>
                    <a:pt x="3105" y="361188"/>
                  </a:lnTo>
                  <a:lnTo>
                    <a:pt x="25203" y="397525"/>
                  </a:lnTo>
                  <a:lnTo>
                    <a:pt x="31490" y="398365"/>
                  </a:lnTo>
                  <a:lnTo>
                    <a:pt x="38538" y="397763"/>
                  </a:lnTo>
                  <a:lnTo>
                    <a:pt x="77146" y="383921"/>
                  </a:lnTo>
                  <a:lnTo>
                    <a:pt x="291268" y="265557"/>
                  </a:lnTo>
                  <a:lnTo>
                    <a:pt x="291268" y="1132078"/>
                  </a:lnTo>
                  <a:lnTo>
                    <a:pt x="37014" y="1132078"/>
                  </a:lnTo>
                  <a:lnTo>
                    <a:pt x="31553" y="1133983"/>
                  </a:lnTo>
                  <a:lnTo>
                    <a:pt x="8963" y="1170003"/>
                  </a:lnTo>
                  <a:lnTo>
                    <a:pt x="3708" y="1210691"/>
                  </a:lnTo>
                  <a:lnTo>
                    <a:pt x="3105" y="1238123"/>
                  </a:lnTo>
                  <a:lnTo>
                    <a:pt x="3296" y="1251960"/>
                  </a:lnTo>
                  <a:lnTo>
                    <a:pt x="7844" y="1296517"/>
                  </a:lnTo>
                  <a:lnTo>
                    <a:pt x="22917" y="1332357"/>
                  </a:lnTo>
                  <a:lnTo>
                    <a:pt x="37649" y="1340993"/>
                  </a:lnTo>
                  <a:lnTo>
                    <a:pt x="784155" y="1340993"/>
                  </a:lnTo>
                  <a:lnTo>
                    <a:pt x="810013" y="1312467"/>
                  </a:lnTo>
                  <a:lnTo>
                    <a:pt x="818429" y="1264713"/>
                  </a:lnTo>
                  <a:lnTo>
                    <a:pt x="819207" y="1238123"/>
                  </a:lnTo>
                  <a:lnTo>
                    <a:pt x="819040" y="1223787"/>
                  </a:lnTo>
                  <a:lnTo>
                    <a:pt x="815091" y="1178613"/>
                  </a:lnTo>
                  <a:lnTo>
                    <a:pt x="800157" y="1141476"/>
                  </a:lnTo>
                  <a:lnTo>
                    <a:pt x="784155" y="1132078"/>
                  </a:lnTo>
                  <a:lnTo>
                    <a:pt x="560889" y="1132078"/>
                  </a:lnTo>
                  <a:lnTo>
                    <a:pt x="560889" y="25781"/>
                  </a:lnTo>
                  <a:lnTo>
                    <a:pt x="524980" y="3603"/>
                  </a:lnTo>
                  <a:lnTo>
                    <a:pt x="475831" y="380"/>
                  </a:lnTo>
                  <a:lnTo>
                    <a:pt x="44049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82252" y="2796667"/>
              <a:ext cx="819785" cy="1341120"/>
            </a:xfrm>
            <a:custGeom>
              <a:avLst/>
              <a:gdLst/>
              <a:ahLst/>
              <a:cxnLst/>
              <a:rect l="l" t="t" r="r" b="b"/>
              <a:pathLst>
                <a:path w="819784" h="1341120">
                  <a:moveTo>
                    <a:pt x="440563" y="0"/>
                  </a:moveTo>
                  <a:lnTo>
                    <a:pt x="490783" y="857"/>
                  </a:lnTo>
                  <a:lnTo>
                    <a:pt x="533455" y="5042"/>
                  </a:lnTo>
                  <a:lnTo>
                    <a:pt x="556768" y="16510"/>
                  </a:lnTo>
                  <a:lnTo>
                    <a:pt x="559562" y="20574"/>
                  </a:lnTo>
                  <a:lnTo>
                    <a:pt x="560958" y="25781"/>
                  </a:lnTo>
                  <a:lnTo>
                    <a:pt x="560958" y="31877"/>
                  </a:lnTo>
                  <a:lnTo>
                    <a:pt x="560958" y="1132078"/>
                  </a:lnTo>
                  <a:lnTo>
                    <a:pt x="778128" y="1132078"/>
                  </a:lnTo>
                  <a:lnTo>
                    <a:pt x="784225" y="1132078"/>
                  </a:lnTo>
                  <a:lnTo>
                    <a:pt x="789940" y="1133983"/>
                  </a:lnTo>
                  <a:lnTo>
                    <a:pt x="795020" y="1137793"/>
                  </a:lnTo>
                  <a:lnTo>
                    <a:pt x="800226" y="1141476"/>
                  </a:lnTo>
                  <a:lnTo>
                    <a:pt x="804672" y="1147572"/>
                  </a:lnTo>
                  <a:lnTo>
                    <a:pt x="816609" y="1188212"/>
                  </a:lnTo>
                  <a:lnTo>
                    <a:pt x="819276" y="1238123"/>
                  </a:lnTo>
                  <a:lnTo>
                    <a:pt x="819084" y="1251960"/>
                  </a:lnTo>
                  <a:lnTo>
                    <a:pt x="814413" y="1296517"/>
                  </a:lnTo>
                  <a:lnTo>
                    <a:pt x="799338" y="1332357"/>
                  </a:lnTo>
                  <a:lnTo>
                    <a:pt x="794512" y="1335786"/>
                  </a:lnTo>
                  <a:lnTo>
                    <a:pt x="789686" y="1339215"/>
                  </a:lnTo>
                  <a:lnTo>
                    <a:pt x="784225" y="1340993"/>
                  </a:lnTo>
                  <a:lnTo>
                    <a:pt x="778128" y="1340993"/>
                  </a:lnTo>
                  <a:lnTo>
                    <a:pt x="43306" y="1340993"/>
                  </a:lnTo>
                  <a:lnTo>
                    <a:pt x="37719" y="1340993"/>
                  </a:lnTo>
                  <a:lnTo>
                    <a:pt x="32639" y="1339215"/>
                  </a:lnTo>
                  <a:lnTo>
                    <a:pt x="27813" y="1335786"/>
                  </a:lnTo>
                  <a:lnTo>
                    <a:pt x="22987" y="1332357"/>
                  </a:lnTo>
                  <a:lnTo>
                    <a:pt x="7913" y="1296517"/>
                  </a:lnTo>
                  <a:lnTo>
                    <a:pt x="3365" y="1251960"/>
                  </a:lnTo>
                  <a:lnTo>
                    <a:pt x="3175" y="1238123"/>
                  </a:lnTo>
                  <a:lnTo>
                    <a:pt x="3321" y="1223787"/>
                  </a:lnTo>
                  <a:lnTo>
                    <a:pt x="7165" y="1178613"/>
                  </a:lnTo>
                  <a:lnTo>
                    <a:pt x="21971" y="1141476"/>
                  </a:lnTo>
                  <a:lnTo>
                    <a:pt x="26797" y="1137793"/>
                  </a:lnTo>
                  <a:lnTo>
                    <a:pt x="31623" y="1133983"/>
                  </a:lnTo>
                  <a:lnTo>
                    <a:pt x="37083" y="1132078"/>
                  </a:lnTo>
                  <a:lnTo>
                    <a:pt x="43306" y="1132078"/>
                  </a:lnTo>
                  <a:lnTo>
                    <a:pt x="291338" y="1132078"/>
                  </a:lnTo>
                  <a:lnTo>
                    <a:pt x="291338" y="265557"/>
                  </a:lnTo>
                  <a:lnTo>
                    <a:pt x="77216" y="383921"/>
                  </a:lnTo>
                  <a:lnTo>
                    <a:pt x="65950" y="389012"/>
                  </a:lnTo>
                  <a:lnTo>
                    <a:pt x="55768" y="393033"/>
                  </a:lnTo>
                  <a:lnTo>
                    <a:pt x="46658" y="395958"/>
                  </a:lnTo>
                  <a:lnTo>
                    <a:pt x="38607" y="397763"/>
                  </a:lnTo>
                  <a:lnTo>
                    <a:pt x="31559" y="398365"/>
                  </a:lnTo>
                  <a:lnTo>
                    <a:pt x="25273" y="397525"/>
                  </a:lnTo>
                  <a:lnTo>
                    <a:pt x="3175" y="361188"/>
                  </a:lnTo>
                  <a:lnTo>
                    <a:pt x="192" y="318986"/>
                  </a:lnTo>
                  <a:lnTo>
                    <a:pt x="0" y="300482"/>
                  </a:lnTo>
                  <a:lnTo>
                    <a:pt x="69" y="288720"/>
                  </a:lnTo>
                  <a:lnTo>
                    <a:pt x="2857" y="245110"/>
                  </a:lnTo>
                  <a:lnTo>
                    <a:pt x="17525" y="214122"/>
                  </a:lnTo>
                  <a:lnTo>
                    <a:pt x="22351" y="209296"/>
                  </a:lnTo>
                  <a:lnTo>
                    <a:pt x="28828" y="204088"/>
                  </a:lnTo>
                  <a:lnTo>
                    <a:pt x="37083" y="198628"/>
                  </a:lnTo>
                  <a:lnTo>
                    <a:pt x="323215" y="13335"/>
                  </a:lnTo>
                  <a:lnTo>
                    <a:pt x="326644" y="10668"/>
                  </a:lnTo>
                  <a:lnTo>
                    <a:pt x="330962" y="8382"/>
                  </a:lnTo>
                  <a:lnTo>
                    <a:pt x="336042" y="6731"/>
                  </a:lnTo>
                  <a:lnTo>
                    <a:pt x="341249" y="4953"/>
                  </a:lnTo>
                  <a:lnTo>
                    <a:pt x="388493" y="508"/>
                  </a:lnTo>
                  <a:lnTo>
                    <a:pt x="425319" y="25"/>
                  </a:lnTo>
                  <a:lnTo>
                    <a:pt x="440563" y="0"/>
                  </a:lnTo>
                  <a:close/>
                </a:path>
              </a:pathLst>
            </a:custGeom>
            <a:ln w="2285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58755" cy="153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5"/>
              </a:spcBef>
              <a:buChar char="•"/>
              <a:tabLst>
                <a:tab pos="241300" algn="l"/>
                <a:tab pos="963294" algn="l"/>
                <a:tab pos="2383790" algn="l"/>
                <a:tab pos="2811145" algn="l"/>
                <a:tab pos="3827779" algn="l"/>
                <a:tab pos="4217670" algn="l"/>
                <a:tab pos="4552950" algn="l"/>
                <a:tab pos="5569585" algn="l"/>
                <a:tab pos="6988809" algn="l"/>
                <a:tab pos="7767955" algn="l"/>
                <a:tab pos="8912225" algn="l"/>
              </a:tabLst>
            </a:pPr>
            <a:r>
              <a:rPr sz="2600" spc="5" dirty="0">
                <a:latin typeface="Arial MT"/>
                <a:cs typeface="Arial MT"/>
              </a:rPr>
              <a:t>Th</a:t>
            </a:r>
            <a:r>
              <a:rPr sz="2600" dirty="0">
                <a:latin typeface="Arial MT"/>
                <a:cs typeface="Arial MT"/>
              </a:rPr>
              <a:t>e	o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tcome	of	LA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D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	a	hig</a:t>
            </a:r>
            <a:r>
              <a:rPr sz="2600" spc="5" dirty="0">
                <a:latin typeface="Arial MT"/>
                <a:cs typeface="Arial MT"/>
              </a:rPr>
              <a:t>h</a:t>
            </a:r>
            <a:r>
              <a:rPr sz="2600" dirty="0">
                <a:latin typeface="Arial MT"/>
                <a:cs typeface="Arial MT"/>
              </a:rPr>
              <a:t>ly	accurate	loan	d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fault	pre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icti</a:t>
            </a:r>
            <a:r>
              <a:rPr sz="2600" spc="-1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n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</a:pPr>
            <a:r>
              <a:rPr sz="2600" spc="5" dirty="0">
                <a:latin typeface="Arial MT"/>
                <a:cs typeface="Arial MT"/>
              </a:rPr>
              <a:t>model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integrated</a:t>
            </a:r>
            <a:r>
              <a:rPr sz="2600" spc="3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web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application.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developed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and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  <a:tabLst>
                <a:tab pos="1600835" algn="l"/>
                <a:tab pos="2925445" algn="l"/>
                <a:tab pos="3345815" algn="l"/>
                <a:tab pos="4815205" algn="l"/>
                <a:tab pos="6193155" algn="l"/>
                <a:tab pos="6816090" algn="l"/>
                <a:tab pos="8270875" algn="l"/>
                <a:tab pos="10070465" algn="l"/>
              </a:tabLst>
            </a:pPr>
            <a:r>
              <a:rPr sz="2600" dirty="0">
                <a:latin typeface="Arial MT"/>
                <a:cs typeface="Arial MT"/>
              </a:rPr>
              <a:t>w</a:t>
            </a:r>
            <a:r>
              <a:rPr sz="2600" spc="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bsite	pro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ide	a	pra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tical	s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lution	for	fin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ial	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stitutions	</a:t>
            </a:r>
            <a:r>
              <a:rPr sz="2600" spc="-5" dirty="0">
                <a:latin typeface="Arial MT"/>
                <a:cs typeface="Arial MT"/>
              </a:rPr>
              <a:t>to</a:t>
            </a:r>
            <a:endParaRPr sz="26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465"/>
              </a:spcBef>
              <a:tabLst>
                <a:tab pos="1976755" algn="l"/>
                <a:tab pos="2792730" algn="l"/>
                <a:tab pos="3591560" algn="l"/>
                <a:tab pos="5436870" algn="l"/>
                <a:tab pos="6912609" algn="l"/>
                <a:tab pos="8096884" algn="l"/>
                <a:tab pos="9517380" algn="l"/>
              </a:tabLst>
            </a:pP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tre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gt</a:t>
            </a:r>
            <a:r>
              <a:rPr sz="2600" spc="5" dirty="0">
                <a:latin typeface="Arial MT"/>
                <a:cs typeface="Arial MT"/>
              </a:rPr>
              <a:t>h</a:t>
            </a:r>
            <a:r>
              <a:rPr sz="2600" dirty="0">
                <a:latin typeface="Arial MT"/>
                <a:cs typeface="Arial MT"/>
              </a:rPr>
              <a:t>en	their	loan	s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ct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ing	s</a:t>
            </a:r>
            <a:r>
              <a:rPr sz="2600" spc="-15" dirty="0">
                <a:latin typeface="Arial MT"/>
                <a:cs typeface="Arial MT"/>
              </a:rPr>
              <a:t>y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em</a:t>
            </a:r>
            <a:r>
              <a:rPr sz="2600" spc="1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,	reduce	rej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c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ion	rates, 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mitigate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impact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defaults.</a:t>
            </a:r>
            <a:r>
              <a:rPr sz="2600" spc="5" dirty="0">
                <a:latin typeface="Arial MT"/>
                <a:cs typeface="Arial MT"/>
              </a:rPr>
              <a:t> The</a:t>
            </a:r>
            <a:r>
              <a:rPr sz="2600" dirty="0">
                <a:latin typeface="Arial MT"/>
                <a:cs typeface="Arial MT"/>
              </a:rPr>
              <a:t> project's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success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opens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124326"/>
            <a:ext cx="101288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17015" algn="l"/>
                <a:tab pos="2155190" algn="l"/>
                <a:tab pos="3254375" algn="l"/>
                <a:tab pos="5770880" algn="l"/>
                <a:tab pos="7328534" algn="l"/>
                <a:tab pos="8042275" algn="l"/>
                <a:tab pos="983869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10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ues	for	future	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nc</a:t>
            </a:r>
            <a:r>
              <a:rPr sz="2600" spc="-1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me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ts,	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cl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ding	the	integ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ation	of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401390"/>
            <a:ext cx="10131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3670" algn="l"/>
                <a:tab pos="3242310" algn="l"/>
                <a:tab pos="5223510" algn="l"/>
                <a:tab pos="6430645" algn="l"/>
                <a:tab pos="8028305" algn="l"/>
                <a:tab pos="8758555" algn="l"/>
              </a:tabLst>
            </a:pP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tural	Language	Proc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-2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ing	(NL</a:t>
            </a:r>
            <a:r>
              <a:rPr sz="2600" spc="-1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)	ch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tbots	for	impr</a:t>
            </a:r>
            <a:r>
              <a:rPr sz="2600" spc="-1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ved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679316"/>
            <a:ext cx="1013079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00"/>
              </a:spcBef>
              <a:tabLst>
                <a:tab pos="1827530" algn="l"/>
                <a:tab pos="2542540" algn="l"/>
                <a:tab pos="3164840" algn="l"/>
                <a:tab pos="4944745" algn="l"/>
                <a:tab pos="5382260" algn="l"/>
                <a:tab pos="6518909" algn="l"/>
                <a:tab pos="8428990" algn="l"/>
                <a:tab pos="8976360" algn="l"/>
              </a:tabLst>
            </a:pPr>
            <a:r>
              <a:rPr sz="2600" dirty="0">
                <a:latin typeface="Arial MT"/>
                <a:cs typeface="Arial MT"/>
              </a:rPr>
              <a:t>int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ra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tivi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y	and	the	e</a:t>
            </a:r>
            <a:r>
              <a:rPr sz="2600" spc="5" dirty="0">
                <a:latin typeface="Arial MT"/>
                <a:cs typeface="Arial MT"/>
              </a:rPr>
              <a:t>x</a:t>
            </a:r>
            <a:r>
              <a:rPr sz="2600" dirty="0">
                <a:latin typeface="Arial MT"/>
                <a:cs typeface="Arial MT"/>
              </a:rPr>
              <a:t>plorat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on	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f	mo</a:t>
            </a:r>
            <a:r>
              <a:rPr sz="2600" spc="5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ile	a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plicat</a:t>
            </a: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s	for	bro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d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</a:t>
            </a:r>
            <a:endParaRPr sz="2600">
              <a:latin typeface="Arial MT"/>
              <a:cs typeface="Arial MT"/>
            </a:endParaRPr>
          </a:p>
          <a:p>
            <a:pPr marL="12700" marR="8255">
              <a:lnSpc>
                <a:spcPct val="70000"/>
              </a:lnSpc>
              <a:spcBef>
                <a:spcPts val="470"/>
              </a:spcBef>
            </a:pPr>
            <a:r>
              <a:rPr sz="2600" spc="-15" dirty="0">
                <a:latin typeface="Arial MT"/>
                <a:cs typeface="Arial MT"/>
              </a:rPr>
              <a:t>accessibility.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Additionally,</a:t>
            </a:r>
            <a:r>
              <a:rPr sz="2600" dirty="0">
                <a:latin typeface="Arial MT"/>
                <a:cs typeface="Arial MT"/>
              </a:rPr>
              <a:t> widening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dataset could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further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enhance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model's predictive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637608"/>
            <a:ext cx="10358755" cy="1255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5"/>
              </a:lnSpc>
              <a:spcBef>
                <a:spcPts val="105"/>
              </a:spcBef>
              <a:buChar char="•"/>
              <a:tabLst>
                <a:tab pos="241300" algn="l"/>
                <a:tab pos="671195" algn="l"/>
                <a:tab pos="2479675" algn="l"/>
                <a:tab pos="3498215" algn="l"/>
                <a:tab pos="4629150" algn="l"/>
                <a:tab pos="5132070" algn="l"/>
                <a:tab pos="5470525" algn="l"/>
                <a:tab pos="7058659" algn="l"/>
                <a:tab pos="8408035" algn="l"/>
                <a:tab pos="8819515" algn="l"/>
              </a:tabLst>
            </a:pP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co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clu</a:t>
            </a:r>
            <a:r>
              <a:rPr sz="2600" spc="-1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ion,	LAPD	stan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s	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s	a	prom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sing	init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ative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leve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aging</a:t>
            </a:r>
            <a:endParaRPr sz="2600">
              <a:latin typeface="Arial MT"/>
              <a:cs typeface="Arial MT"/>
            </a:endParaRPr>
          </a:p>
          <a:p>
            <a:pPr marL="241300">
              <a:lnSpc>
                <a:spcPts val="2185"/>
              </a:lnSpc>
              <a:tabLst>
                <a:tab pos="1059815" algn="l"/>
                <a:tab pos="2355215" algn="l"/>
                <a:tab pos="3081020" algn="l"/>
                <a:tab pos="4505960" algn="l"/>
                <a:tab pos="5855970" algn="l"/>
                <a:tab pos="6304280" algn="l"/>
                <a:tab pos="7654290" algn="l"/>
                <a:tab pos="8764270" algn="l"/>
              </a:tabLst>
            </a:pPr>
            <a:r>
              <a:rPr sz="2600" dirty="0">
                <a:latin typeface="Arial MT"/>
                <a:cs typeface="Arial MT"/>
              </a:rPr>
              <a:t>d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ta	s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e	and	machine	</a:t>
            </a:r>
            <a:r>
              <a:rPr sz="2600" spc="-1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rning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a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dress	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ritic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l	challen</a:t>
            </a:r>
            <a:r>
              <a:rPr sz="2600" spc="5" dirty="0">
                <a:latin typeface="Arial MT"/>
                <a:cs typeface="Arial MT"/>
              </a:rPr>
              <a:t>g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</a:t>
            </a:r>
            <a:endParaRPr sz="26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470"/>
              </a:spcBef>
              <a:tabLst>
                <a:tab pos="1275715" algn="l"/>
                <a:tab pos="1847214" algn="l"/>
                <a:tab pos="2531745" algn="l"/>
                <a:tab pos="3916045" algn="l"/>
                <a:tab pos="5113655" algn="l"/>
                <a:tab pos="6936740" algn="l"/>
                <a:tab pos="7416800" algn="l"/>
                <a:tab pos="8432165" algn="l"/>
                <a:tab pos="8930640" algn="l"/>
              </a:tabLst>
            </a:pPr>
            <a:r>
              <a:rPr sz="2600" dirty="0">
                <a:latin typeface="Arial MT"/>
                <a:cs typeface="Arial MT"/>
              </a:rPr>
              <a:t>fa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ed	</a:t>
            </a:r>
            <a:r>
              <a:rPr sz="2600" spc="-10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y	the	b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k</a:t>
            </a:r>
            <a:r>
              <a:rPr sz="2600" dirty="0">
                <a:latin typeface="Arial MT"/>
                <a:cs typeface="Arial MT"/>
              </a:rPr>
              <a:t>ing	secto</a:t>
            </a:r>
            <a:r>
              <a:rPr sz="2600" spc="-14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,	p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rti</a:t>
            </a:r>
            <a:r>
              <a:rPr sz="2600" spc="-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ul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rly	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times	of	e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spc="-10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m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c  </a:t>
            </a:r>
            <a:r>
              <a:rPr sz="2600" spc="-15" dirty="0">
                <a:latin typeface="Arial MT"/>
                <a:cs typeface="Arial MT"/>
              </a:rPr>
              <a:t>uncertainty.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85660" y="2782316"/>
              <a:ext cx="1949450" cy="1355725"/>
            </a:xfrm>
            <a:custGeom>
              <a:avLst/>
              <a:gdLst/>
              <a:ahLst/>
              <a:cxnLst/>
              <a:rect l="l" t="t" r="r" b="b"/>
              <a:pathLst>
                <a:path w="1949450" h="1355725">
                  <a:moveTo>
                    <a:pt x="1914216" y="1146429"/>
                  </a:moveTo>
                  <a:lnTo>
                    <a:pt x="1167075" y="1146429"/>
                  </a:lnTo>
                  <a:lnTo>
                    <a:pt x="1161614" y="1148334"/>
                  </a:lnTo>
                  <a:lnTo>
                    <a:pt x="1156788" y="1152144"/>
                  </a:lnTo>
                  <a:lnTo>
                    <a:pt x="1151962" y="1155827"/>
                  </a:lnTo>
                  <a:lnTo>
                    <a:pt x="1137210" y="1192964"/>
                  </a:lnTo>
                  <a:lnTo>
                    <a:pt x="1133331" y="1238138"/>
                  </a:lnTo>
                  <a:lnTo>
                    <a:pt x="1133166" y="1252474"/>
                  </a:lnTo>
                  <a:lnTo>
                    <a:pt x="1133357" y="1266311"/>
                  </a:lnTo>
                  <a:lnTo>
                    <a:pt x="1137905" y="1310868"/>
                  </a:lnTo>
                  <a:lnTo>
                    <a:pt x="1153105" y="1346708"/>
                  </a:lnTo>
                  <a:lnTo>
                    <a:pt x="1167837" y="1355344"/>
                  </a:lnTo>
                  <a:lnTo>
                    <a:pt x="1914216" y="1355344"/>
                  </a:lnTo>
                  <a:lnTo>
                    <a:pt x="1919804" y="1353566"/>
                  </a:lnTo>
                  <a:lnTo>
                    <a:pt x="1924503" y="1350137"/>
                  </a:lnTo>
                  <a:lnTo>
                    <a:pt x="1929329" y="1346708"/>
                  </a:lnTo>
                  <a:lnTo>
                    <a:pt x="1944458" y="1310868"/>
                  </a:lnTo>
                  <a:lnTo>
                    <a:pt x="1949078" y="1266311"/>
                  </a:lnTo>
                  <a:lnTo>
                    <a:pt x="1949268" y="1252474"/>
                  </a:lnTo>
                  <a:lnTo>
                    <a:pt x="1949104" y="1238138"/>
                  </a:lnTo>
                  <a:lnTo>
                    <a:pt x="1945224" y="1192964"/>
                  </a:lnTo>
                  <a:lnTo>
                    <a:pt x="1930218" y="1155827"/>
                  </a:lnTo>
                  <a:lnTo>
                    <a:pt x="1919931" y="1148334"/>
                  </a:lnTo>
                  <a:lnTo>
                    <a:pt x="1914216" y="1146429"/>
                  </a:lnTo>
                  <a:close/>
                </a:path>
                <a:path w="1949450" h="1355725">
                  <a:moveTo>
                    <a:pt x="1690950" y="279908"/>
                  </a:moveTo>
                  <a:lnTo>
                    <a:pt x="1421329" y="279908"/>
                  </a:lnTo>
                  <a:lnTo>
                    <a:pt x="1421329" y="1146429"/>
                  </a:lnTo>
                  <a:lnTo>
                    <a:pt x="1690950" y="1146429"/>
                  </a:lnTo>
                  <a:lnTo>
                    <a:pt x="1690950" y="279908"/>
                  </a:lnTo>
                  <a:close/>
                </a:path>
                <a:path w="1949450" h="1355725">
                  <a:moveTo>
                    <a:pt x="1570554" y="14350"/>
                  </a:moveTo>
                  <a:lnTo>
                    <a:pt x="1518611" y="14859"/>
                  </a:lnTo>
                  <a:lnTo>
                    <a:pt x="1477971" y="17907"/>
                  </a:lnTo>
                  <a:lnTo>
                    <a:pt x="1466033" y="21082"/>
                  </a:lnTo>
                  <a:lnTo>
                    <a:pt x="1460953" y="22733"/>
                  </a:lnTo>
                  <a:lnTo>
                    <a:pt x="1456635" y="25019"/>
                  </a:lnTo>
                  <a:lnTo>
                    <a:pt x="1453206" y="27686"/>
                  </a:lnTo>
                  <a:lnTo>
                    <a:pt x="1167075" y="212979"/>
                  </a:lnTo>
                  <a:lnTo>
                    <a:pt x="1139008" y="239395"/>
                  </a:lnTo>
                  <a:lnTo>
                    <a:pt x="1130654" y="282739"/>
                  </a:lnTo>
                  <a:lnTo>
                    <a:pt x="1130118" y="314833"/>
                  </a:lnTo>
                  <a:lnTo>
                    <a:pt x="1130309" y="333337"/>
                  </a:lnTo>
                  <a:lnTo>
                    <a:pt x="1133166" y="375538"/>
                  </a:lnTo>
                  <a:lnTo>
                    <a:pt x="1155264" y="411876"/>
                  </a:lnTo>
                  <a:lnTo>
                    <a:pt x="1161551" y="412716"/>
                  </a:lnTo>
                  <a:lnTo>
                    <a:pt x="1168599" y="412114"/>
                  </a:lnTo>
                  <a:lnTo>
                    <a:pt x="1207207" y="398272"/>
                  </a:lnTo>
                  <a:lnTo>
                    <a:pt x="1421329" y="279908"/>
                  </a:lnTo>
                  <a:lnTo>
                    <a:pt x="1690950" y="279908"/>
                  </a:lnTo>
                  <a:lnTo>
                    <a:pt x="1690950" y="40132"/>
                  </a:lnTo>
                  <a:lnTo>
                    <a:pt x="1689553" y="34925"/>
                  </a:lnTo>
                  <a:lnTo>
                    <a:pt x="1655041" y="17954"/>
                  </a:lnTo>
                  <a:lnTo>
                    <a:pt x="1605892" y="14731"/>
                  </a:lnTo>
                  <a:lnTo>
                    <a:pt x="1589152" y="14446"/>
                  </a:lnTo>
                  <a:lnTo>
                    <a:pt x="1570554" y="14350"/>
                  </a:lnTo>
                  <a:close/>
                </a:path>
                <a:path w="1949450" h="1355725">
                  <a:moveTo>
                    <a:pt x="825752" y="243839"/>
                  </a:moveTo>
                  <a:lnTo>
                    <a:pt x="346782" y="243839"/>
                  </a:lnTo>
                  <a:lnTo>
                    <a:pt x="367692" y="244647"/>
                  </a:lnTo>
                  <a:lnTo>
                    <a:pt x="387184" y="247062"/>
                  </a:lnTo>
                  <a:lnTo>
                    <a:pt x="437206" y="263741"/>
                  </a:lnTo>
                  <a:lnTo>
                    <a:pt x="474925" y="292226"/>
                  </a:lnTo>
                  <a:lnTo>
                    <a:pt x="500803" y="330517"/>
                  </a:lnTo>
                  <a:lnTo>
                    <a:pt x="514914" y="376523"/>
                  </a:lnTo>
                  <a:lnTo>
                    <a:pt x="517597" y="409575"/>
                  </a:lnTo>
                  <a:lnTo>
                    <a:pt x="517052" y="428335"/>
                  </a:lnTo>
                  <a:lnTo>
                    <a:pt x="512722" y="467475"/>
                  </a:lnTo>
                  <a:lnTo>
                    <a:pt x="503649" y="508859"/>
                  </a:lnTo>
                  <a:lnTo>
                    <a:pt x="487405" y="553868"/>
                  </a:lnTo>
                  <a:lnTo>
                    <a:pt x="463473" y="602898"/>
                  </a:lnTo>
                  <a:lnTo>
                    <a:pt x="430569" y="656949"/>
                  </a:lnTo>
                  <a:lnTo>
                    <a:pt x="387851" y="716283"/>
                  </a:lnTo>
                  <a:lnTo>
                    <a:pt x="361705" y="748283"/>
                  </a:lnTo>
                  <a:lnTo>
                    <a:pt x="332225" y="781903"/>
                  </a:lnTo>
                  <a:lnTo>
                    <a:pt x="59097" y="1074681"/>
                  </a:lnTo>
                  <a:lnTo>
                    <a:pt x="50253" y="1084802"/>
                  </a:lnTo>
                  <a:lnTo>
                    <a:pt x="23774" y="1121949"/>
                  </a:lnTo>
                  <a:lnTo>
                    <a:pt x="7486" y="1161081"/>
                  </a:lnTo>
                  <a:lnTo>
                    <a:pt x="723" y="1210627"/>
                  </a:lnTo>
                  <a:lnTo>
                    <a:pt x="0" y="1245235"/>
                  </a:lnTo>
                  <a:lnTo>
                    <a:pt x="266" y="1259621"/>
                  </a:lnTo>
                  <a:lnTo>
                    <a:pt x="4644" y="1300861"/>
                  </a:lnTo>
                  <a:lnTo>
                    <a:pt x="25048" y="1340707"/>
                  </a:lnTo>
                  <a:lnTo>
                    <a:pt x="64287" y="1354312"/>
                  </a:lnTo>
                  <a:lnTo>
                    <a:pt x="85416" y="1355344"/>
                  </a:lnTo>
                  <a:lnTo>
                    <a:pt x="857957" y="1355344"/>
                  </a:lnTo>
                  <a:lnTo>
                    <a:pt x="864180" y="1353439"/>
                  </a:lnTo>
                  <a:lnTo>
                    <a:pt x="869641" y="1349629"/>
                  </a:lnTo>
                  <a:lnTo>
                    <a:pt x="875102" y="1345946"/>
                  </a:lnTo>
                  <a:lnTo>
                    <a:pt x="889245" y="1306238"/>
                  </a:lnTo>
                  <a:lnTo>
                    <a:pt x="893102" y="1259355"/>
                  </a:lnTo>
                  <a:lnTo>
                    <a:pt x="893221" y="1242187"/>
                  </a:lnTo>
                  <a:lnTo>
                    <a:pt x="893073" y="1231328"/>
                  </a:lnTo>
                  <a:lnTo>
                    <a:pt x="888481" y="1185273"/>
                  </a:lnTo>
                  <a:lnTo>
                    <a:pt x="871800" y="1146429"/>
                  </a:lnTo>
                  <a:lnTo>
                    <a:pt x="865958" y="1142365"/>
                  </a:lnTo>
                  <a:lnTo>
                    <a:pt x="860243" y="1138174"/>
                  </a:lnTo>
                  <a:lnTo>
                    <a:pt x="853893" y="1136142"/>
                  </a:lnTo>
                  <a:lnTo>
                    <a:pt x="322144" y="1136142"/>
                  </a:lnTo>
                  <a:lnTo>
                    <a:pt x="477465" y="976630"/>
                  </a:lnTo>
                  <a:lnTo>
                    <a:pt x="522558" y="931213"/>
                  </a:lnTo>
                  <a:lnTo>
                    <a:pt x="563951" y="888077"/>
                  </a:lnTo>
                  <a:lnTo>
                    <a:pt x="601632" y="847214"/>
                  </a:lnTo>
                  <a:lnTo>
                    <a:pt x="635587" y="808620"/>
                  </a:lnTo>
                  <a:lnTo>
                    <a:pt x="665806" y="772287"/>
                  </a:lnTo>
                  <a:lnTo>
                    <a:pt x="699334" y="729255"/>
                  </a:lnTo>
                  <a:lnTo>
                    <a:pt x="728862" y="688165"/>
                  </a:lnTo>
                  <a:lnTo>
                    <a:pt x="754389" y="649003"/>
                  </a:lnTo>
                  <a:lnTo>
                    <a:pt x="775915" y="611759"/>
                  </a:lnTo>
                  <a:lnTo>
                    <a:pt x="793848" y="576087"/>
                  </a:lnTo>
                  <a:lnTo>
                    <a:pt x="819617" y="508460"/>
                  </a:lnTo>
                  <a:lnTo>
                    <a:pt x="832831" y="444952"/>
                  </a:lnTo>
                  <a:lnTo>
                    <a:pt x="839014" y="381134"/>
                  </a:lnTo>
                  <a:lnTo>
                    <a:pt x="839796" y="348869"/>
                  </a:lnTo>
                  <a:lnTo>
                    <a:pt x="838223" y="312416"/>
                  </a:lnTo>
                  <a:lnTo>
                    <a:pt x="833494" y="277177"/>
                  </a:lnTo>
                  <a:lnTo>
                    <a:pt x="825752" y="243839"/>
                  </a:lnTo>
                  <a:close/>
                </a:path>
                <a:path w="1949450" h="1355725">
                  <a:moveTo>
                    <a:pt x="427046" y="0"/>
                  </a:moveTo>
                  <a:lnTo>
                    <a:pt x="362514" y="3063"/>
                  </a:lnTo>
                  <a:lnTo>
                    <a:pt x="300554" y="12319"/>
                  </a:lnTo>
                  <a:lnTo>
                    <a:pt x="242356" y="26066"/>
                  </a:lnTo>
                  <a:lnTo>
                    <a:pt x="189302" y="42672"/>
                  </a:lnTo>
                  <a:lnTo>
                    <a:pt x="142931" y="60975"/>
                  </a:lnTo>
                  <a:lnTo>
                    <a:pt x="104466" y="79756"/>
                  </a:lnTo>
                  <a:lnTo>
                    <a:pt x="64908" y="104526"/>
                  </a:lnTo>
                  <a:lnTo>
                    <a:pt x="35632" y="138049"/>
                  </a:lnTo>
                  <a:lnTo>
                    <a:pt x="26234" y="180594"/>
                  </a:lnTo>
                  <a:lnTo>
                    <a:pt x="24710" y="220218"/>
                  </a:lnTo>
                  <a:lnTo>
                    <a:pt x="24875" y="237001"/>
                  </a:lnTo>
                  <a:lnTo>
                    <a:pt x="27250" y="279400"/>
                  </a:lnTo>
                  <a:lnTo>
                    <a:pt x="33981" y="318008"/>
                  </a:lnTo>
                  <a:lnTo>
                    <a:pt x="54555" y="344678"/>
                  </a:lnTo>
                  <a:lnTo>
                    <a:pt x="60651" y="344678"/>
                  </a:lnTo>
                  <a:lnTo>
                    <a:pt x="97735" y="328803"/>
                  </a:lnTo>
                  <a:lnTo>
                    <a:pt x="110304" y="320611"/>
                  </a:lnTo>
                  <a:lnTo>
                    <a:pt x="124373" y="312038"/>
                  </a:lnTo>
                  <a:lnTo>
                    <a:pt x="175420" y="284462"/>
                  </a:lnTo>
                  <a:lnTo>
                    <a:pt x="216568" y="267265"/>
                  </a:lnTo>
                  <a:lnTo>
                    <a:pt x="263522" y="252573"/>
                  </a:lnTo>
                  <a:lnTo>
                    <a:pt x="317330" y="244814"/>
                  </a:lnTo>
                  <a:lnTo>
                    <a:pt x="346782" y="243839"/>
                  </a:lnTo>
                  <a:lnTo>
                    <a:pt x="825752" y="243839"/>
                  </a:lnTo>
                  <a:lnTo>
                    <a:pt x="825598" y="243177"/>
                  </a:lnTo>
                  <a:lnTo>
                    <a:pt x="800307" y="179341"/>
                  </a:lnTo>
                  <a:lnTo>
                    <a:pt x="762017" y="123767"/>
                  </a:lnTo>
                  <a:lnTo>
                    <a:pt x="710510" y="77168"/>
                  </a:lnTo>
                  <a:lnTo>
                    <a:pt x="645931" y="40592"/>
                  </a:lnTo>
                  <a:lnTo>
                    <a:pt x="608783" y="26162"/>
                  </a:lnTo>
                  <a:lnTo>
                    <a:pt x="568278" y="14733"/>
                  </a:lnTo>
                  <a:lnTo>
                    <a:pt x="524487" y="6556"/>
                  </a:lnTo>
                  <a:lnTo>
                    <a:pt x="477410" y="1641"/>
                  </a:lnTo>
                  <a:lnTo>
                    <a:pt x="42704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5606" y="2782316"/>
              <a:ext cx="1949450" cy="1355725"/>
            </a:xfrm>
            <a:custGeom>
              <a:avLst/>
              <a:gdLst/>
              <a:ahLst/>
              <a:cxnLst/>
              <a:rect l="l" t="t" r="r" b="b"/>
              <a:pathLst>
                <a:path w="1949450" h="1355725">
                  <a:moveTo>
                    <a:pt x="1570609" y="14350"/>
                  </a:moveTo>
                  <a:lnTo>
                    <a:pt x="1620829" y="15208"/>
                  </a:lnTo>
                  <a:lnTo>
                    <a:pt x="1663501" y="19393"/>
                  </a:lnTo>
                  <a:lnTo>
                    <a:pt x="1691004" y="40132"/>
                  </a:lnTo>
                  <a:lnTo>
                    <a:pt x="1691004" y="46228"/>
                  </a:lnTo>
                  <a:lnTo>
                    <a:pt x="1691004" y="1146429"/>
                  </a:lnTo>
                  <a:lnTo>
                    <a:pt x="1908175" y="1146429"/>
                  </a:lnTo>
                  <a:lnTo>
                    <a:pt x="1914271" y="1146429"/>
                  </a:lnTo>
                  <a:lnTo>
                    <a:pt x="1919986" y="1148334"/>
                  </a:lnTo>
                  <a:lnTo>
                    <a:pt x="1925193" y="1152144"/>
                  </a:lnTo>
                  <a:lnTo>
                    <a:pt x="1930273" y="1155827"/>
                  </a:lnTo>
                  <a:lnTo>
                    <a:pt x="1934718" y="1161923"/>
                  </a:lnTo>
                  <a:lnTo>
                    <a:pt x="1946783" y="1202563"/>
                  </a:lnTo>
                  <a:lnTo>
                    <a:pt x="1949323" y="1252474"/>
                  </a:lnTo>
                  <a:lnTo>
                    <a:pt x="1949132" y="1266311"/>
                  </a:lnTo>
                  <a:lnTo>
                    <a:pt x="1944512" y="1310868"/>
                  </a:lnTo>
                  <a:lnTo>
                    <a:pt x="1929384" y="1346708"/>
                  </a:lnTo>
                  <a:lnTo>
                    <a:pt x="1924558" y="1350137"/>
                  </a:lnTo>
                  <a:lnTo>
                    <a:pt x="1919859" y="1353566"/>
                  </a:lnTo>
                  <a:lnTo>
                    <a:pt x="1914271" y="1355344"/>
                  </a:lnTo>
                  <a:lnTo>
                    <a:pt x="1908175" y="1355344"/>
                  </a:lnTo>
                  <a:lnTo>
                    <a:pt x="1173352" y="1355344"/>
                  </a:lnTo>
                  <a:lnTo>
                    <a:pt x="1167892" y="1355344"/>
                  </a:lnTo>
                  <a:lnTo>
                    <a:pt x="1162685" y="1353566"/>
                  </a:lnTo>
                  <a:lnTo>
                    <a:pt x="1139983" y="1319355"/>
                  </a:lnTo>
                  <a:lnTo>
                    <a:pt x="1133982" y="1279064"/>
                  </a:lnTo>
                  <a:lnTo>
                    <a:pt x="1133221" y="1252474"/>
                  </a:lnTo>
                  <a:lnTo>
                    <a:pt x="1133385" y="1238138"/>
                  </a:lnTo>
                  <a:lnTo>
                    <a:pt x="1137265" y="1192964"/>
                  </a:lnTo>
                  <a:lnTo>
                    <a:pt x="1152017" y="1155827"/>
                  </a:lnTo>
                  <a:lnTo>
                    <a:pt x="1156843" y="1152144"/>
                  </a:lnTo>
                  <a:lnTo>
                    <a:pt x="1161669" y="1148334"/>
                  </a:lnTo>
                  <a:lnTo>
                    <a:pt x="1167129" y="1146429"/>
                  </a:lnTo>
                  <a:lnTo>
                    <a:pt x="1173352" y="1146429"/>
                  </a:lnTo>
                  <a:lnTo>
                    <a:pt x="1421384" y="1146429"/>
                  </a:lnTo>
                  <a:lnTo>
                    <a:pt x="1421384" y="279908"/>
                  </a:lnTo>
                  <a:lnTo>
                    <a:pt x="1207262" y="398272"/>
                  </a:lnTo>
                  <a:lnTo>
                    <a:pt x="1195996" y="403363"/>
                  </a:lnTo>
                  <a:lnTo>
                    <a:pt x="1185814" y="407384"/>
                  </a:lnTo>
                  <a:lnTo>
                    <a:pt x="1176704" y="410309"/>
                  </a:lnTo>
                  <a:lnTo>
                    <a:pt x="1168653" y="412114"/>
                  </a:lnTo>
                  <a:lnTo>
                    <a:pt x="1161605" y="412716"/>
                  </a:lnTo>
                  <a:lnTo>
                    <a:pt x="1155319" y="411876"/>
                  </a:lnTo>
                  <a:lnTo>
                    <a:pt x="1133221" y="375538"/>
                  </a:lnTo>
                  <a:lnTo>
                    <a:pt x="1130363" y="333337"/>
                  </a:lnTo>
                  <a:lnTo>
                    <a:pt x="1130173" y="314833"/>
                  </a:lnTo>
                  <a:lnTo>
                    <a:pt x="1130224" y="303071"/>
                  </a:lnTo>
                  <a:lnTo>
                    <a:pt x="1132967" y="259461"/>
                  </a:lnTo>
                  <a:lnTo>
                    <a:pt x="1147572" y="228473"/>
                  </a:lnTo>
                  <a:lnTo>
                    <a:pt x="1152398" y="223647"/>
                  </a:lnTo>
                  <a:lnTo>
                    <a:pt x="1158875" y="218439"/>
                  </a:lnTo>
                  <a:lnTo>
                    <a:pt x="1167129" y="212979"/>
                  </a:lnTo>
                  <a:lnTo>
                    <a:pt x="1453261" y="27686"/>
                  </a:lnTo>
                  <a:lnTo>
                    <a:pt x="1456690" y="25019"/>
                  </a:lnTo>
                  <a:lnTo>
                    <a:pt x="1461008" y="22733"/>
                  </a:lnTo>
                  <a:lnTo>
                    <a:pt x="1466088" y="21082"/>
                  </a:lnTo>
                  <a:lnTo>
                    <a:pt x="1471295" y="19304"/>
                  </a:lnTo>
                  <a:lnTo>
                    <a:pt x="1518666" y="14859"/>
                  </a:lnTo>
                  <a:lnTo>
                    <a:pt x="1555367" y="14376"/>
                  </a:lnTo>
                  <a:lnTo>
                    <a:pt x="1570609" y="14350"/>
                  </a:lnTo>
                  <a:close/>
                </a:path>
                <a:path w="1949450" h="1355725">
                  <a:moveTo>
                    <a:pt x="427100" y="0"/>
                  </a:moveTo>
                  <a:lnTo>
                    <a:pt x="477464" y="1641"/>
                  </a:lnTo>
                  <a:lnTo>
                    <a:pt x="524541" y="6556"/>
                  </a:lnTo>
                  <a:lnTo>
                    <a:pt x="568332" y="14733"/>
                  </a:lnTo>
                  <a:lnTo>
                    <a:pt x="608838" y="26162"/>
                  </a:lnTo>
                  <a:lnTo>
                    <a:pt x="645985" y="40592"/>
                  </a:lnTo>
                  <a:lnTo>
                    <a:pt x="710564" y="77168"/>
                  </a:lnTo>
                  <a:lnTo>
                    <a:pt x="762071" y="123767"/>
                  </a:lnTo>
                  <a:lnTo>
                    <a:pt x="800361" y="179341"/>
                  </a:lnTo>
                  <a:lnTo>
                    <a:pt x="825652" y="243177"/>
                  </a:lnTo>
                  <a:lnTo>
                    <a:pt x="838277" y="312416"/>
                  </a:lnTo>
                  <a:lnTo>
                    <a:pt x="839851" y="348869"/>
                  </a:lnTo>
                  <a:lnTo>
                    <a:pt x="839069" y="381134"/>
                  </a:lnTo>
                  <a:lnTo>
                    <a:pt x="832885" y="444952"/>
                  </a:lnTo>
                  <a:lnTo>
                    <a:pt x="819671" y="508460"/>
                  </a:lnTo>
                  <a:lnTo>
                    <a:pt x="793902" y="576087"/>
                  </a:lnTo>
                  <a:lnTo>
                    <a:pt x="775970" y="611759"/>
                  </a:lnTo>
                  <a:lnTo>
                    <a:pt x="754443" y="649003"/>
                  </a:lnTo>
                  <a:lnTo>
                    <a:pt x="728916" y="688165"/>
                  </a:lnTo>
                  <a:lnTo>
                    <a:pt x="699389" y="729255"/>
                  </a:lnTo>
                  <a:lnTo>
                    <a:pt x="665861" y="772287"/>
                  </a:lnTo>
                  <a:lnTo>
                    <a:pt x="635642" y="808620"/>
                  </a:lnTo>
                  <a:lnTo>
                    <a:pt x="601686" y="847214"/>
                  </a:lnTo>
                  <a:lnTo>
                    <a:pt x="564005" y="888077"/>
                  </a:lnTo>
                  <a:lnTo>
                    <a:pt x="522613" y="931213"/>
                  </a:lnTo>
                  <a:lnTo>
                    <a:pt x="477520" y="976630"/>
                  </a:lnTo>
                  <a:lnTo>
                    <a:pt x="322199" y="1136142"/>
                  </a:lnTo>
                  <a:lnTo>
                    <a:pt x="847090" y="1136142"/>
                  </a:lnTo>
                  <a:lnTo>
                    <a:pt x="853948" y="1136142"/>
                  </a:lnTo>
                  <a:lnTo>
                    <a:pt x="860298" y="1138174"/>
                  </a:lnTo>
                  <a:lnTo>
                    <a:pt x="866013" y="1142365"/>
                  </a:lnTo>
                  <a:lnTo>
                    <a:pt x="871854" y="1146429"/>
                  </a:lnTo>
                  <a:lnTo>
                    <a:pt x="876935" y="1152779"/>
                  </a:lnTo>
                  <a:lnTo>
                    <a:pt x="890270" y="1195324"/>
                  </a:lnTo>
                  <a:lnTo>
                    <a:pt x="893318" y="1245235"/>
                  </a:lnTo>
                  <a:lnTo>
                    <a:pt x="893153" y="1259621"/>
                  </a:lnTo>
                  <a:lnTo>
                    <a:pt x="889299" y="1306238"/>
                  </a:lnTo>
                  <a:lnTo>
                    <a:pt x="875157" y="1345946"/>
                  </a:lnTo>
                  <a:lnTo>
                    <a:pt x="869696" y="1349629"/>
                  </a:lnTo>
                  <a:lnTo>
                    <a:pt x="864235" y="1353439"/>
                  </a:lnTo>
                  <a:lnTo>
                    <a:pt x="858012" y="1355344"/>
                  </a:lnTo>
                  <a:lnTo>
                    <a:pt x="851153" y="1355344"/>
                  </a:lnTo>
                  <a:lnTo>
                    <a:pt x="85471" y="1355344"/>
                  </a:lnTo>
                  <a:lnTo>
                    <a:pt x="46354" y="1351280"/>
                  </a:lnTo>
                  <a:lnTo>
                    <a:pt x="14771" y="1328685"/>
                  </a:lnTo>
                  <a:lnTo>
                    <a:pt x="2678" y="1288692"/>
                  </a:lnTo>
                  <a:lnTo>
                    <a:pt x="0" y="1242187"/>
                  </a:lnTo>
                  <a:lnTo>
                    <a:pt x="192" y="1225776"/>
                  </a:lnTo>
                  <a:lnTo>
                    <a:pt x="3175" y="1184021"/>
                  </a:lnTo>
                  <a:lnTo>
                    <a:pt x="14477" y="1140714"/>
                  </a:lnTo>
                  <a:lnTo>
                    <a:pt x="35560" y="1103757"/>
                  </a:lnTo>
                  <a:lnTo>
                    <a:pt x="68961" y="1064133"/>
                  </a:lnTo>
                  <a:lnTo>
                    <a:pt x="299466" y="817118"/>
                  </a:lnTo>
                  <a:lnTo>
                    <a:pt x="332279" y="781903"/>
                  </a:lnTo>
                  <a:lnTo>
                    <a:pt x="361759" y="748283"/>
                  </a:lnTo>
                  <a:lnTo>
                    <a:pt x="387905" y="716283"/>
                  </a:lnTo>
                  <a:lnTo>
                    <a:pt x="430623" y="656949"/>
                  </a:lnTo>
                  <a:lnTo>
                    <a:pt x="463528" y="602898"/>
                  </a:lnTo>
                  <a:lnTo>
                    <a:pt x="487459" y="553868"/>
                  </a:lnTo>
                  <a:lnTo>
                    <a:pt x="503703" y="508859"/>
                  </a:lnTo>
                  <a:lnTo>
                    <a:pt x="512776" y="467475"/>
                  </a:lnTo>
                  <a:lnTo>
                    <a:pt x="517106" y="428335"/>
                  </a:lnTo>
                  <a:lnTo>
                    <a:pt x="517651" y="409575"/>
                  </a:lnTo>
                  <a:lnTo>
                    <a:pt x="516983" y="392834"/>
                  </a:lnTo>
                  <a:lnTo>
                    <a:pt x="506857" y="345186"/>
                  </a:lnTo>
                  <a:lnTo>
                    <a:pt x="484907" y="304038"/>
                  </a:lnTo>
                  <a:lnTo>
                    <a:pt x="451167" y="272018"/>
                  </a:lnTo>
                  <a:lnTo>
                    <a:pt x="405326" y="251073"/>
                  </a:lnTo>
                  <a:lnTo>
                    <a:pt x="367746" y="244647"/>
                  </a:lnTo>
                  <a:lnTo>
                    <a:pt x="346837" y="243839"/>
                  </a:lnTo>
                  <a:lnTo>
                    <a:pt x="317384" y="244814"/>
                  </a:lnTo>
                  <a:lnTo>
                    <a:pt x="263576" y="252573"/>
                  </a:lnTo>
                  <a:lnTo>
                    <a:pt x="216622" y="267265"/>
                  </a:lnTo>
                  <a:lnTo>
                    <a:pt x="175474" y="284462"/>
                  </a:lnTo>
                  <a:lnTo>
                    <a:pt x="139973" y="303085"/>
                  </a:lnTo>
                  <a:lnTo>
                    <a:pt x="97790" y="328803"/>
                  </a:lnTo>
                  <a:lnTo>
                    <a:pt x="86619" y="335730"/>
                  </a:lnTo>
                  <a:lnTo>
                    <a:pt x="76723" y="340693"/>
                  </a:lnTo>
                  <a:lnTo>
                    <a:pt x="68089" y="343679"/>
                  </a:lnTo>
                  <a:lnTo>
                    <a:pt x="60705" y="344678"/>
                  </a:lnTo>
                  <a:lnTo>
                    <a:pt x="54610" y="344678"/>
                  </a:lnTo>
                  <a:lnTo>
                    <a:pt x="32055" y="310171"/>
                  </a:lnTo>
                  <a:lnTo>
                    <a:pt x="26211" y="266616"/>
                  </a:lnTo>
                  <a:lnTo>
                    <a:pt x="24765" y="220218"/>
                  </a:lnTo>
                  <a:lnTo>
                    <a:pt x="24860" y="208883"/>
                  </a:lnTo>
                  <a:lnTo>
                    <a:pt x="28194" y="165639"/>
                  </a:lnTo>
                  <a:lnTo>
                    <a:pt x="42183" y="127609"/>
                  </a:lnTo>
                  <a:lnTo>
                    <a:pt x="75453" y="97107"/>
                  </a:lnTo>
                  <a:lnTo>
                    <a:pt x="122759" y="70300"/>
                  </a:lnTo>
                  <a:lnTo>
                    <a:pt x="165189" y="51770"/>
                  </a:lnTo>
                  <a:lnTo>
                    <a:pt x="215241" y="34000"/>
                  </a:lnTo>
                  <a:lnTo>
                    <a:pt x="270867" y="18847"/>
                  </a:lnTo>
                  <a:lnTo>
                    <a:pt x="331249" y="6911"/>
                  </a:lnTo>
                  <a:lnTo>
                    <a:pt x="394531" y="763"/>
                  </a:lnTo>
                  <a:lnTo>
                    <a:pt x="427100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441" rIns="0" bIns="0" rtlCol="0">
            <a:spAutoFit/>
          </a:bodyPr>
          <a:lstStyle/>
          <a:p>
            <a:pPr marL="12700" marR="5080">
              <a:lnSpc>
                <a:spcPts val="4230"/>
              </a:lnSpc>
              <a:spcBef>
                <a:spcPts val="710"/>
              </a:spcBef>
            </a:pPr>
            <a:r>
              <a:rPr spc="-5" dirty="0">
                <a:latin typeface="Times New Roman"/>
                <a:cs typeface="Times New Roman"/>
              </a:rPr>
              <a:t>Accuracy</a:t>
            </a:r>
            <a:r>
              <a:rPr spc="-10" dirty="0">
                <a:latin typeface="Times New Roman"/>
                <a:cs typeface="Times New Roman"/>
              </a:rPr>
              <a:t> Prediction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Loan</a:t>
            </a:r>
            <a:r>
              <a:rPr spc="-5" dirty="0">
                <a:latin typeface="Times New Roman"/>
                <a:cs typeface="Times New Roman"/>
              </a:rPr>
              <a:t> Risk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Using </a:t>
            </a:r>
            <a:r>
              <a:rPr spc="-9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Machine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Learning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2399"/>
            <a:ext cx="10360025" cy="437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research </a:t>
            </a:r>
            <a:r>
              <a:rPr sz="2800" spc="-5" dirty="0">
                <a:latin typeface="Arial MT"/>
                <a:cs typeface="Arial MT"/>
              </a:rPr>
              <a:t>article </a:t>
            </a:r>
            <a:r>
              <a:rPr sz="2800" dirty="0">
                <a:latin typeface="Arial MT"/>
                <a:cs typeface="Arial MT"/>
              </a:rPr>
              <a:t>titled </a:t>
            </a:r>
            <a:r>
              <a:rPr sz="2800" spc="-5" dirty="0">
                <a:latin typeface="Arial MT"/>
                <a:cs typeface="Arial MT"/>
              </a:rPr>
              <a:t>"Accuracy Prediction for Loan Risk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Machine </a:t>
            </a:r>
            <a:r>
              <a:rPr sz="2800" spc="-5" dirty="0">
                <a:latin typeface="Arial MT"/>
                <a:cs typeface="Arial MT"/>
              </a:rPr>
              <a:t>Learning Models" </a:t>
            </a:r>
            <a:r>
              <a:rPr sz="2800" dirty="0">
                <a:latin typeface="Arial MT"/>
                <a:cs typeface="Arial MT"/>
              </a:rPr>
              <a:t>focuses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application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predict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likelihood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 default.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importance of </a:t>
            </a:r>
            <a:r>
              <a:rPr sz="2800" spc="-5" dirty="0">
                <a:latin typeface="Arial MT"/>
                <a:cs typeface="Arial MT"/>
              </a:rPr>
              <a:t>extending </a:t>
            </a:r>
            <a:r>
              <a:rPr sz="2800" dirty="0">
                <a:latin typeface="Arial MT"/>
                <a:cs typeface="Arial MT"/>
              </a:rPr>
              <a:t>credit </a:t>
            </a:r>
            <a:r>
              <a:rPr sz="2800" spc="-5" dirty="0">
                <a:latin typeface="Arial MT"/>
                <a:cs typeface="Arial MT"/>
              </a:rPr>
              <a:t>efficiently </a:t>
            </a:r>
            <a:r>
              <a:rPr sz="2800" spc="-15" dirty="0">
                <a:latin typeface="Arial MT"/>
                <a:cs typeface="Arial MT"/>
              </a:rPr>
              <a:t>is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highlighted,</a:t>
            </a:r>
            <a:r>
              <a:rPr sz="2800" spc="5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emphasizing</a:t>
            </a:r>
            <a:r>
              <a:rPr sz="2800" spc="5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need</a:t>
            </a:r>
            <a:r>
              <a:rPr sz="2800" spc="5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5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accurate</a:t>
            </a:r>
            <a:r>
              <a:rPr sz="2800" spc="5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predictions</a:t>
            </a:r>
            <a:r>
              <a:rPr sz="2800" spc="5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aid</a:t>
            </a:r>
            <a:r>
              <a:rPr sz="2800" spc="4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banks</a:t>
            </a:r>
            <a:r>
              <a:rPr sz="2800" spc="4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4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decision-making.</a:t>
            </a:r>
            <a:r>
              <a:rPr sz="2800" spc="409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4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study</a:t>
            </a:r>
            <a:r>
              <a:rPr sz="2800" spc="4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employs</a:t>
            </a:r>
            <a:r>
              <a:rPr sz="2800" spc="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spc="4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language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implementation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evaluation.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 </a:t>
            </a:r>
            <a:r>
              <a:rPr sz="2800" dirty="0">
                <a:latin typeface="Arial MT"/>
                <a:cs typeface="Arial MT"/>
              </a:rPr>
              <a:t> concepts, including supervised learning </a:t>
            </a:r>
            <a:r>
              <a:rPr sz="2800" spc="-5" dirty="0">
                <a:latin typeface="Arial MT"/>
                <a:cs typeface="Arial MT"/>
              </a:rPr>
              <a:t>and the </a:t>
            </a:r>
            <a:r>
              <a:rPr sz="2800" dirty="0">
                <a:latin typeface="Arial MT"/>
                <a:cs typeface="Arial MT"/>
              </a:rPr>
              <a:t>categories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classification and regression, are introduced.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introduction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provides</a:t>
            </a:r>
            <a:r>
              <a:rPr sz="2800" spc="3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3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overview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spc="3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language,</a:t>
            </a:r>
            <a:r>
              <a:rPr sz="2800" spc="3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emphasizing</a:t>
            </a:r>
            <a:r>
              <a:rPr sz="2800" spc="3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spc="3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role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statistical</a:t>
            </a:r>
            <a:r>
              <a:rPr sz="2800" spc="-5" dirty="0">
                <a:latin typeface="Arial MT"/>
                <a:cs typeface="Arial MT"/>
              </a:rPr>
              <a:t> computing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analysis.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61295" cy="4203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8600" algn="just">
              <a:lnSpc>
                <a:spcPct val="799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methodology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section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outlines</a:t>
            </a:r>
            <a:r>
              <a:rPr sz="2800" spc="7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7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7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7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experiment, including </a:t>
            </a:r>
            <a:r>
              <a:rPr sz="2800" spc="-5" dirty="0">
                <a:latin typeface="Arial MT"/>
                <a:cs typeface="Arial MT"/>
              </a:rPr>
              <a:t>13 </a:t>
            </a:r>
            <a:r>
              <a:rPr sz="2800" dirty="0">
                <a:latin typeface="Arial MT"/>
                <a:cs typeface="Arial MT"/>
              </a:rPr>
              <a:t>attributes </a:t>
            </a:r>
            <a:r>
              <a:rPr sz="2800" spc="-5" dirty="0">
                <a:latin typeface="Arial MT"/>
                <a:cs typeface="Arial MT"/>
              </a:rPr>
              <a:t>such as </a:t>
            </a:r>
            <a:r>
              <a:rPr sz="2800" spc="-20" dirty="0">
                <a:latin typeface="Arial MT"/>
                <a:cs typeface="Arial MT"/>
              </a:rPr>
              <a:t>gender, 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marital status, education, </a:t>
            </a:r>
            <a:r>
              <a:rPr sz="2800" spc="-5" dirty="0">
                <a:latin typeface="Arial MT"/>
                <a:cs typeface="Arial MT"/>
              </a:rPr>
              <a:t>income, loan </a:t>
            </a:r>
            <a:r>
              <a:rPr sz="2800" dirty="0">
                <a:latin typeface="Arial MT"/>
                <a:cs typeface="Arial MT"/>
              </a:rPr>
              <a:t>amount, </a:t>
            </a:r>
            <a:r>
              <a:rPr sz="2800" spc="-5" dirty="0">
                <a:latin typeface="Arial MT"/>
                <a:cs typeface="Arial MT"/>
              </a:rPr>
              <a:t>credit </a:t>
            </a:r>
            <a:r>
              <a:rPr sz="2800" spc="-30" dirty="0">
                <a:latin typeface="Arial MT"/>
                <a:cs typeface="Arial MT"/>
              </a:rPr>
              <a:t>history, 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etc. </a:t>
            </a:r>
            <a:r>
              <a:rPr sz="2800" spc="-5" dirty="0">
                <a:latin typeface="Arial MT"/>
                <a:cs typeface="Arial MT"/>
              </a:rPr>
              <a:t>The 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models </a:t>
            </a:r>
            <a:r>
              <a:rPr sz="2800" dirty="0">
                <a:latin typeface="Arial MT"/>
                <a:cs typeface="Arial MT"/>
              </a:rPr>
              <a:t>applied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 </a:t>
            </a:r>
            <a:r>
              <a:rPr sz="2800" spc="10" dirty="0">
                <a:latin typeface="Arial MT"/>
                <a:cs typeface="Arial MT"/>
              </a:rPr>
              <a:t>and 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corresponding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tuning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parameters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presented.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models include Decision </a:t>
            </a:r>
            <a:r>
              <a:rPr sz="2800" spc="-25" dirty="0">
                <a:latin typeface="Arial MT"/>
                <a:cs typeface="Arial MT"/>
              </a:rPr>
              <a:t>Tree, </a:t>
            </a:r>
            <a:r>
              <a:rPr sz="2800" dirty="0">
                <a:latin typeface="Arial MT"/>
                <a:cs typeface="Arial MT"/>
              </a:rPr>
              <a:t>Linear Model, Random Forest,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Neural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Network,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Support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Vector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(SVM),</a:t>
            </a:r>
            <a:r>
              <a:rPr sz="2800" dirty="0">
                <a:latin typeface="Arial MT"/>
                <a:cs typeface="Arial MT"/>
              </a:rPr>
              <a:t> Extreme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accuracy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measure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is 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defined,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considering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positives,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negatives,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false </a:t>
            </a:r>
            <a:r>
              <a:rPr sz="2800" dirty="0">
                <a:latin typeface="Arial MT"/>
                <a:cs typeface="Arial MT"/>
              </a:rPr>
              <a:t> positives,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false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negatives.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Caret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Package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 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mentioned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accuracy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 </a:t>
            </a:r>
            <a:r>
              <a:rPr sz="2800" dirty="0">
                <a:latin typeface="Arial MT"/>
                <a:cs typeface="Arial MT"/>
              </a:rPr>
              <a:t> algorithms.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103593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results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section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presents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accuracy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outcomes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20"/>
              </a:lnSpc>
              <a:tabLst>
                <a:tab pos="942340" algn="l"/>
                <a:tab pos="2915920" algn="l"/>
                <a:tab pos="3821429" algn="l"/>
                <a:tab pos="4572635" algn="l"/>
                <a:tab pos="6019165" algn="l"/>
                <a:tab pos="7926070" algn="l"/>
                <a:tab pos="8593455" algn="l"/>
                <a:tab pos="9989820" algn="l"/>
              </a:tabLst>
            </a:pPr>
            <a:r>
              <a:rPr sz="2400" dirty="0">
                <a:latin typeface="Arial MT"/>
                <a:cs typeface="Arial MT"/>
              </a:rPr>
              <a:t>five	ex</a:t>
            </a:r>
            <a:r>
              <a:rPr sz="2400" spc="-1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tal	run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acc</a:t>
            </a:r>
            <a:r>
              <a:rPr sz="2400" spc="-1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racy	p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rcentages	are	provided	for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20"/>
              </a:lnSpc>
              <a:tabLst>
                <a:tab pos="1602105" algn="l"/>
                <a:tab pos="2493645" algn="l"/>
                <a:tab pos="3533140" algn="l"/>
                <a:tab pos="4636770" algn="l"/>
                <a:tab pos="5726430" algn="l"/>
                <a:tab pos="7120890" algn="l"/>
                <a:tab pos="8462645" algn="l"/>
                <a:tab pos="9601200" algn="l"/>
              </a:tabLst>
            </a:pP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9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ree,	L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ne</a:t>
            </a:r>
            <a:r>
              <a:rPr sz="2400" dirty="0">
                <a:latin typeface="Arial MT"/>
                <a:cs typeface="Arial MT"/>
              </a:rPr>
              <a:t>ar	</a:t>
            </a:r>
            <a:r>
              <a:rPr sz="2400" spc="-5" dirty="0">
                <a:latin typeface="Arial MT"/>
                <a:cs typeface="Arial MT"/>
              </a:rPr>
              <a:t>Model,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Neur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Ne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rk,	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nd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m	Forest,	S</a:t>
            </a:r>
            <a:r>
              <a:rPr sz="2400" spc="-10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M,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  <a:tabLst>
                <a:tab pos="1460500" algn="l"/>
                <a:tab pos="2286635" algn="l"/>
                <a:tab pos="3068320" algn="l"/>
                <a:tab pos="4066540" algn="l"/>
                <a:tab pos="4587875" algn="l"/>
                <a:tab pos="5805805" algn="l"/>
                <a:tab pos="7346950" algn="l"/>
                <a:tab pos="8343900" algn="l"/>
                <a:tab pos="9210675" algn="l"/>
              </a:tabLst>
            </a:pPr>
            <a:r>
              <a:rPr sz="2400" dirty="0">
                <a:latin typeface="Arial MT"/>
                <a:cs typeface="Arial MT"/>
              </a:rPr>
              <a:t>Bagged	</a:t>
            </a:r>
            <a:r>
              <a:rPr sz="2400" spc="-5" dirty="0">
                <a:latin typeface="Arial MT"/>
                <a:cs typeface="Arial MT"/>
              </a:rPr>
              <a:t>Cart,	</a:t>
            </a:r>
            <a:r>
              <a:rPr sz="2400" spc="-25" dirty="0">
                <a:latin typeface="Arial MT"/>
                <a:cs typeface="Arial MT"/>
              </a:rPr>
              <a:t>Tree	</a:t>
            </a:r>
            <a:r>
              <a:rPr sz="2400" dirty="0">
                <a:latin typeface="Arial MT"/>
                <a:cs typeface="Arial MT"/>
              </a:rPr>
              <a:t>Model	for	Genetic	</a:t>
            </a:r>
            <a:r>
              <a:rPr sz="2400" spc="-5" dirty="0">
                <a:latin typeface="Arial MT"/>
                <a:cs typeface="Arial MT"/>
              </a:rPr>
              <a:t>Algorithm,	Model	</a:t>
            </a:r>
            <a:r>
              <a:rPr sz="2400" spc="-20" dirty="0">
                <a:latin typeface="Arial MT"/>
                <a:cs typeface="Arial MT"/>
              </a:rPr>
              <a:t>Tree,	</a:t>
            </a:r>
            <a:r>
              <a:rPr sz="2400" spc="-5" dirty="0">
                <a:latin typeface="Arial MT"/>
                <a:cs typeface="Arial MT"/>
              </a:rPr>
              <a:t>Extreme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  <a:tabLst>
                <a:tab pos="1728470" algn="l"/>
                <a:tab pos="3265170" algn="l"/>
                <a:tab pos="5123180" algn="l"/>
                <a:tab pos="6609080" algn="l"/>
                <a:tab pos="8451850" algn="l"/>
                <a:tab pos="9837420" algn="l"/>
              </a:tabLst>
            </a:pPr>
            <a:r>
              <a:rPr sz="2400" spc="-5" dirty="0">
                <a:latin typeface="Arial MT"/>
                <a:cs typeface="Arial MT"/>
              </a:rPr>
              <a:t>Lear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Machine,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Multiva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te	</a:t>
            </a:r>
            <a:r>
              <a:rPr sz="2400" spc="-5" dirty="0">
                <a:latin typeface="Arial MT"/>
                <a:cs typeface="Arial MT"/>
              </a:rPr>
              <a:t>Ad</a:t>
            </a:r>
            <a:r>
              <a:rPr sz="2400" dirty="0">
                <a:latin typeface="Arial MT"/>
                <a:cs typeface="Arial MT"/>
              </a:rPr>
              <a:t>apt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Regre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sion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ines,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430"/>
              </a:spcBef>
            </a:pPr>
            <a:r>
              <a:rPr sz="2400" dirty="0">
                <a:latin typeface="Arial MT"/>
                <a:cs typeface="Arial MT"/>
              </a:rPr>
              <a:t>Bayesian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Generalized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Linear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experimental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results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consistently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show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Tree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Genetic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performs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best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among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538550"/>
            <a:ext cx="10128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4515" algn="l"/>
                <a:tab pos="1793875" algn="l"/>
                <a:tab pos="2397760" algn="l"/>
                <a:tab pos="3964940" algn="l"/>
                <a:tab pos="4789170" algn="l"/>
                <a:tab pos="6441440" algn="l"/>
                <a:tab pos="7513320" algn="l"/>
                <a:tab pos="9861550" algn="l"/>
              </a:tabLst>
            </a:pPr>
            <a:r>
              <a:rPr sz="2400" dirty="0">
                <a:latin typeface="Arial MT"/>
                <a:cs typeface="Arial MT"/>
              </a:rPr>
              <a:t>all	models	for	predicting	loan	o</a:t>
            </a:r>
            <a:r>
              <a:rPr sz="2400" spc="-1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tcome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60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isu</a:t>
            </a:r>
            <a:r>
              <a:rPr sz="2400" spc="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l	representa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ions	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95141"/>
            <a:ext cx="10358120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450"/>
              </a:lnSpc>
              <a:spcBef>
                <a:spcPts val="100"/>
              </a:spcBef>
              <a:tabLst>
                <a:tab pos="1678305" algn="l"/>
                <a:tab pos="2792730" algn="l"/>
                <a:tab pos="4104640" algn="l"/>
                <a:tab pos="4914265" algn="l"/>
                <a:tab pos="6247765" algn="l"/>
                <a:tab pos="6633209" algn="l"/>
                <a:tab pos="7104380" algn="l"/>
                <a:tab pos="7590790" algn="l"/>
                <a:tab pos="8688070" algn="l"/>
                <a:tab pos="9919335" algn="l"/>
              </a:tabLst>
            </a:pPr>
            <a:r>
              <a:rPr sz="2400" spc="-5" dirty="0">
                <a:latin typeface="Arial MT"/>
                <a:cs typeface="Arial MT"/>
              </a:rPr>
              <a:t>accu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acy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across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4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fer</a:t>
            </a:r>
            <a:r>
              <a:rPr sz="2400" spc="-5" dirty="0">
                <a:latin typeface="Arial MT"/>
                <a:cs typeface="Arial MT"/>
              </a:rPr>
              <a:t>ent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runs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(Figures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10" dirty="0">
                <a:latin typeface="Arial MT"/>
                <a:cs typeface="Arial MT"/>
              </a:rPr>
              <a:t>6</a:t>
            </a:r>
            <a:r>
              <a:rPr sz="2400" dirty="0">
                <a:latin typeface="Arial MT"/>
                <a:cs typeface="Arial MT"/>
              </a:rPr>
              <a:t>)	fur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her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supp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rt	the</a:t>
            </a:r>
            <a:endParaRPr sz="24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430"/>
              </a:spcBef>
              <a:tabLst>
                <a:tab pos="1995170" algn="l"/>
                <a:tab pos="2747010" algn="l"/>
                <a:tab pos="3938904" algn="l"/>
                <a:tab pos="5793740" algn="l"/>
                <a:tab pos="6444615" algn="l"/>
                <a:tab pos="8179434" algn="l"/>
                <a:tab pos="8660765" algn="l"/>
                <a:tab pos="10105390" algn="l"/>
              </a:tabLst>
            </a:pP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lu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io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sec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emp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asizes</a:t>
            </a:r>
            <a:r>
              <a:rPr sz="2400" dirty="0">
                <a:latin typeface="Arial MT"/>
                <a:cs typeface="Arial MT"/>
              </a:rPr>
              <a:t>	the	</a:t>
            </a:r>
            <a:r>
              <a:rPr sz="2400" spc="-5" dirty="0">
                <a:latin typeface="Arial MT"/>
                <a:cs typeface="Arial MT"/>
              </a:rPr>
              <a:t>importance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ac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uracy</a:t>
            </a:r>
            <a:r>
              <a:rPr sz="2400" dirty="0">
                <a:latin typeface="Arial MT"/>
                <a:cs typeface="Arial MT"/>
              </a:rPr>
              <a:t>	in  </a:t>
            </a:r>
            <a:r>
              <a:rPr sz="2400" spc="-5" dirty="0">
                <a:latin typeface="Arial MT"/>
                <a:cs typeface="Arial MT"/>
              </a:rPr>
              <a:t>decision-making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financial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dealing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loans.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ts val="2450"/>
              </a:lnSpc>
              <a:spcBef>
                <a:spcPts val="135"/>
              </a:spcBef>
              <a:buChar char="•"/>
              <a:tabLst>
                <a:tab pos="241300" algn="l"/>
                <a:tab pos="919480" algn="l"/>
                <a:tab pos="1888489" algn="l"/>
                <a:tab pos="3417570" algn="l"/>
                <a:tab pos="3893185" algn="l"/>
                <a:tab pos="5775325" algn="l"/>
                <a:tab pos="6353175" algn="l"/>
                <a:tab pos="7557134" algn="l"/>
                <a:tab pos="8220075" algn="l"/>
                <a:tab pos="9919335" algn="l"/>
              </a:tabLst>
            </a:pP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article	co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clu</a:t>
            </a:r>
            <a:r>
              <a:rPr sz="2400" spc="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es	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y	sum</a:t>
            </a:r>
            <a:r>
              <a:rPr sz="2400" spc="-1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arizi</a:t>
            </a:r>
            <a:r>
              <a:rPr sz="2400" spc="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	the	fin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ings	and	highl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gh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	the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014"/>
              </a:lnSpc>
              <a:tabLst>
                <a:tab pos="2051685" algn="l"/>
                <a:tab pos="2520950" algn="l"/>
                <a:tab pos="3957320" algn="l"/>
                <a:tab pos="4511675" algn="l"/>
                <a:tab pos="6272530" algn="l"/>
                <a:tab pos="7640955" algn="l"/>
                <a:tab pos="8941435" algn="l"/>
                <a:tab pos="9987915" algn="l"/>
              </a:tabLst>
            </a:pP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-5" dirty="0">
                <a:latin typeface="Arial MT"/>
                <a:cs typeface="Arial MT"/>
              </a:rPr>
              <a:t>nifi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choos</a:t>
            </a:r>
            <a:r>
              <a:rPr sz="2400" spc="-2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ap</a:t>
            </a:r>
            <a:r>
              <a:rPr sz="2400" spc="-15" dirty="0">
                <a:latin typeface="Arial MT"/>
                <a:cs typeface="Arial MT"/>
              </a:rPr>
              <a:t>p</a:t>
            </a:r>
            <a:r>
              <a:rPr sz="2400" spc="-5" dirty="0">
                <a:latin typeface="Arial MT"/>
                <a:cs typeface="Arial MT"/>
              </a:rPr>
              <a:t>rop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te	</a:t>
            </a:r>
            <a:r>
              <a:rPr sz="2400" spc="-5" dirty="0">
                <a:latin typeface="Arial MT"/>
                <a:cs typeface="Arial MT"/>
              </a:rPr>
              <a:t>machine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learn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mod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for</a:t>
            </a:r>
            <a:endParaRPr sz="2400">
              <a:latin typeface="Arial MT"/>
              <a:cs typeface="Arial MT"/>
            </a:endParaRPr>
          </a:p>
          <a:p>
            <a:pPr marL="241300" marR="5080">
              <a:lnSpc>
                <a:spcPct val="70000"/>
              </a:lnSpc>
              <a:spcBef>
                <a:spcPts val="430"/>
              </a:spcBef>
              <a:tabLst>
                <a:tab pos="1570355" algn="l"/>
                <a:tab pos="2306320" algn="l"/>
                <a:tab pos="2940685" algn="l"/>
                <a:tab pos="4508500" algn="l"/>
                <a:tab pos="5193030" algn="l"/>
                <a:tab pos="6793230" algn="l"/>
                <a:tab pos="7920355" algn="l"/>
                <a:tab pos="9233535" algn="l"/>
                <a:tab pos="9563100" algn="l"/>
                <a:tab pos="10093325" algn="l"/>
              </a:tabLst>
            </a:pPr>
            <a:r>
              <a:rPr sz="2400" spc="-5" dirty="0">
                <a:latin typeface="Arial MT"/>
                <a:cs typeface="Arial MT"/>
              </a:rPr>
              <a:t>accu</a:t>
            </a:r>
            <a:r>
              <a:rPr sz="2400" dirty="0">
                <a:latin typeface="Arial MT"/>
                <a:cs typeface="Arial MT"/>
              </a:rPr>
              <a:t>rat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dirty="0">
                <a:latin typeface="Arial MT"/>
                <a:cs typeface="Arial MT"/>
              </a:rPr>
              <a:t>	p</a:t>
            </a:r>
            <a:r>
              <a:rPr sz="2400" spc="-5" dirty="0">
                <a:latin typeface="Arial MT"/>
                <a:cs typeface="Arial MT"/>
              </a:rPr>
              <a:t>rediction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re</a:t>
            </a:r>
            <a:r>
              <a:rPr sz="2400" spc="10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erences</a:t>
            </a:r>
            <a:r>
              <a:rPr sz="2400" dirty="0">
                <a:latin typeface="Arial MT"/>
                <a:cs typeface="Arial MT"/>
              </a:rPr>
              <a:t>	sect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st	</a:t>
            </a:r>
            <a:r>
              <a:rPr sz="2400" spc="-15" dirty="0">
                <a:latin typeface="Arial MT"/>
                <a:cs typeface="Arial MT"/>
              </a:rPr>
              <a:t>of  </a:t>
            </a:r>
            <a:r>
              <a:rPr sz="2400" spc="-5" dirty="0">
                <a:latin typeface="Arial MT"/>
                <a:cs typeface="Arial MT"/>
              </a:rPr>
              <a:t>works cited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research</a:t>
            </a:r>
            <a:r>
              <a:rPr sz="2400" spc="-5" dirty="0">
                <a:latin typeface="Arial MT"/>
                <a:cs typeface="Arial MT"/>
              </a:rPr>
              <a:t> article.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176" y="2770885"/>
              <a:ext cx="1984502" cy="1378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877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improved</a:t>
            </a:r>
            <a:r>
              <a:rPr spc="20" dirty="0"/>
              <a:t> </a:t>
            </a:r>
            <a:r>
              <a:rPr spc="-5" dirty="0"/>
              <a:t>light</a:t>
            </a:r>
            <a:r>
              <a:rPr dirty="0"/>
              <a:t> </a:t>
            </a:r>
            <a:r>
              <a:rPr spc="-5" dirty="0"/>
              <a:t>gradient</a:t>
            </a:r>
            <a:r>
              <a:rPr spc="10" dirty="0"/>
              <a:t> </a:t>
            </a:r>
            <a:r>
              <a:rPr spc="-5" dirty="0"/>
              <a:t>boosting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9648"/>
            <a:ext cx="10879455" cy="60331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1230630">
              <a:lnSpc>
                <a:spcPct val="88900"/>
              </a:lnSpc>
              <a:spcBef>
                <a:spcPts val="625"/>
              </a:spcBef>
            </a:pPr>
            <a:r>
              <a:rPr sz="4000" b="1" spc="-5" dirty="0">
                <a:latin typeface="Arial"/>
                <a:cs typeface="Arial"/>
              </a:rPr>
              <a:t>machine</a:t>
            </a:r>
            <a:r>
              <a:rPr sz="4000" b="1" spc="2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algorithm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based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on swarm 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algorithms</a:t>
            </a:r>
            <a:r>
              <a:rPr sz="4000" b="1" spc="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for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predicting</a:t>
            </a:r>
            <a:r>
              <a:rPr sz="4000" b="1" spc="3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loan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default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 </a:t>
            </a:r>
            <a:r>
              <a:rPr sz="4000" b="1" spc="-109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peer-to-peer</a:t>
            </a:r>
            <a:r>
              <a:rPr sz="4000" b="1" spc="4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lending</a:t>
            </a:r>
            <a:endParaRPr sz="4000">
              <a:latin typeface="Arial"/>
              <a:cs typeface="Arial"/>
            </a:endParaRPr>
          </a:p>
          <a:p>
            <a:pPr marL="241300" marR="5080" indent="-228600" algn="just">
              <a:lnSpc>
                <a:spcPct val="79900"/>
              </a:lnSpc>
              <a:spcBef>
                <a:spcPts val="17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Introduction: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proposed</a:t>
            </a:r>
            <a:r>
              <a:rPr sz="2800" dirty="0">
                <a:latin typeface="Arial MT"/>
                <a:cs typeface="Arial MT"/>
              </a:rPr>
              <a:t> method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enhances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accuracy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default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combining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strengths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Swarm </a:t>
            </a:r>
            <a:r>
              <a:rPr sz="2800" dirty="0">
                <a:latin typeface="Arial MT"/>
                <a:cs typeface="Arial MT"/>
              </a:rPr>
              <a:t> Algorithms and LightGBM algorithm. </a:t>
            </a:r>
            <a:r>
              <a:rPr sz="2800" spc="-5" dirty="0">
                <a:latin typeface="Arial MT"/>
                <a:cs typeface="Arial MT"/>
              </a:rPr>
              <a:t>Swarm Algorithms, </a:t>
            </a:r>
            <a:r>
              <a:rPr sz="2800" dirty="0">
                <a:latin typeface="Arial MT"/>
                <a:cs typeface="Arial MT"/>
              </a:rPr>
              <a:t>inspired </a:t>
            </a:r>
            <a:r>
              <a:rPr sz="2800" spc="-15" dirty="0">
                <a:latin typeface="Arial MT"/>
                <a:cs typeface="Arial MT"/>
              </a:rPr>
              <a:t>by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collective </a:t>
            </a:r>
            <a:r>
              <a:rPr sz="2800" spc="-5" dirty="0">
                <a:latin typeface="Arial MT"/>
                <a:cs typeface="Arial MT"/>
              </a:rPr>
              <a:t>behavior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social </a:t>
            </a:r>
            <a:r>
              <a:rPr sz="2800" dirty="0">
                <a:latin typeface="Arial MT"/>
                <a:cs typeface="Arial MT"/>
              </a:rPr>
              <a:t>insects, are </a:t>
            </a:r>
            <a:r>
              <a:rPr sz="2800" spc="-5" dirty="0">
                <a:latin typeface="Arial MT"/>
                <a:cs typeface="Arial MT"/>
              </a:rPr>
              <a:t>particularly effective in </a:t>
            </a:r>
            <a:r>
              <a:rPr sz="2800" dirty="0">
                <a:latin typeface="Arial MT"/>
                <a:cs typeface="Arial MT"/>
              </a:rPr>
              <a:t> solving </a:t>
            </a:r>
            <a:r>
              <a:rPr sz="2800" spc="-5" dirty="0">
                <a:latin typeface="Arial MT"/>
                <a:cs typeface="Arial MT"/>
              </a:rPr>
              <a:t>optimization </a:t>
            </a:r>
            <a:r>
              <a:rPr sz="2800" dirty="0">
                <a:latin typeface="Arial MT"/>
                <a:cs typeface="Arial MT"/>
              </a:rPr>
              <a:t>problems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constraints. </a:t>
            </a:r>
            <a:r>
              <a:rPr sz="2800" spc="-10" dirty="0">
                <a:latin typeface="Arial MT"/>
                <a:cs typeface="Arial MT"/>
              </a:rPr>
              <a:t>On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other </a:t>
            </a:r>
            <a:r>
              <a:rPr sz="2800" spc="-5" dirty="0">
                <a:latin typeface="Arial MT"/>
                <a:cs typeface="Arial MT"/>
              </a:rPr>
              <a:t>hand, </a:t>
            </a:r>
            <a:r>
              <a:rPr sz="2800" dirty="0">
                <a:latin typeface="Arial MT"/>
                <a:cs typeface="Arial MT"/>
              </a:rPr>
              <a:t> LightGBM </a:t>
            </a:r>
            <a:r>
              <a:rPr sz="2800" spc="-5" dirty="0">
                <a:latin typeface="Arial MT"/>
                <a:cs typeface="Arial MT"/>
              </a:rPr>
              <a:t>is a </a:t>
            </a:r>
            <a:r>
              <a:rPr sz="2800" dirty="0">
                <a:latin typeface="Arial MT"/>
                <a:cs typeface="Arial MT"/>
              </a:rPr>
              <a:t>high-performance gradient boosting framework that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provides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spc="-10" dirty="0">
                <a:latin typeface="Arial MT"/>
                <a:cs typeface="Arial MT"/>
              </a:rPr>
              <a:t>efficient </a:t>
            </a:r>
            <a:r>
              <a:rPr sz="2800" spc="-5" dirty="0">
                <a:latin typeface="Arial MT"/>
                <a:cs typeface="Arial MT"/>
              </a:rPr>
              <a:t>solution </a:t>
            </a:r>
            <a:r>
              <a:rPr sz="2800" dirty="0">
                <a:latin typeface="Arial MT"/>
                <a:cs typeface="Arial MT"/>
              </a:rPr>
              <a:t>for </a:t>
            </a:r>
            <a:r>
              <a:rPr sz="2800" spc="-5" dirty="0">
                <a:latin typeface="Arial MT"/>
                <a:cs typeface="Arial MT"/>
              </a:rPr>
              <a:t>gradient boosting decision </a:t>
            </a:r>
            <a:r>
              <a:rPr sz="2800" dirty="0">
                <a:latin typeface="Arial MT"/>
                <a:cs typeface="Arial MT"/>
              </a:rPr>
              <a:t>tree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(GBDT),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gradient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boosting</a:t>
            </a:r>
            <a:r>
              <a:rPr sz="2800" dirty="0">
                <a:latin typeface="Arial MT"/>
                <a:cs typeface="Arial MT"/>
              </a:rPr>
              <a:t> random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(GBRT),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 learning algorithms.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integration </a:t>
            </a:r>
            <a:r>
              <a:rPr sz="2800" spc="-5" dirty="0">
                <a:latin typeface="Arial MT"/>
                <a:cs typeface="Arial MT"/>
              </a:rPr>
              <a:t>of Swarm </a:t>
            </a:r>
            <a:r>
              <a:rPr sz="2800" dirty="0">
                <a:latin typeface="Arial MT"/>
                <a:cs typeface="Arial MT"/>
              </a:rPr>
              <a:t>Algorithms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LightGBM can significantly </a:t>
            </a:r>
            <a:r>
              <a:rPr sz="2800" spc="-5" dirty="0">
                <a:latin typeface="Arial MT"/>
                <a:cs typeface="Arial MT"/>
              </a:rPr>
              <a:t>improve the </a:t>
            </a:r>
            <a:r>
              <a:rPr sz="2800" dirty="0">
                <a:latin typeface="Arial MT"/>
                <a:cs typeface="Arial MT"/>
              </a:rPr>
              <a:t>predictive performance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default risk, ensuring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10" dirty="0">
                <a:latin typeface="Arial MT"/>
                <a:cs typeface="Arial MT"/>
              </a:rPr>
              <a:t>efficient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5" dirty="0">
                <a:latin typeface="Arial MT"/>
                <a:cs typeface="Arial MT"/>
              </a:rPr>
              <a:t>effective </a:t>
            </a:r>
            <a:r>
              <a:rPr sz="2800" dirty="0">
                <a:latin typeface="Arial MT"/>
                <a:cs typeface="Arial MT"/>
              </a:rPr>
              <a:t>allocation 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financial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Methodology: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pc="-5" dirty="0"/>
              <a:t>The</a:t>
            </a:r>
            <a:r>
              <a:rPr dirty="0"/>
              <a:t> research</a:t>
            </a:r>
            <a:r>
              <a:rPr spc="5" dirty="0"/>
              <a:t> </a:t>
            </a:r>
            <a:r>
              <a:rPr dirty="0"/>
              <a:t>methodology</a:t>
            </a:r>
            <a:r>
              <a:rPr spc="5" dirty="0"/>
              <a:t> </a:t>
            </a:r>
            <a:r>
              <a:rPr spc="-5" dirty="0"/>
              <a:t>adopted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this</a:t>
            </a:r>
            <a:r>
              <a:rPr dirty="0"/>
              <a:t> study</a:t>
            </a:r>
            <a:r>
              <a:rPr spc="5" dirty="0"/>
              <a:t> </a:t>
            </a:r>
            <a:r>
              <a:rPr spc="-5" dirty="0"/>
              <a:t>includes</a:t>
            </a:r>
            <a:r>
              <a:rPr dirty="0"/>
              <a:t> </a:t>
            </a:r>
            <a:r>
              <a:rPr spc="-5" dirty="0"/>
              <a:t>a </a:t>
            </a:r>
            <a:r>
              <a:rPr spc="-765" dirty="0"/>
              <a:t> </a:t>
            </a:r>
            <a:r>
              <a:rPr dirty="0"/>
              <a:t>systematic literature </a:t>
            </a:r>
            <a:r>
              <a:rPr spc="-5" dirty="0"/>
              <a:t>review </a:t>
            </a:r>
            <a:r>
              <a:rPr spc="-10" dirty="0"/>
              <a:t>to </a:t>
            </a:r>
            <a:r>
              <a:rPr dirty="0"/>
              <a:t>identify </a:t>
            </a:r>
            <a:r>
              <a:rPr spc="-5" dirty="0"/>
              <a:t>the relevant research </a:t>
            </a:r>
            <a:r>
              <a:rPr dirty="0"/>
              <a:t>and </a:t>
            </a:r>
            <a:r>
              <a:rPr spc="-765" dirty="0"/>
              <a:t> </a:t>
            </a:r>
            <a:r>
              <a:rPr dirty="0"/>
              <a:t>methodologies in </a:t>
            </a:r>
            <a:r>
              <a:rPr spc="-5" dirty="0"/>
              <a:t>the field </a:t>
            </a:r>
            <a:r>
              <a:rPr dirty="0"/>
              <a:t>of swarm </a:t>
            </a:r>
            <a:r>
              <a:rPr spc="-5" dirty="0"/>
              <a:t>algorithms </a:t>
            </a:r>
            <a:r>
              <a:rPr dirty="0"/>
              <a:t>and machine </a:t>
            </a:r>
            <a:r>
              <a:rPr spc="5" dirty="0"/>
              <a:t> </a:t>
            </a:r>
            <a:r>
              <a:rPr dirty="0"/>
              <a:t>learning</a:t>
            </a:r>
            <a:r>
              <a:rPr spc="15" dirty="0"/>
              <a:t> </a:t>
            </a:r>
            <a:r>
              <a:rPr spc="-5" dirty="0"/>
              <a:t>for</a:t>
            </a:r>
            <a:r>
              <a:rPr dirty="0"/>
              <a:t> predicting</a:t>
            </a:r>
            <a:r>
              <a:rPr spc="30" dirty="0"/>
              <a:t> </a:t>
            </a:r>
            <a:r>
              <a:rPr spc="-5" dirty="0"/>
              <a:t>loan</a:t>
            </a:r>
            <a:r>
              <a:rPr spc="15" dirty="0"/>
              <a:t> </a:t>
            </a:r>
            <a:r>
              <a:rPr dirty="0"/>
              <a:t>default.</a:t>
            </a: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pc="-5" dirty="0"/>
              <a:t>A</a:t>
            </a:r>
            <a:r>
              <a:rPr dirty="0"/>
              <a:t> hybrid</a:t>
            </a:r>
            <a:r>
              <a:rPr spc="5" dirty="0"/>
              <a:t> </a:t>
            </a:r>
            <a:r>
              <a:rPr dirty="0"/>
              <a:t>methodology</a:t>
            </a:r>
            <a:r>
              <a:rPr spc="5" dirty="0"/>
              <a:t> </a:t>
            </a:r>
            <a:r>
              <a:rPr dirty="0"/>
              <a:t>combining</a:t>
            </a:r>
            <a:r>
              <a:rPr spc="5" dirty="0"/>
              <a:t> </a:t>
            </a:r>
            <a:r>
              <a:rPr spc="-5" dirty="0"/>
              <a:t>Swarm</a:t>
            </a:r>
            <a:r>
              <a:rPr dirty="0"/>
              <a:t> Algorithms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765" dirty="0"/>
              <a:t> </a:t>
            </a:r>
            <a:r>
              <a:rPr dirty="0"/>
              <a:t>LightGBM </a:t>
            </a:r>
            <a:r>
              <a:rPr spc="-5" dirty="0"/>
              <a:t>is </a:t>
            </a:r>
            <a:r>
              <a:rPr dirty="0"/>
              <a:t>proposed </a:t>
            </a:r>
            <a:r>
              <a:rPr spc="-5" dirty="0"/>
              <a:t>to </a:t>
            </a:r>
            <a:r>
              <a:rPr dirty="0"/>
              <a:t>enhance </a:t>
            </a:r>
            <a:r>
              <a:rPr spc="-5" dirty="0"/>
              <a:t>the </a:t>
            </a:r>
            <a:r>
              <a:rPr dirty="0"/>
              <a:t>accuracy of </a:t>
            </a:r>
            <a:r>
              <a:rPr spc="-5" dirty="0"/>
              <a:t>loan </a:t>
            </a:r>
            <a:r>
              <a:rPr dirty="0"/>
              <a:t>default </a:t>
            </a:r>
            <a:r>
              <a:rPr spc="5" dirty="0"/>
              <a:t> </a:t>
            </a:r>
            <a:r>
              <a:rPr dirty="0"/>
              <a:t>prediction.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Swarm</a:t>
            </a:r>
            <a:r>
              <a:rPr dirty="0"/>
              <a:t> </a:t>
            </a:r>
            <a:r>
              <a:rPr spc="-5" dirty="0"/>
              <a:t>Algorithms</a:t>
            </a:r>
            <a:r>
              <a:rPr dirty="0"/>
              <a:t> are</a:t>
            </a:r>
            <a:r>
              <a:rPr spc="5" dirty="0"/>
              <a:t> </a:t>
            </a:r>
            <a:r>
              <a:rPr spc="-5" dirty="0"/>
              <a:t>employed</a:t>
            </a:r>
            <a:r>
              <a:rPr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find</a:t>
            </a:r>
            <a:r>
              <a:rPr dirty="0"/>
              <a:t> </a:t>
            </a:r>
            <a:r>
              <a:rPr spc="-5" dirty="0"/>
              <a:t>the </a:t>
            </a:r>
            <a:r>
              <a:rPr spc="-765" dirty="0"/>
              <a:t> </a:t>
            </a:r>
            <a:r>
              <a:rPr dirty="0"/>
              <a:t>optimal</a:t>
            </a:r>
            <a:r>
              <a:rPr spc="5" dirty="0"/>
              <a:t> </a:t>
            </a:r>
            <a:r>
              <a:rPr dirty="0"/>
              <a:t>solution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parameter</a:t>
            </a:r>
            <a:r>
              <a:rPr spc="5" dirty="0"/>
              <a:t> </a:t>
            </a:r>
            <a:r>
              <a:rPr spc="-5" dirty="0"/>
              <a:t>tuning</a:t>
            </a:r>
            <a:r>
              <a:rPr dirty="0"/>
              <a:t> </a:t>
            </a:r>
            <a:r>
              <a:rPr spc="-5" dirty="0"/>
              <a:t>process,</a:t>
            </a:r>
            <a:r>
              <a:rPr dirty="0"/>
              <a:t> </a:t>
            </a:r>
            <a:r>
              <a:rPr spc="-5" dirty="0"/>
              <a:t>while </a:t>
            </a:r>
            <a:r>
              <a:rPr dirty="0"/>
              <a:t> LightGBM</a:t>
            </a:r>
            <a:r>
              <a:rPr spc="-5" dirty="0"/>
              <a:t> is </a:t>
            </a:r>
            <a:r>
              <a:rPr dirty="0"/>
              <a:t>used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build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final</a:t>
            </a:r>
            <a:r>
              <a:rPr dirty="0"/>
              <a:t> prediction</a:t>
            </a:r>
            <a:r>
              <a:rPr spc="30" dirty="0"/>
              <a:t> </a:t>
            </a:r>
            <a:r>
              <a:rPr dirty="0"/>
              <a:t>model.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635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Outco</a:t>
            </a:r>
            <a:r>
              <a:rPr sz="4400" spc="-10" dirty="0"/>
              <a:t>m</a:t>
            </a:r>
            <a:r>
              <a:rPr sz="4400" dirty="0"/>
              <a:t>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60025" cy="39884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7620" indent="-228600" algn="just">
              <a:lnSpc>
                <a:spcPct val="8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proposed hybrid methodology </a:t>
            </a:r>
            <a:r>
              <a:rPr sz="2800" spc="-5" dirty="0">
                <a:latin typeface="Arial MT"/>
                <a:cs typeface="Arial MT"/>
              </a:rPr>
              <a:t>is evaluated on a </a:t>
            </a:r>
            <a:r>
              <a:rPr sz="2800" dirty="0">
                <a:latin typeface="Arial MT"/>
                <a:cs typeface="Arial MT"/>
              </a:rPr>
              <a:t>dataset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containing loan default information. The results indicate that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combination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Swarm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LightGBM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achieves </a:t>
            </a:r>
            <a:r>
              <a:rPr sz="2800" dirty="0">
                <a:latin typeface="Arial MT"/>
                <a:cs typeface="Arial MT"/>
              </a:rPr>
              <a:t> higher accuracy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predicting </a:t>
            </a:r>
            <a:r>
              <a:rPr sz="2800" spc="-5" dirty="0">
                <a:latin typeface="Arial MT"/>
                <a:cs typeface="Arial MT"/>
              </a:rPr>
              <a:t>loan </a:t>
            </a:r>
            <a:r>
              <a:rPr sz="2800" dirty="0">
                <a:latin typeface="Arial MT"/>
                <a:cs typeface="Arial MT"/>
              </a:rPr>
              <a:t>default risk compared </a:t>
            </a:r>
            <a:r>
              <a:rPr sz="2800" spc="-5" dirty="0">
                <a:latin typeface="Arial MT"/>
                <a:cs typeface="Arial MT"/>
              </a:rPr>
              <a:t>to the </a:t>
            </a:r>
            <a:r>
              <a:rPr sz="2800" dirty="0">
                <a:latin typeface="Arial MT"/>
                <a:cs typeface="Arial MT"/>
              </a:rPr>
              <a:t> use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Swarm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alone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LightGBM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alone.</a:t>
            </a:r>
            <a:endParaRPr sz="2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798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proposed approach </a:t>
            </a:r>
            <a:r>
              <a:rPr sz="2800" spc="-5" dirty="0">
                <a:latin typeface="Arial MT"/>
                <a:cs typeface="Arial MT"/>
              </a:rPr>
              <a:t>effectively improves the accuracy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loan default prediction by </a:t>
            </a:r>
            <a:r>
              <a:rPr sz="2800" spc="-5" dirty="0">
                <a:latin typeface="Arial MT"/>
                <a:cs typeface="Arial MT"/>
              </a:rPr>
              <a:t>integrating the strengths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Swarm </a:t>
            </a:r>
            <a:r>
              <a:rPr sz="2800" dirty="0">
                <a:latin typeface="Arial MT"/>
                <a:cs typeface="Arial MT"/>
              </a:rPr>
              <a:t> Algorithms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LightGBM</a:t>
            </a:r>
            <a:r>
              <a:rPr sz="2800" dirty="0">
                <a:latin typeface="Arial MT"/>
                <a:cs typeface="Arial MT"/>
              </a:rPr>
              <a:t> algorithm.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application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 methodology </a:t>
            </a:r>
            <a:r>
              <a:rPr sz="2800" spc="-5" dirty="0">
                <a:latin typeface="Arial MT"/>
                <a:cs typeface="Arial MT"/>
              </a:rPr>
              <a:t>in the </a:t>
            </a:r>
            <a:r>
              <a:rPr sz="2800" dirty="0">
                <a:latin typeface="Arial MT"/>
                <a:cs typeface="Arial MT"/>
              </a:rPr>
              <a:t>real-world financial sector can lead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more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efficient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</a:t>
            </a:r>
            <a:r>
              <a:rPr sz="2800" dirty="0">
                <a:latin typeface="Arial MT"/>
                <a:cs typeface="Arial MT"/>
              </a:rPr>
              <a:t> management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financial</a:t>
            </a:r>
            <a:r>
              <a:rPr sz="2800" dirty="0">
                <a:latin typeface="Arial MT"/>
                <a:cs typeface="Arial MT"/>
              </a:rPr>
              <a:t> resources,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ultimately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benefiting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borrowers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lenders.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95" y="2693670"/>
              <a:ext cx="5650158" cy="1479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4758" y="0"/>
                  </a:moveTo>
                  <a:lnTo>
                    <a:pt x="48386" y="0"/>
                  </a:lnTo>
                  <a:lnTo>
                    <a:pt x="36431" y="1478"/>
                  </a:lnTo>
                  <a:lnTo>
                    <a:pt x="6375" y="37681"/>
                  </a:lnTo>
                  <a:lnTo>
                    <a:pt x="712" y="78309"/>
                  </a:lnTo>
                  <a:lnTo>
                    <a:pt x="0" y="105029"/>
                  </a:lnTo>
                  <a:lnTo>
                    <a:pt x="712" y="132201"/>
                  </a:lnTo>
                  <a:lnTo>
                    <a:pt x="6375" y="173591"/>
                  </a:lnTo>
                  <a:lnTo>
                    <a:pt x="36431" y="210567"/>
                  </a:lnTo>
                  <a:lnTo>
                    <a:pt x="48386" y="212090"/>
                  </a:lnTo>
                  <a:lnTo>
                    <a:pt x="476503" y="212090"/>
                  </a:lnTo>
                  <a:lnTo>
                    <a:pt x="512572" y="188341"/>
                  </a:lnTo>
                  <a:lnTo>
                    <a:pt x="523162" y="132601"/>
                  </a:lnTo>
                  <a:lnTo>
                    <a:pt x="523875" y="105029"/>
                  </a:lnTo>
                  <a:lnTo>
                    <a:pt x="523710" y="91148"/>
                  </a:lnTo>
                  <a:lnTo>
                    <a:pt x="519787" y="45843"/>
                  </a:lnTo>
                  <a:lnTo>
                    <a:pt x="503427" y="8636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3514978"/>
              <a:ext cx="523875" cy="212090"/>
            </a:xfrm>
            <a:custGeom>
              <a:avLst/>
              <a:gdLst/>
              <a:ahLst/>
              <a:cxnLst/>
              <a:rect l="l" t="t" r="r" b="b"/>
              <a:pathLst>
                <a:path w="523875" h="212089">
                  <a:moveTo>
                    <a:pt x="48386" y="0"/>
                  </a:moveTo>
                  <a:lnTo>
                    <a:pt x="476503" y="0"/>
                  </a:lnTo>
                  <a:lnTo>
                    <a:pt x="484758" y="0"/>
                  </a:lnTo>
                  <a:lnTo>
                    <a:pt x="491744" y="1778"/>
                  </a:lnTo>
                  <a:lnTo>
                    <a:pt x="497585" y="5207"/>
                  </a:lnTo>
                  <a:lnTo>
                    <a:pt x="503427" y="8636"/>
                  </a:lnTo>
                  <a:lnTo>
                    <a:pt x="508380" y="14478"/>
                  </a:lnTo>
                  <a:lnTo>
                    <a:pt x="521334" y="55625"/>
                  </a:lnTo>
                  <a:lnTo>
                    <a:pt x="523875" y="105029"/>
                  </a:lnTo>
                  <a:lnTo>
                    <a:pt x="523162" y="132601"/>
                  </a:lnTo>
                  <a:lnTo>
                    <a:pt x="517499" y="174269"/>
                  </a:lnTo>
                  <a:lnTo>
                    <a:pt x="488033" y="210611"/>
                  </a:lnTo>
                  <a:lnTo>
                    <a:pt x="476503" y="212090"/>
                  </a:lnTo>
                  <a:lnTo>
                    <a:pt x="48386" y="212090"/>
                  </a:lnTo>
                  <a:lnTo>
                    <a:pt x="11302" y="187833"/>
                  </a:lnTo>
                  <a:lnTo>
                    <a:pt x="712" y="132201"/>
                  </a:lnTo>
                  <a:lnTo>
                    <a:pt x="0" y="105029"/>
                  </a:lnTo>
                  <a:lnTo>
                    <a:pt x="712" y="78309"/>
                  </a:lnTo>
                  <a:lnTo>
                    <a:pt x="6375" y="37681"/>
                  </a:lnTo>
                  <a:lnTo>
                    <a:pt x="36431" y="1478"/>
                  </a:lnTo>
                  <a:lnTo>
                    <a:pt x="48386" y="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176" y="2770885"/>
              <a:ext cx="1978405" cy="1401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10562</Words>
  <Application>Microsoft Office PowerPoint</Application>
  <PresentationFormat>Widescreen</PresentationFormat>
  <Paragraphs>541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5" baseType="lpstr">
      <vt:lpstr>Arial</vt:lpstr>
      <vt:lpstr>Arial Black</vt:lpstr>
      <vt:lpstr>Arial MT</vt:lpstr>
      <vt:lpstr>Calibri</vt:lpstr>
      <vt:lpstr>Calibri Light</vt:lpstr>
      <vt:lpstr>Cambria</vt:lpstr>
      <vt:lpstr>Leelawadee UI</vt:lpstr>
      <vt:lpstr>Times New Roman</vt:lpstr>
      <vt:lpstr>Office Theme</vt:lpstr>
      <vt:lpstr>PowerPoint Presentation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Article 1: Machine Learning Models for  Predicting Bank Loan Eligibility</vt:lpstr>
      <vt:lpstr>Methodology:</vt:lpstr>
      <vt:lpstr>Outcome:</vt:lpstr>
      <vt:lpstr>PowerPoint Presentation</vt:lpstr>
      <vt:lpstr>Customer Loan Eligibility Prediction using Machine  Learning</vt:lpstr>
      <vt:lpstr>Methodology:</vt:lpstr>
      <vt:lpstr>Outcome:</vt:lpstr>
      <vt:lpstr>PowerPoint Presentation</vt:lpstr>
      <vt:lpstr>A STUDY ON MACHINE LEARNING ALGORITHM  FOR ENHANCEMENT OF LOAN PREDICTION</vt:lpstr>
      <vt:lpstr>Methodology:</vt:lpstr>
      <vt:lpstr>PowerPoint Presentation</vt:lpstr>
      <vt:lpstr>Outcome:</vt:lpstr>
      <vt:lpstr>PowerPoint Presentation</vt:lpstr>
      <vt:lpstr>Loan Prediction using Machine Learning  Algorithms</vt:lpstr>
      <vt:lpstr>Methodology:</vt:lpstr>
      <vt:lpstr>Outcome:</vt:lpstr>
      <vt:lpstr>PowerPoint Presentation</vt:lpstr>
      <vt:lpstr>Analysis of Loan Availability using Machine  Learning Techniques</vt:lpstr>
      <vt:lpstr>Methodology:</vt:lpstr>
      <vt:lpstr>Outcome:</vt:lpstr>
      <vt:lpstr>PowerPoint Presentation</vt:lpstr>
      <vt:lpstr>MACHINE LEARNING TECHNIQUES FOR  RECOGNIZING THE LOAN ELIGIBILITY</vt:lpstr>
      <vt:lpstr>Methodology:</vt:lpstr>
      <vt:lpstr>Outcome Analysis:</vt:lpstr>
      <vt:lpstr>PowerPoint Presentation</vt:lpstr>
      <vt:lpstr>Prediction for Loan Approval using  Machine Learning Algorithm</vt:lpstr>
      <vt:lpstr>Methodology:</vt:lpstr>
      <vt:lpstr>Outcome:</vt:lpstr>
      <vt:lpstr>PowerPoint Presentation</vt:lpstr>
      <vt:lpstr>Prediction of Loan Approval in Banks  using Machine Learning Approach</vt:lpstr>
      <vt:lpstr>PowerPoint Presentation</vt:lpstr>
      <vt:lpstr>Methodology</vt:lpstr>
      <vt:lpstr>Outcome:</vt:lpstr>
      <vt:lpstr>PowerPoint Presentation</vt:lpstr>
      <vt:lpstr>Customer Loan Prediction Using Supervised  Learning Technique</vt:lpstr>
      <vt:lpstr>Methodology:</vt:lpstr>
      <vt:lpstr>Outcome:</vt:lpstr>
      <vt:lpstr>PowerPoint Presentation</vt:lpstr>
      <vt:lpstr>A Comparative Study on Loan Eligibility</vt:lpstr>
      <vt:lpstr>Methodology:</vt:lpstr>
      <vt:lpstr>Outcome:</vt:lpstr>
      <vt:lpstr>PowerPoint Presentation</vt:lpstr>
      <vt:lpstr>Loan Prediction using Decision Tree and  Random Forest</vt:lpstr>
      <vt:lpstr>Methodology:</vt:lpstr>
      <vt:lpstr>Outcome:</vt:lpstr>
      <vt:lpstr>PowerPoint Presentation</vt:lpstr>
      <vt:lpstr>MACHINE LEARNING TECHNIQUES FOR  RECOGNIZING THE LOAN ELIGIBILITY</vt:lpstr>
      <vt:lpstr>Methodology:</vt:lpstr>
      <vt:lpstr>Outcome:</vt:lpstr>
      <vt:lpstr>PowerPoint Presentation</vt:lpstr>
      <vt:lpstr>Predict Loan Approval in Banking System  Machine Learning Approach for  Cooperative Banks Loan Approval</vt:lpstr>
      <vt:lpstr>Methodology:</vt:lpstr>
      <vt:lpstr>Outcome:</vt:lpstr>
      <vt:lpstr>PowerPoint Presentation</vt:lpstr>
      <vt:lpstr>LOGISTIC REGRESSION BASED LOAN  APPROVAL PREDICTION</vt:lpstr>
      <vt:lpstr>Methodology:</vt:lpstr>
      <vt:lpstr>Outcome:</vt:lpstr>
      <vt:lpstr>PowerPoint Presentation</vt:lpstr>
      <vt:lpstr>ML Based Loan Approval Prediction  System A Novel Approach</vt:lpstr>
      <vt:lpstr>Methodology:</vt:lpstr>
      <vt:lpstr>Outcome:</vt:lpstr>
      <vt:lpstr>PowerPoint Presentation</vt:lpstr>
      <vt:lpstr>PREDICTION OF CUSTOMER LOAN  ELIGIBILITY USING RANDOM FOREST  ALGORITHM</vt:lpstr>
      <vt:lpstr>Methodology:</vt:lpstr>
      <vt:lpstr>Outcome:</vt:lpstr>
      <vt:lpstr>PowerPoint Presentation</vt:lpstr>
      <vt:lpstr>Loan Default Identification and its Effect</vt:lpstr>
      <vt:lpstr>Methodology:</vt:lpstr>
      <vt:lpstr>Outcome:</vt:lpstr>
      <vt:lpstr>PowerPoint Presentation</vt:lpstr>
      <vt:lpstr>Comparative Analysis of Bank Loan Defaulter  Prediction Using Machine Learning Techniques</vt:lpstr>
      <vt:lpstr>Methodology:</vt:lpstr>
      <vt:lpstr>Outcome:</vt:lpstr>
      <vt:lpstr>PowerPoint Presentation</vt:lpstr>
      <vt:lpstr>Machine Learning Algorithm to Predict  Fraudulent Loan Requests</vt:lpstr>
      <vt:lpstr>Methodology:</vt:lpstr>
      <vt:lpstr>Outcome:</vt:lpstr>
      <vt:lpstr>PowerPoint Presentation</vt:lpstr>
      <vt:lpstr>Loan Analysis Predicting Defaulters</vt:lpstr>
      <vt:lpstr>Methodology:</vt:lpstr>
      <vt:lpstr>Outcome:</vt:lpstr>
      <vt:lpstr>PowerPoint Presentation</vt:lpstr>
      <vt:lpstr>Accuracy Prediction for Loan Risk Using  Machine Learning Models</vt:lpstr>
      <vt:lpstr>Methodology:</vt:lpstr>
      <vt:lpstr>Outcome:</vt:lpstr>
      <vt:lpstr>PowerPoint Presentation</vt:lpstr>
      <vt:lpstr>An improved light gradient boosting</vt:lpstr>
      <vt:lpstr>Methodology:</vt:lpstr>
      <vt:lpstr>Outcome:</vt:lpstr>
      <vt:lpstr>PowerPoint Presentation</vt:lpstr>
      <vt:lpstr>Predicting Bank Loan Risks Using Machine  Learning Algorithms</vt:lpstr>
      <vt:lpstr>Methodology:</vt:lpstr>
      <vt:lpstr>Outcome:</vt:lpstr>
      <vt:lpstr>PowerPoint Presentation</vt:lpstr>
      <vt:lpstr>Fraud prediction in bank loan  administration using decision tree</vt:lpstr>
      <vt:lpstr>PowerPoint Presentation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Gafoor Mohammad</cp:lastModifiedBy>
  <cp:revision>1</cp:revision>
  <dcterms:created xsi:type="dcterms:W3CDTF">2023-11-24T08:04:11Z</dcterms:created>
  <dcterms:modified xsi:type="dcterms:W3CDTF">2023-11-24T08:07:55Z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2023-11-24T00:00:00Z</vt:filetime>
  </property>
</Properties>
</file>