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88" r:id="rId5"/>
    <p:sldId id="290" r:id="rId6"/>
    <p:sldId id="292" r:id="rId7"/>
    <p:sldId id="293" r:id="rId8"/>
    <p:sldId id="363" r:id="rId9"/>
    <p:sldId id="361" r:id="rId10"/>
    <p:sldId id="360" r:id="rId11"/>
    <p:sldId id="294" r:id="rId12"/>
    <p:sldId id="305" r:id="rId13"/>
    <p:sldId id="295" r:id="rId14"/>
    <p:sldId id="306" r:id="rId15"/>
    <p:sldId id="359" r:id="rId16"/>
    <p:sldId id="296" r:id="rId17"/>
    <p:sldId id="297" r:id="rId18"/>
    <p:sldId id="298" r:id="rId19"/>
    <p:sldId id="263" r:id="rId20"/>
    <p:sldId id="273" r:id="rId21"/>
    <p:sldId id="272" r:id="rId22"/>
    <p:sldId id="269" r:id="rId23"/>
    <p:sldId id="285" r:id="rId24"/>
    <p:sldId id="277" r:id="rId25"/>
    <p:sldId id="281" r:id="rId26"/>
    <p:sldId id="282" r:id="rId27"/>
    <p:sldId id="308" r:id="rId28"/>
    <p:sldId id="309" r:id="rId29"/>
    <p:sldId id="311" r:id="rId30"/>
    <p:sldId id="310" r:id="rId31"/>
    <p:sldId id="312" r:id="rId32"/>
    <p:sldId id="314" r:id="rId33"/>
    <p:sldId id="325" r:id="rId34"/>
    <p:sldId id="315" r:id="rId35"/>
    <p:sldId id="356" r:id="rId36"/>
    <p:sldId id="357" r:id="rId37"/>
    <p:sldId id="317" r:id="rId38"/>
    <p:sldId id="358" r:id="rId39"/>
    <p:sldId id="352" r:id="rId40"/>
    <p:sldId id="353" r:id="rId41"/>
    <p:sldId id="354" r:id="rId42"/>
    <p:sldId id="355" r:id="rId43"/>
    <p:sldId id="321" r:id="rId44"/>
    <p:sldId id="328" r:id="rId45"/>
    <p:sldId id="322" r:id="rId46"/>
    <p:sldId id="365" r:id="rId47"/>
    <p:sldId id="330" r:id="rId48"/>
    <p:sldId id="364" r:id="rId49"/>
    <p:sldId id="366" r:id="rId50"/>
    <p:sldId id="323" r:id="rId51"/>
    <p:sldId id="324" r:id="rId52"/>
    <p:sldId id="32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63BC-A0E3-D53F-F043-15AD8233E1B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093B7E9-A9F6-3F12-C7DC-62995CB309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5B83111-5BC9-5A2B-A148-052A3035FCFE}"/>
              </a:ext>
            </a:extLst>
          </p:cNvPr>
          <p:cNvSpPr>
            <a:spLocks noGrp="1"/>
          </p:cNvSpPr>
          <p:nvPr>
            <p:ph type="dt" sz="half" idx="10"/>
          </p:nvPr>
        </p:nvSpPr>
        <p:spPr/>
        <p:txBody>
          <a:bodyPr/>
          <a:lstStyle/>
          <a:p>
            <a:fld id="{E97D761A-45F2-CC4F-A366-FBB37DF54503}" type="datetimeFigureOut">
              <a:rPr lang="en-US" smtClean="0"/>
              <a:t>4/14/2024</a:t>
            </a:fld>
            <a:endParaRPr lang="en-US"/>
          </a:p>
        </p:txBody>
      </p:sp>
      <p:sp>
        <p:nvSpPr>
          <p:cNvPr id="5" name="Footer Placeholder 4">
            <a:extLst>
              <a:ext uri="{FF2B5EF4-FFF2-40B4-BE49-F238E27FC236}">
                <a16:creationId xmlns:a16="http://schemas.microsoft.com/office/drawing/2014/main" id="{40DB663C-4DEA-084F-ECD9-131742C17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DD8EB-6438-C304-FF6E-328A38936D35}"/>
              </a:ext>
            </a:extLst>
          </p:cNvPr>
          <p:cNvSpPr>
            <a:spLocks noGrp="1"/>
          </p:cNvSpPr>
          <p:nvPr>
            <p:ph type="sldNum" sz="quarter" idx="12"/>
          </p:nvPr>
        </p:nvSpPr>
        <p:spPr/>
        <p:txBody>
          <a:bodyPr/>
          <a:lstStyle/>
          <a:p>
            <a:fld id="{5B874EAA-9EF6-904B-9305-7F05A944B951}" type="slidenum">
              <a:rPr lang="en-US" smtClean="0"/>
              <a:t>‹#›</a:t>
            </a:fld>
            <a:endParaRPr lang="en-US"/>
          </a:p>
        </p:txBody>
      </p:sp>
    </p:spTree>
    <p:extLst>
      <p:ext uri="{BB962C8B-B14F-4D97-AF65-F5344CB8AC3E}">
        <p14:creationId xmlns:p14="http://schemas.microsoft.com/office/powerpoint/2010/main" val="2566592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F30F8-FBDF-CA05-AA53-E86E6678A0D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2825243-F5B4-1FC7-B2B8-C4307C0BE33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E8262A-BB51-F688-DDAC-34DCCF6AFFD1}"/>
              </a:ext>
            </a:extLst>
          </p:cNvPr>
          <p:cNvSpPr>
            <a:spLocks noGrp="1"/>
          </p:cNvSpPr>
          <p:nvPr>
            <p:ph type="dt" sz="half" idx="10"/>
          </p:nvPr>
        </p:nvSpPr>
        <p:spPr/>
        <p:txBody>
          <a:bodyPr/>
          <a:lstStyle/>
          <a:p>
            <a:fld id="{E97D761A-45F2-CC4F-A366-FBB37DF54503}" type="datetimeFigureOut">
              <a:rPr lang="en-US" smtClean="0"/>
              <a:t>4/14/2024</a:t>
            </a:fld>
            <a:endParaRPr lang="en-US"/>
          </a:p>
        </p:txBody>
      </p:sp>
      <p:sp>
        <p:nvSpPr>
          <p:cNvPr id="5" name="Footer Placeholder 4">
            <a:extLst>
              <a:ext uri="{FF2B5EF4-FFF2-40B4-BE49-F238E27FC236}">
                <a16:creationId xmlns:a16="http://schemas.microsoft.com/office/drawing/2014/main" id="{B79A84AA-60F0-C3DC-9BA5-BB7FD1653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842DD7-BFDA-076C-8878-1759ED679B6B}"/>
              </a:ext>
            </a:extLst>
          </p:cNvPr>
          <p:cNvSpPr>
            <a:spLocks noGrp="1"/>
          </p:cNvSpPr>
          <p:nvPr>
            <p:ph type="sldNum" sz="quarter" idx="12"/>
          </p:nvPr>
        </p:nvSpPr>
        <p:spPr/>
        <p:txBody>
          <a:bodyPr/>
          <a:lstStyle/>
          <a:p>
            <a:fld id="{5B874EAA-9EF6-904B-9305-7F05A944B951}" type="slidenum">
              <a:rPr lang="en-US" smtClean="0"/>
              <a:t>‹#›</a:t>
            </a:fld>
            <a:endParaRPr lang="en-US"/>
          </a:p>
        </p:txBody>
      </p:sp>
    </p:spTree>
    <p:extLst>
      <p:ext uri="{BB962C8B-B14F-4D97-AF65-F5344CB8AC3E}">
        <p14:creationId xmlns:p14="http://schemas.microsoft.com/office/powerpoint/2010/main" val="379679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0DDEA0-9A33-9D5A-F0EB-D1435A411C1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EBD9085-526B-D413-1A2A-490B549C7CB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9719103-547B-9DA8-4686-38573E2A8391}"/>
              </a:ext>
            </a:extLst>
          </p:cNvPr>
          <p:cNvSpPr>
            <a:spLocks noGrp="1"/>
          </p:cNvSpPr>
          <p:nvPr>
            <p:ph type="dt" sz="half" idx="10"/>
          </p:nvPr>
        </p:nvSpPr>
        <p:spPr/>
        <p:txBody>
          <a:bodyPr/>
          <a:lstStyle/>
          <a:p>
            <a:fld id="{E97D761A-45F2-CC4F-A366-FBB37DF54503}" type="datetimeFigureOut">
              <a:rPr lang="en-US" smtClean="0"/>
              <a:t>4/14/2024</a:t>
            </a:fld>
            <a:endParaRPr lang="en-US"/>
          </a:p>
        </p:txBody>
      </p:sp>
      <p:sp>
        <p:nvSpPr>
          <p:cNvPr id="5" name="Footer Placeholder 4">
            <a:extLst>
              <a:ext uri="{FF2B5EF4-FFF2-40B4-BE49-F238E27FC236}">
                <a16:creationId xmlns:a16="http://schemas.microsoft.com/office/drawing/2014/main" id="{C9AEEF27-915F-32F6-43B1-9C46A25536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C3A2C-2DE1-F13D-B362-B178A0F984BC}"/>
              </a:ext>
            </a:extLst>
          </p:cNvPr>
          <p:cNvSpPr>
            <a:spLocks noGrp="1"/>
          </p:cNvSpPr>
          <p:nvPr>
            <p:ph type="sldNum" sz="quarter" idx="12"/>
          </p:nvPr>
        </p:nvSpPr>
        <p:spPr/>
        <p:txBody>
          <a:bodyPr/>
          <a:lstStyle/>
          <a:p>
            <a:fld id="{5B874EAA-9EF6-904B-9305-7F05A944B951}" type="slidenum">
              <a:rPr lang="en-US" smtClean="0"/>
              <a:t>‹#›</a:t>
            </a:fld>
            <a:endParaRPr lang="en-US"/>
          </a:p>
        </p:txBody>
      </p:sp>
    </p:spTree>
    <p:extLst>
      <p:ext uri="{BB962C8B-B14F-4D97-AF65-F5344CB8AC3E}">
        <p14:creationId xmlns:p14="http://schemas.microsoft.com/office/powerpoint/2010/main" val="3333407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36A7-BD42-12C9-C9EA-27BA9B682CE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73CA030-DFC7-61B2-A2BF-1F21A137723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9D25A5-66BD-1DC5-10E5-699B94102B06}"/>
              </a:ext>
            </a:extLst>
          </p:cNvPr>
          <p:cNvSpPr>
            <a:spLocks noGrp="1"/>
          </p:cNvSpPr>
          <p:nvPr>
            <p:ph type="dt" sz="half" idx="10"/>
          </p:nvPr>
        </p:nvSpPr>
        <p:spPr/>
        <p:txBody>
          <a:bodyPr/>
          <a:lstStyle/>
          <a:p>
            <a:fld id="{E97D761A-45F2-CC4F-A366-FBB37DF54503}" type="datetimeFigureOut">
              <a:rPr lang="en-US" smtClean="0"/>
              <a:t>4/14/2024</a:t>
            </a:fld>
            <a:endParaRPr lang="en-US"/>
          </a:p>
        </p:txBody>
      </p:sp>
      <p:sp>
        <p:nvSpPr>
          <p:cNvPr id="5" name="Footer Placeholder 4">
            <a:extLst>
              <a:ext uri="{FF2B5EF4-FFF2-40B4-BE49-F238E27FC236}">
                <a16:creationId xmlns:a16="http://schemas.microsoft.com/office/drawing/2014/main" id="{98AC3A3D-9B12-AF24-F5C3-202C028E8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67A00-E445-1CDE-7525-6F21FECBC81B}"/>
              </a:ext>
            </a:extLst>
          </p:cNvPr>
          <p:cNvSpPr>
            <a:spLocks noGrp="1"/>
          </p:cNvSpPr>
          <p:nvPr>
            <p:ph type="sldNum" sz="quarter" idx="12"/>
          </p:nvPr>
        </p:nvSpPr>
        <p:spPr/>
        <p:txBody>
          <a:bodyPr/>
          <a:lstStyle/>
          <a:p>
            <a:fld id="{5B874EAA-9EF6-904B-9305-7F05A944B951}" type="slidenum">
              <a:rPr lang="en-US" smtClean="0"/>
              <a:t>‹#›</a:t>
            </a:fld>
            <a:endParaRPr lang="en-US"/>
          </a:p>
        </p:txBody>
      </p:sp>
    </p:spTree>
    <p:extLst>
      <p:ext uri="{BB962C8B-B14F-4D97-AF65-F5344CB8AC3E}">
        <p14:creationId xmlns:p14="http://schemas.microsoft.com/office/powerpoint/2010/main" val="2878361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4C3B2-E1C1-52BD-35C3-ED6F86F7C7A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03AE4D8-5E62-20B4-8CCC-E7998B9751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DBF0254-DC7F-3CB6-4C1D-D1A9EFF22A7F}"/>
              </a:ext>
            </a:extLst>
          </p:cNvPr>
          <p:cNvSpPr>
            <a:spLocks noGrp="1"/>
          </p:cNvSpPr>
          <p:nvPr>
            <p:ph type="dt" sz="half" idx="10"/>
          </p:nvPr>
        </p:nvSpPr>
        <p:spPr/>
        <p:txBody>
          <a:bodyPr/>
          <a:lstStyle/>
          <a:p>
            <a:fld id="{E97D761A-45F2-CC4F-A366-FBB37DF54503}" type="datetimeFigureOut">
              <a:rPr lang="en-US" smtClean="0"/>
              <a:t>4/14/2024</a:t>
            </a:fld>
            <a:endParaRPr lang="en-US"/>
          </a:p>
        </p:txBody>
      </p:sp>
      <p:sp>
        <p:nvSpPr>
          <p:cNvPr id="5" name="Footer Placeholder 4">
            <a:extLst>
              <a:ext uri="{FF2B5EF4-FFF2-40B4-BE49-F238E27FC236}">
                <a16:creationId xmlns:a16="http://schemas.microsoft.com/office/drawing/2014/main" id="{D0D769F2-5A6E-D0E2-4B71-4553C5AEA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EA9482-5C5E-57AF-0EDF-29F7E457D934}"/>
              </a:ext>
            </a:extLst>
          </p:cNvPr>
          <p:cNvSpPr>
            <a:spLocks noGrp="1"/>
          </p:cNvSpPr>
          <p:nvPr>
            <p:ph type="sldNum" sz="quarter" idx="12"/>
          </p:nvPr>
        </p:nvSpPr>
        <p:spPr/>
        <p:txBody>
          <a:bodyPr/>
          <a:lstStyle/>
          <a:p>
            <a:fld id="{5B874EAA-9EF6-904B-9305-7F05A944B951}" type="slidenum">
              <a:rPr lang="en-US" smtClean="0"/>
              <a:t>‹#›</a:t>
            </a:fld>
            <a:endParaRPr lang="en-US"/>
          </a:p>
        </p:txBody>
      </p:sp>
    </p:spTree>
    <p:extLst>
      <p:ext uri="{BB962C8B-B14F-4D97-AF65-F5344CB8AC3E}">
        <p14:creationId xmlns:p14="http://schemas.microsoft.com/office/powerpoint/2010/main" val="3671808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A2790-01BA-6A81-6F46-419AED099E6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7BE588-70F5-DE92-B619-29728D855B2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21C212D-70DB-140D-1C1A-6969D1FE51C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5539E7C-287C-18D6-27D0-46744D1A2948}"/>
              </a:ext>
            </a:extLst>
          </p:cNvPr>
          <p:cNvSpPr>
            <a:spLocks noGrp="1"/>
          </p:cNvSpPr>
          <p:nvPr>
            <p:ph type="dt" sz="half" idx="10"/>
          </p:nvPr>
        </p:nvSpPr>
        <p:spPr/>
        <p:txBody>
          <a:bodyPr/>
          <a:lstStyle/>
          <a:p>
            <a:fld id="{E97D761A-45F2-CC4F-A366-FBB37DF54503}" type="datetimeFigureOut">
              <a:rPr lang="en-US" smtClean="0"/>
              <a:t>4/14/2024</a:t>
            </a:fld>
            <a:endParaRPr lang="en-US"/>
          </a:p>
        </p:txBody>
      </p:sp>
      <p:sp>
        <p:nvSpPr>
          <p:cNvPr id="6" name="Footer Placeholder 5">
            <a:extLst>
              <a:ext uri="{FF2B5EF4-FFF2-40B4-BE49-F238E27FC236}">
                <a16:creationId xmlns:a16="http://schemas.microsoft.com/office/drawing/2014/main" id="{01F76621-0E0A-5103-1100-FEEEB2A43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7E0A7-74FC-C81F-E4F6-C8F1B691C74C}"/>
              </a:ext>
            </a:extLst>
          </p:cNvPr>
          <p:cNvSpPr>
            <a:spLocks noGrp="1"/>
          </p:cNvSpPr>
          <p:nvPr>
            <p:ph type="sldNum" sz="quarter" idx="12"/>
          </p:nvPr>
        </p:nvSpPr>
        <p:spPr/>
        <p:txBody>
          <a:bodyPr/>
          <a:lstStyle/>
          <a:p>
            <a:fld id="{5B874EAA-9EF6-904B-9305-7F05A944B951}" type="slidenum">
              <a:rPr lang="en-US" smtClean="0"/>
              <a:t>‹#›</a:t>
            </a:fld>
            <a:endParaRPr lang="en-US"/>
          </a:p>
        </p:txBody>
      </p:sp>
    </p:spTree>
    <p:extLst>
      <p:ext uri="{BB962C8B-B14F-4D97-AF65-F5344CB8AC3E}">
        <p14:creationId xmlns:p14="http://schemas.microsoft.com/office/powerpoint/2010/main" val="192868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2CDA8-AB5E-CB7C-D612-287A710D256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CA392BD-324B-33AB-ED01-F40848B444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A3E7A00-8995-BE05-FFD1-233D4396A57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C85B584-ED9D-2C63-48AF-7F1ECFBF54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FAF74FE-0F9E-8C26-D1DC-00BB28655ED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BCD6EDD-2814-1776-5D5D-1577E61E39F6}"/>
              </a:ext>
            </a:extLst>
          </p:cNvPr>
          <p:cNvSpPr>
            <a:spLocks noGrp="1"/>
          </p:cNvSpPr>
          <p:nvPr>
            <p:ph type="dt" sz="half" idx="10"/>
          </p:nvPr>
        </p:nvSpPr>
        <p:spPr/>
        <p:txBody>
          <a:bodyPr/>
          <a:lstStyle/>
          <a:p>
            <a:fld id="{E97D761A-45F2-CC4F-A366-FBB37DF54503}" type="datetimeFigureOut">
              <a:rPr lang="en-US" smtClean="0"/>
              <a:t>4/14/2024</a:t>
            </a:fld>
            <a:endParaRPr lang="en-US"/>
          </a:p>
        </p:txBody>
      </p:sp>
      <p:sp>
        <p:nvSpPr>
          <p:cNvPr id="8" name="Footer Placeholder 7">
            <a:extLst>
              <a:ext uri="{FF2B5EF4-FFF2-40B4-BE49-F238E27FC236}">
                <a16:creationId xmlns:a16="http://schemas.microsoft.com/office/drawing/2014/main" id="{F5BB1D71-4404-5AF6-F785-AA2271E06B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25EC46-B090-341B-2A9D-0CABD9EEA12A}"/>
              </a:ext>
            </a:extLst>
          </p:cNvPr>
          <p:cNvSpPr>
            <a:spLocks noGrp="1"/>
          </p:cNvSpPr>
          <p:nvPr>
            <p:ph type="sldNum" sz="quarter" idx="12"/>
          </p:nvPr>
        </p:nvSpPr>
        <p:spPr/>
        <p:txBody>
          <a:bodyPr/>
          <a:lstStyle/>
          <a:p>
            <a:fld id="{5B874EAA-9EF6-904B-9305-7F05A944B951}" type="slidenum">
              <a:rPr lang="en-US" smtClean="0"/>
              <a:t>‹#›</a:t>
            </a:fld>
            <a:endParaRPr lang="en-US"/>
          </a:p>
        </p:txBody>
      </p:sp>
    </p:spTree>
    <p:extLst>
      <p:ext uri="{BB962C8B-B14F-4D97-AF65-F5344CB8AC3E}">
        <p14:creationId xmlns:p14="http://schemas.microsoft.com/office/powerpoint/2010/main" val="36816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91AE-05B4-42DB-7D51-3AB814B1D3B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A01A13E-B71C-5711-427E-69615B566E30}"/>
              </a:ext>
            </a:extLst>
          </p:cNvPr>
          <p:cNvSpPr>
            <a:spLocks noGrp="1"/>
          </p:cNvSpPr>
          <p:nvPr>
            <p:ph type="dt" sz="half" idx="10"/>
          </p:nvPr>
        </p:nvSpPr>
        <p:spPr/>
        <p:txBody>
          <a:bodyPr/>
          <a:lstStyle/>
          <a:p>
            <a:fld id="{E97D761A-45F2-CC4F-A366-FBB37DF54503}" type="datetimeFigureOut">
              <a:rPr lang="en-US" smtClean="0"/>
              <a:t>4/14/2024</a:t>
            </a:fld>
            <a:endParaRPr lang="en-US"/>
          </a:p>
        </p:txBody>
      </p:sp>
      <p:sp>
        <p:nvSpPr>
          <p:cNvPr id="4" name="Footer Placeholder 3">
            <a:extLst>
              <a:ext uri="{FF2B5EF4-FFF2-40B4-BE49-F238E27FC236}">
                <a16:creationId xmlns:a16="http://schemas.microsoft.com/office/drawing/2014/main" id="{D5A6E474-6AC3-7F4B-1DB3-3D4ABDCAD3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45311C-4C01-E6A6-93F1-440C50134A76}"/>
              </a:ext>
            </a:extLst>
          </p:cNvPr>
          <p:cNvSpPr>
            <a:spLocks noGrp="1"/>
          </p:cNvSpPr>
          <p:nvPr>
            <p:ph type="sldNum" sz="quarter" idx="12"/>
          </p:nvPr>
        </p:nvSpPr>
        <p:spPr/>
        <p:txBody>
          <a:bodyPr/>
          <a:lstStyle/>
          <a:p>
            <a:fld id="{5B874EAA-9EF6-904B-9305-7F05A944B951}" type="slidenum">
              <a:rPr lang="en-US" smtClean="0"/>
              <a:t>‹#›</a:t>
            </a:fld>
            <a:endParaRPr lang="en-US"/>
          </a:p>
        </p:txBody>
      </p:sp>
    </p:spTree>
    <p:extLst>
      <p:ext uri="{BB962C8B-B14F-4D97-AF65-F5344CB8AC3E}">
        <p14:creationId xmlns:p14="http://schemas.microsoft.com/office/powerpoint/2010/main" val="4282699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B676AE-4390-9E22-51BE-9EC66F6F467A}"/>
              </a:ext>
            </a:extLst>
          </p:cNvPr>
          <p:cNvSpPr>
            <a:spLocks noGrp="1"/>
          </p:cNvSpPr>
          <p:nvPr>
            <p:ph type="dt" sz="half" idx="10"/>
          </p:nvPr>
        </p:nvSpPr>
        <p:spPr/>
        <p:txBody>
          <a:bodyPr/>
          <a:lstStyle/>
          <a:p>
            <a:fld id="{E97D761A-45F2-CC4F-A366-FBB37DF54503}" type="datetimeFigureOut">
              <a:rPr lang="en-US" smtClean="0"/>
              <a:t>4/14/2024</a:t>
            </a:fld>
            <a:endParaRPr lang="en-US"/>
          </a:p>
        </p:txBody>
      </p:sp>
      <p:sp>
        <p:nvSpPr>
          <p:cNvPr id="3" name="Footer Placeholder 2">
            <a:extLst>
              <a:ext uri="{FF2B5EF4-FFF2-40B4-BE49-F238E27FC236}">
                <a16:creationId xmlns:a16="http://schemas.microsoft.com/office/drawing/2014/main" id="{D82FCE9B-413A-C749-E41F-475E7C46F1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DD900F-922C-FCE1-F9FF-8EF8FDD2C30D}"/>
              </a:ext>
            </a:extLst>
          </p:cNvPr>
          <p:cNvSpPr>
            <a:spLocks noGrp="1"/>
          </p:cNvSpPr>
          <p:nvPr>
            <p:ph type="sldNum" sz="quarter" idx="12"/>
          </p:nvPr>
        </p:nvSpPr>
        <p:spPr/>
        <p:txBody>
          <a:bodyPr/>
          <a:lstStyle/>
          <a:p>
            <a:fld id="{5B874EAA-9EF6-904B-9305-7F05A944B951}" type="slidenum">
              <a:rPr lang="en-US" smtClean="0"/>
              <a:t>‹#›</a:t>
            </a:fld>
            <a:endParaRPr lang="en-US"/>
          </a:p>
        </p:txBody>
      </p:sp>
    </p:spTree>
    <p:extLst>
      <p:ext uri="{BB962C8B-B14F-4D97-AF65-F5344CB8AC3E}">
        <p14:creationId xmlns:p14="http://schemas.microsoft.com/office/powerpoint/2010/main" val="3108793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DB26-EC90-A73D-65E9-01086E806FA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4182102-85EE-8966-BA03-0A3EB161E0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51931D8-A52C-6433-7A85-B5CFC23AB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718464-BBAF-458B-41D8-50843A1A938A}"/>
              </a:ext>
            </a:extLst>
          </p:cNvPr>
          <p:cNvSpPr>
            <a:spLocks noGrp="1"/>
          </p:cNvSpPr>
          <p:nvPr>
            <p:ph type="dt" sz="half" idx="10"/>
          </p:nvPr>
        </p:nvSpPr>
        <p:spPr/>
        <p:txBody>
          <a:bodyPr/>
          <a:lstStyle/>
          <a:p>
            <a:fld id="{E97D761A-45F2-CC4F-A366-FBB37DF54503}" type="datetimeFigureOut">
              <a:rPr lang="en-US" smtClean="0"/>
              <a:t>4/14/2024</a:t>
            </a:fld>
            <a:endParaRPr lang="en-US"/>
          </a:p>
        </p:txBody>
      </p:sp>
      <p:sp>
        <p:nvSpPr>
          <p:cNvPr id="6" name="Footer Placeholder 5">
            <a:extLst>
              <a:ext uri="{FF2B5EF4-FFF2-40B4-BE49-F238E27FC236}">
                <a16:creationId xmlns:a16="http://schemas.microsoft.com/office/drawing/2014/main" id="{AB7B25F8-75B4-A406-164B-30B3481227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95969E-9175-472D-66AC-F24C50117011}"/>
              </a:ext>
            </a:extLst>
          </p:cNvPr>
          <p:cNvSpPr>
            <a:spLocks noGrp="1"/>
          </p:cNvSpPr>
          <p:nvPr>
            <p:ph type="sldNum" sz="quarter" idx="12"/>
          </p:nvPr>
        </p:nvSpPr>
        <p:spPr/>
        <p:txBody>
          <a:bodyPr/>
          <a:lstStyle/>
          <a:p>
            <a:fld id="{5B874EAA-9EF6-904B-9305-7F05A944B951}" type="slidenum">
              <a:rPr lang="en-US" smtClean="0"/>
              <a:t>‹#›</a:t>
            </a:fld>
            <a:endParaRPr lang="en-US"/>
          </a:p>
        </p:txBody>
      </p:sp>
    </p:spTree>
    <p:extLst>
      <p:ext uri="{BB962C8B-B14F-4D97-AF65-F5344CB8AC3E}">
        <p14:creationId xmlns:p14="http://schemas.microsoft.com/office/powerpoint/2010/main" val="190924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A920-DBD2-0EB7-B0D0-61A433EFBCC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F4F78CA-DE9F-3472-C2CB-E099BCC765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482FCD-9B83-EA07-3170-40FF7943A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E01FAD6-C4B4-AC07-CEED-AC9FB3ECE7F5}"/>
              </a:ext>
            </a:extLst>
          </p:cNvPr>
          <p:cNvSpPr>
            <a:spLocks noGrp="1"/>
          </p:cNvSpPr>
          <p:nvPr>
            <p:ph type="dt" sz="half" idx="10"/>
          </p:nvPr>
        </p:nvSpPr>
        <p:spPr/>
        <p:txBody>
          <a:bodyPr/>
          <a:lstStyle/>
          <a:p>
            <a:fld id="{E97D761A-45F2-CC4F-A366-FBB37DF54503}" type="datetimeFigureOut">
              <a:rPr lang="en-US" smtClean="0"/>
              <a:t>4/14/2024</a:t>
            </a:fld>
            <a:endParaRPr lang="en-US"/>
          </a:p>
        </p:txBody>
      </p:sp>
      <p:sp>
        <p:nvSpPr>
          <p:cNvPr id="6" name="Footer Placeholder 5">
            <a:extLst>
              <a:ext uri="{FF2B5EF4-FFF2-40B4-BE49-F238E27FC236}">
                <a16:creationId xmlns:a16="http://schemas.microsoft.com/office/drawing/2014/main" id="{A0C3CE9F-66BB-540E-6840-7C63214A44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837768-2B4E-915E-99EB-B1C83AE8B0CB}"/>
              </a:ext>
            </a:extLst>
          </p:cNvPr>
          <p:cNvSpPr>
            <a:spLocks noGrp="1"/>
          </p:cNvSpPr>
          <p:nvPr>
            <p:ph type="sldNum" sz="quarter" idx="12"/>
          </p:nvPr>
        </p:nvSpPr>
        <p:spPr/>
        <p:txBody>
          <a:bodyPr/>
          <a:lstStyle/>
          <a:p>
            <a:fld id="{5B874EAA-9EF6-904B-9305-7F05A944B951}" type="slidenum">
              <a:rPr lang="en-US" smtClean="0"/>
              <a:t>‹#›</a:t>
            </a:fld>
            <a:endParaRPr lang="en-US"/>
          </a:p>
        </p:txBody>
      </p:sp>
    </p:spTree>
    <p:extLst>
      <p:ext uri="{BB962C8B-B14F-4D97-AF65-F5344CB8AC3E}">
        <p14:creationId xmlns:p14="http://schemas.microsoft.com/office/powerpoint/2010/main" val="425446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35D560-514B-17ED-8319-6FF3C78444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A4F622F-E9B3-8E28-493C-08FF46B3C3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C1137A-B257-8337-C010-256F1FF334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7D761A-45F2-CC4F-A366-FBB37DF54503}" type="datetimeFigureOut">
              <a:rPr lang="en-US" smtClean="0"/>
              <a:t>4/14/2024</a:t>
            </a:fld>
            <a:endParaRPr lang="en-US"/>
          </a:p>
        </p:txBody>
      </p:sp>
      <p:sp>
        <p:nvSpPr>
          <p:cNvPr id="5" name="Footer Placeholder 4">
            <a:extLst>
              <a:ext uri="{FF2B5EF4-FFF2-40B4-BE49-F238E27FC236}">
                <a16:creationId xmlns:a16="http://schemas.microsoft.com/office/drawing/2014/main" id="{0FBE4AE6-BFEA-89DC-BD09-5157DB872C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BA4BC09-54B5-FEEE-B54A-CB767AD061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B874EAA-9EF6-904B-9305-7F05A944B951}" type="slidenum">
              <a:rPr lang="en-US" smtClean="0"/>
              <a:t>‹#›</a:t>
            </a:fld>
            <a:endParaRPr lang="en-US"/>
          </a:p>
        </p:txBody>
      </p:sp>
    </p:spTree>
    <p:extLst>
      <p:ext uri="{BB962C8B-B14F-4D97-AF65-F5344CB8AC3E}">
        <p14:creationId xmlns:p14="http://schemas.microsoft.com/office/powerpoint/2010/main" val="3400248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5">
            <a:extLst>
              <a:ext uri="{FF2B5EF4-FFF2-40B4-BE49-F238E27FC236}">
                <a16:creationId xmlns:a16="http://schemas.microsoft.com/office/drawing/2014/main" id="{11A6C90B-1B17-650B-3254-AE70080D3BB9}"/>
              </a:ext>
            </a:extLst>
          </p:cNvPr>
          <p:cNvSpPr txBox="1">
            <a:spLocks noGrp="1"/>
          </p:cNvSpPr>
          <p:nvPr>
            <p:ph type="subTitle" idx="1"/>
          </p:nvPr>
        </p:nvSpPr>
        <p:spPr>
          <a:xfrm>
            <a:off x="1035050" y="702469"/>
            <a:ext cx="10453688" cy="5376068"/>
          </a:xfrm>
          <a:prstGeom prst="rect">
            <a:avLst/>
          </a:prstGeom>
        </p:spPr>
        <p:txBody>
          <a:bodyPr vert="horz" lIns="91440" tIns="45720" rIns="91440" bIns="45720" rtlCol="0" anchor="t">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2800" b="1" dirty="0">
              <a:solidFill>
                <a:schemeClr val="accent4"/>
              </a:solidFill>
            </a:endParaRPr>
          </a:p>
          <a:p>
            <a:r>
              <a:rPr lang="en-GB" sz="2800" b="1" dirty="0">
                <a:solidFill>
                  <a:schemeClr val="accent4"/>
                </a:solidFill>
              </a:rPr>
              <a:t>  TKR COLLEGE OF ENGINEERING &amp; TECHNOLOGY</a:t>
            </a:r>
          </a:p>
          <a:p>
            <a:r>
              <a:rPr lang="en-GB" sz="2800" b="1" dirty="0">
                <a:solidFill>
                  <a:srgbClr val="FFC000"/>
                </a:solidFill>
              </a:rPr>
              <a:t>Autonomous</a:t>
            </a:r>
          </a:p>
          <a:p>
            <a:r>
              <a:rPr lang="en-GB" sz="2800" b="1" dirty="0"/>
              <a:t>DEPARTMENT OF CSE</a:t>
            </a:r>
            <a:endParaRPr lang="en-IN" sz="2800" b="1" dirty="0"/>
          </a:p>
          <a:p>
            <a:r>
              <a:rPr lang="en-GB" sz="2800" b="1" dirty="0">
                <a:solidFill>
                  <a:srgbClr val="7030A0"/>
                </a:solidFill>
              </a:rPr>
              <a:t>LOAN</a:t>
            </a:r>
            <a:r>
              <a:rPr lang="en-GB" sz="2800" b="1" dirty="0"/>
              <a:t> </a:t>
            </a:r>
            <a:r>
              <a:rPr lang="en-GB" sz="2800" b="1" dirty="0">
                <a:solidFill>
                  <a:srgbClr val="7030A0"/>
                </a:solidFill>
              </a:rPr>
              <a:t>APPROVAL</a:t>
            </a:r>
            <a:r>
              <a:rPr lang="en-GB" sz="2800" b="1" dirty="0"/>
              <a:t> </a:t>
            </a:r>
            <a:r>
              <a:rPr lang="en-GB" sz="2800" b="1" dirty="0">
                <a:solidFill>
                  <a:srgbClr val="7030A0"/>
                </a:solidFill>
              </a:rPr>
              <a:t>PREDICTIONS</a:t>
            </a:r>
            <a:r>
              <a:rPr lang="en-GB" sz="2800" b="1" dirty="0"/>
              <a:t> </a:t>
            </a:r>
            <a:r>
              <a:rPr lang="en-GB" sz="2800" b="1" dirty="0">
                <a:solidFill>
                  <a:srgbClr val="7030A0"/>
                </a:solidFill>
              </a:rPr>
              <a:t>USING</a:t>
            </a:r>
            <a:r>
              <a:rPr lang="en-GB" sz="2800" b="1" dirty="0"/>
              <a:t> </a:t>
            </a:r>
            <a:r>
              <a:rPr lang="en-GB" sz="2800" b="1" dirty="0">
                <a:solidFill>
                  <a:srgbClr val="7030A0"/>
                </a:solidFill>
              </a:rPr>
              <a:t>MACHINE</a:t>
            </a:r>
            <a:r>
              <a:rPr lang="en-GB" sz="2800" b="1" dirty="0"/>
              <a:t> </a:t>
            </a:r>
            <a:r>
              <a:rPr lang="en-GB" sz="2800" b="1" dirty="0">
                <a:solidFill>
                  <a:srgbClr val="7030A0"/>
                </a:solidFill>
              </a:rPr>
              <a:t>LEARNING</a:t>
            </a:r>
            <a:r>
              <a:rPr lang="en-GB" sz="2800" b="1" dirty="0"/>
              <a:t> </a:t>
            </a:r>
            <a:r>
              <a:rPr lang="en-GB" sz="2800" b="1" dirty="0">
                <a:solidFill>
                  <a:srgbClr val="7030A0"/>
                </a:solidFill>
              </a:rPr>
              <a:t>MODELS</a:t>
            </a:r>
            <a:endParaRPr lang="en-IN" sz="2800" b="1" dirty="0">
              <a:solidFill>
                <a:srgbClr val="7030A0"/>
              </a:solidFill>
            </a:endParaRPr>
          </a:p>
          <a:p>
            <a:pPr algn="l"/>
            <a:endParaRPr lang="en-IN" sz="2800" b="1" dirty="0"/>
          </a:p>
          <a:p>
            <a:pPr algn="l"/>
            <a:r>
              <a:rPr lang="en-IN" sz="2800" b="1" dirty="0"/>
              <a:t> </a:t>
            </a:r>
            <a:r>
              <a:rPr lang="en-GB" sz="2800" b="1" dirty="0"/>
              <a:t>  </a:t>
            </a:r>
            <a:r>
              <a:rPr lang="en-IN" sz="2800" b="1" dirty="0"/>
              <a:t>                                                                 </a:t>
            </a:r>
            <a:r>
              <a:rPr lang="en-GB" sz="2800" b="1" dirty="0"/>
              <a:t>BATCH NO : C3 </a:t>
            </a:r>
          </a:p>
          <a:p>
            <a:pPr algn="l"/>
            <a:r>
              <a:rPr lang="en-GB" sz="2800" b="1" dirty="0"/>
              <a:t>20K91A05F2- R.GAYATHRI</a:t>
            </a:r>
          </a:p>
          <a:p>
            <a:pPr algn="l"/>
            <a:r>
              <a:rPr lang="en-GB" sz="2800" b="1" dirty="0"/>
              <a:t>20K91A05C6- NEHA</a:t>
            </a:r>
          </a:p>
          <a:p>
            <a:pPr algn="l"/>
            <a:r>
              <a:rPr lang="en-GB" sz="2800" b="1" dirty="0"/>
              <a:t>20K91A05B2 – MD.ABDUL GAFOOR</a:t>
            </a:r>
          </a:p>
          <a:p>
            <a:pPr algn="l"/>
            <a:r>
              <a:rPr lang="en-GB" sz="2800" b="1" dirty="0"/>
              <a:t>20K91A05B7 -  M.AJAY KUMAR</a:t>
            </a:r>
          </a:p>
          <a:p>
            <a:endParaRPr lang="en-GB" b="1" dirty="0"/>
          </a:p>
          <a:p>
            <a:r>
              <a:rPr lang="en-IN" b="1" dirty="0"/>
              <a:t>   </a:t>
            </a:r>
            <a:r>
              <a:rPr lang="en-GB" b="1" dirty="0"/>
              <a:t>                                                            </a:t>
            </a:r>
            <a:r>
              <a:rPr lang="en-GB" sz="2800" b="1" dirty="0"/>
              <a:t>GUIDE : </a:t>
            </a:r>
            <a:r>
              <a:rPr lang="en-IN" sz="2800" b="1" dirty="0"/>
              <a:t>Mrs</a:t>
            </a:r>
            <a:r>
              <a:rPr lang="en-GB" sz="2800" b="1" dirty="0"/>
              <a:t>. Y.LATHA</a:t>
            </a:r>
          </a:p>
          <a:p>
            <a:endParaRPr lang="en-GB" b="1" dirty="0"/>
          </a:p>
          <a:p>
            <a:endParaRPr lang="en-US" b="1" dirty="0"/>
          </a:p>
        </p:txBody>
      </p:sp>
      <p:pic>
        <p:nvPicPr>
          <p:cNvPr id="2" name="Picture 1">
            <a:extLst>
              <a:ext uri="{FF2B5EF4-FFF2-40B4-BE49-F238E27FC236}">
                <a16:creationId xmlns:a16="http://schemas.microsoft.com/office/drawing/2014/main" id="{C1A49E98-3D1F-5BBA-DF36-E93F2BF29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279" y="647767"/>
            <a:ext cx="1013572" cy="995296"/>
          </a:xfrm>
          <a:prstGeom prst="rect">
            <a:avLst/>
          </a:prstGeom>
        </p:spPr>
      </p:pic>
    </p:spTree>
    <p:extLst>
      <p:ext uri="{BB962C8B-B14F-4D97-AF65-F5344CB8AC3E}">
        <p14:creationId xmlns:p14="http://schemas.microsoft.com/office/powerpoint/2010/main" val="222570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92563EB8-1D7F-EFE4-C47E-04E29EA4F2EA}"/>
              </a:ext>
            </a:extLst>
          </p:cNvPr>
          <p:cNvGraphicFramePr>
            <a:graphicFrameLocks noGrp="1"/>
          </p:cNvGraphicFramePr>
          <p:nvPr>
            <p:ph idx="1"/>
            <p:extLst>
              <p:ext uri="{D42A27DB-BD31-4B8C-83A1-F6EECF244321}">
                <p14:modId xmlns:p14="http://schemas.microsoft.com/office/powerpoint/2010/main" val="3492084513"/>
              </p:ext>
            </p:extLst>
          </p:nvPr>
        </p:nvGraphicFramePr>
        <p:xfrm>
          <a:off x="416718" y="331153"/>
          <a:ext cx="11358564" cy="5921374"/>
        </p:xfrm>
        <a:graphic>
          <a:graphicData uri="http://schemas.openxmlformats.org/drawingml/2006/table">
            <a:tbl>
              <a:tblPr firstRow="1" bandRow="1">
                <a:tableStyleId>{93296810-A885-4BE3-A3E7-6D5BEEA58F35}</a:tableStyleId>
              </a:tblPr>
              <a:tblGrid>
                <a:gridCol w="1893094">
                  <a:extLst>
                    <a:ext uri="{9D8B030D-6E8A-4147-A177-3AD203B41FA5}">
                      <a16:colId xmlns:a16="http://schemas.microsoft.com/office/drawing/2014/main" val="3425453136"/>
                    </a:ext>
                  </a:extLst>
                </a:gridCol>
                <a:gridCol w="1893094">
                  <a:extLst>
                    <a:ext uri="{9D8B030D-6E8A-4147-A177-3AD203B41FA5}">
                      <a16:colId xmlns:a16="http://schemas.microsoft.com/office/drawing/2014/main" val="2266837711"/>
                    </a:ext>
                  </a:extLst>
                </a:gridCol>
                <a:gridCol w="1893094">
                  <a:extLst>
                    <a:ext uri="{9D8B030D-6E8A-4147-A177-3AD203B41FA5}">
                      <a16:colId xmlns:a16="http://schemas.microsoft.com/office/drawing/2014/main" val="1608736193"/>
                    </a:ext>
                  </a:extLst>
                </a:gridCol>
                <a:gridCol w="1893094">
                  <a:extLst>
                    <a:ext uri="{9D8B030D-6E8A-4147-A177-3AD203B41FA5}">
                      <a16:colId xmlns:a16="http://schemas.microsoft.com/office/drawing/2014/main" val="1657091509"/>
                    </a:ext>
                  </a:extLst>
                </a:gridCol>
                <a:gridCol w="1893094">
                  <a:extLst>
                    <a:ext uri="{9D8B030D-6E8A-4147-A177-3AD203B41FA5}">
                      <a16:colId xmlns:a16="http://schemas.microsoft.com/office/drawing/2014/main" val="1104545113"/>
                    </a:ext>
                  </a:extLst>
                </a:gridCol>
                <a:gridCol w="1893094">
                  <a:extLst>
                    <a:ext uri="{9D8B030D-6E8A-4147-A177-3AD203B41FA5}">
                      <a16:colId xmlns:a16="http://schemas.microsoft.com/office/drawing/2014/main" val="62930529"/>
                    </a:ext>
                  </a:extLst>
                </a:gridCol>
              </a:tblGrid>
              <a:tr h="1817687">
                <a:tc>
                  <a:txBody>
                    <a:bodyPr/>
                    <a:lstStyle/>
                    <a:p>
                      <a:endParaRPr lang="en-IN" dirty="0"/>
                    </a:p>
                    <a:p>
                      <a:endParaRPr lang="en-IN" dirty="0"/>
                    </a:p>
                    <a:p>
                      <a:r>
                        <a:rPr lang="en-IN" dirty="0"/>
                        <a:t>           S.No</a:t>
                      </a:r>
                      <a:endParaRPr lang="en-US" dirty="0"/>
                    </a:p>
                  </a:txBody>
                  <a:tcPr/>
                </a:tc>
                <a:tc>
                  <a:txBody>
                    <a:bodyPr/>
                    <a:lstStyle/>
                    <a:p>
                      <a:endParaRPr lang="en-IN" dirty="0"/>
                    </a:p>
                    <a:p>
                      <a:endParaRPr lang="en-IN" dirty="0"/>
                    </a:p>
                    <a:p>
                      <a:r>
                        <a:rPr lang="en-IN" dirty="0"/>
                        <a:t>        ARTICLE</a:t>
                      </a:r>
                      <a:endParaRPr lang="en-US" dirty="0"/>
                    </a:p>
                  </a:txBody>
                  <a:tcPr/>
                </a:tc>
                <a:tc>
                  <a:txBody>
                    <a:bodyPr/>
                    <a:lstStyle/>
                    <a:p>
                      <a:endParaRPr lang="en-IN" dirty="0"/>
                    </a:p>
                    <a:p>
                      <a:endParaRPr lang="en-IN" dirty="0"/>
                    </a:p>
                    <a:p>
                      <a:r>
                        <a:rPr lang="en-IN" dirty="0"/>
                        <a:t>        AUTHOR </a:t>
                      </a:r>
                      <a:endParaRPr lang="en-US" dirty="0"/>
                    </a:p>
                  </a:txBody>
                  <a:tcPr/>
                </a:tc>
                <a:tc>
                  <a:txBody>
                    <a:bodyPr/>
                    <a:lstStyle/>
                    <a:p>
                      <a:r>
                        <a:rPr lang="en-IN" dirty="0"/>
                        <a:t>   </a:t>
                      </a:r>
                    </a:p>
                    <a:p>
                      <a:r>
                        <a:rPr lang="en-IN" dirty="0"/>
                        <a:t>       YEAR OF PUBLICATION </a:t>
                      </a:r>
                      <a:endParaRPr lang="en-US" dirty="0"/>
                    </a:p>
                  </a:txBody>
                  <a:tcPr/>
                </a:tc>
                <a:tc>
                  <a:txBody>
                    <a:bodyPr/>
                    <a:lstStyle/>
                    <a:p>
                      <a:endParaRPr lang="en-IN" dirty="0"/>
                    </a:p>
                    <a:p>
                      <a:endParaRPr lang="en-IN" dirty="0"/>
                    </a:p>
                    <a:p>
                      <a:r>
                        <a:rPr lang="en-IN" dirty="0"/>
                        <a:t>METHODOLOGY </a:t>
                      </a:r>
                      <a:endParaRPr lang="en-US" dirty="0"/>
                    </a:p>
                  </a:txBody>
                  <a:tcPr/>
                </a:tc>
                <a:tc>
                  <a:txBody>
                    <a:bodyPr/>
                    <a:lstStyle/>
                    <a:p>
                      <a:endParaRPr lang="en-IN" dirty="0"/>
                    </a:p>
                    <a:p>
                      <a:endParaRPr lang="en-IN" dirty="0"/>
                    </a:p>
                    <a:p>
                      <a:r>
                        <a:rPr lang="en-IN" dirty="0"/>
                        <a:t>       PUBLISHER</a:t>
                      </a:r>
                      <a:endParaRPr lang="en-US" dirty="0"/>
                    </a:p>
                  </a:txBody>
                  <a:tcPr/>
                </a:tc>
                <a:extLst>
                  <a:ext uri="{0D108BD9-81ED-4DB2-BD59-A6C34878D82A}">
                    <a16:rowId xmlns:a16="http://schemas.microsoft.com/office/drawing/2014/main" val="3355035121"/>
                  </a:ext>
                </a:extLst>
              </a:tr>
              <a:tr h="1817687">
                <a:tc>
                  <a:txBody>
                    <a:bodyPr/>
                    <a:lstStyle/>
                    <a:p>
                      <a:r>
                        <a:rPr lang="en-IN" dirty="0"/>
                        <a:t>  </a:t>
                      </a:r>
                    </a:p>
                    <a:p>
                      <a:endParaRPr lang="en-IN" dirty="0"/>
                    </a:p>
                    <a:p>
                      <a:r>
                        <a:rPr lang="en-IN" dirty="0"/>
                        <a:t>             05</a:t>
                      </a:r>
                      <a:endParaRPr lang="en-US" dirty="0"/>
                    </a:p>
                  </a:txBody>
                  <a:tcPr/>
                </a:tc>
                <a:tc>
                  <a:txBody>
                    <a:bodyPr/>
                    <a:lstStyle/>
                    <a:p>
                      <a:endParaRPr lang="en-IN" dirty="0"/>
                    </a:p>
                    <a:p>
                      <a:r>
                        <a:rPr lang="en-IN" dirty="0"/>
                        <a:t>ML Algorithms to predict Fraudulent Loan Requests </a:t>
                      </a:r>
                      <a:endParaRPr lang="en-US" dirty="0"/>
                    </a:p>
                  </a:txBody>
                  <a:tcPr/>
                </a:tc>
                <a:tc>
                  <a:txBody>
                    <a:bodyPr/>
                    <a:lstStyle/>
                    <a:p>
                      <a:r>
                        <a:rPr lang="en-IN" dirty="0"/>
                        <a:t>Nazmul Hasan,</a:t>
                      </a:r>
                    </a:p>
                    <a:p>
                      <a:r>
                        <a:rPr lang="en-IN" dirty="0"/>
                        <a:t>Tanvir Anzam,</a:t>
                      </a:r>
                    </a:p>
                    <a:p>
                      <a:r>
                        <a:rPr lang="en-IN" dirty="0"/>
                        <a:t>Tareq Hasan,</a:t>
                      </a:r>
                    </a:p>
                    <a:p>
                      <a:r>
                        <a:rPr lang="en-IN" dirty="0"/>
                        <a:t>Nusrat Jahan</a:t>
                      </a:r>
                      <a:endParaRPr lang="en-US" dirty="0"/>
                    </a:p>
                  </a:txBody>
                  <a:tcPr/>
                </a:tc>
                <a:tc>
                  <a:txBody>
                    <a:bodyPr/>
                    <a:lstStyle/>
                    <a:p>
                      <a:endParaRPr lang="en-IN" dirty="0"/>
                    </a:p>
                    <a:p>
                      <a:endParaRPr lang="en-IN" dirty="0"/>
                    </a:p>
                    <a:p>
                      <a:r>
                        <a:rPr lang="en-IN" dirty="0"/>
                        <a:t>           2021</a:t>
                      </a:r>
                      <a:endParaRPr lang="en-US" dirty="0"/>
                    </a:p>
                  </a:txBody>
                  <a:tcPr/>
                </a:tc>
                <a:tc>
                  <a:txBody>
                    <a:bodyPr/>
                    <a:lstStyle/>
                    <a:p>
                      <a:r>
                        <a:rPr lang="en-IN" dirty="0"/>
                        <a:t>Visualization  pre-processing,</a:t>
                      </a:r>
                    </a:p>
                    <a:p>
                      <a:r>
                        <a:rPr lang="en-IN" dirty="0"/>
                        <a:t>Model implementation using KNN algorithm</a:t>
                      </a:r>
                      <a:endParaRPr lang="en-US" dirty="0"/>
                    </a:p>
                  </a:txBody>
                  <a:tcPr/>
                </a:tc>
                <a:tc>
                  <a:txBody>
                    <a:bodyPr/>
                    <a:lstStyle/>
                    <a:p>
                      <a:endParaRPr lang="en-IN" dirty="0"/>
                    </a:p>
                    <a:p>
                      <a:endParaRPr lang="en-IN" dirty="0"/>
                    </a:p>
                    <a:p>
                      <a:r>
                        <a:rPr lang="en-IN" dirty="0"/>
                        <a:t>            IEEE</a:t>
                      </a:r>
                      <a:endParaRPr lang="en-US" dirty="0"/>
                    </a:p>
                  </a:txBody>
                  <a:tcPr/>
                </a:tc>
                <a:extLst>
                  <a:ext uri="{0D108BD9-81ED-4DB2-BD59-A6C34878D82A}">
                    <a16:rowId xmlns:a16="http://schemas.microsoft.com/office/drawing/2014/main" val="2324049906"/>
                  </a:ext>
                </a:extLst>
              </a:tr>
              <a:tr h="1817687">
                <a:tc>
                  <a:txBody>
                    <a:bodyPr/>
                    <a:lstStyle/>
                    <a:p>
                      <a:r>
                        <a:rPr lang="en-IN" dirty="0"/>
                        <a:t>  </a:t>
                      </a:r>
                    </a:p>
                    <a:p>
                      <a:endParaRPr lang="en-IN" dirty="0"/>
                    </a:p>
                    <a:p>
                      <a:endParaRPr lang="en-IN" dirty="0"/>
                    </a:p>
                    <a:p>
                      <a:r>
                        <a:rPr lang="en-IN" dirty="0"/>
                        <a:t>             06</a:t>
                      </a:r>
                      <a:endParaRPr lang="en-US" dirty="0"/>
                    </a:p>
                  </a:txBody>
                  <a:tcPr/>
                </a:tc>
                <a:tc>
                  <a:txBody>
                    <a:bodyPr/>
                    <a:lstStyle/>
                    <a:p>
                      <a:endParaRPr lang="en-IN" dirty="0"/>
                    </a:p>
                    <a:p>
                      <a:r>
                        <a:rPr lang="en-IN" dirty="0"/>
                        <a:t>Loan Default Identification and it’s Effect  </a:t>
                      </a:r>
                      <a:endParaRPr lang="en-US" dirty="0"/>
                    </a:p>
                  </a:txBody>
                  <a:tcPr/>
                </a:tc>
                <a:tc>
                  <a:txBody>
                    <a:bodyPr/>
                    <a:lstStyle/>
                    <a:p>
                      <a:r>
                        <a:rPr lang="en-IN" dirty="0"/>
                        <a:t>Gopal Choudhary, Yash Gaurd, Akshil Shetty, Rumit Kadakia, Sonali Borase</a:t>
                      </a:r>
                      <a:endParaRPr lang="en-US" dirty="0"/>
                    </a:p>
                  </a:txBody>
                  <a:tcPr/>
                </a:tc>
                <a:tc>
                  <a:txBody>
                    <a:bodyPr/>
                    <a:lstStyle/>
                    <a:p>
                      <a:endParaRPr lang="en-IN" dirty="0"/>
                    </a:p>
                    <a:p>
                      <a:endParaRPr lang="en-IN" dirty="0"/>
                    </a:p>
                    <a:p>
                      <a:endParaRPr lang="en-IN" dirty="0"/>
                    </a:p>
                    <a:p>
                      <a:r>
                        <a:rPr lang="en-IN" dirty="0"/>
                        <a:t>          2019</a:t>
                      </a:r>
                      <a:endParaRPr lang="en-US" dirty="0"/>
                    </a:p>
                  </a:txBody>
                  <a:tcPr/>
                </a:tc>
                <a:tc>
                  <a:txBody>
                    <a:bodyPr/>
                    <a:lstStyle/>
                    <a:p>
                      <a:r>
                        <a:rPr lang="en-IN" dirty="0"/>
                        <a:t>Loading previous datasets,training model, data analysis,cleaning,feature selection,outlier treatment  using Random Forest</a:t>
                      </a:r>
                      <a:endParaRPr lang="en-US" dirty="0"/>
                    </a:p>
                  </a:txBody>
                  <a:tcPr/>
                </a:tc>
                <a:tc>
                  <a:txBody>
                    <a:bodyPr/>
                    <a:lstStyle/>
                    <a:p>
                      <a:endParaRPr lang="en-IN" dirty="0"/>
                    </a:p>
                    <a:p>
                      <a:endParaRPr lang="en-IN" dirty="0"/>
                    </a:p>
                    <a:p>
                      <a:endParaRPr lang="en-IN" dirty="0"/>
                    </a:p>
                    <a:p>
                      <a:r>
                        <a:rPr lang="en-IN" dirty="0"/>
                        <a:t>      INSRCSEIT</a:t>
                      </a:r>
                      <a:endParaRPr lang="en-US" dirty="0"/>
                    </a:p>
                  </a:txBody>
                  <a:tcPr/>
                </a:tc>
                <a:extLst>
                  <a:ext uri="{0D108BD9-81ED-4DB2-BD59-A6C34878D82A}">
                    <a16:rowId xmlns:a16="http://schemas.microsoft.com/office/drawing/2014/main" val="3021938627"/>
                  </a:ext>
                </a:extLst>
              </a:tr>
            </a:tbl>
          </a:graphicData>
        </a:graphic>
      </p:graphicFrame>
    </p:spTree>
    <p:extLst>
      <p:ext uri="{BB962C8B-B14F-4D97-AF65-F5344CB8AC3E}">
        <p14:creationId xmlns:p14="http://schemas.microsoft.com/office/powerpoint/2010/main" val="1670409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9071-020A-59E1-10D4-097815AF5CFE}"/>
              </a:ext>
            </a:extLst>
          </p:cNvPr>
          <p:cNvSpPr>
            <a:spLocks noGrp="1"/>
          </p:cNvSpPr>
          <p:nvPr>
            <p:ph type="title"/>
          </p:nvPr>
        </p:nvSpPr>
        <p:spPr>
          <a:xfrm>
            <a:off x="741655" y="-102827"/>
            <a:ext cx="10515600" cy="1828800"/>
          </a:xfrm>
        </p:spPr>
        <p:txBody>
          <a:bodyPr>
            <a:normAutofit/>
          </a:bodyPr>
          <a:lstStyle/>
          <a:p>
            <a:r>
              <a:rPr lang="en-GB" sz="3200" b="1" dirty="0">
                <a:solidFill>
                  <a:srgbClr val="7030A0"/>
                </a:solidFill>
                <a:latin typeface="+mn-lt"/>
                <a:cs typeface="Times New Roman" panose="02020603050405020304" pitchFamily="18" charset="0"/>
              </a:rPr>
              <a:t>FUNCTIONAL REQUIREMENTS:</a:t>
            </a:r>
            <a:endParaRPr lang="en-US" sz="3200" b="1" dirty="0">
              <a:solidFill>
                <a:srgbClr val="7030A0"/>
              </a:solidFill>
              <a:latin typeface="+mn-lt"/>
              <a:cs typeface="Times New Roman" panose="02020603050405020304" pitchFamily="18" charset="0"/>
            </a:endParaRPr>
          </a:p>
        </p:txBody>
      </p:sp>
      <p:sp>
        <p:nvSpPr>
          <p:cNvPr id="6" name="TextBox 5">
            <a:extLst>
              <a:ext uri="{FF2B5EF4-FFF2-40B4-BE49-F238E27FC236}">
                <a16:creationId xmlns:a16="http://schemas.microsoft.com/office/drawing/2014/main" id="{A2D58DD3-248E-8BAC-26A1-9375E033AFBF}"/>
              </a:ext>
            </a:extLst>
          </p:cNvPr>
          <p:cNvSpPr txBox="1"/>
          <p:nvPr/>
        </p:nvSpPr>
        <p:spPr>
          <a:xfrm>
            <a:off x="5179163" y="2516166"/>
            <a:ext cx="1828800" cy="1828800"/>
          </a:xfrm>
          <a:prstGeom prst="rect">
            <a:avLst/>
          </a:prstGeom>
          <a:noFill/>
        </p:spPr>
        <p:txBody>
          <a:bodyPr wrap="square" rtlCol="0">
            <a:spAutoFit/>
          </a:bodyPr>
          <a:lstStyle/>
          <a:p>
            <a:pPr algn="l"/>
            <a:endParaRPr lang="en-US" dirty="0"/>
          </a:p>
        </p:txBody>
      </p:sp>
      <p:sp>
        <p:nvSpPr>
          <p:cNvPr id="13" name="Content Placeholder 12">
            <a:extLst>
              <a:ext uri="{FF2B5EF4-FFF2-40B4-BE49-F238E27FC236}">
                <a16:creationId xmlns:a16="http://schemas.microsoft.com/office/drawing/2014/main" id="{45E3660E-21D4-6132-B569-5745422B76B7}"/>
              </a:ext>
            </a:extLst>
          </p:cNvPr>
          <p:cNvSpPr>
            <a:spLocks noGrp="1"/>
          </p:cNvSpPr>
          <p:nvPr>
            <p:ph idx="1"/>
          </p:nvPr>
        </p:nvSpPr>
        <p:spPr>
          <a:xfrm>
            <a:off x="741655" y="1054574"/>
            <a:ext cx="10934089" cy="5134331"/>
          </a:xfrm>
        </p:spPr>
        <p:txBody>
          <a:bodyPr>
            <a:normAutofit fontScale="70000" lnSpcReduction="20000"/>
          </a:bodyPr>
          <a:lstStyle/>
          <a:p>
            <a:pPr marL="0" indent="0">
              <a:buNone/>
            </a:pPr>
            <a:r>
              <a:rPr lang="en-IN" dirty="0"/>
              <a:t>
</a:t>
            </a:r>
            <a:r>
              <a:rPr lang="en-IN" b="1" dirty="0"/>
              <a:t>HARDWARE</a:t>
            </a:r>
            <a:r>
              <a:rPr lang="en-IN" sz="3100" dirty="0">
                <a:cs typeface="Times New Roman" panose="02020603050405020304" pitchFamily="18" charset="0"/>
              </a:rPr>
              <a:t>:
OS – Windows 7,8 or 10 (32 or 64 bit)
RAM – 4GB</a:t>
            </a:r>
          </a:p>
          <a:p>
            <a:pPr marL="0" indent="0">
              <a:buNone/>
            </a:pPr>
            <a:endParaRPr lang="en-IN" sz="3100" b="1" dirty="0">
              <a:cs typeface="Times New Roman" panose="02020603050405020304" pitchFamily="18" charset="0"/>
            </a:endParaRPr>
          </a:p>
          <a:p>
            <a:pPr marL="0" indent="0">
              <a:buNone/>
            </a:pPr>
            <a:r>
              <a:rPr lang="en-IN" sz="3100" b="1" dirty="0">
                <a:cs typeface="Times New Roman" panose="02020603050405020304" pitchFamily="18" charset="0"/>
              </a:rPr>
              <a:t>SOFTWARE</a:t>
            </a:r>
            <a:r>
              <a:rPr lang="en-IN" sz="3100" dirty="0">
                <a:cs typeface="Times New Roman" panose="02020603050405020304" pitchFamily="18" charset="0"/>
              </a:rPr>
              <a:t>:</a:t>
            </a:r>
          </a:p>
          <a:p>
            <a:pPr marL="0" indent="0">
              <a:buNone/>
            </a:pPr>
            <a:r>
              <a:rPr lang="en-IN" sz="3100" dirty="0">
                <a:cs typeface="Times New Roman" panose="02020603050405020304" pitchFamily="18" charset="0"/>
              </a:rPr>
              <a:t>Python</a:t>
            </a:r>
          </a:p>
          <a:p>
            <a:pPr marL="0" indent="0">
              <a:buNone/>
            </a:pPr>
            <a:r>
              <a:rPr lang="en-IN" sz="3100" dirty="0">
                <a:cs typeface="Times New Roman" panose="02020603050405020304" pitchFamily="18" charset="0"/>
              </a:rPr>
              <a:t>Anaconda Navigator
Python built-in modules
Numpy
Pandas
Matplotlib
Sklearn
Seaborn</a:t>
            </a:r>
            <a:endParaRPr lang="en-US" sz="3100" dirty="0">
              <a:cs typeface="Times New Roman" panose="02020603050405020304" pitchFamily="18" charset="0"/>
            </a:endParaRPr>
          </a:p>
        </p:txBody>
      </p:sp>
    </p:spTree>
    <p:extLst>
      <p:ext uri="{BB962C8B-B14F-4D97-AF65-F5344CB8AC3E}">
        <p14:creationId xmlns:p14="http://schemas.microsoft.com/office/powerpoint/2010/main" val="1941120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3411-BF32-40BF-8EFE-15866438584B}"/>
              </a:ext>
            </a:extLst>
          </p:cNvPr>
          <p:cNvSpPr>
            <a:spLocks noGrp="1"/>
          </p:cNvSpPr>
          <p:nvPr>
            <p:ph type="title"/>
          </p:nvPr>
        </p:nvSpPr>
        <p:spPr/>
        <p:txBody>
          <a:bodyPr>
            <a:normAutofit/>
          </a:bodyPr>
          <a:lstStyle/>
          <a:p>
            <a:r>
              <a:rPr lang="en-GB" sz="3200" b="1" dirty="0">
                <a:solidFill>
                  <a:srgbClr val="7030A0"/>
                </a:solidFill>
                <a:latin typeface="+mn-lt"/>
                <a:cs typeface="Times New Roman" panose="02020603050405020304" pitchFamily="18" charset="0"/>
              </a:rPr>
              <a:t>NON FUNCTIONAL REQUIREMENTS:</a:t>
            </a:r>
            <a:endParaRPr lang="en-US" sz="3200" b="1" dirty="0">
              <a:solidFill>
                <a:srgbClr val="7030A0"/>
              </a:solidFill>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7BAD928F-3E72-296C-0C8D-390C8C7E21FF}"/>
              </a:ext>
            </a:extLst>
          </p:cNvPr>
          <p:cNvSpPr>
            <a:spLocks noGrp="1"/>
          </p:cNvSpPr>
          <p:nvPr>
            <p:ph idx="1"/>
          </p:nvPr>
        </p:nvSpPr>
        <p:spPr>
          <a:xfrm>
            <a:off x="746661" y="1690688"/>
            <a:ext cx="10515600" cy="4958953"/>
          </a:xfrm>
        </p:spPr>
        <p:txBody>
          <a:bodyPr>
            <a:normAutofit/>
          </a:bodyPr>
          <a:lstStyle/>
          <a:p>
            <a:r>
              <a:rPr lang="en-IN" sz="2400" b="1" dirty="0">
                <a:cs typeface="Times New Roman" panose="02020603050405020304" pitchFamily="18" charset="0"/>
              </a:rPr>
              <a:t>Performance</a:t>
            </a:r>
            <a:r>
              <a:rPr lang="en-IN" sz="2400" dirty="0">
                <a:cs typeface="Times New Roman" panose="02020603050405020304" pitchFamily="18" charset="0"/>
              </a:rPr>
              <a:t>: How fast the system can process loan applications and make predictions accurately.
</a:t>
            </a:r>
            <a:r>
              <a:rPr lang="en-IN" sz="2400" b="1" dirty="0">
                <a:cs typeface="Times New Roman" panose="02020603050405020304" pitchFamily="18" charset="0"/>
              </a:rPr>
              <a:t>Scalability</a:t>
            </a:r>
            <a:r>
              <a:rPr lang="en-IN" sz="2400" dirty="0">
                <a:cs typeface="Times New Roman" panose="02020603050405020304" pitchFamily="18" charset="0"/>
              </a:rPr>
              <a:t>: The ability to handle increasing amounts of data and users without sacrificing performance.
</a:t>
            </a:r>
            <a:r>
              <a:rPr lang="en-IN" sz="2400" b="1" dirty="0">
                <a:cs typeface="Times New Roman" panose="02020603050405020304" pitchFamily="18" charset="0"/>
              </a:rPr>
              <a:t>Reliability</a:t>
            </a:r>
            <a:r>
              <a:rPr lang="en-IN" sz="2400" dirty="0">
                <a:cs typeface="Times New Roman" panose="02020603050405020304" pitchFamily="18" charset="0"/>
              </a:rPr>
              <a:t>: Ensuring the system is dependable and operates consistently under different conditions.
</a:t>
            </a:r>
            <a:r>
              <a:rPr lang="en-IN" sz="2400" b="1" dirty="0">
                <a:cs typeface="Times New Roman" panose="02020603050405020304" pitchFamily="18" charset="0"/>
              </a:rPr>
              <a:t>Security</a:t>
            </a:r>
            <a:r>
              <a:rPr lang="en-IN" sz="2400" dirty="0">
                <a:cs typeface="Times New Roman" panose="02020603050405020304" pitchFamily="18" charset="0"/>
              </a:rPr>
              <a:t>: Safeguarding sensitive data, such as personal and financial information, from unauthorized access or breaches.
</a:t>
            </a:r>
            <a:r>
              <a:rPr lang="en-IN" sz="2400" b="1" dirty="0">
                <a:cs typeface="Times New Roman" panose="02020603050405020304" pitchFamily="18" charset="0"/>
              </a:rPr>
              <a:t>Usability</a:t>
            </a:r>
            <a:r>
              <a:rPr lang="en-IN" sz="2400" dirty="0">
                <a:cs typeface="Times New Roman" panose="02020603050405020304" pitchFamily="18" charset="0"/>
              </a:rPr>
              <a:t>: Making the system easy to understand and interact with for users, such as loan officers or applicants.</a:t>
            </a:r>
          </a:p>
          <a:p>
            <a:r>
              <a:rPr lang="en-IN" sz="2400" b="1" dirty="0">
                <a:cs typeface="Times New Roman" panose="02020603050405020304" pitchFamily="18" charset="0"/>
              </a:rPr>
              <a:t>Maintainability</a:t>
            </a:r>
            <a:r>
              <a:rPr lang="en-IN" sz="2400" dirty="0">
                <a:cs typeface="Times New Roman" panose="02020603050405020304" pitchFamily="18" charset="0"/>
              </a:rPr>
              <a:t>: How easily the system can be updated, fixed, or enhanced over time without disrupting its operations.</a:t>
            </a:r>
            <a:endParaRPr lang="en-US" sz="2400" dirty="0">
              <a:cs typeface="Times New Roman" panose="02020603050405020304" pitchFamily="18" charset="0"/>
            </a:endParaRPr>
          </a:p>
        </p:txBody>
      </p:sp>
    </p:spTree>
    <p:extLst>
      <p:ext uri="{BB962C8B-B14F-4D97-AF65-F5344CB8AC3E}">
        <p14:creationId xmlns:p14="http://schemas.microsoft.com/office/powerpoint/2010/main" val="642898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0E233-860E-6DFA-88CA-7538D8D02544}"/>
              </a:ext>
            </a:extLst>
          </p:cNvPr>
          <p:cNvSpPr>
            <a:spLocks noGrp="1"/>
          </p:cNvSpPr>
          <p:nvPr>
            <p:ph type="title"/>
          </p:nvPr>
        </p:nvSpPr>
        <p:spPr/>
        <p:txBody>
          <a:bodyPr>
            <a:normAutofit/>
          </a:bodyPr>
          <a:lstStyle/>
          <a:p>
            <a:r>
              <a:rPr lang="en-GB" sz="3200" b="1" dirty="0">
                <a:solidFill>
                  <a:srgbClr val="7030A0"/>
                </a:solidFill>
                <a:latin typeface="+mn-lt"/>
                <a:cs typeface="Times New Roman" panose="02020603050405020304" pitchFamily="18" charset="0"/>
              </a:rPr>
              <a:t>ARCHITECTURE DIAGRAM:</a:t>
            </a:r>
            <a:endParaRPr lang="en-US" sz="3200" b="1" dirty="0">
              <a:solidFill>
                <a:srgbClr val="7030A0"/>
              </a:solidFill>
              <a:latin typeface="+mn-lt"/>
              <a:cs typeface="Times New Roman" panose="02020603050405020304" pitchFamily="18" charset="0"/>
            </a:endParaRPr>
          </a:p>
        </p:txBody>
      </p:sp>
      <p:pic>
        <p:nvPicPr>
          <p:cNvPr id="12" name="Content Placeholder 11">
            <a:extLst>
              <a:ext uri="{FF2B5EF4-FFF2-40B4-BE49-F238E27FC236}">
                <a16:creationId xmlns:a16="http://schemas.microsoft.com/office/drawing/2014/main" id="{29488A03-0EC3-CA5D-B750-D884B35CBB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9765" y="1825625"/>
            <a:ext cx="6972470" cy="4351338"/>
          </a:xfrm>
        </p:spPr>
      </p:pic>
    </p:spTree>
    <p:extLst>
      <p:ext uri="{BB962C8B-B14F-4D97-AF65-F5344CB8AC3E}">
        <p14:creationId xmlns:p14="http://schemas.microsoft.com/office/powerpoint/2010/main" val="1728845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8B02-A54D-E9FD-4D5B-6B384573EDB7}"/>
              </a:ext>
            </a:extLst>
          </p:cNvPr>
          <p:cNvSpPr>
            <a:spLocks noGrp="1"/>
          </p:cNvSpPr>
          <p:nvPr>
            <p:ph type="title"/>
          </p:nvPr>
        </p:nvSpPr>
        <p:spPr/>
        <p:txBody>
          <a:bodyPr>
            <a:normAutofit/>
          </a:bodyPr>
          <a:lstStyle/>
          <a:p>
            <a:r>
              <a:rPr lang="en-GB" sz="3200" b="1" dirty="0">
                <a:solidFill>
                  <a:srgbClr val="7030A0"/>
                </a:solidFill>
                <a:latin typeface="+mn-lt"/>
                <a:cs typeface="Times New Roman" panose="02020603050405020304" pitchFamily="18" charset="0"/>
              </a:rPr>
              <a:t>DATA FLOW DIAGRAM:</a:t>
            </a:r>
            <a:endParaRPr lang="en-US" sz="3200" b="1" dirty="0">
              <a:solidFill>
                <a:srgbClr val="7030A0"/>
              </a:solidFill>
              <a:latin typeface="+mn-lt"/>
              <a:cs typeface="Times New Roman" panose="02020603050405020304" pitchFamily="18" charset="0"/>
            </a:endParaRPr>
          </a:p>
        </p:txBody>
      </p:sp>
      <p:pic>
        <p:nvPicPr>
          <p:cNvPr id="7" name="Content Placeholder 6">
            <a:extLst>
              <a:ext uri="{FF2B5EF4-FFF2-40B4-BE49-F238E27FC236}">
                <a16:creationId xmlns:a16="http://schemas.microsoft.com/office/drawing/2014/main" id="{9FA831B0-C278-EBDA-5CEC-C7CE3169A8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2595" y="1785939"/>
            <a:ext cx="7536656" cy="4214812"/>
          </a:xfrm>
        </p:spPr>
      </p:pic>
    </p:spTree>
    <p:extLst>
      <p:ext uri="{BB962C8B-B14F-4D97-AF65-F5344CB8AC3E}">
        <p14:creationId xmlns:p14="http://schemas.microsoft.com/office/powerpoint/2010/main" val="763712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3FF1-F3BA-3147-CAED-8821A45D5EE1}"/>
              </a:ext>
            </a:extLst>
          </p:cNvPr>
          <p:cNvSpPr>
            <a:spLocks noGrp="1"/>
          </p:cNvSpPr>
          <p:nvPr>
            <p:ph type="title"/>
          </p:nvPr>
        </p:nvSpPr>
        <p:spPr/>
        <p:txBody>
          <a:bodyPr>
            <a:normAutofit fontScale="90000"/>
          </a:bodyPr>
          <a:lstStyle/>
          <a:p>
            <a:r>
              <a:rPr lang="en-IN" sz="3200" b="1" dirty="0">
                <a:solidFill>
                  <a:srgbClr val="7030A0"/>
                </a:solidFill>
              </a:rPr>
              <a:t>UML DIAGRAMS :</a:t>
            </a:r>
            <a:br>
              <a:rPr lang="en-IN" sz="3200" b="1" dirty="0">
                <a:solidFill>
                  <a:srgbClr val="7030A0"/>
                </a:solidFill>
              </a:rPr>
            </a:br>
            <a:br>
              <a:rPr lang="en-IN" sz="3200" b="1" dirty="0">
                <a:solidFill>
                  <a:srgbClr val="7030A0"/>
                </a:solidFill>
              </a:rPr>
            </a:br>
            <a:r>
              <a:rPr lang="en-IN" sz="2700" b="1" dirty="0"/>
              <a:t>1. CLASS DIAGRAM :</a:t>
            </a:r>
            <a:endParaRPr lang="en-US" sz="2700" b="1" dirty="0"/>
          </a:p>
        </p:txBody>
      </p:sp>
      <p:pic>
        <p:nvPicPr>
          <p:cNvPr id="6" name="Content Placeholder 5">
            <a:extLst>
              <a:ext uri="{FF2B5EF4-FFF2-40B4-BE49-F238E27FC236}">
                <a16:creationId xmlns:a16="http://schemas.microsoft.com/office/drawing/2014/main" id="{0F46F491-C952-CECB-1A16-FC2F7991E2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9558" y="1825625"/>
            <a:ext cx="7152884" cy="4484688"/>
          </a:xfrm>
        </p:spPr>
      </p:pic>
    </p:spTree>
    <p:extLst>
      <p:ext uri="{BB962C8B-B14F-4D97-AF65-F5344CB8AC3E}">
        <p14:creationId xmlns:p14="http://schemas.microsoft.com/office/powerpoint/2010/main" val="3562850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B5226-4540-523D-C4A5-47FF3E4983F1}"/>
              </a:ext>
            </a:extLst>
          </p:cNvPr>
          <p:cNvSpPr>
            <a:spLocks noGrp="1"/>
          </p:cNvSpPr>
          <p:nvPr>
            <p:ph type="title"/>
          </p:nvPr>
        </p:nvSpPr>
        <p:spPr>
          <a:xfrm>
            <a:off x="950191" y="547688"/>
            <a:ext cx="10291618" cy="1444241"/>
          </a:xfrm>
        </p:spPr>
        <p:txBody>
          <a:bodyPr>
            <a:normAutofit/>
          </a:bodyPr>
          <a:lstStyle/>
          <a:p>
            <a:r>
              <a:rPr lang="en-IN" sz="2400" b="1" dirty="0">
                <a:latin typeface="+mn-lt"/>
                <a:cs typeface="Times New Roman" panose="02020603050405020304" pitchFamily="18" charset="0"/>
              </a:rPr>
              <a:t>2. USECASE DIAGRAM:</a:t>
            </a:r>
            <a:br>
              <a:rPr lang="en-IN" sz="2400" b="1" dirty="0">
                <a:solidFill>
                  <a:srgbClr val="7030A0"/>
                </a:solidFill>
                <a:latin typeface="+mn-lt"/>
                <a:cs typeface="Times New Roman" panose="02020603050405020304" pitchFamily="18" charset="0"/>
              </a:rPr>
            </a:br>
            <a:endParaRPr lang="en-US" sz="2400" b="1" dirty="0">
              <a:solidFill>
                <a:srgbClr val="7030A0"/>
              </a:solidFill>
              <a:latin typeface="+mn-lt"/>
              <a:cs typeface="Times New Roman" panose="02020603050405020304" pitchFamily="18" charset="0"/>
            </a:endParaRPr>
          </a:p>
        </p:txBody>
      </p:sp>
      <p:pic>
        <p:nvPicPr>
          <p:cNvPr id="6" name="Content Placeholder 5">
            <a:extLst>
              <a:ext uri="{FF2B5EF4-FFF2-40B4-BE49-F238E27FC236}">
                <a16:creationId xmlns:a16="http://schemas.microsoft.com/office/drawing/2014/main" id="{14686B8A-3211-D6E4-BFCB-AB5828A7B4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3598" y="1825625"/>
            <a:ext cx="5124803" cy="4351338"/>
          </a:xfrm>
        </p:spPr>
      </p:pic>
    </p:spTree>
    <p:extLst>
      <p:ext uri="{BB962C8B-B14F-4D97-AF65-F5344CB8AC3E}">
        <p14:creationId xmlns:p14="http://schemas.microsoft.com/office/powerpoint/2010/main" val="3733483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A393F-E253-CD24-EA5A-F1D47CD13AF2}"/>
              </a:ext>
            </a:extLst>
          </p:cNvPr>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3. </a:t>
            </a:r>
            <a:r>
              <a:rPr lang="en-IN" sz="2400" b="1" dirty="0">
                <a:latin typeface="+mn-lt"/>
                <a:cs typeface="Times New Roman" panose="02020603050405020304" pitchFamily="18" charset="0"/>
              </a:rPr>
              <a:t>SEQUENCE DIAGRAM </a:t>
            </a:r>
            <a:r>
              <a:rPr lang="en-IN" sz="3200" b="1" dirty="0">
                <a:latin typeface="+mn-lt"/>
                <a:cs typeface="Times New Roman" panose="02020603050405020304" pitchFamily="18" charset="0"/>
              </a:rPr>
              <a:t>:</a:t>
            </a:r>
            <a:endParaRPr lang="en-US" dirty="0"/>
          </a:p>
        </p:txBody>
      </p:sp>
      <p:pic>
        <p:nvPicPr>
          <p:cNvPr id="6" name="Content Placeholder 5">
            <a:extLst>
              <a:ext uri="{FF2B5EF4-FFF2-40B4-BE49-F238E27FC236}">
                <a16:creationId xmlns:a16="http://schemas.microsoft.com/office/drawing/2014/main" id="{08A50327-FBB6-3E2E-DFB5-F3A9943302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3219" y="1250157"/>
            <a:ext cx="6560519" cy="5028406"/>
          </a:xfrm>
        </p:spPr>
      </p:pic>
    </p:spTree>
    <p:extLst>
      <p:ext uri="{BB962C8B-B14F-4D97-AF65-F5344CB8AC3E}">
        <p14:creationId xmlns:p14="http://schemas.microsoft.com/office/powerpoint/2010/main" val="2856330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3867-0463-D638-A6DF-401DB36D9299}"/>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4. </a:t>
            </a:r>
            <a:r>
              <a:rPr lang="en-IN" sz="2400" b="1" dirty="0">
                <a:latin typeface="+mn-lt"/>
                <a:cs typeface="Times New Roman" panose="02020603050405020304" pitchFamily="18" charset="0"/>
              </a:rPr>
              <a:t>ACTIVITY DIAGRAM :</a:t>
            </a:r>
            <a:endParaRPr lang="en-US" sz="2400" b="1" dirty="0"/>
          </a:p>
        </p:txBody>
      </p:sp>
      <p:pic>
        <p:nvPicPr>
          <p:cNvPr id="19" name="Content Placeholder 18">
            <a:extLst>
              <a:ext uri="{FF2B5EF4-FFF2-40B4-BE49-F238E27FC236}">
                <a16:creationId xmlns:a16="http://schemas.microsoft.com/office/drawing/2014/main" id="{45AB2BCE-0BA8-6320-2ACE-D1A9E3F662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5718" y="1154906"/>
            <a:ext cx="5243125" cy="5584032"/>
          </a:xfrm>
        </p:spPr>
      </p:pic>
    </p:spTree>
    <p:extLst>
      <p:ext uri="{BB962C8B-B14F-4D97-AF65-F5344CB8AC3E}">
        <p14:creationId xmlns:p14="http://schemas.microsoft.com/office/powerpoint/2010/main" val="278748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B303-45E1-B506-2916-B3AF82F56B5B}"/>
              </a:ext>
            </a:extLst>
          </p:cNvPr>
          <p:cNvSpPr>
            <a:spLocks noGrp="1"/>
          </p:cNvSpPr>
          <p:nvPr>
            <p:ph type="title"/>
          </p:nvPr>
        </p:nvSpPr>
        <p:spPr>
          <a:xfrm>
            <a:off x="838200" y="182562"/>
            <a:ext cx="10515600" cy="1325563"/>
          </a:xfrm>
        </p:spPr>
        <p:txBody>
          <a:bodyPr>
            <a:normAutofit/>
          </a:bodyPr>
          <a:lstStyle/>
          <a:p>
            <a:r>
              <a:rPr lang="en-GB" sz="3200" b="1" dirty="0">
                <a:solidFill>
                  <a:srgbClr val="7030A0"/>
                </a:solidFill>
                <a:latin typeface="+mn-lt"/>
                <a:cs typeface="Times New Roman" panose="02020603050405020304" pitchFamily="18" charset="0"/>
              </a:rPr>
              <a:t>PSEUDO CODE:</a:t>
            </a:r>
            <a:endParaRPr lang="en-US" sz="3200" b="1" dirty="0">
              <a:solidFill>
                <a:srgbClr val="7030A0"/>
              </a:solidFill>
              <a:latin typeface="+mn-lt"/>
              <a:cs typeface="Times New Roman" panose="02020603050405020304" pitchFamily="18" charset="0"/>
            </a:endParaRPr>
          </a:p>
        </p:txBody>
      </p:sp>
      <p:sp>
        <p:nvSpPr>
          <p:cNvPr id="7" name="Content Placeholder 2">
            <a:extLst>
              <a:ext uri="{FF2B5EF4-FFF2-40B4-BE49-F238E27FC236}">
                <a16:creationId xmlns:a16="http://schemas.microsoft.com/office/drawing/2014/main" id="{DD8C315E-E397-D996-1B7A-BAB2EC544C0E}"/>
              </a:ext>
            </a:extLst>
          </p:cNvPr>
          <p:cNvSpPr txBox="1">
            <a:spLocks noGrp="1"/>
          </p:cNvSpPr>
          <p:nvPr>
            <p:ph idx="1"/>
          </p:nvPr>
        </p:nvSpPr>
        <p:spPr>
          <a:xfrm>
            <a:off x="945356" y="1595437"/>
            <a:ext cx="10515600" cy="5080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latin typeface="Times New Roman" panose="02020603050405020304" pitchFamily="18" charset="0"/>
                <a:cs typeface="Times New Roman" panose="02020603050405020304" pitchFamily="18" charset="0"/>
              </a:rPr>
              <a:t># </a:t>
            </a:r>
            <a:r>
              <a:rPr lang="en-GB" sz="2600" b="1" dirty="0">
                <a:cs typeface="Times New Roman" panose="02020603050405020304" pitchFamily="18" charset="0"/>
              </a:rPr>
              <a:t>Step 1: Import necessary libraries</a:t>
            </a:r>
            <a:r>
              <a:rPr lang="en-GB" sz="2600" dirty="0">
                <a:cs typeface="Times New Roman" panose="02020603050405020304" pitchFamily="18" charset="0"/>
              </a:rPr>
              <a:t>
import pandas as pd
import numpy as np
from sklearn.model_selection import train_test_split
from sklearn.preprocessing import StandardScaler
from sklearn.linear_model import LogisticRegression
from sklearn.metrics import accuracy_score, classification_report
</a:t>
            </a:r>
            <a:r>
              <a:rPr lang="en-GB" sz="2600" b="1" dirty="0">
                <a:cs typeface="Times New Roman" panose="02020603050405020304" pitchFamily="18" charset="0"/>
              </a:rPr>
              <a:t># Step 2: Load the loan dataset</a:t>
            </a:r>
            <a:r>
              <a:rPr lang="en-GB" sz="2600" dirty="0">
                <a:cs typeface="Times New Roman" panose="02020603050405020304" pitchFamily="18" charset="0"/>
              </a:rPr>
              <a:t>
loan_data = pd.read_csv(‘loan_dataset.csv’)</a:t>
            </a:r>
            <a:endParaRPr lang="en-US" sz="2600" dirty="0">
              <a:cs typeface="Times New Roman" panose="02020603050405020304" pitchFamily="18" charset="0"/>
            </a:endParaRPr>
          </a:p>
        </p:txBody>
      </p:sp>
    </p:spTree>
    <p:extLst>
      <p:ext uri="{BB962C8B-B14F-4D97-AF65-F5344CB8AC3E}">
        <p14:creationId xmlns:p14="http://schemas.microsoft.com/office/powerpoint/2010/main" val="2058599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D14E-F7E7-92A4-AB77-A54A6F0B0287}"/>
              </a:ext>
            </a:extLst>
          </p:cNvPr>
          <p:cNvSpPr>
            <a:spLocks noGrp="1"/>
          </p:cNvSpPr>
          <p:nvPr>
            <p:ph type="title"/>
          </p:nvPr>
        </p:nvSpPr>
        <p:spPr>
          <a:xfrm>
            <a:off x="802481" y="268649"/>
            <a:ext cx="10515600" cy="1623218"/>
          </a:xfrm>
        </p:spPr>
        <p:txBody>
          <a:bodyPr>
            <a:normAutofit/>
          </a:bodyPr>
          <a:lstStyle/>
          <a:p>
            <a:r>
              <a:rPr lang="en-GB" sz="3200" b="1" dirty="0">
                <a:solidFill>
                  <a:srgbClr val="7030A0"/>
                </a:solidFill>
                <a:cs typeface="Times New Roman" panose="02020603050405020304" pitchFamily="18" charset="0"/>
              </a:rPr>
              <a:t>CONTENTS</a:t>
            </a:r>
            <a:r>
              <a:rPr lang="en-GB" b="1" dirty="0">
                <a:solidFill>
                  <a:srgbClr val="7030A0"/>
                </a:solidFill>
                <a:cs typeface="Times New Roman" panose="02020603050405020304" pitchFamily="18" charset="0"/>
              </a:rPr>
              <a:t>:</a:t>
            </a:r>
            <a:br>
              <a:rPr lang="en-GB" b="1" dirty="0">
                <a:solidFill>
                  <a:srgbClr val="7030A0"/>
                </a:solidFill>
                <a:cs typeface="Times New Roman" panose="02020603050405020304" pitchFamily="18" charset="0"/>
              </a:rPr>
            </a:br>
            <a:endParaRPr lang="en-US" b="1" dirty="0">
              <a:solidFill>
                <a:srgbClr val="7030A0"/>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5DC4A9C5-F498-9F41-6737-7E15E1D3824E}"/>
              </a:ext>
            </a:extLst>
          </p:cNvPr>
          <p:cNvSpPr>
            <a:spLocks noGrp="1"/>
          </p:cNvSpPr>
          <p:nvPr>
            <p:ph idx="1"/>
          </p:nvPr>
        </p:nvSpPr>
        <p:spPr>
          <a:xfrm>
            <a:off x="873919" y="1619250"/>
            <a:ext cx="10670381" cy="4167188"/>
          </a:xfrm>
        </p:spPr>
        <p:txBody>
          <a:bodyPr/>
          <a:lstStyle/>
          <a:p>
            <a:r>
              <a:rPr lang="en-GB" sz="2400" dirty="0">
                <a:cs typeface="Times New Roman" panose="02020603050405020304" pitchFamily="18" charset="0"/>
              </a:rPr>
              <a:t>INTRODUCTION</a:t>
            </a:r>
          </a:p>
          <a:p>
            <a:r>
              <a:rPr lang="en-GB" sz="2400" dirty="0">
                <a:cs typeface="Times New Roman" panose="02020603050405020304" pitchFamily="18" charset="0"/>
              </a:rPr>
              <a:t>ABSTRACTION</a:t>
            </a:r>
          </a:p>
          <a:p>
            <a:r>
              <a:rPr lang="en-GB" sz="2400" dirty="0">
                <a:cs typeface="Times New Roman" panose="02020603050405020304" pitchFamily="18" charset="0"/>
              </a:rPr>
              <a:t>EXISTING SYSTEM</a:t>
            </a:r>
          </a:p>
          <a:p>
            <a:r>
              <a:rPr lang="en-GB" sz="2400" dirty="0">
                <a:cs typeface="Times New Roman" panose="02020603050405020304" pitchFamily="18" charset="0"/>
              </a:rPr>
              <a:t>PROPOSED SYSTEM</a:t>
            </a:r>
            <a:endParaRPr lang="en-IN" sz="2400" dirty="0">
              <a:cs typeface="Times New Roman" panose="02020603050405020304" pitchFamily="18" charset="0"/>
            </a:endParaRPr>
          </a:p>
          <a:p>
            <a:r>
              <a:rPr lang="en-IN" sz="2400" dirty="0">
                <a:cs typeface="Times New Roman" panose="02020603050405020304" pitchFamily="18" charset="0"/>
              </a:rPr>
              <a:t>LITERATURE  SURVEY </a:t>
            </a:r>
            <a:endParaRPr lang="en-GB" sz="2400" dirty="0">
              <a:cs typeface="Times New Roman" panose="02020603050405020304" pitchFamily="18" charset="0"/>
            </a:endParaRPr>
          </a:p>
          <a:p>
            <a:r>
              <a:rPr lang="en-GB" sz="2400" dirty="0">
                <a:cs typeface="Times New Roman" panose="02020603050405020304" pitchFamily="18" charset="0"/>
              </a:rPr>
              <a:t>FUNCTIONAL REQUIREMENTS</a:t>
            </a:r>
          </a:p>
          <a:p>
            <a:r>
              <a:rPr lang="en-GB" sz="2400" dirty="0">
                <a:cs typeface="Times New Roman" panose="02020603050405020304" pitchFamily="18" charset="0"/>
              </a:rPr>
              <a:t>NON FUNCTIONAL REQUIREMENTS</a:t>
            </a:r>
          </a:p>
          <a:p>
            <a:r>
              <a:rPr lang="en-GB" sz="2400" dirty="0">
                <a:cs typeface="Times New Roman" panose="02020603050405020304" pitchFamily="18" charset="0"/>
              </a:rPr>
              <a:t>ARCHITECTURE DIAGRAM</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D8412AA-E91F-D657-F498-CD82B409DB31}"/>
              </a:ext>
            </a:extLst>
          </p:cNvPr>
          <p:cNvSpPr txBox="1"/>
          <p:nvPr/>
        </p:nvSpPr>
        <p:spPr>
          <a:xfrm>
            <a:off x="5179562" y="2514600"/>
            <a:ext cx="1828800" cy="369332"/>
          </a:xfrm>
          <a:prstGeom prst="rect">
            <a:avLst/>
          </a:prstGeom>
          <a:noFill/>
        </p:spPr>
        <p:txBody>
          <a:bodyPr wrap="square" rtlCol="0">
            <a:spAutoFit/>
          </a:bodyPr>
          <a:lstStyle/>
          <a:p>
            <a:pPr algn="l"/>
            <a:endParaRPr lang="en-US" i="1" u="sng" dirty="0"/>
          </a:p>
        </p:txBody>
      </p:sp>
      <p:sp>
        <p:nvSpPr>
          <p:cNvPr id="5" name="TextBox 4">
            <a:extLst>
              <a:ext uri="{FF2B5EF4-FFF2-40B4-BE49-F238E27FC236}">
                <a16:creationId xmlns:a16="http://schemas.microsoft.com/office/drawing/2014/main" id="{70F1F3CE-44B5-DA9F-6D67-463A92141E32}"/>
              </a:ext>
            </a:extLst>
          </p:cNvPr>
          <p:cNvSpPr txBox="1"/>
          <p:nvPr/>
        </p:nvSpPr>
        <p:spPr>
          <a:xfrm>
            <a:off x="5179562" y="2514600"/>
            <a:ext cx="1828800" cy="369332"/>
          </a:xfrm>
          <a:prstGeom prst="rect">
            <a:avLst/>
          </a:prstGeom>
          <a:noFill/>
        </p:spPr>
        <p:txBody>
          <a:bodyPr wrap="square" rtlCol="0">
            <a:spAutoFit/>
          </a:bodyPr>
          <a:lstStyle/>
          <a:p>
            <a:pPr algn="l"/>
            <a:endParaRPr lang="en-US" u="sng" dirty="0"/>
          </a:p>
        </p:txBody>
      </p:sp>
    </p:spTree>
    <p:extLst>
      <p:ext uri="{BB962C8B-B14F-4D97-AF65-F5344CB8AC3E}">
        <p14:creationId xmlns:p14="http://schemas.microsoft.com/office/powerpoint/2010/main" val="204361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8F238D-F393-6D57-8990-C28722D25679}"/>
              </a:ext>
            </a:extLst>
          </p:cNvPr>
          <p:cNvSpPr>
            <a:spLocks noGrp="1"/>
          </p:cNvSpPr>
          <p:nvPr>
            <p:ph idx="1"/>
          </p:nvPr>
        </p:nvSpPr>
        <p:spPr>
          <a:xfrm>
            <a:off x="838200" y="726281"/>
            <a:ext cx="10515600" cy="5869782"/>
          </a:xfrm>
        </p:spPr>
        <p:txBody>
          <a:bodyPr>
            <a:normAutofit fontScale="70000" lnSpcReduction="20000"/>
          </a:bodyPr>
          <a:lstStyle/>
          <a:p>
            <a:pPr marL="0" indent="0">
              <a:buNone/>
            </a:pPr>
            <a:r>
              <a:rPr lang="en-GB" b="1" dirty="0">
                <a:latin typeface="Times New Roman" panose="02020603050405020304" pitchFamily="18" charset="0"/>
                <a:cs typeface="Times New Roman" panose="02020603050405020304" pitchFamily="18" charset="0"/>
              </a:rPr>
              <a:t># </a:t>
            </a:r>
            <a:r>
              <a:rPr lang="en-GB" sz="3100" b="1" dirty="0">
                <a:cs typeface="Times New Roman" panose="02020603050405020304" pitchFamily="18" charset="0"/>
              </a:rPr>
              <a:t>Step 3: Pre-process the data</a:t>
            </a:r>
            <a:r>
              <a:rPr lang="en-GB" sz="3100" dirty="0">
                <a:cs typeface="Times New Roman" panose="02020603050405020304" pitchFamily="18" charset="0"/>
              </a:rPr>
              <a:t>
# Handle missing values
loan_data.fillna(0, inplace=True)  # Filling missing values with 0 for simplicity
</a:t>
            </a:r>
            <a:r>
              <a:rPr lang="en-GB" sz="3100" b="1" dirty="0">
                <a:cs typeface="Times New Roman" panose="02020603050405020304" pitchFamily="18" charset="0"/>
              </a:rPr>
              <a:t># Encode categorical variables (if any)</a:t>
            </a:r>
            <a:r>
              <a:rPr lang="en-GB" sz="3100" dirty="0">
                <a:cs typeface="Times New Roman" panose="02020603050405020304" pitchFamily="18" charset="0"/>
              </a:rPr>
              <a:t>
loan_data = pd.get_dummies(loan_data)
</a:t>
            </a:r>
            <a:r>
              <a:rPr lang="en-GB" sz="3100" b="1" dirty="0">
                <a:cs typeface="Times New Roman" panose="02020603050405020304" pitchFamily="18" charset="0"/>
              </a:rPr>
              <a:t># Normalize or scale numerical features</a:t>
            </a:r>
            <a:r>
              <a:rPr lang="en-GB" sz="3100" dirty="0">
                <a:cs typeface="Times New Roman" panose="02020603050405020304" pitchFamily="18" charset="0"/>
              </a:rPr>
              <a:t>
Scaler = StandardScaler()
loan_data[[‘income’, ‘loan_amount’, ‘credit_score’]] = scaler.fit_transform(loan_data[[‘income’, ‘loan_amount’, ‘credit_score’]])
</a:t>
            </a:r>
            <a:r>
              <a:rPr lang="en-GB" sz="3100" b="1" dirty="0">
                <a:cs typeface="Times New Roman" panose="02020603050405020304" pitchFamily="18" charset="0"/>
              </a:rPr>
              <a:t># Step 4: Split the dataset into training and testing sets</a:t>
            </a:r>
            <a:r>
              <a:rPr lang="en-GB" sz="3100" dirty="0">
                <a:cs typeface="Times New Roman" panose="02020603050405020304" pitchFamily="18" charset="0"/>
              </a:rPr>
              <a:t>
X = loan_data.drop(‘approval_status’, axis=1)
y = loan_data[‘approval_status’]
X_train, X_test, y_train, y_test = train_test_split(X, y, test_size=0.2, random_state=42)</a:t>
            </a:r>
            <a:endParaRPr lang="en-US" sz="3100" dirty="0">
              <a:cs typeface="Times New Roman" panose="02020603050405020304" pitchFamily="18" charset="0"/>
            </a:endParaRPr>
          </a:p>
        </p:txBody>
      </p:sp>
    </p:spTree>
    <p:extLst>
      <p:ext uri="{BB962C8B-B14F-4D97-AF65-F5344CB8AC3E}">
        <p14:creationId xmlns:p14="http://schemas.microsoft.com/office/powerpoint/2010/main" val="281871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C594BE-6231-D21A-72E1-A8861D7F1BBD}"/>
              </a:ext>
            </a:extLst>
          </p:cNvPr>
          <p:cNvSpPr>
            <a:spLocks noGrp="1"/>
          </p:cNvSpPr>
          <p:nvPr>
            <p:ph idx="1"/>
          </p:nvPr>
        </p:nvSpPr>
        <p:spPr>
          <a:xfrm>
            <a:off x="924214" y="476250"/>
            <a:ext cx="10532269" cy="6167438"/>
          </a:xfrm>
        </p:spPr>
        <p:txBody>
          <a:bodyPr>
            <a:noAutofit/>
          </a:bodyPr>
          <a:lstStyle/>
          <a:p>
            <a:pPr marL="0" indent="0">
              <a:buNone/>
            </a:pPr>
            <a:r>
              <a:rPr lang="en-GB" sz="2400" b="1" dirty="0">
                <a:cs typeface="Times New Roman" panose="02020603050405020304" pitchFamily="18" charset="0"/>
              </a:rPr>
              <a:t># Step 5: Choose a machine learning algorithm</a:t>
            </a:r>
            <a:r>
              <a:rPr lang="en-GB" sz="2400" dirty="0">
                <a:cs typeface="Times New Roman" panose="02020603050405020304" pitchFamily="18" charset="0"/>
              </a:rPr>
              <a:t> </a:t>
            </a:r>
            <a:r>
              <a:rPr lang="en-GB" sz="2400" b="1" dirty="0">
                <a:cs typeface="Times New Roman" panose="02020603050405020304" pitchFamily="18" charset="0"/>
              </a:rPr>
              <a:t>for</a:t>
            </a:r>
            <a:r>
              <a:rPr lang="en-GB" sz="2400" dirty="0">
                <a:cs typeface="Times New Roman" panose="02020603050405020304" pitchFamily="18" charset="0"/>
              </a:rPr>
              <a:t> </a:t>
            </a:r>
            <a:r>
              <a:rPr lang="en-GB" sz="2400" b="1" dirty="0">
                <a:cs typeface="Times New Roman" panose="02020603050405020304" pitchFamily="18" charset="0"/>
              </a:rPr>
              <a:t>classification</a:t>
            </a:r>
            <a:r>
              <a:rPr lang="en-GB" sz="2400" dirty="0">
                <a:cs typeface="Times New Roman" panose="02020603050405020304" pitchFamily="18" charset="0"/>
              </a:rPr>
              <a:t>
model = LogisticRegression()
</a:t>
            </a:r>
            <a:r>
              <a:rPr lang="en-GB" sz="2400" b="1" dirty="0">
                <a:cs typeface="Times New Roman" panose="02020603050405020304" pitchFamily="18" charset="0"/>
              </a:rPr>
              <a:t># Step 6: Train the classification model</a:t>
            </a:r>
            <a:r>
              <a:rPr lang="en-GB" sz="2400" dirty="0">
                <a:cs typeface="Times New Roman" panose="02020603050405020304" pitchFamily="18" charset="0"/>
              </a:rPr>
              <a:t>
model.fit(X_train, y_train)
</a:t>
            </a:r>
            <a:r>
              <a:rPr lang="en-GB" sz="2400" b="1" dirty="0">
                <a:cs typeface="Times New Roman" panose="02020603050405020304" pitchFamily="18" charset="0"/>
              </a:rPr>
              <a:t># Step 7: Evaluate the model</a:t>
            </a:r>
            <a:r>
              <a:rPr lang="en-GB" sz="2400" dirty="0">
                <a:cs typeface="Times New Roman" panose="02020603050405020304" pitchFamily="18" charset="0"/>
              </a:rPr>
              <a:t>
y_pred = model.predict(X_test)
accuracy = accuracy_score(y_test, y_pred)
print(“Accuracy:”, accuracy)
print(“Classification Report:”)
print(classification_report(y_test, y_pred))
</a:t>
            </a:r>
            <a:r>
              <a:rPr lang="en-GB" sz="2400" b="1" dirty="0">
                <a:cs typeface="Times New Roman" panose="02020603050405020304" pitchFamily="18" charset="0"/>
              </a:rPr>
              <a:t>#</a:t>
            </a:r>
            <a:r>
              <a:rPr lang="en-GB" sz="2400" dirty="0">
                <a:cs typeface="Times New Roman" panose="02020603050405020304" pitchFamily="18" charset="0"/>
              </a:rPr>
              <a:t> </a:t>
            </a:r>
            <a:r>
              <a:rPr lang="en-GB" sz="2400" b="1" dirty="0">
                <a:cs typeface="Times New Roman" panose="02020603050405020304" pitchFamily="18" charset="0"/>
              </a:rPr>
              <a:t>Step 8: Optionally, fine-tune hyper parameters</a:t>
            </a:r>
            <a:r>
              <a:rPr lang="en-GB" sz="2400" dirty="0">
                <a:cs typeface="Times New Roman" panose="02020603050405020304" pitchFamily="18" charset="0"/>
              </a:rPr>
              <a:t>
# (not implemented in this example, but you can use techniques like grid search or random search</a:t>
            </a:r>
            <a:r>
              <a:rPr lang="en-GB" sz="2400" dirty="0"/>
              <a:t>)</a:t>
            </a:r>
            <a:endParaRPr lang="en-US" sz="2400" dirty="0"/>
          </a:p>
        </p:txBody>
      </p:sp>
    </p:spTree>
    <p:extLst>
      <p:ext uri="{BB962C8B-B14F-4D97-AF65-F5344CB8AC3E}">
        <p14:creationId xmlns:p14="http://schemas.microsoft.com/office/powerpoint/2010/main" val="2155516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015AB-9B1B-7D60-AE61-BF6E158DEF0E}"/>
              </a:ext>
            </a:extLst>
          </p:cNvPr>
          <p:cNvSpPr>
            <a:spLocks noGrp="1"/>
          </p:cNvSpPr>
          <p:nvPr>
            <p:ph type="title"/>
          </p:nvPr>
        </p:nvSpPr>
        <p:spPr>
          <a:xfrm>
            <a:off x="838200" y="291234"/>
            <a:ext cx="10515600" cy="1325563"/>
          </a:xfrm>
        </p:spPr>
        <p:txBody>
          <a:bodyPr/>
          <a:lstStyle/>
          <a:p>
            <a:r>
              <a:rPr lang="en-GB" sz="3200" b="1" dirty="0">
                <a:solidFill>
                  <a:srgbClr val="7030A0"/>
                </a:solidFill>
                <a:latin typeface="+mn-lt"/>
                <a:cs typeface="Times New Roman" panose="02020603050405020304" pitchFamily="18" charset="0"/>
              </a:rPr>
              <a:t>ALGORITHMS</a:t>
            </a:r>
            <a:r>
              <a:rPr lang="en-GB" b="1" dirty="0">
                <a:solidFill>
                  <a:srgbClr val="7030A0"/>
                </a:solidFill>
                <a:latin typeface="Times New Roman" panose="02020603050405020304" pitchFamily="18" charset="0"/>
                <a:cs typeface="Times New Roman" panose="02020603050405020304" pitchFamily="18" charset="0"/>
              </a:rPr>
              <a:t>:</a:t>
            </a:r>
            <a:endParaRPr lang="en-US"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621B51-7C01-7A3D-CBC0-952ECE9201DC}"/>
              </a:ext>
            </a:extLst>
          </p:cNvPr>
          <p:cNvSpPr>
            <a:spLocks noGrp="1"/>
          </p:cNvSpPr>
          <p:nvPr>
            <p:ph idx="1"/>
          </p:nvPr>
        </p:nvSpPr>
        <p:spPr/>
        <p:txBody>
          <a:bodyPr>
            <a:normAutofit/>
          </a:bodyPr>
          <a:lstStyle/>
          <a:p>
            <a:pPr marL="514350" indent="-514350">
              <a:buAutoNum type="arabicPeriod"/>
            </a:pPr>
            <a:r>
              <a:rPr lang="en-GB" sz="2400" dirty="0">
                <a:cs typeface="Times New Roman" panose="02020603050405020304" pitchFamily="18" charset="0"/>
              </a:rPr>
              <a:t>Decision Tree Algorithm</a:t>
            </a:r>
          </a:p>
          <a:p>
            <a:pPr marL="514350" indent="-514350">
              <a:buAutoNum type="arabicPeriod"/>
            </a:pPr>
            <a:r>
              <a:rPr lang="en-GB" sz="2400" dirty="0">
                <a:cs typeface="Times New Roman" panose="02020603050405020304" pitchFamily="18" charset="0"/>
              </a:rPr>
              <a:t>Logistic Regression</a:t>
            </a:r>
          </a:p>
          <a:p>
            <a:pPr marL="514350" indent="-514350">
              <a:buAutoNum type="arabicPeriod"/>
            </a:pPr>
            <a:r>
              <a:rPr lang="en-GB" sz="2400" dirty="0">
                <a:cs typeface="Times New Roman" panose="02020603050405020304" pitchFamily="18" charset="0"/>
              </a:rPr>
              <a:t>Gaussian Naive Bayes</a:t>
            </a:r>
          </a:p>
        </p:txBody>
      </p:sp>
    </p:spTree>
    <p:extLst>
      <p:ext uri="{BB962C8B-B14F-4D97-AF65-F5344CB8AC3E}">
        <p14:creationId xmlns:p14="http://schemas.microsoft.com/office/powerpoint/2010/main" val="3007921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C424-F6C7-7460-6811-D4DBE36413A7}"/>
              </a:ext>
            </a:extLst>
          </p:cNvPr>
          <p:cNvSpPr>
            <a:spLocks noGrp="1"/>
          </p:cNvSpPr>
          <p:nvPr>
            <p:ph type="title"/>
          </p:nvPr>
        </p:nvSpPr>
        <p:spPr/>
        <p:txBody>
          <a:bodyPr>
            <a:normAutofit/>
          </a:bodyPr>
          <a:lstStyle/>
          <a:p>
            <a:r>
              <a:rPr lang="en-GB" sz="3200" b="1" dirty="0">
                <a:latin typeface="Times New Roman" panose="02020603050405020304" pitchFamily="18" charset="0"/>
                <a:cs typeface="Times New Roman" panose="02020603050405020304" pitchFamily="18" charset="0"/>
              </a:rPr>
              <a:t>1.</a:t>
            </a:r>
            <a:r>
              <a:rPr lang="en-IN" sz="3200" b="1" dirty="0">
                <a:latin typeface="+mn-lt"/>
                <a:cs typeface="Times New Roman" panose="02020603050405020304" pitchFamily="18" charset="0"/>
              </a:rPr>
              <a:t>Decision Trees :</a:t>
            </a:r>
            <a:endParaRPr lang="en-US" sz="3200" b="1" dirty="0">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10CE70E1-01F9-AA2B-F494-7070169BF164}"/>
              </a:ext>
            </a:extLst>
          </p:cNvPr>
          <p:cNvSpPr>
            <a:spLocks noGrp="1"/>
          </p:cNvSpPr>
          <p:nvPr>
            <p:ph idx="1"/>
          </p:nvPr>
        </p:nvSpPr>
        <p:spPr>
          <a:xfrm>
            <a:off x="838200" y="1550981"/>
            <a:ext cx="10515600" cy="4351338"/>
          </a:xfrm>
        </p:spPr>
        <p:txBody>
          <a:bodyPr>
            <a:normAutofit/>
          </a:bodyPr>
          <a:lstStyle/>
          <a:p>
            <a:r>
              <a:rPr lang="en-GB" sz="2400" dirty="0">
                <a:cs typeface="Times New Roman" panose="02020603050405020304" pitchFamily="18" charset="0"/>
              </a:rPr>
              <a:t>Decision trees are the building blocks of a random forest algorithm. A decision tree is a decision support technique that forms a tree-like structure. An overview of decision trees will help us understand how random forest algorithms work.
A decision tree consists of three components: decision nodes, leaf nodes, and a root node. A decision tree algorithm divides a training dataset into branches, which further segregate into other branches. This sequence continues until a leaf node is attained. The leaf node cannot be segregated further.
The nodes in the decision tree represent attributes that are used for predicting the outcome. Decision nodes provide a link to the leaves. The following diagram shows the three types of nodes in a decision tree</a:t>
            </a:r>
            <a:r>
              <a:rPr lang="en-GB"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9349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F0FA8-418A-DD90-B282-D536BCF74345}"/>
              </a:ext>
            </a:extLst>
          </p:cNvPr>
          <p:cNvSpPr>
            <a:spLocks noGrp="1"/>
          </p:cNvSpPr>
          <p:nvPr>
            <p:ph idx="1"/>
          </p:nvPr>
        </p:nvSpPr>
        <p:spPr>
          <a:xfrm>
            <a:off x="547688" y="541734"/>
            <a:ext cx="10782300" cy="5774532"/>
          </a:xfrm>
        </p:spPr>
        <p:txBody>
          <a:bodyPr>
            <a:noAutofit/>
          </a:bodyPr>
          <a:lstStyle/>
          <a:p>
            <a:r>
              <a:rPr lang="en-GB" sz="2400" dirty="0">
                <a:cs typeface="Times New Roman" panose="02020603050405020304" pitchFamily="18" charset="0"/>
              </a:rPr>
              <a:t>The information theory can provide more information on how decision trees work. Entropy and information gain are the building blocks of decision trees. An overview of these fundamental concepts will improve our understanding of how decision trees are built.
Entropy is a metric for calculating uncertainty. Information gain is a measure of how uncertainty in the target variable is reduced, given a set of independent variables.
The information gain concept involves using independent variables (features) to gain information about a target variable (class). The entropy of the target variable (Y) and the conditional entropy of Y (given X) are used to estimate the information gain. In this case, the conditional entropy is subtracted from the entropy of Y.
Information gain is used in the training of decision trees. It helps in reducing uncertainty in these trees. A high information gain means that a high degree of uncertainty (information entropy) has been removed. Entropy and information gain are important in splitting branches, which is an important activity in the construction of decision trees.</a:t>
            </a:r>
            <a:endParaRPr lang="en-US" sz="2400" dirty="0">
              <a:cs typeface="Times New Roman" panose="02020603050405020304" pitchFamily="18" charset="0"/>
            </a:endParaRPr>
          </a:p>
        </p:txBody>
      </p:sp>
    </p:spTree>
    <p:extLst>
      <p:ext uri="{BB962C8B-B14F-4D97-AF65-F5344CB8AC3E}">
        <p14:creationId xmlns:p14="http://schemas.microsoft.com/office/powerpoint/2010/main" val="2148861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F45C8-AAFC-A2A9-FFCB-30BDBAEE5EEC}"/>
              </a:ext>
            </a:extLst>
          </p:cNvPr>
          <p:cNvSpPr>
            <a:spLocks noGrp="1"/>
          </p:cNvSpPr>
          <p:nvPr>
            <p:ph type="title"/>
          </p:nvPr>
        </p:nvSpPr>
        <p:spPr>
          <a:xfrm>
            <a:off x="1023938" y="416719"/>
            <a:ext cx="10329862" cy="1273969"/>
          </a:xfrm>
        </p:spPr>
        <p:txBody>
          <a:bodyPr/>
          <a:lstStyle/>
          <a:p>
            <a:r>
              <a:rPr lang="en-GB" b="1" dirty="0">
                <a:latin typeface="Times New Roman" panose="02020603050405020304" pitchFamily="18" charset="0"/>
                <a:cs typeface="Times New Roman" panose="02020603050405020304" pitchFamily="18" charset="0"/>
              </a:rPr>
              <a:t> </a:t>
            </a:r>
            <a:r>
              <a:rPr lang="en-GB" sz="3200" b="1" dirty="0">
                <a:latin typeface="Times New Roman" panose="02020603050405020304" pitchFamily="18" charset="0"/>
                <a:cs typeface="Times New Roman" panose="02020603050405020304" pitchFamily="18" charset="0"/>
              </a:rPr>
              <a:t>2.</a:t>
            </a:r>
            <a:r>
              <a:rPr lang="en-GB" sz="3200" b="1" dirty="0">
                <a:latin typeface="+mn-lt"/>
                <a:cs typeface="Times New Roman" panose="02020603050405020304" pitchFamily="18" charset="0"/>
              </a:rPr>
              <a:t>Logistic Regression:</a:t>
            </a:r>
            <a:endParaRPr lang="en-US" sz="3200" b="1" dirty="0">
              <a:latin typeface="+mn-lt"/>
            </a:endParaRPr>
          </a:p>
        </p:txBody>
      </p:sp>
      <p:sp>
        <p:nvSpPr>
          <p:cNvPr id="3" name="Content Placeholder 2">
            <a:extLst>
              <a:ext uri="{FF2B5EF4-FFF2-40B4-BE49-F238E27FC236}">
                <a16:creationId xmlns:a16="http://schemas.microsoft.com/office/drawing/2014/main" id="{921576F1-8737-042D-CABF-1A02462B8763}"/>
              </a:ext>
            </a:extLst>
          </p:cNvPr>
          <p:cNvSpPr>
            <a:spLocks noGrp="1"/>
          </p:cNvSpPr>
          <p:nvPr>
            <p:ph idx="1"/>
          </p:nvPr>
        </p:nvSpPr>
        <p:spPr>
          <a:xfrm>
            <a:off x="1171575" y="1690688"/>
            <a:ext cx="10515600" cy="4351338"/>
          </a:xfrm>
        </p:spPr>
        <p:txBody>
          <a:bodyPr/>
          <a:lstStyle/>
          <a:p>
            <a:pPr marL="0" lvl="2" indent="0">
              <a:spcBef>
                <a:spcPts val="1000"/>
              </a:spcBef>
              <a:buNone/>
            </a:pPr>
            <a:r>
              <a:rPr lang="en-GB" sz="2400" dirty="0">
                <a:cs typeface="Times New Roman" panose="02020603050405020304" pitchFamily="18" charset="0"/>
              </a:rPr>
              <a:t>Logistic Regression was used in the biological sciences in early twentieth century. It was then used in many social science applications. Logistic Regression is used when the dependent variable(target) is categorical
For example,</a:t>
            </a:r>
          </a:p>
          <a:p>
            <a:pPr marL="0" indent="0">
              <a:buNone/>
            </a:pPr>
            <a:r>
              <a:rPr lang="en-GB" dirty="0"/>
              <a:t>--  </a:t>
            </a:r>
            <a:r>
              <a:rPr lang="en-GB" sz="2400" dirty="0">
                <a:cs typeface="Times New Roman" panose="02020603050405020304" pitchFamily="18" charset="0"/>
              </a:rPr>
              <a:t>To predict whether an email is spam (1) or (0)
--Whether the tumour is malignant (1) or not (0)</a:t>
            </a:r>
            <a:endParaRPr lang="en-US" sz="2400" dirty="0">
              <a:cs typeface="Times New Roman" panose="02020603050405020304" pitchFamily="18" charset="0"/>
            </a:endParaRPr>
          </a:p>
        </p:txBody>
      </p:sp>
    </p:spTree>
    <p:extLst>
      <p:ext uri="{BB962C8B-B14F-4D97-AF65-F5344CB8AC3E}">
        <p14:creationId xmlns:p14="http://schemas.microsoft.com/office/powerpoint/2010/main" val="1886511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BD984-61E6-DEDC-FECF-98A3163285BB}"/>
              </a:ext>
            </a:extLst>
          </p:cNvPr>
          <p:cNvSpPr>
            <a:spLocks noGrp="1"/>
          </p:cNvSpPr>
          <p:nvPr>
            <p:ph type="title"/>
          </p:nvPr>
        </p:nvSpPr>
        <p:spPr/>
        <p:txBody>
          <a:bodyPr/>
          <a:lstStyle/>
          <a:p>
            <a:r>
              <a:rPr lang="en-GB" sz="3200" b="1" dirty="0">
                <a:latin typeface="Times New Roman" panose="02020603050405020304" pitchFamily="18" charset="0"/>
                <a:cs typeface="Times New Roman" panose="02020603050405020304" pitchFamily="18" charset="0"/>
              </a:rPr>
              <a:t>3. </a:t>
            </a:r>
            <a:r>
              <a:rPr lang="en-GB" sz="3200" b="1" dirty="0">
                <a:latin typeface="+mn-lt"/>
                <a:cs typeface="Times New Roman" panose="02020603050405020304" pitchFamily="18" charset="0"/>
              </a:rPr>
              <a:t>Gaussian Naive Bayes Algorithm:</a:t>
            </a:r>
            <a:endParaRPr lang="en-US" sz="3200" b="1" dirty="0">
              <a:latin typeface="+mn-lt"/>
            </a:endParaRPr>
          </a:p>
        </p:txBody>
      </p:sp>
      <p:sp>
        <p:nvSpPr>
          <p:cNvPr id="3" name="Content Placeholder 2">
            <a:extLst>
              <a:ext uri="{FF2B5EF4-FFF2-40B4-BE49-F238E27FC236}">
                <a16:creationId xmlns:a16="http://schemas.microsoft.com/office/drawing/2014/main" id="{B1E5A64F-24A1-A987-7E26-85B318E36EDD}"/>
              </a:ext>
            </a:extLst>
          </p:cNvPr>
          <p:cNvSpPr>
            <a:spLocks noGrp="1"/>
          </p:cNvSpPr>
          <p:nvPr>
            <p:ph idx="1"/>
          </p:nvPr>
        </p:nvSpPr>
        <p:spPr>
          <a:xfrm>
            <a:off x="838200" y="1424781"/>
            <a:ext cx="10515600" cy="5433219"/>
          </a:xfrm>
        </p:spPr>
        <p:txBody>
          <a:bodyPr>
            <a:normAutofit/>
          </a:bodyPr>
          <a:lstStyle/>
          <a:p>
            <a:r>
              <a:rPr lang="en-GB" sz="2400" dirty="0">
                <a:cs typeface="Times New Roman" panose="02020603050405020304" pitchFamily="18" charset="0"/>
              </a:rPr>
              <a:t>Gaussian Naive Bayes is a probabilistic classification algorithm based on Bayes’ theorem, assuming that features are independent and follow a Gaussian (normal) distribution. It is particularly well-suited for classification tasks where the features are continuous and can be modeled using a normal distribution.</a:t>
            </a:r>
          </a:p>
          <a:p>
            <a:r>
              <a:rPr lang="en-GB" sz="2400" b="1" dirty="0">
                <a:cs typeface="Times New Roman" panose="02020603050405020304" pitchFamily="18" charset="0"/>
              </a:rPr>
              <a:t>Advantages:</a:t>
            </a:r>
            <a:r>
              <a:rPr lang="en-IN" sz="2400" b="1" dirty="0">
                <a:cs typeface="Times New Roman" panose="02020603050405020304" pitchFamily="18" charset="0"/>
              </a:rPr>
              <a:t> </a:t>
            </a:r>
          </a:p>
          <a:p>
            <a:pPr marL="457200" indent="-457200">
              <a:buFont typeface="+mj-lt"/>
              <a:buAutoNum type="arabicPeriod"/>
            </a:pPr>
            <a:r>
              <a:rPr lang="en-GB" sz="2400" dirty="0">
                <a:cs typeface="Times New Roman" panose="02020603050405020304" pitchFamily="18" charset="0"/>
              </a:rPr>
              <a:t>Simple and</a:t>
            </a:r>
            <a:r>
              <a:rPr lang="en-IN" sz="2400" dirty="0">
                <a:cs typeface="Times New Roman" panose="02020603050405020304" pitchFamily="18" charset="0"/>
              </a:rPr>
              <a:t> Fast</a:t>
            </a:r>
            <a:endParaRPr lang="en-GB" sz="2400" dirty="0">
              <a:cs typeface="Times New Roman" panose="02020603050405020304" pitchFamily="18" charset="0"/>
            </a:endParaRPr>
          </a:p>
          <a:p>
            <a:pPr marL="514350" indent="-514350">
              <a:buFont typeface="+mj-lt"/>
              <a:buAutoNum type="arabicPeriod"/>
            </a:pPr>
            <a:r>
              <a:rPr lang="en-GB" sz="2400" dirty="0">
                <a:cs typeface="Times New Roman" panose="02020603050405020304" pitchFamily="18" charset="0"/>
              </a:rPr>
              <a:t>Good  for high dimensional data</a:t>
            </a:r>
          </a:p>
          <a:p>
            <a:pPr marL="514350" indent="-514350">
              <a:buFont typeface="+mj-lt"/>
              <a:buAutoNum type="arabicPeriod"/>
            </a:pPr>
            <a:r>
              <a:rPr lang="en-GB" sz="2400" dirty="0">
                <a:cs typeface="Times New Roman" panose="02020603050405020304" pitchFamily="18" charset="0"/>
              </a:rPr>
              <a:t>Stable Performance</a:t>
            </a:r>
          </a:p>
          <a:p>
            <a:pPr marL="514350" indent="-514350">
              <a:buFont typeface="+mj-lt"/>
              <a:buAutoNum type="arabicPeriod"/>
            </a:pPr>
            <a:r>
              <a:rPr lang="en-IN" sz="2400" dirty="0">
                <a:cs typeface="Times New Roman" panose="02020603050405020304" pitchFamily="18" charset="0"/>
              </a:rPr>
              <a:t>Handles Missing Data </a:t>
            </a:r>
          </a:p>
          <a:p>
            <a:pPr marL="514350" indent="-514350">
              <a:buFont typeface="+mj-lt"/>
              <a:buAutoNum type="arabicPeriod"/>
            </a:pPr>
            <a:r>
              <a:rPr lang="en-IN" sz="2400" dirty="0">
                <a:cs typeface="Times New Roman" panose="02020603050405020304" pitchFamily="18" charset="0"/>
              </a:rPr>
              <a:t>Low Training time</a:t>
            </a:r>
          </a:p>
          <a:p>
            <a:pPr marL="514350" indent="-514350">
              <a:buFont typeface="+mj-lt"/>
              <a:buAutoNum type="arabicPeriod"/>
            </a:pPr>
            <a:r>
              <a:rPr lang="en-IN" sz="2400" dirty="0">
                <a:cs typeface="Times New Roman" panose="02020603050405020304" pitchFamily="18" charset="0"/>
              </a:rPr>
              <a:t>Effective in  text classification </a:t>
            </a:r>
            <a:endParaRPr lang="en-US" sz="2400" dirty="0">
              <a:cs typeface="Times New Roman" panose="02020603050405020304" pitchFamily="18" charset="0"/>
            </a:endParaRPr>
          </a:p>
        </p:txBody>
      </p:sp>
    </p:spTree>
    <p:extLst>
      <p:ext uri="{BB962C8B-B14F-4D97-AF65-F5344CB8AC3E}">
        <p14:creationId xmlns:p14="http://schemas.microsoft.com/office/powerpoint/2010/main" val="3727104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214D-FE3B-E94F-1480-A09A09551076}"/>
              </a:ext>
            </a:extLst>
          </p:cNvPr>
          <p:cNvSpPr>
            <a:spLocks noGrp="1"/>
          </p:cNvSpPr>
          <p:nvPr>
            <p:ph type="title"/>
          </p:nvPr>
        </p:nvSpPr>
        <p:spPr/>
        <p:txBody>
          <a:bodyPr>
            <a:normAutofit/>
          </a:bodyPr>
          <a:lstStyle/>
          <a:p>
            <a:r>
              <a:rPr lang="en-IN" sz="3200" b="1" dirty="0">
                <a:solidFill>
                  <a:srgbClr val="7030A0"/>
                </a:solidFill>
                <a:latin typeface="+mn-lt"/>
                <a:cs typeface="Times New Roman" panose="02020603050405020304" pitchFamily="18" charset="0"/>
              </a:rPr>
              <a:t>MODULES</a:t>
            </a:r>
            <a:r>
              <a:rPr lang="en-IN" sz="3200" b="1" dirty="0">
                <a:solidFill>
                  <a:srgbClr val="7030A0"/>
                </a:solidFill>
                <a:latin typeface="Times New Roman" panose="02020603050405020304" pitchFamily="18" charset="0"/>
                <a:cs typeface="Times New Roman" panose="02020603050405020304" pitchFamily="18" charset="0"/>
              </a:rPr>
              <a:t>:</a:t>
            </a:r>
            <a:endParaRPr lang="en-US" sz="32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2D8AA4-FB18-1349-C8CF-F6881BE0C718}"/>
              </a:ext>
            </a:extLst>
          </p:cNvPr>
          <p:cNvSpPr>
            <a:spLocks noGrp="1"/>
          </p:cNvSpPr>
          <p:nvPr>
            <p:ph idx="1"/>
          </p:nvPr>
        </p:nvSpPr>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1.</a:t>
            </a:r>
            <a:r>
              <a:rPr lang="en-IN" sz="2400" dirty="0">
                <a:cs typeface="Times New Roman" panose="02020603050405020304" pitchFamily="18" charset="0"/>
              </a:rPr>
              <a:t>DATA COLLECTION</a:t>
            </a:r>
          </a:p>
          <a:p>
            <a:pPr marL="0" indent="0">
              <a:buNone/>
            </a:pPr>
            <a:r>
              <a:rPr lang="en-IN" sz="2400" dirty="0">
                <a:cs typeface="Times New Roman" panose="02020603050405020304" pitchFamily="18" charset="0"/>
              </a:rPr>
              <a:t>2.DATA PRE-PROCESSING</a:t>
            </a:r>
          </a:p>
          <a:p>
            <a:pPr marL="0" indent="0">
              <a:buNone/>
            </a:pPr>
            <a:r>
              <a:rPr lang="en-IN" sz="2400" dirty="0">
                <a:cs typeface="Times New Roman" panose="02020603050405020304" pitchFamily="18" charset="0"/>
              </a:rPr>
              <a:t>3.FEATURE EXTRATION</a:t>
            </a:r>
          </a:p>
          <a:p>
            <a:pPr marL="0" indent="0">
              <a:buNone/>
            </a:pPr>
            <a:r>
              <a:rPr lang="en-IN" sz="2400" dirty="0">
                <a:cs typeface="Times New Roman" panose="02020603050405020304" pitchFamily="18" charset="0"/>
              </a:rPr>
              <a:t>4.EVALUATION MODEL</a:t>
            </a:r>
            <a:endParaRPr lang="en-US" sz="2400" dirty="0">
              <a:cs typeface="Times New Roman" panose="02020603050405020304" pitchFamily="18" charset="0"/>
            </a:endParaRPr>
          </a:p>
        </p:txBody>
      </p:sp>
    </p:spTree>
    <p:extLst>
      <p:ext uri="{BB962C8B-B14F-4D97-AF65-F5344CB8AC3E}">
        <p14:creationId xmlns:p14="http://schemas.microsoft.com/office/powerpoint/2010/main" val="2459657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9092B5-9E03-84B7-8DAB-A9CFD907F891}"/>
              </a:ext>
            </a:extLst>
          </p:cNvPr>
          <p:cNvSpPr>
            <a:spLocks noGrp="1"/>
          </p:cNvSpPr>
          <p:nvPr>
            <p:ph idx="1"/>
          </p:nvPr>
        </p:nvSpPr>
        <p:spPr>
          <a:xfrm>
            <a:off x="266700" y="622299"/>
            <a:ext cx="10515600" cy="4351338"/>
          </a:xfrm>
        </p:spPr>
        <p:txBody>
          <a:bodyPr>
            <a:normAutofit/>
          </a:bodyPr>
          <a:lstStyle/>
          <a:p>
            <a:pPr marL="0" indent="0">
              <a:buNone/>
            </a:pPr>
            <a:r>
              <a:rPr lang="en-IN" sz="3200" b="1" dirty="0">
                <a:cs typeface="Times New Roman" panose="02020603050405020304" pitchFamily="18" charset="0"/>
              </a:rPr>
              <a:t>1.DATA COLLECTION :</a:t>
            </a:r>
          </a:p>
          <a:p>
            <a:pPr marL="0" indent="0">
              <a:buNone/>
            </a:pPr>
            <a:endParaRPr lang="en-IN" sz="3200" b="1" dirty="0">
              <a:cs typeface="Times New Roman" panose="02020603050405020304" pitchFamily="18" charset="0"/>
            </a:endParaRPr>
          </a:p>
          <a:p>
            <a:r>
              <a:rPr lang="en-IN" sz="2400" dirty="0">
                <a:cs typeface="Times New Roman" panose="02020603050405020304" pitchFamily="18" charset="0"/>
              </a:rPr>
              <a:t>Data used in this paper is a set of dataset.</a:t>
            </a:r>
          </a:p>
          <a:p>
            <a:r>
              <a:rPr lang="en-IN" sz="2400" dirty="0">
                <a:cs typeface="Times New Roman" panose="02020603050405020304" pitchFamily="18" charset="0"/>
              </a:rPr>
              <a:t>This step is concerned with selecting the subset of all available data that you will be working with.</a:t>
            </a:r>
          </a:p>
          <a:p>
            <a:r>
              <a:rPr lang="en-IN" sz="2400" dirty="0">
                <a:cs typeface="Times New Roman" panose="02020603050405020304" pitchFamily="18" charset="0"/>
              </a:rPr>
              <a:t>ML problems start with data preferably, lots of data for which you </a:t>
            </a:r>
          </a:p>
          <a:p>
            <a:pPr marL="0" indent="0">
              <a:buNone/>
            </a:pPr>
            <a:r>
              <a:rPr lang="en-IN" sz="2400" dirty="0">
                <a:cs typeface="Times New Roman" panose="02020603050405020304" pitchFamily="18" charset="0"/>
              </a:rPr>
              <a:t>   already know the target answer. </a:t>
            </a:r>
          </a:p>
          <a:p>
            <a:pPr marL="0" indent="0">
              <a:buNone/>
            </a:pPr>
            <a:r>
              <a:rPr lang="en-IN" sz="2400" dirty="0">
                <a:cs typeface="Times New Roman" panose="02020603050405020304" pitchFamily="18" charset="0"/>
              </a:rPr>
              <a:t>   Data for which you already know the target answer is called labelled data.</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9451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838200" y="710716"/>
            <a:ext cx="10515600" cy="5106369"/>
          </a:xfrm>
          <a:prstGeom prst="rect">
            <a:avLst/>
          </a:prstGeom>
        </p:spPr>
      </p:pic>
    </p:spTree>
    <p:extLst>
      <p:ext uri="{BB962C8B-B14F-4D97-AF65-F5344CB8AC3E}">
        <p14:creationId xmlns:p14="http://schemas.microsoft.com/office/powerpoint/2010/main" val="120009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064D7B-3178-EB66-483B-F57D974C411B}"/>
              </a:ext>
            </a:extLst>
          </p:cNvPr>
          <p:cNvSpPr>
            <a:spLocks noGrp="1"/>
          </p:cNvSpPr>
          <p:nvPr>
            <p:ph idx="1"/>
          </p:nvPr>
        </p:nvSpPr>
        <p:spPr>
          <a:xfrm>
            <a:off x="839354" y="794328"/>
            <a:ext cx="10513291" cy="5704104"/>
          </a:xfrm>
        </p:spPr>
        <p:txBody>
          <a:bodyPr>
            <a:normAutofit/>
          </a:bodyPr>
          <a:lstStyle/>
          <a:p>
            <a:r>
              <a:rPr lang="en-IN" sz="2400" dirty="0">
                <a:cs typeface="Times New Roman" panose="02020603050405020304" pitchFamily="18" charset="0"/>
              </a:rPr>
              <a:t>DATA FLOW DIAGRAM</a:t>
            </a:r>
          </a:p>
          <a:p>
            <a:r>
              <a:rPr lang="en-IN" sz="2400" dirty="0">
                <a:cs typeface="Times New Roman" panose="02020603050405020304" pitchFamily="18" charset="0"/>
              </a:rPr>
              <a:t>UML DIAGRAMS </a:t>
            </a:r>
          </a:p>
          <a:p>
            <a:r>
              <a:rPr lang="en-IN" sz="2400" dirty="0">
                <a:cs typeface="Times New Roman" panose="02020603050405020304" pitchFamily="18" charset="0"/>
              </a:rPr>
              <a:t>PSEUDO CODE</a:t>
            </a:r>
          </a:p>
          <a:p>
            <a:r>
              <a:rPr lang="en-IN" sz="2400" dirty="0">
                <a:cs typeface="Times New Roman" panose="02020603050405020304" pitchFamily="18" charset="0"/>
              </a:rPr>
              <a:t> ALGORITHMS</a:t>
            </a:r>
          </a:p>
          <a:p>
            <a:r>
              <a:rPr lang="en-IN" sz="2400" dirty="0">
                <a:cs typeface="Times New Roman" panose="02020603050405020304" pitchFamily="18" charset="0"/>
              </a:rPr>
              <a:t>MODULES DESCRIPTION </a:t>
            </a:r>
          </a:p>
          <a:p>
            <a:r>
              <a:rPr lang="en-IN" sz="2400" dirty="0">
                <a:cs typeface="Times New Roman" panose="02020603050405020304" pitchFamily="18" charset="0"/>
              </a:rPr>
              <a:t>TESTING </a:t>
            </a:r>
          </a:p>
          <a:p>
            <a:r>
              <a:rPr lang="en-IN" sz="2400" dirty="0">
                <a:cs typeface="Times New Roman" panose="02020603050405020304" pitchFamily="18" charset="0"/>
              </a:rPr>
              <a:t>OUTPUT SCREEN</a:t>
            </a:r>
          </a:p>
          <a:p>
            <a:r>
              <a:rPr lang="en-IN" sz="2400" dirty="0">
                <a:cs typeface="Times New Roman" panose="02020603050405020304" pitchFamily="18" charset="0"/>
              </a:rPr>
              <a:t>CONCLUSION</a:t>
            </a:r>
          </a:p>
          <a:p>
            <a:r>
              <a:rPr lang="en-IN" sz="2400" dirty="0">
                <a:cs typeface="Times New Roman" panose="02020603050405020304" pitchFamily="18" charset="0"/>
              </a:rPr>
              <a:t>FUTURE WORK </a:t>
            </a:r>
          </a:p>
        </p:txBody>
      </p:sp>
    </p:spTree>
    <p:extLst>
      <p:ext uri="{BB962C8B-B14F-4D97-AF65-F5344CB8AC3E}">
        <p14:creationId xmlns:p14="http://schemas.microsoft.com/office/powerpoint/2010/main" val="3310951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C62C1-1711-3D5D-B3EA-37AFF1CE2790}"/>
              </a:ext>
            </a:extLst>
          </p:cNvPr>
          <p:cNvSpPr>
            <a:spLocks noGrp="1"/>
          </p:cNvSpPr>
          <p:nvPr>
            <p:ph idx="1"/>
          </p:nvPr>
        </p:nvSpPr>
        <p:spPr>
          <a:xfrm>
            <a:off x="748145" y="674433"/>
            <a:ext cx="10695709" cy="5509134"/>
          </a:xfrm>
        </p:spPr>
        <p:txBody>
          <a:bodyPr>
            <a:normAutofit fontScale="62500" lnSpcReduction="20000"/>
          </a:bodyPr>
          <a:lstStyle/>
          <a:p>
            <a:pPr marL="0" indent="0">
              <a:buNone/>
            </a:pPr>
            <a:r>
              <a:rPr lang="en-IN" sz="5100" b="1" dirty="0">
                <a:cs typeface="Times New Roman" panose="02020603050405020304" pitchFamily="18" charset="0"/>
              </a:rPr>
              <a:t>2. DATA PRE-PROCESSING :</a:t>
            </a:r>
          </a:p>
          <a:p>
            <a:r>
              <a:rPr lang="en-IN" sz="3400" b="1" dirty="0">
                <a:cs typeface="Times New Roman" panose="02020603050405020304" pitchFamily="18" charset="0"/>
              </a:rPr>
              <a:t>Formatting</a:t>
            </a:r>
            <a:r>
              <a:rPr lang="en-IN" sz="3400" dirty="0">
                <a:cs typeface="Times New Roman" panose="02020603050405020304" pitchFamily="18" charset="0"/>
              </a:rPr>
              <a:t>:</a:t>
            </a:r>
          </a:p>
          <a:p>
            <a:pPr marL="0" indent="0">
              <a:buNone/>
            </a:pPr>
            <a:r>
              <a:rPr lang="en-IN" sz="3400" dirty="0">
                <a:cs typeface="Times New Roman" panose="02020603050405020304" pitchFamily="18" charset="0"/>
              </a:rPr>
              <a:t>The data you have selected may not be in a format that is suitable for you to work with. The data may be in a relational database and you would like it in a flat file, or the data may be in a proprietary file format and you would like it in a relational database or a text file</a:t>
            </a:r>
          </a:p>
          <a:p>
            <a:r>
              <a:rPr lang="en-IN" sz="3400" b="1" dirty="0">
                <a:cs typeface="Times New Roman" panose="02020603050405020304" pitchFamily="18" charset="0"/>
              </a:rPr>
              <a:t>Cleaning</a:t>
            </a:r>
            <a:r>
              <a:rPr lang="en-IN" sz="3400" dirty="0">
                <a:cs typeface="Times New Roman" panose="02020603050405020304" pitchFamily="18" charset="0"/>
              </a:rPr>
              <a:t>: </a:t>
            </a:r>
          </a:p>
          <a:p>
            <a:pPr marL="0" indent="0">
              <a:buNone/>
            </a:pPr>
            <a:r>
              <a:rPr lang="en-IN" sz="3400" dirty="0">
                <a:cs typeface="Times New Roman" panose="02020603050405020304" pitchFamily="18" charset="0"/>
              </a:rPr>
              <a:t>Cleaning data is the removal or fixing of missing data.</a:t>
            </a:r>
          </a:p>
          <a:p>
            <a:pPr marL="0" indent="0">
              <a:buNone/>
            </a:pPr>
            <a:r>
              <a:rPr lang="en-IN" sz="3400" dirty="0">
                <a:cs typeface="Times New Roman" panose="02020603050405020304" pitchFamily="18" charset="0"/>
              </a:rPr>
              <a:t>There may be data instances that are incomplete and do not carry </a:t>
            </a:r>
            <a:r>
              <a:rPr lang="en-IN" sz="3400" dirty="0" err="1">
                <a:cs typeface="Times New Roman" panose="02020603050405020304" pitchFamily="18" charset="0"/>
              </a:rPr>
              <a:t>th</a:t>
            </a:r>
            <a:r>
              <a:rPr lang="en-IN" sz="3400" dirty="0">
                <a:cs typeface="Times New Roman" panose="02020603050405020304" pitchFamily="18" charset="0"/>
              </a:rPr>
              <a:t> data you believe you need to address the problem. These instances may need to be removed.</a:t>
            </a:r>
          </a:p>
          <a:p>
            <a:r>
              <a:rPr lang="en-IN" sz="3400" b="1" dirty="0">
                <a:cs typeface="Times New Roman" panose="02020603050405020304" pitchFamily="18" charset="0"/>
              </a:rPr>
              <a:t>Sampling</a:t>
            </a:r>
            <a:r>
              <a:rPr lang="en-IN" sz="3400" dirty="0">
                <a:cs typeface="Times New Roman" panose="02020603050405020304" pitchFamily="18" charset="0"/>
              </a:rPr>
              <a:t>: </a:t>
            </a:r>
          </a:p>
          <a:p>
            <a:pPr marL="0" indent="0">
              <a:buNone/>
            </a:pPr>
            <a:r>
              <a:rPr lang="en-IN" sz="3400" dirty="0">
                <a:cs typeface="Times New Roman" panose="02020603050405020304" pitchFamily="18" charset="0"/>
              </a:rPr>
              <a:t>There may be far more selected data available than you need to work </a:t>
            </a:r>
          </a:p>
          <a:p>
            <a:pPr marL="0" indent="0">
              <a:buNone/>
            </a:pPr>
            <a:r>
              <a:rPr lang="en-IN" sz="3400" dirty="0">
                <a:cs typeface="Times New Roman" panose="02020603050405020304" pitchFamily="18" charset="0"/>
              </a:rPr>
              <a:t>with. More data can result in much longer running times for algorithms and larger computational and memory requirements. You can take a </a:t>
            </a:r>
          </a:p>
          <a:p>
            <a:pPr marL="0" indent="0">
              <a:buNone/>
            </a:pPr>
            <a:r>
              <a:rPr lang="en-IN" sz="3400" dirty="0">
                <a:cs typeface="Times New Roman" panose="02020603050405020304" pitchFamily="18" charset="0"/>
              </a:rPr>
              <a:t>smaller representative sample of the selected data that may be much </a:t>
            </a:r>
          </a:p>
          <a:p>
            <a:pPr marL="0" indent="0">
              <a:buNone/>
            </a:pPr>
            <a:r>
              <a:rPr lang="en-IN" sz="3400" dirty="0">
                <a:cs typeface="Times New Roman" panose="02020603050405020304" pitchFamily="18" charset="0"/>
              </a:rPr>
              <a:t>faster for exploring and prototyping solutions before considering the </a:t>
            </a:r>
          </a:p>
          <a:p>
            <a:pPr marL="0" indent="0">
              <a:buNone/>
            </a:pPr>
            <a:r>
              <a:rPr lang="en-IN" sz="3400" dirty="0">
                <a:cs typeface="Times New Roman" panose="02020603050405020304" pitchFamily="18" charset="0"/>
              </a:rPr>
              <a:t>whole dataset. selected data available than you need</a:t>
            </a:r>
            <a:endParaRPr lang="en-US" sz="3400" dirty="0">
              <a:cs typeface="Times New Roman" panose="02020603050405020304" pitchFamily="18" charset="0"/>
            </a:endParaRPr>
          </a:p>
        </p:txBody>
      </p:sp>
    </p:spTree>
    <p:extLst>
      <p:ext uri="{BB962C8B-B14F-4D97-AF65-F5344CB8AC3E}">
        <p14:creationId xmlns:p14="http://schemas.microsoft.com/office/powerpoint/2010/main" val="1970666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1319850" y="203200"/>
            <a:ext cx="9533249" cy="6170613"/>
          </a:xfrm>
          <a:prstGeom prst="rect">
            <a:avLst/>
          </a:prstGeom>
        </p:spPr>
      </p:pic>
    </p:spTree>
    <p:extLst>
      <p:ext uri="{BB962C8B-B14F-4D97-AF65-F5344CB8AC3E}">
        <p14:creationId xmlns:p14="http://schemas.microsoft.com/office/powerpoint/2010/main" val="4244614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1260227" y="157163"/>
            <a:ext cx="9671546" cy="6019800"/>
          </a:xfrm>
          <a:prstGeom prst="rect">
            <a:avLst/>
          </a:prstGeom>
        </p:spPr>
      </p:pic>
    </p:spTree>
    <p:extLst>
      <p:ext uri="{BB962C8B-B14F-4D97-AF65-F5344CB8AC3E}">
        <p14:creationId xmlns:p14="http://schemas.microsoft.com/office/powerpoint/2010/main" val="2676140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EF45E8-0090-C774-9F01-0D5ADCC6F8DA}"/>
              </a:ext>
            </a:extLst>
          </p:cNvPr>
          <p:cNvSpPr>
            <a:spLocks noGrp="1"/>
          </p:cNvSpPr>
          <p:nvPr>
            <p:ph type="title"/>
          </p:nvPr>
        </p:nvSpPr>
        <p:spPr/>
        <p:txBody>
          <a:bodyPr>
            <a:normAutofit/>
          </a:bodyPr>
          <a:lstStyle/>
          <a:p>
            <a:r>
              <a:rPr lang="en-IN" sz="3200" b="1" dirty="0">
                <a:latin typeface="+mn-lt"/>
                <a:cs typeface="Times New Roman" panose="02020603050405020304" pitchFamily="18" charset="0"/>
              </a:rPr>
              <a:t>3. FEATURE EXTRACTION :</a:t>
            </a:r>
            <a:endParaRPr lang="en-US" sz="3200" b="1" dirty="0">
              <a:latin typeface="+mn-lt"/>
            </a:endParaRPr>
          </a:p>
        </p:txBody>
      </p:sp>
      <p:sp>
        <p:nvSpPr>
          <p:cNvPr id="3" name="Content Placeholder 2">
            <a:extLst>
              <a:ext uri="{FF2B5EF4-FFF2-40B4-BE49-F238E27FC236}">
                <a16:creationId xmlns:a16="http://schemas.microsoft.com/office/drawing/2014/main" id="{84060B3C-D989-9108-4ED2-64C3BCB857CE}"/>
              </a:ext>
            </a:extLst>
          </p:cNvPr>
          <p:cNvSpPr>
            <a:spLocks noGrp="1"/>
          </p:cNvSpPr>
          <p:nvPr>
            <p:ph idx="1"/>
          </p:nvPr>
        </p:nvSpPr>
        <p:spPr>
          <a:xfrm>
            <a:off x="711200" y="1542473"/>
            <a:ext cx="10642600" cy="4634490"/>
          </a:xfrm>
        </p:spPr>
        <p:txBody>
          <a:bodyPr>
            <a:normAutofit/>
          </a:bodyPr>
          <a:lstStyle/>
          <a:p>
            <a:r>
              <a:rPr lang="en-IN" sz="2400" dirty="0">
                <a:cs typeface="Times New Roman" panose="02020603050405020304" pitchFamily="18" charset="0"/>
              </a:rPr>
              <a:t>It is an attribute Reduction process</a:t>
            </a:r>
          </a:p>
          <a:p>
            <a:r>
              <a:rPr lang="en-IN" sz="2400" dirty="0">
                <a:cs typeface="Times New Roman" panose="02020603050405020304" pitchFamily="18" charset="0"/>
              </a:rPr>
              <a:t>Feature extraction actually transforms the attributes The transformed attributes, or features, are linear combinations of the original attributes.  </a:t>
            </a:r>
          </a:p>
          <a:p>
            <a:r>
              <a:rPr lang="en-IN" sz="2400" dirty="0">
                <a:cs typeface="Times New Roman" panose="02020603050405020304" pitchFamily="18" charset="0"/>
              </a:rPr>
              <a:t>Finally, our models are trained using Classifier algorithm. We use classify module on Natural Language Toolkit library on Python. We use the labelled dataset gathered. The rest of our labelled data will be used to evaluate the models.</a:t>
            </a:r>
          </a:p>
          <a:p>
            <a:r>
              <a:rPr lang="en-IN" sz="2400" dirty="0">
                <a:cs typeface="Times New Roman" panose="02020603050405020304" pitchFamily="18" charset="0"/>
              </a:rPr>
              <a:t>Some machine learning algorithms were used to classify pre-processed data. The chosen classifiers were Random forest. These algorithms are very popular in text classification tasks.</a:t>
            </a:r>
          </a:p>
        </p:txBody>
      </p:sp>
    </p:spTree>
    <p:extLst>
      <p:ext uri="{BB962C8B-B14F-4D97-AF65-F5344CB8AC3E}">
        <p14:creationId xmlns:p14="http://schemas.microsoft.com/office/powerpoint/2010/main" val="1296158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838200" y="504986"/>
            <a:ext cx="10515600" cy="5621015"/>
          </a:xfrm>
          <a:prstGeom prst="rect">
            <a:avLst/>
          </a:prstGeom>
        </p:spPr>
      </p:pic>
    </p:spTree>
    <p:extLst>
      <p:ext uri="{BB962C8B-B14F-4D97-AF65-F5344CB8AC3E}">
        <p14:creationId xmlns:p14="http://schemas.microsoft.com/office/powerpoint/2010/main" val="2109943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851502"/>
            <a:ext cx="10515600" cy="5169284"/>
          </a:xfrm>
          <a:prstGeom prst="rect">
            <a:avLst/>
          </a:prstGeom>
        </p:spPr>
      </p:pic>
    </p:spTree>
    <p:extLst>
      <p:ext uri="{BB962C8B-B14F-4D97-AF65-F5344CB8AC3E}">
        <p14:creationId xmlns:p14="http://schemas.microsoft.com/office/powerpoint/2010/main" val="1437418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3B49E9-F262-6584-E524-96980EF68B0F}"/>
              </a:ext>
            </a:extLst>
          </p:cNvPr>
          <p:cNvSpPr>
            <a:spLocks noGrp="1"/>
          </p:cNvSpPr>
          <p:nvPr>
            <p:ph idx="1"/>
          </p:nvPr>
        </p:nvSpPr>
        <p:spPr>
          <a:xfrm>
            <a:off x="588169" y="523875"/>
            <a:ext cx="10515600" cy="5986463"/>
          </a:xfrm>
        </p:spPr>
        <p:txBody>
          <a:bodyPr>
            <a:normAutofit lnSpcReduction="10000"/>
          </a:bodyPr>
          <a:lstStyle/>
          <a:p>
            <a:pPr marL="0" indent="0">
              <a:buNone/>
            </a:pPr>
            <a:r>
              <a:rPr lang="en-GB" sz="3200" b="1" dirty="0"/>
              <a:t>4. </a:t>
            </a:r>
            <a:r>
              <a:rPr lang="en-IN" sz="3200" b="1" dirty="0"/>
              <a:t>EVALUATION MODEL :</a:t>
            </a:r>
          </a:p>
          <a:p>
            <a:pPr marL="0" indent="0">
              <a:buNone/>
            </a:pPr>
            <a:r>
              <a:rPr lang="en-IN" sz="3200" b="1" dirty="0"/>
              <a:t> </a:t>
            </a:r>
            <a:endParaRPr lang="en-GB" sz="3200" b="1" dirty="0"/>
          </a:p>
          <a:p>
            <a:r>
              <a:rPr lang="en-GB" dirty="0"/>
              <a:t>Model Evaluation is an integral part of the model development process. It helps to find the best model that represents our data and how well the chosen model will work in the future. Evaluating model performance with the data used for training is not acceptable in data science because it can easily generate overoptimistic and over fitted models. 
Performance of each classification model is estimated base on its averaged. The result will be in the visualized form. Representation of classified data in the form of graphs. 
Accuracy is defined as the percentage of correct predictions for the test data. It can be calculated easily by dividing the number of correct predictions by the number of total predictions.</a:t>
            </a:r>
            <a:endParaRPr lang="en-US" dirty="0"/>
          </a:p>
        </p:txBody>
      </p:sp>
    </p:spTree>
    <p:extLst>
      <p:ext uri="{BB962C8B-B14F-4D97-AF65-F5344CB8AC3E}">
        <p14:creationId xmlns:p14="http://schemas.microsoft.com/office/powerpoint/2010/main" val="27419276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2">
            <a:extLst>
              <a:ext uri="{FF2B5EF4-FFF2-40B4-BE49-F238E27FC236}">
                <a16:creationId xmlns:a16="http://schemas.microsoft.com/office/drawing/2014/main" id="{3724CCF7-5A55-4206-2468-5182B0A962EA}"/>
              </a:ext>
            </a:extLst>
          </p:cNvPr>
          <p:cNvPicPr>
            <a:picLocks noGrp="1" noChangeAspect="1"/>
          </p:cNvPicPr>
          <p:nvPr>
            <p:ph idx="1"/>
          </p:nvPr>
        </p:nvPicPr>
        <p:blipFill>
          <a:blip r:embed="rId2"/>
          <a:stretch>
            <a:fillRect/>
          </a:stretch>
        </p:blipFill>
        <p:spPr>
          <a:xfrm>
            <a:off x="1332835" y="628285"/>
            <a:ext cx="9526329" cy="5229955"/>
          </a:xfrm>
          <a:prstGeom prst="rect">
            <a:avLst/>
          </a:prstGeom>
        </p:spPr>
      </p:pic>
    </p:spTree>
    <p:extLst>
      <p:ext uri="{BB962C8B-B14F-4D97-AF65-F5344CB8AC3E}">
        <p14:creationId xmlns:p14="http://schemas.microsoft.com/office/powerpoint/2010/main" val="471616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1D65-7FB8-AAB0-9BDD-197DFA497F95}"/>
              </a:ext>
            </a:extLst>
          </p:cNvPr>
          <p:cNvSpPr>
            <a:spLocks noGrp="1"/>
          </p:cNvSpPr>
          <p:nvPr>
            <p:ph type="title"/>
          </p:nvPr>
        </p:nvSpPr>
        <p:spPr/>
        <p:txBody>
          <a:bodyPr>
            <a:normAutofit/>
          </a:bodyPr>
          <a:lstStyle/>
          <a:p>
            <a:r>
              <a:rPr lang="en-IN" sz="3200" b="1" dirty="0">
                <a:solidFill>
                  <a:srgbClr val="7030A0"/>
                </a:solidFill>
                <a:latin typeface="+mn-lt"/>
              </a:rPr>
              <a:t>TRAINING ALGORITHMS :</a:t>
            </a:r>
            <a:endParaRPr lang="en-US" sz="3200" b="1" dirty="0">
              <a:solidFill>
                <a:srgbClr val="7030A0"/>
              </a:solidFill>
              <a:latin typeface="+mn-lt"/>
            </a:endParaRPr>
          </a:p>
        </p:txBody>
      </p:sp>
      <p:sp>
        <p:nvSpPr>
          <p:cNvPr id="3" name="Content Placeholder 2">
            <a:extLst>
              <a:ext uri="{FF2B5EF4-FFF2-40B4-BE49-F238E27FC236}">
                <a16:creationId xmlns:a16="http://schemas.microsoft.com/office/drawing/2014/main" id="{17D57BC4-2307-2D87-2EE6-CBD01C3BD48A}"/>
              </a:ext>
            </a:extLst>
          </p:cNvPr>
          <p:cNvSpPr>
            <a:spLocks noGrp="1"/>
          </p:cNvSpPr>
          <p:nvPr>
            <p:ph idx="1"/>
          </p:nvPr>
        </p:nvSpPr>
        <p:spPr/>
        <p:txBody>
          <a:bodyPr/>
          <a:lstStyle/>
          <a:p>
            <a:r>
              <a:rPr lang="en-IN" dirty="0"/>
              <a:t>T</a:t>
            </a:r>
            <a:endParaRPr lang="en-US" dirty="0"/>
          </a:p>
        </p:txBody>
      </p:sp>
      <p:pic>
        <p:nvPicPr>
          <p:cNvPr id="5" name="Content Placeholder 3">
            <a:extLst>
              <a:ext uri="{FF2B5EF4-FFF2-40B4-BE49-F238E27FC236}">
                <a16:creationId xmlns:a16="http://schemas.microsoft.com/office/drawing/2014/main" id="{EDD8F877-833A-15E7-811D-6BC010A882F0}"/>
              </a:ext>
            </a:extLst>
          </p:cNvPr>
          <p:cNvPicPr>
            <a:picLocks noChangeAspect="1"/>
          </p:cNvPicPr>
          <p:nvPr/>
        </p:nvPicPr>
        <p:blipFill>
          <a:blip r:embed="rId2"/>
          <a:stretch>
            <a:fillRect/>
          </a:stretch>
        </p:blipFill>
        <p:spPr>
          <a:xfrm>
            <a:off x="452438" y="1570573"/>
            <a:ext cx="9579767" cy="4689734"/>
          </a:xfrm>
          <a:prstGeom prst="rect">
            <a:avLst/>
          </a:prstGeom>
        </p:spPr>
      </p:pic>
    </p:spTree>
    <p:extLst>
      <p:ext uri="{BB962C8B-B14F-4D97-AF65-F5344CB8AC3E}">
        <p14:creationId xmlns:p14="http://schemas.microsoft.com/office/powerpoint/2010/main" val="279401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851956"/>
            <a:ext cx="10515600" cy="4703239"/>
          </a:xfrm>
          <a:prstGeom prst="rect">
            <a:avLst/>
          </a:prstGeom>
        </p:spPr>
      </p:pic>
    </p:spTree>
    <p:extLst>
      <p:ext uri="{BB962C8B-B14F-4D97-AF65-F5344CB8AC3E}">
        <p14:creationId xmlns:p14="http://schemas.microsoft.com/office/powerpoint/2010/main" val="282636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722D022-0451-0FF3-3E61-5972B94997E0}"/>
              </a:ext>
            </a:extLst>
          </p:cNvPr>
          <p:cNvSpPr>
            <a:spLocks noGrp="1"/>
          </p:cNvSpPr>
          <p:nvPr>
            <p:ph idx="1"/>
          </p:nvPr>
        </p:nvSpPr>
        <p:spPr>
          <a:xfrm>
            <a:off x="607219" y="535781"/>
            <a:ext cx="10746581" cy="5641182"/>
          </a:xfrm>
        </p:spPr>
        <p:txBody>
          <a:bodyPr>
            <a:normAutofit lnSpcReduction="10000"/>
          </a:bodyPr>
          <a:lstStyle/>
          <a:p>
            <a:pPr marL="0" indent="0">
              <a:buNone/>
            </a:pPr>
            <a:r>
              <a:rPr lang="en-IN" sz="3200" b="1" dirty="0">
                <a:solidFill>
                  <a:srgbClr val="7030A0"/>
                </a:solidFill>
              </a:rPr>
              <a:t>TITLE : LOAN APPROVAL PREDICTIONS USING MACHINE LEARNING MODELS </a:t>
            </a:r>
          </a:p>
          <a:p>
            <a:pPr marL="0" indent="0">
              <a:buNone/>
            </a:pPr>
            <a:endParaRPr lang="en-IN" b="1" dirty="0">
              <a:solidFill>
                <a:srgbClr val="7030A0"/>
              </a:solidFill>
            </a:endParaRPr>
          </a:p>
          <a:p>
            <a:pPr marL="0" indent="0">
              <a:buNone/>
            </a:pPr>
            <a:r>
              <a:rPr lang="en-IN" b="1" dirty="0">
                <a:solidFill>
                  <a:srgbClr val="0070C0"/>
                </a:solidFill>
              </a:rPr>
              <a:t>INTRODUCTION:</a:t>
            </a:r>
          </a:p>
          <a:p>
            <a:pPr marL="0" indent="0">
              <a:buNone/>
            </a:pPr>
            <a:r>
              <a:rPr lang="en-IN" sz="2200" dirty="0"/>
              <a:t>In recent years, the integration of machine learning algorithms into various domains has revolutionized decision-making processes and improved the efficiency of complex tasks. One such application is the prediction of loan approval using machine learning techniques. Traditional loan approval processes often involve a time-consuming and manual evaluation of numerous factors, leading to delays and sometimes inconsistent decisions. With the advent of machine learning, financial institutions can leverage advanced algorithms to automate and enhance the loan approval process. Machine learning models, such as classifiers, can be trained on historical data to analyze patterns and make predictions about the likelihood of loan approval based on various features. These features may include the applicant’s financial history, income, credit score, employment status, and other relevant factors. By incorporating machine learning, financial institutions can achieve faster, </a:t>
            </a:r>
            <a:r>
              <a:rPr lang="en-IN" sz="2400" dirty="0"/>
              <a:t>more</a:t>
            </a:r>
            <a:r>
              <a:rPr lang="en-IN" sz="2200" dirty="0"/>
              <a:t> accurate, and unbiased loan approval </a:t>
            </a:r>
            <a:r>
              <a:rPr lang="en-IN" sz="2000" dirty="0"/>
              <a:t>decisions</a:t>
            </a:r>
            <a:r>
              <a:rPr lang="en-IN" sz="2600" dirty="0"/>
              <a:t>.</a:t>
            </a:r>
            <a:endParaRPr lang="en-US" sz="2600" dirty="0"/>
          </a:p>
        </p:txBody>
      </p:sp>
    </p:spTree>
    <p:extLst>
      <p:ext uri="{BB962C8B-B14F-4D97-AF65-F5344CB8AC3E}">
        <p14:creationId xmlns:p14="http://schemas.microsoft.com/office/powerpoint/2010/main" val="22949986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93263" y="425450"/>
            <a:ext cx="10405473" cy="5751513"/>
          </a:xfrm>
          <a:prstGeom prst="rect">
            <a:avLst/>
          </a:prstGeom>
        </p:spPr>
      </p:pic>
    </p:spTree>
    <p:extLst>
      <p:ext uri="{BB962C8B-B14F-4D97-AF65-F5344CB8AC3E}">
        <p14:creationId xmlns:p14="http://schemas.microsoft.com/office/powerpoint/2010/main" val="3408282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828803"/>
            <a:ext cx="10515600" cy="5155945"/>
          </a:xfrm>
          <a:prstGeom prst="rect">
            <a:avLst/>
          </a:prstGeom>
        </p:spPr>
      </p:pic>
    </p:spTree>
    <p:extLst>
      <p:ext uri="{BB962C8B-B14F-4D97-AF65-F5344CB8AC3E}">
        <p14:creationId xmlns:p14="http://schemas.microsoft.com/office/powerpoint/2010/main" val="183362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9885" y="387350"/>
            <a:ext cx="10512229" cy="5789613"/>
          </a:xfrm>
          <a:prstGeom prst="rect">
            <a:avLst/>
          </a:prstGeom>
        </p:spPr>
      </p:pic>
    </p:spTree>
    <p:extLst>
      <p:ext uri="{BB962C8B-B14F-4D97-AF65-F5344CB8AC3E}">
        <p14:creationId xmlns:p14="http://schemas.microsoft.com/office/powerpoint/2010/main" val="4164538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332C-8614-7F89-AC28-C67FC9869595}"/>
              </a:ext>
            </a:extLst>
          </p:cNvPr>
          <p:cNvSpPr>
            <a:spLocks noGrp="1"/>
          </p:cNvSpPr>
          <p:nvPr>
            <p:ph type="title"/>
          </p:nvPr>
        </p:nvSpPr>
        <p:spPr>
          <a:xfrm>
            <a:off x="644237" y="217343"/>
            <a:ext cx="10515600" cy="1325563"/>
          </a:xfrm>
        </p:spPr>
        <p:txBody>
          <a:bodyPr/>
          <a:lstStyle/>
          <a:p>
            <a:r>
              <a:rPr lang="en-IN" sz="3200" b="1" dirty="0">
                <a:solidFill>
                  <a:srgbClr val="7030A0"/>
                </a:solidFill>
                <a:latin typeface="+mn-lt"/>
                <a:cs typeface="Times New Roman" panose="02020603050405020304" pitchFamily="18" charset="0"/>
              </a:rPr>
              <a:t>TEST CASES :</a:t>
            </a:r>
            <a:endParaRPr lang="en-US" sz="3200" b="1" dirty="0">
              <a:solidFill>
                <a:srgbClr val="7030A0"/>
              </a:solidFill>
              <a:latin typeface="+mn-lt"/>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999235" y="1542906"/>
            <a:ext cx="10065929" cy="4879830"/>
          </a:xfrm>
          <a:prstGeom prst="rect">
            <a:avLst/>
          </a:prstGeom>
        </p:spPr>
      </p:pic>
    </p:spTree>
    <p:extLst>
      <p:ext uri="{BB962C8B-B14F-4D97-AF65-F5344CB8AC3E}">
        <p14:creationId xmlns:p14="http://schemas.microsoft.com/office/powerpoint/2010/main" val="475610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827714" y="609600"/>
            <a:ext cx="10514347" cy="5659438"/>
          </a:xfrm>
          <a:prstGeom prst="rect">
            <a:avLst/>
          </a:prstGeom>
        </p:spPr>
      </p:pic>
    </p:spTree>
    <p:extLst>
      <p:ext uri="{BB962C8B-B14F-4D97-AF65-F5344CB8AC3E}">
        <p14:creationId xmlns:p14="http://schemas.microsoft.com/office/powerpoint/2010/main" val="2785870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D7F8C-C676-82DD-AEF7-76E4BD14A467}"/>
              </a:ext>
            </a:extLst>
          </p:cNvPr>
          <p:cNvSpPr>
            <a:spLocks noGrp="1"/>
          </p:cNvSpPr>
          <p:nvPr>
            <p:ph type="title"/>
          </p:nvPr>
        </p:nvSpPr>
        <p:spPr/>
        <p:txBody>
          <a:bodyPr>
            <a:normAutofit/>
          </a:bodyPr>
          <a:lstStyle/>
          <a:p>
            <a:r>
              <a:rPr lang="en-IN" sz="3200" b="1" dirty="0">
                <a:solidFill>
                  <a:srgbClr val="7030A0"/>
                </a:solidFill>
                <a:latin typeface="+mn-lt"/>
                <a:cs typeface="Times New Roman" panose="02020603050405020304" pitchFamily="18" charset="0"/>
              </a:rPr>
              <a:t>OUTPUT SCREEN :</a:t>
            </a:r>
            <a:endParaRPr lang="en-US" sz="3200" dirty="0">
              <a:solidFill>
                <a:srgbClr val="7030A0"/>
              </a:solidFill>
              <a:latin typeface="+mn-lt"/>
            </a:endParaRPr>
          </a:p>
        </p:txBody>
      </p:sp>
      <p:pic>
        <p:nvPicPr>
          <p:cNvPr id="9" name="Content Placeholder 8">
            <a:extLst>
              <a:ext uri="{FF2B5EF4-FFF2-40B4-BE49-F238E27FC236}">
                <a16:creationId xmlns:a16="http://schemas.microsoft.com/office/drawing/2014/main" id="{3732641D-9136-256D-94B8-08AAEBC0C9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0969" y="1319476"/>
            <a:ext cx="4583906" cy="5538524"/>
          </a:xfrm>
        </p:spPr>
      </p:pic>
    </p:spTree>
    <p:extLst>
      <p:ext uri="{BB962C8B-B14F-4D97-AF65-F5344CB8AC3E}">
        <p14:creationId xmlns:p14="http://schemas.microsoft.com/office/powerpoint/2010/main" val="5937063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6E7E6-CDBD-8D13-7302-C8CA8DBEA079}"/>
              </a:ext>
            </a:extLst>
          </p:cNvPr>
          <p:cNvSpPr>
            <a:spLocks noGrp="1"/>
          </p:cNvSpPr>
          <p:nvPr>
            <p:ph type="title"/>
          </p:nvPr>
        </p:nvSpPr>
        <p:spPr/>
        <p:txBody>
          <a:bodyPr>
            <a:normAutofit/>
          </a:bodyPr>
          <a:lstStyle/>
          <a:p>
            <a:r>
              <a:rPr lang="en-IN" sz="3200" b="1" dirty="0">
                <a:solidFill>
                  <a:srgbClr val="7030A0"/>
                </a:solidFill>
              </a:rPr>
              <a:t>AFTER ENTERING DATA:</a:t>
            </a:r>
            <a:endParaRPr lang="en-US" sz="3200" b="1" dirty="0">
              <a:solidFill>
                <a:srgbClr val="7030A0"/>
              </a:solidFill>
            </a:endParaRPr>
          </a:p>
        </p:txBody>
      </p:sp>
      <p:pic>
        <p:nvPicPr>
          <p:cNvPr id="4" name="Content Placeholder 3">
            <a:extLst>
              <a:ext uri="{FF2B5EF4-FFF2-40B4-BE49-F238E27FC236}">
                <a16:creationId xmlns:a16="http://schemas.microsoft.com/office/drawing/2014/main" id="{A0297501-BFF0-439E-D835-BB02F6F6E1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7656" y="1408907"/>
            <a:ext cx="3976687" cy="5247978"/>
          </a:xfrm>
        </p:spPr>
      </p:pic>
    </p:spTree>
    <p:extLst>
      <p:ext uri="{BB962C8B-B14F-4D97-AF65-F5344CB8AC3E}">
        <p14:creationId xmlns:p14="http://schemas.microsoft.com/office/powerpoint/2010/main" val="33064285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C2C44A-69C1-7984-AF35-70E9DFE94B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3844" y="809625"/>
            <a:ext cx="4250531" cy="5367338"/>
          </a:xfrm>
        </p:spPr>
      </p:pic>
    </p:spTree>
    <p:extLst>
      <p:ext uri="{BB962C8B-B14F-4D97-AF65-F5344CB8AC3E}">
        <p14:creationId xmlns:p14="http://schemas.microsoft.com/office/powerpoint/2010/main" val="185967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6B20-A14E-1B47-F3B2-B33D4ECF1919}"/>
              </a:ext>
            </a:extLst>
          </p:cNvPr>
          <p:cNvSpPr>
            <a:spLocks noGrp="1"/>
          </p:cNvSpPr>
          <p:nvPr>
            <p:ph type="title"/>
          </p:nvPr>
        </p:nvSpPr>
        <p:spPr/>
        <p:txBody>
          <a:bodyPr>
            <a:normAutofit/>
          </a:bodyPr>
          <a:lstStyle/>
          <a:p>
            <a:r>
              <a:rPr lang="en-IN" sz="3200" b="1" dirty="0">
                <a:solidFill>
                  <a:srgbClr val="7030A0"/>
                </a:solidFill>
              </a:rPr>
              <a:t>RESULT:</a:t>
            </a:r>
            <a:endParaRPr lang="en-US" sz="3200" b="1" dirty="0">
              <a:solidFill>
                <a:srgbClr val="7030A0"/>
              </a:solidFill>
            </a:endParaRPr>
          </a:p>
        </p:txBody>
      </p:sp>
      <p:pic>
        <p:nvPicPr>
          <p:cNvPr id="4" name="Content Placeholder 3">
            <a:extLst>
              <a:ext uri="{FF2B5EF4-FFF2-40B4-BE49-F238E27FC236}">
                <a16:creationId xmlns:a16="http://schemas.microsoft.com/office/drawing/2014/main" id="{A5E34CFA-B85E-05AF-D75E-675D125B67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8676" y="1825625"/>
            <a:ext cx="8074647" cy="4351338"/>
          </a:xfrm>
        </p:spPr>
      </p:pic>
    </p:spTree>
    <p:extLst>
      <p:ext uri="{BB962C8B-B14F-4D97-AF65-F5344CB8AC3E}">
        <p14:creationId xmlns:p14="http://schemas.microsoft.com/office/powerpoint/2010/main" val="25005279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EC9616-3E5B-63B5-F242-FD9167815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546" y="1207008"/>
            <a:ext cx="10033624" cy="4708207"/>
          </a:xfrm>
          <a:prstGeom prst="rect">
            <a:avLst/>
          </a:prstGeom>
        </p:spPr>
      </p:pic>
    </p:spTree>
    <p:extLst>
      <p:ext uri="{BB962C8B-B14F-4D97-AF65-F5344CB8AC3E}">
        <p14:creationId xmlns:p14="http://schemas.microsoft.com/office/powerpoint/2010/main" val="281311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E1C87-D3FF-BCCC-2E31-C906606E17CD}"/>
              </a:ext>
            </a:extLst>
          </p:cNvPr>
          <p:cNvSpPr>
            <a:spLocks noGrp="1"/>
          </p:cNvSpPr>
          <p:nvPr>
            <p:ph type="title"/>
          </p:nvPr>
        </p:nvSpPr>
        <p:spPr>
          <a:xfrm>
            <a:off x="664369" y="246063"/>
            <a:ext cx="10439400" cy="1325563"/>
          </a:xfrm>
        </p:spPr>
        <p:txBody>
          <a:bodyPr>
            <a:normAutofit/>
          </a:bodyPr>
          <a:lstStyle/>
          <a:p>
            <a:r>
              <a:rPr lang="en-IN" sz="3200" b="1" dirty="0">
                <a:solidFill>
                  <a:srgbClr val="7030A0"/>
                </a:solidFill>
                <a:latin typeface="+mn-lt"/>
                <a:cs typeface="Times New Roman" panose="02020603050405020304" pitchFamily="18" charset="0"/>
              </a:rPr>
              <a:t>ABSTRACT</a:t>
            </a:r>
            <a:r>
              <a:rPr lang="en-IN" sz="3200" b="1" dirty="0">
                <a:solidFill>
                  <a:srgbClr val="7030A0"/>
                </a:solidFill>
                <a:latin typeface="Times New Roman" panose="02020603050405020304" pitchFamily="18" charset="0"/>
                <a:cs typeface="Times New Roman" panose="02020603050405020304" pitchFamily="18" charset="0"/>
              </a:rPr>
              <a:t> :</a:t>
            </a:r>
            <a:endParaRPr lang="en-US" sz="32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895065-560D-9FB1-52A7-99CFCC14514A}"/>
              </a:ext>
            </a:extLst>
          </p:cNvPr>
          <p:cNvSpPr>
            <a:spLocks noGrp="1"/>
          </p:cNvSpPr>
          <p:nvPr>
            <p:ph idx="1"/>
          </p:nvPr>
        </p:nvSpPr>
        <p:spPr>
          <a:xfrm>
            <a:off x="664369" y="1571626"/>
            <a:ext cx="11168064" cy="5095874"/>
          </a:xfrm>
        </p:spPr>
        <p:txBody>
          <a:bodyPr>
            <a:normAutofit/>
          </a:bodyPr>
          <a:lstStyle/>
          <a:p>
            <a:r>
              <a:rPr lang="en-IN" sz="2400" dirty="0">
                <a:cs typeface="Times New Roman" panose="02020603050405020304" pitchFamily="18" charset="0"/>
              </a:rPr>
              <a:t>A bank’s profit or loss depends to a large extent on loans i.e. Whether the customers are paying back the loan or defaulting. By predicting the loan defaulters, the bank can reduce its Non – Performing Assets. Here we provided a brief contrast between the existing system and our proposed model to highlight the improvements. The system architecture and requirements are presented in the subsequent slides. The data is collected from the Kaggle for studying and prediction. Logistic Regression, SVM, Random Forest, XGBoost, AdaBoost  models are included in the base stack for the stacking algorithm in Ensemble Learning. XGBoost model is taken as a meta model for prediction. The main objective of this project is to predict whether assigning the loan to a particular person will be safe or not. This project is divided into four sections</a:t>
            </a:r>
          </a:p>
          <a:p>
            <a:pPr marL="0" indent="0">
              <a:buNone/>
            </a:pPr>
            <a:r>
              <a:rPr lang="en-IN" sz="2400" dirty="0">
                <a:cs typeface="Times New Roman" panose="02020603050405020304" pitchFamily="18" charset="0"/>
              </a:rPr>
              <a:t> (i) Loading, Pre-processing data and EDA (ii) Model fitting and training (iii) Prediction and Performance tuning  (iv) Output.</a:t>
            </a:r>
            <a:endParaRPr lang="en-US" sz="2400" dirty="0">
              <a:cs typeface="Times New Roman" panose="02020603050405020304" pitchFamily="18" charset="0"/>
            </a:endParaRPr>
          </a:p>
        </p:txBody>
      </p:sp>
    </p:spTree>
    <p:extLst>
      <p:ext uri="{BB962C8B-B14F-4D97-AF65-F5344CB8AC3E}">
        <p14:creationId xmlns:p14="http://schemas.microsoft.com/office/powerpoint/2010/main" val="14436776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210E-1747-38C5-1830-CFDD6E79260B}"/>
              </a:ext>
            </a:extLst>
          </p:cNvPr>
          <p:cNvSpPr>
            <a:spLocks noGrp="1"/>
          </p:cNvSpPr>
          <p:nvPr>
            <p:ph type="title"/>
          </p:nvPr>
        </p:nvSpPr>
        <p:spPr/>
        <p:txBody>
          <a:bodyPr>
            <a:normAutofit/>
          </a:bodyPr>
          <a:lstStyle/>
          <a:p>
            <a:r>
              <a:rPr lang="en-IN" sz="3200" b="1" dirty="0">
                <a:solidFill>
                  <a:srgbClr val="7030A0"/>
                </a:solidFill>
                <a:latin typeface="+mn-lt"/>
                <a:cs typeface="Times New Roman" panose="02020603050405020304" pitchFamily="18" charset="0"/>
              </a:rPr>
              <a:t>CONCLUSION</a:t>
            </a:r>
            <a:r>
              <a:rPr lang="en-IN" sz="3200" dirty="0">
                <a:solidFill>
                  <a:srgbClr val="7030A0"/>
                </a:solidFill>
                <a:latin typeface="Times New Roman" panose="02020603050405020304" pitchFamily="18" charset="0"/>
                <a:cs typeface="Times New Roman" panose="02020603050405020304" pitchFamily="18" charset="0"/>
              </a:rPr>
              <a:t>:</a:t>
            </a:r>
            <a:endParaRPr lang="en-US" sz="32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EAD31C-57A1-6FB4-5456-9ABE85C62A33}"/>
              </a:ext>
            </a:extLst>
          </p:cNvPr>
          <p:cNvSpPr>
            <a:spLocks noGrp="1"/>
          </p:cNvSpPr>
          <p:nvPr>
            <p:ph idx="1"/>
          </p:nvPr>
        </p:nvSpPr>
        <p:spPr>
          <a:xfrm>
            <a:off x="665559" y="1474391"/>
            <a:ext cx="10515600" cy="4351338"/>
          </a:xfrm>
        </p:spPr>
        <p:txBody>
          <a:bodyPr>
            <a:normAutofit/>
          </a:bodyPr>
          <a:lstStyle/>
          <a:p>
            <a:r>
              <a:rPr lang="en-GB" sz="2400" dirty="0">
                <a:cs typeface="Times New Roman" panose="02020603050405020304" pitchFamily="18" charset="0"/>
              </a:rPr>
              <a:t>The analytical process started from data cleaning and processing, Missing value imputation with packages, then exploratory analysis and finally model building and evaluation. The best accuracy on a public test set is 0.841 achieved the  Stacking Classifier using Ensemble Learning. This brings some of the following insights about approval. Applicants with Credit history not passing fails to get approved, Probably because they have a probability of not paying back. Most of the Time, Applicants with high income sanctioning low amounts are more likely to get approved which make sense, more likely to pay back their loans. Some basic characteristic gender and marital status seems not to be taken into consideration by the company.</a:t>
            </a:r>
          </a:p>
          <a:p>
            <a:endParaRPr lang="en-US" dirty="0"/>
          </a:p>
        </p:txBody>
      </p:sp>
    </p:spTree>
    <p:extLst>
      <p:ext uri="{BB962C8B-B14F-4D97-AF65-F5344CB8AC3E}">
        <p14:creationId xmlns:p14="http://schemas.microsoft.com/office/powerpoint/2010/main" val="36310302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782E-5966-CA9F-1E01-4BDC93978904}"/>
              </a:ext>
            </a:extLst>
          </p:cNvPr>
          <p:cNvSpPr>
            <a:spLocks noGrp="1"/>
          </p:cNvSpPr>
          <p:nvPr>
            <p:ph type="title"/>
          </p:nvPr>
        </p:nvSpPr>
        <p:spPr/>
        <p:txBody>
          <a:bodyPr>
            <a:normAutofit/>
          </a:bodyPr>
          <a:lstStyle/>
          <a:p>
            <a:r>
              <a:rPr lang="en-IN" sz="3200" b="1" dirty="0">
                <a:solidFill>
                  <a:srgbClr val="7030A0"/>
                </a:solidFill>
                <a:latin typeface="+mn-lt"/>
                <a:cs typeface="Times New Roman" panose="02020603050405020304" pitchFamily="18" charset="0"/>
              </a:rPr>
              <a:t>FUTURE WORK:</a:t>
            </a:r>
            <a:endParaRPr lang="en-US" sz="3200" b="1" dirty="0">
              <a:solidFill>
                <a:srgbClr val="7030A0"/>
              </a:solidFill>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E829CD3A-9A59-A9D8-9400-F01BC448893E}"/>
              </a:ext>
            </a:extLst>
          </p:cNvPr>
          <p:cNvSpPr>
            <a:spLocks noGrp="1"/>
          </p:cNvSpPr>
          <p:nvPr>
            <p:ph idx="1"/>
          </p:nvPr>
        </p:nvSpPr>
        <p:spPr/>
        <p:txBody>
          <a:bodyPr>
            <a:normAutofit fontScale="85000" lnSpcReduction="20000"/>
          </a:bodyPr>
          <a:lstStyle/>
          <a:p>
            <a:pPr marL="0" indent="0">
              <a:buNone/>
            </a:pPr>
            <a:r>
              <a:rPr lang="en-GB" dirty="0">
                <a:cs typeface="Times New Roman" panose="02020603050405020304" pitchFamily="18" charset="0"/>
              </a:rPr>
              <a:t>The future scope for loan approval prediction using machine learning is promising, and several trends and advancements are anticipated to shape this field. Here are some key areas of future scope:
</a:t>
            </a:r>
            <a:r>
              <a:rPr lang="en-GB" b="1" dirty="0">
                <a:cs typeface="Times New Roman" panose="02020603050405020304" pitchFamily="18" charset="0"/>
              </a:rPr>
              <a:t>Enhanced Predictive Models:</a:t>
            </a:r>
            <a:r>
              <a:rPr lang="en-GB" dirty="0">
                <a:cs typeface="Times New Roman" panose="02020603050405020304" pitchFamily="18" charset="0"/>
              </a:rPr>
              <a:t>
Continuous improvements in machine learning algorithms and techniques will lead to more sophisticated predictive models. Advanced models, such as deep learning architectures, may be explored to extract intricate patterns from large and complex datasets.
</a:t>
            </a:r>
            <a:r>
              <a:rPr lang="en-GB" b="1" dirty="0">
                <a:cs typeface="Times New Roman" panose="02020603050405020304" pitchFamily="18" charset="0"/>
              </a:rPr>
              <a:t>Explainability and Interpretability:</a:t>
            </a:r>
            <a:r>
              <a:rPr lang="en-GB" dirty="0">
                <a:cs typeface="Times New Roman" panose="02020603050405020304" pitchFamily="18" charset="0"/>
              </a:rPr>
              <a:t>
The need for transparent and interpretable machine learning models is gaining importance, especially in financial decision-making. Future research may focus on developing models that provide clear explanations for their predictions, ensuring regulatory compliance and user trust.</a:t>
            </a: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3117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D60B94-B350-AC84-38AF-E0A43A3FD241}"/>
              </a:ext>
            </a:extLst>
          </p:cNvPr>
          <p:cNvSpPr>
            <a:spLocks noGrp="1"/>
          </p:cNvSpPr>
          <p:nvPr>
            <p:ph idx="1"/>
          </p:nvPr>
        </p:nvSpPr>
        <p:spPr>
          <a:xfrm>
            <a:off x="833437" y="1345409"/>
            <a:ext cx="10852547" cy="3899296"/>
          </a:xfrm>
        </p:spPr>
        <p:txBody>
          <a:bodyPr>
            <a:normAutofit/>
          </a:bodyPr>
          <a:lstStyle/>
          <a:p>
            <a:pPr marL="0" indent="0">
              <a:buNone/>
            </a:pPr>
            <a:r>
              <a:rPr lang="en-GB" sz="2400" b="1" dirty="0">
                <a:cs typeface="Times New Roman" panose="02020603050405020304" pitchFamily="18" charset="0"/>
              </a:rPr>
              <a:t>Integration of Alternative Data:</a:t>
            </a:r>
            <a:r>
              <a:rPr lang="en-GB" sz="2400" dirty="0">
                <a:cs typeface="Times New Roman" panose="02020603050405020304" pitchFamily="18" charset="0"/>
              </a:rPr>
              <a:t>
Inclusion of non-traditional data sources, such as social media activity, online behaviour, and other alternative data points, to enhance the accuracy of credit risk assessment. Integrating a broader range of features can provide a more comprehensive view of an individual’s financial health.</a:t>
            </a:r>
            <a:endParaRPr lang="en-IN" sz="2400" dirty="0">
              <a:cs typeface="Times New Roman" panose="02020603050405020304" pitchFamily="18" charset="0"/>
            </a:endParaRPr>
          </a:p>
          <a:p>
            <a:pPr marL="0" indent="0">
              <a:buNone/>
            </a:pPr>
            <a:endParaRPr lang="en-IN" sz="2400" dirty="0">
              <a:cs typeface="Times New Roman" panose="02020603050405020304" pitchFamily="18" charset="0"/>
            </a:endParaRPr>
          </a:p>
          <a:p>
            <a:pPr marL="0" indent="0">
              <a:buNone/>
            </a:pPr>
            <a:endParaRPr lang="en-IN" sz="2400" dirty="0">
              <a:cs typeface="Times New Roman" panose="02020603050405020304" pitchFamily="18" charset="0"/>
            </a:endParaRPr>
          </a:p>
          <a:p>
            <a:pPr marL="0" indent="0">
              <a:buNone/>
            </a:pPr>
            <a:r>
              <a:rPr lang="en-IN" sz="2400" dirty="0">
                <a:cs typeface="Times New Roman" panose="02020603050405020304" pitchFamily="18" charset="0"/>
              </a:rPr>
              <a:t>                                                                 </a:t>
            </a:r>
            <a:r>
              <a:rPr lang="en-IN" sz="3600" b="1" dirty="0">
                <a:solidFill>
                  <a:srgbClr val="7030A0"/>
                </a:solidFill>
                <a:latin typeface="Baguet Script" panose="02000000000000000000" pitchFamily="2" charset="0"/>
                <a:ea typeface="Baguet Script" panose="02000000000000000000" pitchFamily="2" charset="0"/>
                <a:cs typeface="Times New Roman" panose="02020603050405020304" pitchFamily="18" charset="0"/>
              </a:rPr>
              <a:t>Thank you</a:t>
            </a:r>
            <a:endParaRPr lang="en-US" sz="3600" dirty="0">
              <a:solidFill>
                <a:srgbClr val="7030A0"/>
              </a:solidFill>
              <a:cs typeface="Times New Roman" panose="02020603050405020304" pitchFamily="18" charset="0"/>
            </a:endParaRPr>
          </a:p>
        </p:txBody>
      </p:sp>
    </p:spTree>
    <p:extLst>
      <p:ext uri="{BB962C8B-B14F-4D97-AF65-F5344CB8AC3E}">
        <p14:creationId xmlns:p14="http://schemas.microsoft.com/office/powerpoint/2010/main" val="4112570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183F-4CAA-15FE-71F7-85C824E9BD35}"/>
              </a:ext>
            </a:extLst>
          </p:cNvPr>
          <p:cNvSpPr>
            <a:spLocks noGrp="1"/>
          </p:cNvSpPr>
          <p:nvPr>
            <p:ph type="title"/>
          </p:nvPr>
        </p:nvSpPr>
        <p:spPr>
          <a:xfrm>
            <a:off x="838200" y="309706"/>
            <a:ext cx="10515600" cy="1325563"/>
          </a:xfrm>
        </p:spPr>
        <p:txBody>
          <a:bodyPr/>
          <a:lstStyle/>
          <a:p>
            <a:r>
              <a:rPr lang="en-GB" sz="3200" b="1" dirty="0">
                <a:solidFill>
                  <a:srgbClr val="7030A0"/>
                </a:solidFill>
                <a:cs typeface="Times New Roman" panose="02020603050405020304" pitchFamily="18" charset="0"/>
              </a:rPr>
              <a:t>EXISTING</a:t>
            </a:r>
            <a:r>
              <a:rPr lang="en-GB" b="1" dirty="0">
                <a:solidFill>
                  <a:srgbClr val="7030A0"/>
                </a:solidFill>
                <a:cs typeface="Times New Roman" panose="02020603050405020304" pitchFamily="18" charset="0"/>
              </a:rPr>
              <a:t> </a:t>
            </a:r>
            <a:r>
              <a:rPr lang="en-GB" sz="3200" b="1" dirty="0">
                <a:solidFill>
                  <a:srgbClr val="7030A0"/>
                </a:solidFill>
                <a:cs typeface="Times New Roman" panose="02020603050405020304" pitchFamily="18" charset="0"/>
              </a:rPr>
              <a:t>SYSTEMS</a:t>
            </a:r>
            <a:r>
              <a:rPr lang="en-GB" b="1" dirty="0">
                <a:solidFill>
                  <a:srgbClr val="7030A0"/>
                </a:solidFill>
                <a:cs typeface="Times New Roman" panose="02020603050405020304" pitchFamily="18" charset="0"/>
              </a:rPr>
              <a:t>:</a:t>
            </a:r>
            <a:endParaRPr lang="en-US" b="1" dirty="0">
              <a:solidFill>
                <a:srgbClr val="7030A0"/>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537CE3C4-C75E-E8AD-9BE7-A1C5F8A40A1B}"/>
              </a:ext>
            </a:extLst>
          </p:cNvPr>
          <p:cNvSpPr>
            <a:spLocks noGrp="1"/>
          </p:cNvSpPr>
          <p:nvPr>
            <p:ph idx="1"/>
          </p:nvPr>
        </p:nvSpPr>
        <p:spPr>
          <a:xfrm>
            <a:off x="778669" y="1551926"/>
            <a:ext cx="10515600" cy="4351338"/>
          </a:xfrm>
        </p:spPr>
        <p:txBody>
          <a:bodyPr>
            <a:normAutofit/>
          </a:bodyPr>
          <a:lstStyle/>
          <a:p>
            <a:pPr marL="0" indent="0">
              <a:buNone/>
            </a:pPr>
            <a:r>
              <a:rPr lang="en-GB" sz="2400" dirty="0">
                <a:cs typeface="Times New Roman" panose="02020603050405020304" pitchFamily="18" charset="0"/>
              </a:rPr>
              <a:t>Logistic regression, SVM, Decision tree </a:t>
            </a:r>
            <a:r>
              <a:rPr lang="en-GB" sz="2400" dirty="0" err="1">
                <a:cs typeface="Times New Roman" panose="02020603050405020304" pitchFamily="18" charset="0"/>
              </a:rPr>
              <a:t>etc</a:t>
            </a:r>
            <a:r>
              <a:rPr lang="en-GB" sz="2400" dirty="0">
                <a:cs typeface="Times New Roman" panose="02020603050405020304" pitchFamily="18" charset="0"/>
              </a:rPr>
              <a:t> are all famous classification machine learning models which have been used in the prediction of Loan approval use case in Banking. The accuracy of popular classifiers for a generic dataset for loan approval is </a:t>
            </a:r>
            <a:endParaRPr lang="en-IN" sz="2400" dirty="0">
              <a:cs typeface="Times New Roman" panose="02020603050405020304" pitchFamily="18" charset="0"/>
            </a:endParaRPr>
          </a:p>
          <a:p>
            <a:r>
              <a:rPr lang="en-IN" sz="2400" dirty="0">
                <a:cs typeface="Times New Roman" panose="02020603050405020304" pitchFamily="18" charset="0"/>
              </a:rPr>
              <a:t> </a:t>
            </a:r>
            <a:r>
              <a:rPr lang="en-GB" sz="2400" dirty="0">
                <a:cs typeface="Times New Roman" panose="02020603050405020304" pitchFamily="18" charset="0"/>
              </a:rPr>
              <a:t>Logistic Regression: 80%
</a:t>
            </a:r>
            <a:r>
              <a:rPr lang="en-IN" sz="2400" dirty="0">
                <a:cs typeface="Times New Roman" panose="02020603050405020304" pitchFamily="18" charset="0"/>
              </a:rPr>
              <a:t> </a:t>
            </a:r>
            <a:r>
              <a:rPr lang="en-GB" sz="2400" dirty="0">
                <a:cs typeface="Times New Roman" panose="02020603050405020304" pitchFamily="18" charset="0"/>
              </a:rPr>
              <a:t>AdaBoost : 78%
XGBoost: 79%
Random tree forest : 81%
Support Vector Machine : 69%</a:t>
            </a:r>
            <a:endParaRPr lang="en-US" sz="2400" dirty="0">
              <a:cs typeface="Times New Roman" panose="02020603050405020304" pitchFamily="18" charset="0"/>
            </a:endParaRPr>
          </a:p>
        </p:txBody>
      </p:sp>
    </p:spTree>
    <p:extLst>
      <p:ext uri="{BB962C8B-B14F-4D97-AF65-F5344CB8AC3E}">
        <p14:creationId xmlns:p14="http://schemas.microsoft.com/office/powerpoint/2010/main" val="3503703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73168-1907-CDEC-CB4D-7174CB346BF0}"/>
              </a:ext>
            </a:extLst>
          </p:cNvPr>
          <p:cNvSpPr>
            <a:spLocks noGrp="1"/>
          </p:cNvSpPr>
          <p:nvPr>
            <p:ph type="title"/>
          </p:nvPr>
        </p:nvSpPr>
        <p:spPr/>
        <p:txBody>
          <a:bodyPr>
            <a:normAutofit/>
          </a:bodyPr>
          <a:lstStyle/>
          <a:p>
            <a:r>
              <a:rPr lang="en-GB" sz="3200" b="1" dirty="0">
                <a:solidFill>
                  <a:srgbClr val="7030A0"/>
                </a:solidFill>
                <a:latin typeface="+mn-lt"/>
                <a:cs typeface="Times New Roman" panose="02020603050405020304" pitchFamily="18" charset="0"/>
              </a:rPr>
              <a:t>PROPOSED SYSTEMS:</a:t>
            </a:r>
            <a:endParaRPr lang="en-US" sz="3200" b="1" dirty="0">
              <a:solidFill>
                <a:srgbClr val="7030A0"/>
              </a:solidFill>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13C0A12E-5AFA-7BD7-BE74-1C20C1090B35}"/>
              </a:ext>
            </a:extLst>
          </p:cNvPr>
          <p:cNvSpPr>
            <a:spLocks noGrp="1"/>
          </p:cNvSpPr>
          <p:nvPr>
            <p:ph idx="1"/>
          </p:nvPr>
        </p:nvSpPr>
        <p:spPr/>
        <p:txBody>
          <a:bodyPr>
            <a:normAutofit/>
          </a:bodyPr>
          <a:lstStyle/>
          <a:p>
            <a:r>
              <a:rPr lang="en-GB" sz="2400" dirty="0">
                <a:cs typeface="Times New Roman" panose="02020603050405020304" pitchFamily="18" charset="0"/>
              </a:rPr>
              <a:t>The proposed model of the system is the Ensemble Learning model which combines individual models together to improve the stability and predictive power of the model.
This learning model helps us to use the best qualities of each classifier included which works best for different aspects of the dataset. This augments the precision of the model.
Our ensemble model is divided into two: </a:t>
            </a:r>
            <a:endParaRPr lang="en-IN" sz="2400" dirty="0">
              <a:cs typeface="Times New Roman" panose="02020603050405020304" pitchFamily="18" charset="0"/>
            </a:endParaRPr>
          </a:p>
          <a:p>
            <a:pPr marL="0" indent="0">
              <a:buNone/>
            </a:pPr>
            <a:r>
              <a:rPr lang="en-GB" sz="2400" dirty="0">
                <a:cs typeface="Times New Roman" panose="02020603050405020304" pitchFamily="18" charset="0"/>
              </a:rPr>
              <a:t>1) Base-model stack consisting of Random Forest, SVM, Linear Regression, 
2) Meta-model : Gaussian NB </a:t>
            </a:r>
            <a:endParaRPr lang="en-US" sz="2400" dirty="0">
              <a:cs typeface="Times New Roman" panose="02020603050405020304" pitchFamily="18" charset="0"/>
            </a:endParaRPr>
          </a:p>
        </p:txBody>
      </p:sp>
    </p:spTree>
    <p:extLst>
      <p:ext uri="{BB962C8B-B14F-4D97-AF65-F5344CB8AC3E}">
        <p14:creationId xmlns:p14="http://schemas.microsoft.com/office/powerpoint/2010/main" val="156499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C34E-A2D4-B1D4-24EA-DD29CA7513EE}"/>
              </a:ext>
            </a:extLst>
          </p:cNvPr>
          <p:cNvSpPr>
            <a:spLocks noGrp="1"/>
          </p:cNvSpPr>
          <p:nvPr>
            <p:ph type="title"/>
          </p:nvPr>
        </p:nvSpPr>
        <p:spPr>
          <a:xfrm>
            <a:off x="838194" y="-134938"/>
            <a:ext cx="10515600" cy="1325563"/>
          </a:xfrm>
        </p:spPr>
        <p:txBody>
          <a:bodyPr>
            <a:normAutofit/>
          </a:bodyPr>
          <a:lstStyle/>
          <a:p>
            <a:r>
              <a:rPr lang="en-IN" sz="3200" b="1" dirty="0">
                <a:solidFill>
                  <a:srgbClr val="7030A0"/>
                </a:solidFill>
              </a:rPr>
              <a:t>LITERATURE SURVEY :</a:t>
            </a:r>
            <a:endParaRPr lang="en-US" sz="3200" b="1" dirty="0">
              <a:solidFill>
                <a:srgbClr val="7030A0"/>
              </a:solidFill>
            </a:endParaRPr>
          </a:p>
        </p:txBody>
      </p:sp>
      <p:graphicFrame>
        <p:nvGraphicFramePr>
          <p:cNvPr id="10" name="Content Placeholder 9">
            <a:extLst>
              <a:ext uri="{FF2B5EF4-FFF2-40B4-BE49-F238E27FC236}">
                <a16:creationId xmlns:a16="http://schemas.microsoft.com/office/drawing/2014/main" id="{50E173BD-EE36-62EA-778C-4DD540D1FD7C}"/>
              </a:ext>
            </a:extLst>
          </p:cNvPr>
          <p:cNvGraphicFramePr>
            <a:graphicFrameLocks noGrp="1"/>
          </p:cNvGraphicFramePr>
          <p:nvPr>
            <p:ph idx="1"/>
            <p:extLst>
              <p:ext uri="{D42A27DB-BD31-4B8C-83A1-F6EECF244321}">
                <p14:modId xmlns:p14="http://schemas.microsoft.com/office/powerpoint/2010/main" val="826088590"/>
              </p:ext>
            </p:extLst>
          </p:nvPr>
        </p:nvGraphicFramePr>
        <p:xfrm>
          <a:off x="345276" y="1039812"/>
          <a:ext cx="11501436" cy="5403305"/>
        </p:xfrm>
        <a:graphic>
          <a:graphicData uri="http://schemas.openxmlformats.org/drawingml/2006/table">
            <a:tbl>
              <a:tblPr firstRow="1" bandRow="1">
                <a:tableStyleId>{93296810-A885-4BE3-A3E7-6D5BEEA58F35}</a:tableStyleId>
              </a:tblPr>
              <a:tblGrid>
                <a:gridCol w="1916906">
                  <a:extLst>
                    <a:ext uri="{9D8B030D-6E8A-4147-A177-3AD203B41FA5}">
                      <a16:colId xmlns:a16="http://schemas.microsoft.com/office/drawing/2014/main" val="3950812324"/>
                    </a:ext>
                  </a:extLst>
                </a:gridCol>
                <a:gridCol w="1916906">
                  <a:extLst>
                    <a:ext uri="{9D8B030D-6E8A-4147-A177-3AD203B41FA5}">
                      <a16:colId xmlns:a16="http://schemas.microsoft.com/office/drawing/2014/main" val="742107876"/>
                    </a:ext>
                  </a:extLst>
                </a:gridCol>
                <a:gridCol w="1916906">
                  <a:extLst>
                    <a:ext uri="{9D8B030D-6E8A-4147-A177-3AD203B41FA5}">
                      <a16:colId xmlns:a16="http://schemas.microsoft.com/office/drawing/2014/main" val="4186263605"/>
                    </a:ext>
                  </a:extLst>
                </a:gridCol>
                <a:gridCol w="1916906">
                  <a:extLst>
                    <a:ext uri="{9D8B030D-6E8A-4147-A177-3AD203B41FA5}">
                      <a16:colId xmlns:a16="http://schemas.microsoft.com/office/drawing/2014/main" val="3090150486"/>
                    </a:ext>
                  </a:extLst>
                </a:gridCol>
                <a:gridCol w="1916906">
                  <a:extLst>
                    <a:ext uri="{9D8B030D-6E8A-4147-A177-3AD203B41FA5}">
                      <a16:colId xmlns:a16="http://schemas.microsoft.com/office/drawing/2014/main" val="95910898"/>
                    </a:ext>
                  </a:extLst>
                </a:gridCol>
                <a:gridCol w="1916906">
                  <a:extLst>
                    <a:ext uri="{9D8B030D-6E8A-4147-A177-3AD203B41FA5}">
                      <a16:colId xmlns:a16="http://schemas.microsoft.com/office/drawing/2014/main" val="2078880683"/>
                    </a:ext>
                  </a:extLst>
                </a:gridCol>
              </a:tblGrid>
              <a:tr h="1039102">
                <a:tc>
                  <a:txBody>
                    <a:bodyPr/>
                    <a:lstStyle/>
                    <a:p>
                      <a:endParaRPr lang="en-IN" dirty="0"/>
                    </a:p>
                    <a:p>
                      <a:r>
                        <a:rPr lang="en-IN" sz="1800" dirty="0"/>
                        <a:t>           </a:t>
                      </a:r>
                      <a:r>
                        <a:rPr lang="en-IN" sz="2400" dirty="0"/>
                        <a:t>S. No</a:t>
                      </a:r>
                      <a:endParaRPr lang="en-US" dirty="0"/>
                    </a:p>
                  </a:txBody>
                  <a:tcPr/>
                </a:tc>
                <a:tc>
                  <a:txBody>
                    <a:bodyPr/>
                    <a:lstStyle/>
                    <a:p>
                      <a:r>
                        <a:rPr lang="en-IN" dirty="0"/>
                        <a:t>   </a:t>
                      </a:r>
                    </a:p>
                    <a:p>
                      <a:r>
                        <a:rPr lang="en-IN" dirty="0"/>
                        <a:t>       </a:t>
                      </a:r>
                      <a:r>
                        <a:rPr lang="en-IN" sz="2000" dirty="0"/>
                        <a:t>ARTICLE</a:t>
                      </a:r>
                      <a:endParaRPr lang="en-US" sz="2000" dirty="0"/>
                    </a:p>
                  </a:txBody>
                  <a:tcPr/>
                </a:tc>
                <a:tc>
                  <a:txBody>
                    <a:bodyPr/>
                    <a:lstStyle/>
                    <a:p>
                      <a:r>
                        <a:rPr lang="en-IN" dirty="0"/>
                        <a:t>   </a:t>
                      </a:r>
                    </a:p>
                    <a:p>
                      <a:r>
                        <a:rPr lang="en-IN" dirty="0"/>
                        <a:t>       </a:t>
                      </a:r>
                      <a:r>
                        <a:rPr lang="en-IN" sz="2000" dirty="0"/>
                        <a:t>AUTHOR</a:t>
                      </a:r>
                      <a:endParaRPr lang="en-US" sz="2000" dirty="0"/>
                    </a:p>
                  </a:txBody>
                  <a:tcPr/>
                </a:tc>
                <a:tc>
                  <a:txBody>
                    <a:bodyPr/>
                    <a:lstStyle/>
                    <a:p>
                      <a:r>
                        <a:rPr lang="en-IN" dirty="0"/>
                        <a:t>     </a:t>
                      </a:r>
                    </a:p>
                    <a:p>
                      <a:r>
                        <a:rPr lang="en-IN" dirty="0"/>
                        <a:t>       </a:t>
                      </a:r>
                      <a:r>
                        <a:rPr lang="en-IN" sz="2000" dirty="0"/>
                        <a:t>YEAR OF PUBLICATION </a:t>
                      </a:r>
                      <a:endParaRPr lang="en-US" sz="2000" dirty="0"/>
                    </a:p>
                  </a:txBody>
                  <a:tcPr/>
                </a:tc>
                <a:tc>
                  <a:txBody>
                    <a:bodyPr/>
                    <a:lstStyle/>
                    <a:p>
                      <a:endParaRPr lang="en-IN" dirty="0"/>
                    </a:p>
                    <a:p>
                      <a:r>
                        <a:rPr lang="en-IN" dirty="0"/>
                        <a:t> </a:t>
                      </a:r>
                      <a:r>
                        <a:rPr lang="en-IN" sz="2000" dirty="0"/>
                        <a:t>METHODLOGY </a:t>
                      </a:r>
                      <a:endParaRPr lang="en-US" sz="2000" dirty="0"/>
                    </a:p>
                  </a:txBody>
                  <a:tcPr/>
                </a:tc>
                <a:tc>
                  <a:txBody>
                    <a:bodyPr/>
                    <a:lstStyle/>
                    <a:p>
                      <a:endParaRPr lang="en-IN" sz="2000" dirty="0"/>
                    </a:p>
                    <a:p>
                      <a:r>
                        <a:rPr lang="en-IN" sz="2000" dirty="0"/>
                        <a:t>    PUBLISHER</a:t>
                      </a:r>
                    </a:p>
                  </a:txBody>
                  <a:tcPr/>
                </a:tc>
                <a:extLst>
                  <a:ext uri="{0D108BD9-81ED-4DB2-BD59-A6C34878D82A}">
                    <a16:rowId xmlns:a16="http://schemas.microsoft.com/office/drawing/2014/main" val="1608450598"/>
                  </a:ext>
                </a:extLst>
              </a:tr>
              <a:tr h="1855539">
                <a:tc>
                  <a:txBody>
                    <a:bodyPr/>
                    <a:lstStyle/>
                    <a:p>
                      <a:r>
                        <a:rPr lang="en-IN" dirty="0"/>
                        <a:t>  </a:t>
                      </a:r>
                    </a:p>
                    <a:p>
                      <a:r>
                        <a:rPr lang="en-IN" dirty="0"/>
                        <a:t>      </a:t>
                      </a:r>
                    </a:p>
                    <a:p>
                      <a:r>
                        <a:rPr lang="en-IN" dirty="0"/>
                        <a:t>              </a:t>
                      </a:r>
                      <a:r>
                        <a:rPr lang="en-IN" sz="2000" b="0" dirty="0"/>
                        <a:t>01</a:t>
                      </a:r>
                      <a:endParaRPr lang="en-US" dirty="0"/>
                    </a:p>
                  </a:txBody>
                  <a:tcPr/>
                </a:tc>
                <a:tc>
                  <a:txBody>
                    <a:bodyPr/>
                    <a:lstStyle/>
                    <a:p>
                      <a:endParaRPr lang="en-IN" b="0" dirty="0"/>
                    </a:p>
                    <a:p>
                      <a:r>
                        <a:rPr lang="en-IN" b="0" dirty="0"/>
                        <a:t>ML Based Loan Approval Prediction System – A Novel Approach</a:t>
                      </a:r>
                      <a:endParaRPr lang="en-US" b="0" dirty="0"/>
                    </a:p>
                  </a:txBody>
                  <a:tcPr/>
                </a:tc>
                <a:tc>
                  <a:txBody>
                    <a:bodyPr/>
                    <a:lstStyle/>
                    <a:p>
                      <a:endParaRPr lang="en-IN" b="0" dirty="0"/>
                    </a:p>
                    <a:p>
                      <a:r>
                        <a:rPr lang="en-IN" b="0" dirty="0"/>
                        <a:t>  </a:t>
                      </a:r>
                    </a:p>
                    <a:p>
                      <a:r>
                        <a:rPr lang="en-IN" b="0" dirty="0"/>
                        <a:t>  MKJ Khannan</a:t>
                      </a:r>
                    </a:p>
                    <a:p>
                      <a:r>
                        <a:rPr lang="en-IN" b="0" dirty="0"/>
                        <a:t> and AR Nithej</a:t>
                      </a:r>
                      <a:endParaRPr lang="en-US" b="0" dirty="0"/>
                    </a:p>
                  </a:txBody>
                  <a:tcPr/>
                </a:tc>
                <a:tc>
                  <a:txBody>
                    <a:bodyPr/>
                    <a:lstStyle/>
                    <a:p>
                      <a:r>
                        <a:rPr lang="en-IN" dirty="0"/>
                        <a:t> </a:t>
                      </a:r>
                    </a:p>
                    <a:p>
                      <a:endParaRPr lang="en-IN" dirty="0"/>
                    </a:p>
                    <a:p>
                      <a:r>
                        <a:rPr lang="en-IN" dirty="0"/>
                        <a:t>         </a:t>
                      </a:r>
                    </a:p>
                    <a:p>
                      <a:r>
                        <a:rPr lang="en-IN" dirty="0"/>
                        <a:t>            </a:t>
                      </a:r>
                      <a:r>
                        <a:rPr lang="en-IN" b="0" dirty="0"/>
                        <a:t>2023</a:t>
                      </a:r>
                      <a:endParaRPr lang="en-US" b="0" dirty="0"/>
                    </a:p>
                  </a:txBody>
                  <a:tcPr/>
                </a:tc>
                <a:tc>
                  <a:txBody>
                    <a:bodyPr/>
                    <a:lstStyle/>
                    <a:p>
                      <a:r>
                        <a:rPr lang="en-IN" dirty="0"/>
                        <a:t>Model training using pertinent datasets , pre-processing, algorithms like SVM, Logistic Regression for prediction</a:t>
                      </a:r>
                      <a:endParaRPr lang="en-US" dirty="0"/>
                    </a:p>
                  </a:txBody>
                  <a:tcPr/>
                </a:tc>
                <a:tc>
                  <a:txBody>
                    <a:bodyPr/>
                    <a:lstStyle/>
                    <a:p>
                      <a:endParaRPr lang="en-IN" dirty="0"/>
                    </a:p>
                    <a:p>
                      <a:endParaRPr lang="en-IN" dirty="0"/>
                    </a:p>
                    <a:p>
                      <a:endParaRPr lang="en-IN" dirty="0"/>
                    </a:p>
                    <a:p>
                      <a:r>
                        <a:rPr lang="en-IN" dirty="0"/>
                        <a:t>     ijircce.com</a:t>
                      </a:r>
                      <a:endParaRPr lang="en-US" dirty="0"/>
                    </a:p>
                  </a:txBody>
                  <a:tcPr/>
                </a:tc>
                <a:extLst>
                  <a:ext uri="{0D108BD9-81ED-4DB2-BD59-A6C34878D82A}">
                    <a16:rowId xmlns:a16="http://schemas.microsoft.com/office/drawing/2014/main" val="4167130124"/>
                  </a:ext>
                </a:extLst>
              </a:tr>
              <a:tr h="2078203">
                <a:tc>
                  <a:txBody>
                    <a:bodyPr/>
                    <a:lstStyle/>
                    <a:p>
                      <a:r>
                        <a:rPr lang="en-IN" dirty="0"/>
                        <a:t>     </a:t>
                      </a:r>
                    </a:p>
                    <a:p>
                      <a:endParaRPr lang="en-IN" dirty="0"/>
                    </a:p>
                    <a:p>
                      <a:r>
                        <a:rPr lang="en-IN" dirty="0"/>
                        <a:t>              02</a:t>
                      </a:r>
                      <a:endParaRPr lang="en-US" dirty="0"/>
                    </a:p>
                  </a:txBody>
                  <a:tcPr/>
                </a:tc>
                <a:tc>
                  <a:txBody>
                    <a:bodyPr/>
                    <a:lstStyle/>
                    <a:p>
                      <a:endParaRPr lang="en-IN" dirty="0"/>
                    </a:p>
                    <a:p>
                      <a:r>
                        <a:rPr lang="en-IN" dirty="0"/>
                        <a:t>Customer Loan eligibility prediction using ML</a:t>
                      </a:r>
                      <a:endParaRPr lang="en-US" dirty="0"/>
                    </a:p>
                  </a:txBody>
                  <a:tcPr/>
                </a:tc>
                <a:tc>
                  <a:txBody>
                    <a:bodyPr/>
                    <a:lstStyle/>
                    <a:p>
                      <a:endParaRPr lang="en-IN" dirty="0"/>
                    </a:p>
                    <a:p>
                      <a:r>
                        <a:rPr lang="en-IN" dirty="0"/>
                        <a:t>      A Shaik,
     KS Asritha,
      N Lahre</a:t>
                      </a:r>
                      <a:endParaRPr lang="en-US" dirty="0"/>
                    </a:p>
                  </a:txBody>
                  <a:tcPr/>
                </a:tc>
                <a:tc>
                  <a:txBody>
                    <a:bodyPr/>
                    <a:lstStyle/>
                    <a:p>
                      <a:endParaRPr lang="en-IN" dirty="0"/>
                    </a:p>
                    <a:p>
                      <a:r>
                        <a:rPr lang="en-IN" dirty="0"/>
                        <a:t>     </a:t>
                      </a:r>
                    </a:p>
                    <a:p>
                      <a:r>
                        <a:rPr lang="en-IN" dirty="0"/>
                        <a:t>            2022</a:t>
                      </a:r>
                      <a:endParaRPr lang="en-US" dirty="0"/>
                    </a:p>
                  </a:txBody>
                  <a:tcPr/>
                </a:tc>
                <a:tc>
                  <a:txBody>
                    <a:bodyPr/>
                    <a:lstStyle/>
                    <a:p>
                      <a:r>
                        <a:rPr lang="en-IN" dirty="0"/>
                        <a:t>User registration, data collection, analysis,preprocess, splitting, training, testing prediction using Random factor </a:t>
                      </a:r>
                    </a:p>
                  </a:txBody>
                  <a:tcPr/>
                </a:tc>
                <a:tc>
                  <a:txBody>
                    <a:bodyPr/>
                    <a:lstStyle/>
                    <a:p>
                      <a:endParaRPr lang="en-IN" dirty="0"/>
                    </a:p>
                    <a:p>
                      <a:endParaRPr lang="en-IN" dirty="0"/>
                    </a:p>
                    <a:p>
                      <a:endParaRPr lang="en-IN" dirty="0"/>
                    </a:p>
                    <a:p>
                      <a:r>
                        <a:rPr lang="en-IN" dirty="0"/>
                        <a:t>Publishoa.com</a:t>
                      </a:r>
                      <a:endParaRPr lang="en-US" dirty="0"/>
                    </a:p>
                  </a:txBody>
                  <a:tcPr/>
                </a:tc>
                <a:extLst>
                  <a:ext uri="{0D108BD9-81ED-4DB2-BD59-A6C34878D82A}">
                    <a16:rowId xmlns:a16="http://schemas.microsoft.com/office/drawing/2014/main" val="359274918"/>
                  </a:ext>
                </a:extLst>
              </a:tr>
            </a:tbl>
          </a:graphicData>
        </a:graphic>
      </p:graphicFrame>
    </p:spTree>
    <p:extLst>
      <p:ext uri="{BB962C8B-B14F-4D97-AF65-F5344CB8AC3E}">
        <p14:creationId xmlns:p14="http://schemas.microsoft.com/office/powerpoint/2010/main" val="2829676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a:extLst>
              <a:ext uri="{FF2B5EF4-FFF2-40B4-BE49-F238E27FC236}">
                <a16:creationId xmlns:a16="http://schemas.microsoft.com/office/drawing/2014/main" id="{FB7CC6CE-0EC8-B23B-8795-A0B0FF6A6381}"/>
              </a:ext>
            </a:extLst>
          </p:cNvPr>
          <p:cNvGraphicFramePr>
            <a:graphicFrameLocks noGrp="1"/>
          </p:cNvGraphicFramePr>
          <p:nvPr>
            <p:ph idx="1"/>
            <p:extLst>
              <p:ext uri="{D42A27DB-BD31-4B8C-83A1-F6EECF244321}">
                <p14:modId xmlns:p14="http://schemas.microsoft.com/office/powerpoint/2010/main" val="1073162965"/>
              </p:ext>
            </p:extLst>
          </p:nvPr>
        </p:nvGraphicFramePr>
        <p:xfrm>
          <a:off x="397667" y="345281"/>
          <a:ext cx="11472864" cy="6167437"/>
        </p:xfrm>
        <a:graphic>
          <a:graphicData uri="http://schemas.openxmlformats.org/drawingml/2006/table">
            <a:tbl>
              <a:tblPr firstRow="1" bandRow="1">
                <a:tableStyleId>{93296810-A885-4BE3-A3E7-6D5BEEA58F35}</a:tableStyleId>
              </a:tblPr>
              <a:tblGrid>
                <a:gridCol w="1912144">
                  <a:extLst>
                    <a:ext uri="{9D8B030D-6E8A-4147-A177-3AD203B41FA5}">
                      <a16:colId xmlns:a16="http://schemas.microsoft.com/office/drawing/2014/main" val="2423735176"/>
                    </a:ext>
                  </a:extLst>
                </a:gridCol>
                <a:gridCol w="1912144">
                  <a:extLst>
                    <a:ext uri="{9D8B030D-6E8A-4147-A177-3AD203B41FA5}">
                      <a16:colId xmlns:a16="http://schemas.microsoft.com/office/drawing/2014/main" val="2316032670"/>
                    </a:ext>
                  </a:extLst>
                </a:gridCol>
                <a:gridCol w="1912144">
                  <a:extLst>
                    <a:ext uri="{9D8B030D-6E8A-4147-A177-3AD203B41FA5}">
                      <a16:colId xmlns:a16="http://schemas.microsoft.com/office/drawing/2014/main" val="1285997923"/>
                    </a:ext>
                  </a:extLst>
                </a:gridCol>
                <a:gridCol w="1912144">
                  <a:extLst>
                    <a:ext uri="{9D8B030D-6E8A-4147-A177-3AD203B41FA5}">
                      <a16:colId xmlns:a16="http://schemas.microsoft.com/office/drawing/2014/main" val="2618992334"/>
                    </a:ext>
                  </a:extLst>
                </a:gridCol>
                <a:gridCol w="1912144">
                  <a:extLst>
                    <a:ext uri="{9D8B030D-6E8A-4147-A177-3AD203B41FA5}">
                      <a16:colId xmlns:a16="http://schemas.microsoft.com/office/drawing/2014/main" val="4031897723"/>
                    </a:ext>
                  </a:extLst>
                </a:gridCol>
                <a:gridCol w="1912144">
                  <a:extLst>
                    <a:ext uri="{9D8B030D-6E8A-4147-A177-3AD203B41FA5}">
                      <a16:colId xmlns:a16="http://schemas.microsoft.com/office/drawing/2014/main" val="3086525460"/>
                    </a:ext>
                  </a:extLst>
                </a:gridCol>
              </a:tblGrid>
              <a:tr h="1535572">
                <a:tc>
                  <a:txBody>
                    <a:bodyPr/>
                    <a:lstStyle/>
                    <a:p>
                      <a:endParaRPr lang="en-IN" dirty="0"/>
                    </a:p>
                    <a:p>
                      <a:r>
                        <a:rPr lang="en-IN" dirty="0"/>
                        <a:t>    </a:t>
                      </a:r>
                    </a:p>
                    <a:p>
                      <a:r>
                        <a:rPr lang="en-IN" dirty="0"/>
                        <a:t>           S.No </a:t>
                      </a:r>
                      <a:endParaRPr lang="en-US" dirty="0"/>
                    </a:p>
                  </a:txBody>
                  <a:tcPr/>
                </a:tc>
                <a:tc>
                  <a:txBody>
                    <a:bodyPr/>
                    <a:lstStyle/>
                    <a:p>
                      <a:endParaRPr lang="en-IN" dirty="0"/>
                    </a:p>
                    <a:p>
                      <a:endParaRPr lang="en-IN" dirty="0"/>
                    </a:p>
                    <a:p>
                      <a:r>
                        <a:rPr lang="en-IN" dirty="0"/>
                        <a:t>         ARTICLE</a:t>
                      </a:r>
                      <a:endParaRPr lang="en-US" dirty="0"/>
                    </a:p>
                  </a:txBody>
                  <a:tcPr/>
                </a:tc>
                <a:tc>
                  <a:txBody>
                    <a:bodyPr/>
                    <a:lstStyle/>
                    <a:p>
                      <a:endParaRPr lang="en-IN" dirty="0"/>
                    </a:p>
                    <a:p>
                      <a:endParaRPr lang="en-IN" dirty="0"/>
                    </a:p>
                    <a:p>
                      <a:r>
                        <a:rPr lang="en-IN" dirty="0"/>
                        <a:t>        AUTHOR </a:t>
                      </a:r>
                      <a:endParaRPr lang="en-US" dirty="0"/>
                    </a:p>
                  </a:txBody>
                  <a:tcPr/>
                </a:tc>
                <a:tc>
                  <a:txBody>
                    <a:bodyPr/>
                    <a:lstStyle/>
                    <a:p>
                      <a:endParaRPr lang="en-IN" dirty="0"/>
                    </a:p>
                    <a:p>
                      <a:r>
                        <a:rPr lang="en-IN" dirty="0"/>
                        <a:t>      YEAR OF PUBLICATION </a:t>
                      </a:r>
                      <a:endParaRPr lang="en-US" dirty="0"/>
                    </a:p>
                  </a:txBody>
                  <a:tcPr/>
                </a:tc>
                <a:tc>
                  <a:txBody>
                    <a:bodyPr/>
                    <a:lstStyle/>
                    <a:p>
                      <a:endParaRPr lang="en-IN" dirty="0"/>
                    </a:p>
                    <a:p>
                      <a:endParaRPr lang="en-IN" dirty="0"/>
                    </a:p>
                    <a:p>
                      <a:r>
                        <a:rPr lang="en-IN" dirty="0"/>
                        <a:t>METHODOLOGY </a:t>
                      </a:r>
                      <a:endParaRPr lang="en-US" dirty="0"/>
                    </a:p>
                  </a:txBody>
                  <a:tcPr/>
                </a:tc>
                <a:tc>
                  <a:txBody>
                    <a:bodyPr/>
                    <a:lstStyle/>
                    <a:p>
                      <a:endParaRPr lang="en-IN" dirty="0"/>
                    </a:p>
                    <a:p>
                      <a:endParaRPr lang="en-IN" dirty="0"/>
                    </a:p>
                    <a:p>
                      <a:r>
                        <a:rPr lang="en-IN" dirty="0"/>
                        <a:t>     PUBLISHER</a:t>
                      </a:r>
                      <a:endParaRPr lang="en-US" dirty="0"/>
                    </a:p>
                  </a:txBody>
                  <a:tcPr/>
                </a:tc>
                <a:extLst>
                  <a:ext uri="{0D108BD9-81ED-4DB2-BD59-A6C34878D82A}">
                    <a16:rowId xmlns:a16="http://schemas.microsoft.com/office/drawing/2014/main" val="2010348928"/>
                  </a:ext>
                </a:extLst>
              </a:tr>
              <a:tr h="2463758">
                <a:tc>
                  <a:txBody>
                    <a:bodyPr/>
                    <a:lstStyle/>
                    <a:p>
                      <a:endParaRPr lang="en-IN" dirty="0"/>
                    </a:p>
                    <a:p>
                      <a:endParaRPr lang="en-IN" dirty="0"/>
                    </a:p>
                    <a:p>
                      <a:endParaRPr lang="en-IN" dirty="0"/>
                    </a:p>
                    <a:p>
                      <a:r>
                        <a:rPr lang="en-IN" dirty="0"/>
                        <a:t>            03</a:t>
                      </a:r>
                      <a:endParaRPr lang="en-US" dirty="0"/>
                    </a:p>
                  </a:txBody>
                  <a:tcPr/>
                </a:tc>
                <a:tc>
                  <a:txBody>
                    <a:bodyPr/>
                    <a:lstStyle/>
                    <a:p>
                      <a:endParaRPr lang="en-IN" dirty="0"/>
                    </a:p>
                    <a:p>
                      <a:endParaRPr lang="en-IN" dirty="0"/>
                    </a:p>
                    <a:p>
                      <a:r>
                        <a:rPr lang="en-IN" dirty="0"/>
                        <a:t>Analysis of Loan Availability Using ML Techniques</a:t>
                      </a:r>
                      <a:endParaRPr lang="en-US" dirty="0"/>
                    </a:p>
                  </a:txBody>
                  <a:tcPr/>
                </a:tc>
                <a:tc>
                  <a:txBody>
                    <a:bodyPr/>
                    <a:lstStyle/>
                    <a:p>
                      <a:endParaRPr lang="en-IN" dirty="0"/>
                    </a:p>
                    <a:p>
                      <a:endParaRPr lang="en-IN" dirty="0"/>
                    </a:p>
                    <a:p>
                      <a:r>
                        <a:rPr lang="en-IN" dirty="0"/>
                        <a:t>Sharayu Dosalwar, Ketti Kinkar, Rahul Sannat</a:t>
                      </a:r>
                      <a:endParaRPr lang="en-US" dirty="0"/>
                    </a:p>
                  </a:txBody>
                  <a:tcPr/>
                </a:tc>
                <a:tc>
                  <a:txBody>
                    <a:bodyPr/>
                    <a:lstStyle/>
                    <a:p>
                      <a:endParaRPr lang="en-IN" dirty="0"/>
                    </a:p>
                    <a:p>
                      <a:endParaRPr lang="en-IN" dirty="0"/>
                    </a:p>
                    <a:p>
                      <a:endParaRPr lang="en-IN" dirty="0"/>
                    </a:p>
                    <a:p>
                      <a:r>
                        <a:rPr lang="en-IN" dirty="0"/>
                        <a:t>          2021</a:t>
                      </a:r>
                      <a:endParaRPr lang="en-US" dirty="0"/>
                    </a:p>
                  </a:txBody>
                  <a:tcPr/>
                </a:tc>
                <a:tc>
                  <a:txBody>
                    <a:bodyPr/>
                    <a:lstStyle/>
                    <a:p>
                      <a:r>
                        <a:rPr lang="en-IN" dirty="0"/>
                        <a:t> Data Collection, data  cleaning processing, model testing</a:t>
                      </a:r>
                    </a:p>
                    <a:p>
                      <a:r>
                        <a:rPr lang="en-IN" dirty="0"/>
                        <a:t>Prediction  using Logistic Regression </a:t>
                      </a:r>
                      <a:endParaRPr lang="en-US" dirty="0"/>
                    </a:p>
                  </a:txBody>
                  <a:tcPr/>
                </a:tc>
                <a:tc>
                  <a:txBody>
                    <a:bodyPr/>
                    <a:lstStyle/>
                    <a:p>
                      <a:endParaRPr lang="en-IN" dirty="0"/>
                    </a:p>
                    <a:p>
                      <a:endParaRPr lang="en-IN" dirty="0"/>
                    </a:p>
                    <a:p>
                      <a:endParaRPr lang="en-IN" dirty="0"/>
                    </a:p>
                    <a:p>
                      <a:r>
                        <a:rPr lang="en-IN" dirty="0"/>
                        <a:t>        IJARSCT</a:t>
                      </a:r>
                      <a:endParaRPr lang="en-US" dirty="0"/>
                    </a:p>
                  </a:txBody>
                  <a:tcPr/>
                </a:tc>
                <a:extLst>
                  <a:ext uri="{0D108BD9-81ED-4DB2-BD59-A6C34878D82A}">
                    <a16:rowId xmlns:a16="http://schemas.microsoft.com/office/drawing/2014/main" val="176424258"/>
                  </a:ext>
                </a:extLst>
              </a:tr>
              <a:tr h="2168107">
                <a:tc>
                  <a:txBody>
                    <a:bodyPr/>
                    <a:lstStyle/>
                    <a:p>
                      <a:endParaRPr lang="en-IN" dirty="0"/>
                    </a:p>
                    <a:p>
                      <a:endParaRPr lang="en-IN" dirty="0"/>
                    </a:p>
                    <a:p>
                      <a:r>
                        <a:rPr lang="en-IN" dirty="0"/>
                        <a:t>            04</a:t>
                      </a:r>
                      <a:endParaRPr lang="en-US" dirty="0"/>
                    </a:p>
                  </a:txBody>
                  <a:tcPr/>
                </a:tc>
                <a:tc>
                  <a:txBody>
                    <a:bodyPr/>
                    <a:lstStyle/>
                    <a:p>
                      <a:endParaRPr lang="en-IN" dirty="0"/>
                    </a:p>
                    <a:p>
                      <a:r>
                        <a:rPr lang="en-IN" dirty="0"/>
                        <a:t>ML techniques for Recognising the Loan Eligibility </a:t>
                      </a:r>
                      <a:endParaRPr lang="en-US" dirty="0"/>
                    </a:p>
                  </a:txBody>
                  <a:tcPr/>
                </a:tc>
                <a:tc>
                  <a:txBody>
                    <a:bodyPr/>
                    <a:lstStyle/>
                    <a:p>
                      <a:r>
                        <a:rPr lang="en-IN" dirty="0"/>
                        <a:t>Mr. AbhiRoop Sarkar</a:t>
                      </a:r>
                      <a:endParaRPr lang="en-US" dirty="0"/>
                    </a:p>
                  </a:txBody>
                  <a:tcPr/>
                </a:tc>
                <a:tc>
                  <a:txBody>
                    <a:bodyPr/>
                    <a:lstStyle/>
                    <a:p>
                      <a:r>
                        <a:rPr lang="en-IN" dirty="0"/>
                        <a:t>    </a:t>
                      </a:r>
                    </a:p>
                    <a:p>
                      <a:endParaRPr lang="en-IN" dirty="0"/>
                    </a:p>
                    <a:p>
                      <a:r>
                        <a:rPr lang="en-IN" dirty="0"/>
                        <a:t>          2021</a:t>
                      </a:r>
                      <a:endParaRPr lang="en-US" dirty="0"/>
                    </a:p>
                  </a:txBody>
                  <a:tcPr/>
                </a:tc>
                <a:tc>
                  <a:txBody>
                    <a:bodyPr/>
                    <a:lstStyle/>
                    <a:p>
                      <a:r>
                        <a:rPr lang="en-IN" dirty="0"/>
                        <a:t>Data collection processing, training, testing, Evaluation using Logistic Regression </a:t>
                      </a:r>
                      <a:endParaRPr lang="en-US" dirty="0"/>
                    </a:p>
                  </a:txBody>
                  <a:tcPr/>
                </a:tc>
                <a:tc>
                  <a:txBody>
                    <a:bodyPr/>
                    <a:lstStyle/>
                    <a:p>
                      <a:endParaRPr lang="en-IN" dirty="0"/>
                    </a:p>
                    <a:p>
                      <a:endParaRPr lang="en-IN" dirty="0"/>
                    </a:p>
                    <a:p>
                      <a:r>
                        <a:rPr lang="en-IN" dirty="0"/>
                        <a:t>        IRJMETS</a:t>
                      </a:r>
                      <a:endParaRPr lang="en-US" dirty="0"/>
                    </a:p>
                  </a:txBody>
                  <a:tcPr/>
                </a:tc>
                <a:extLst>
                  <a:ext uri="{0D108BD9-81ED-4DB2-BD59-A6C34878D82A}">
                    <a16:rowId xmlns:a16="http://schemas.microsoft.com/office/drawing/2014/main" val="141870205"/>
                  </a:ext>
                </a:extLst>
              </a:tr>
            </a:tbl>
          </a:graphicData>
        </a:graphic>
      </p:graphicFrame>
    </p:spTree>
    <p:extLst>
      <p:ext uri="{BB962C8B-B14F-4D97-AF65-F5344CB8AC3E}">
        <p14:creationId xmlns:p14="http://schemas.microsoft.com/office/powerpoint/2010/main" val="3583349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TotalTime>
  <Words>2837</Words>
  <Application>Microsoft Office PowerPoint</Application>
  <PresentationFormat>Widescreen</PresentationFormat>
  <Paragraphs>274</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Aptos</vt:lpstr>
      <vt:lpstr>Aptos Display</vt:lpstr>
      <vt:lpstr>Arial</vt:lpstr>
      <vt:lpstr>Baguet Script</vt:lpstr>
      <vt:lpstr>Times New Roman</vt:lpstr>
      <vt:lpstr>Office Theme</vt:lpstr>
      <vt:lpstr>PowerPoint Presentation</vt:lpstr>
      <vt:lpstr>CONTENTS: </vt:lpstr>
      <vt:lpstr>PowerPoint Presentation</vt:lpstr>
      <vt:lpstr>PowerPoint Presentation</vt:lpstr>
      <vt:lpstr>ABSTRACT :</vt:lpstr>
      <vt:lpstr>EXISTING SYSTEMS:</vt:lpstr>
      <vt:lpstr>PROPOSED SYSTEMS:</vt:lpstr>
      <vt:lpstr>LITERATURE SURVEY :</vt:lpstr>
      <vt:lpstr>PowerPoint Presentation</vt:lpstr>
      <vt:lpstr>PowerPoint Presentation</vt:lpstr>
      <vt:lpstr>FUNCTIONAL REQUIREMENTS:</vt:lpstr>
      <vt:lpstr>NON FUNCTIONAL REQUIREMENTS:</vt:lpstr>
      <vt:lpstr>ARCHITECTURE DIAGRAM:</vt:lpstr>
      <vt:lpstr>DATA FLOW DIAGRAM:</vt:lpstr>
      <vt:lpstr>UML DIAGRAMS :  1. CLASS DIAGRAM :</vt:lpstr>
      <vt:lpstr>2. USECASE DIAGRAM: </vt:lpstr>
      <vt:lpstr>3. SEQUENCE DIAGRAM :</vt:lpstr>
      <vt:lpstr>4. ACTIVITY DIAGRAM :</vt:lpstr>
      <vt:lpstr>PSEUDO CODE:</vt:lpstr>
      <vt:lpstr>PowerPoint Presentation</vt:lpstr>
      <vt:lpstr>PowerPoint Presentation</vt:lpstr>
      <vt:lpstr>ALGORITHMS:</vt:lpstr>
      <vt:lpstr>1.Decision Trees :</vt:lpstr>
      <vt:lpstr>PowerPoint Presentation</vt:lpstr>
      <vt:lpstr> 2.Logistic Regression:</vt:lpstr>
      <vt:lpstr>3. Gaussian Naive Bayes Algorithm:</vt:lpstr>
      <vt:lpstr>MODULES:</vt:lpstr>
      <vt:lpstr>PowerPoint Presentation</vt:lpstr>
      <vt:lpstr>PowerPoint Presentation</vt:lpstr>
      <vt:lpstr>PowerPoint Presentation</vt:lpstr>
      <vt:lpstr>PowerPoint Presentation</vt:lpstr>
      <vt:lpstr>PowerPoint Presentation</vt:lpstr>
      <vt:lpstr>3. FEATURE EXTRACTION :</vt:lpstr>
      <vt:lpstr>PowerPoint Presentation</vt:lpstr>
      <vt:lpstr>PowerPoint Presentation</vt:lpstr>
      <vt:lpstr>PowerPoint Presentation</vt:lpstr>
      <vt:lpstr>PowerPoint Presentation</vt:lpstr>
      <vt:lpstr>TRAINING ALGORITHMS :</vt:lpstr>
      <vt:lpstr>PowerPoint Presentation</vt:lpstr>
      <vt:lpstr>PowerPoint Presentation</vt:lpstr>
      <vt:lpstr>PowerPoint Presentation</vt:lpstr>
      <vt:lpstr>PowerPoint Presentation</vt:lpstr>
      <vt:lpstr>TEST CASES :</vt:lpstr>
      <vt:lpstr>PowerPoint Presentation</vt:lpstr>
      <vt:lpstr>OUTPUT SCREEN :</vt:lpstr>
      <vt:lpstr>AFTER ENTERING DATA:</vt:lpstr>
      <vt:lpstr>PowerPoint Presentation</vt:lpstr>
      <vt:lpstr>RESULT:</vt:lpstr>
      <vt:lpstr>PowerPoint Presentation</vt:lpstr>
      <vt:lpstr>CONCLUSION:</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918341573922</dc:creator>
  <cp:lastModifiedBy>SHAIK EMAM</cp:lastModifiedBy>
  <cp:revision>38</cp:revision>
  <dcterms:created xsi:type="dcterms:W3CDTF">2024-03-13T16:04:12Z</dcterms:created>
  <dcterms:modified xsi:type="dcterms:W3CDTF">2024-04-14T09:39:32Z</dcterms:modified>
</cp:coreProperties>
</file>