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2" r:id="rId26"/>
    <p:sldId id="285" r:id="rId27"/>
    <p:sldId id="283" r:id="rId28"/>
    <p:sldId id="286" r:id="rId29"/>
    <p:sldId id="289" r:id="rId30"/>
    <p:sldId id="288" r:id="rId31"/>
    <p:sldId id="287" r:id="rId32"/>
    <p:sldId id="280" r:id="rId33"/>
    <p:sldId id="281" r:id="rId34"/>
    <p:sldId id="28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A57842-AE1E-1D8D-60E8-5C687CFB8AB5}" v="136" dt="2025-05-06T08:50:02.517"/>
    <p1510:client id="{629CD440-B5A2-81D2-B33C-D795F23578F9}" v="139" dt="2025-05-06T07:20:03.716"/>
    <p1510:client id="{82EE8C54-F8A7-D3DD-10BE-936E0BE92090}" v="171" dt="2025-05-05T20:51:43.356"/>
    <p1510:client id="{A4332CF0-816B-2C65-DDC4-9DD2B7EBD0E8}" v="40" dt="2025-05-06T07:33:59.9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CECC78-8121-4337-A4FA-D320F7FC2D46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FEF7A30-4FAD-4396-9FC0-D9AEF438CACC}">
      <dgm:prSet/>
      <dgm:spPr/>
      <dgm:t>
        <a:bodyPr/>
        <a:lstStyle/>
        <a:p>
          <a:r>
            <a:rPr lang="en-US"/>
            <a:t>Custom CNN Classifier</a:t>
          </a:r>
        </a:p>
      </dgm:t>
    </dgm:pt>
    <dgm:pt modelId="{6A0978DA-0051-4382-AF04-79FB09999626}" type="parTrans" cxnId="{E66BCC69-60DC-4B21-A6CA-A7D1FB7B6E89}">
      <dgm:prSet/>
      <dgm:spPr/>
      <dgm:t>
        <a:bodyPr/>
        <a:lstStyle/>
        <a:p>
          <a:endParaRPr lang="en-US"/>
        </a:p>
      </dgm:t>
    </dgm:pt>
    <dgm:pt modelId="{1CEBB69C-732E-43FD-BB5A-02F6E2748F12}" type="sibTrans" cxnId="{E66BCC69-60DC-4B21-A6CA-A7D1FB7B6E89}">
      <dgm:prSet/>
      <dgm:spPr/>
      <dgm:t>
        <a:bodyPr/>
        <a:lstStyle/>
        <a:p>
          <a:endParaRPr lang="en-US"/>
        </a:p>
      </dgm:t>
    </dgm:pt>
    <dgm:pt modelId="{BE078181-1D3D-47A0-ADE5-F8C386CF85AB}">
      <dgm:prSet/>
      <dgm:spPr/>
      <dgm:t>
        <a:bodyPr/>
        <a:lstStyle/>
        <a:p>
          <a:r>
            <a:rPr lang="en-US"/>
            <a:t>Advance CNN Architectures</a:t>
          </a:r>
        </a:p>
      </dgm:t>
    </dgm:pt>
    <dgm:pt modelId="{199131D2-F409-4844-BC51-00691FA3EAAC}" type="parTrans" cxnId="{ECA89E19-2EDD-41C0-831E-03C75B16EE1F}">
      <dgm:prSet/>
      <dgm:spPr/>
      <dgm:t>
        <a:bodyPr/>
        <a:lstStyle/>
        <a:p>
          <a:endParaRPr lang="en-US"/>
        </a:p>
      </dgm:t>
    </dgm:pt>
    <dgm:pt modelId="{AD3E2656-C3E8-4FE3-ACAE-3FAB203330F2}" type="sibTrans" cxnId="{ECA89E19-2EDD-41C0-831E-03C75B16EE1F}">
      <dgm:prSet/>
      <dgm:spPr/>
      <dgm:t>
        <a:bodyPr/>
        <a:lstStyle/>
        <a:p>
          <a:endParaRPr lang="en-US"/>
        </a:p>
      </dgm:t>
    </dgm:pt>
    <dgm:pt modelId="{A94472C0-F308-47DA-BE0D-7FB6E3E28BD9}">
      <dgm:prSet/>
      <dgm:spPr/>
      <dgm:t>
        <a:bodyPr/>
        <a:lstStyle/>
        <a:p>
          <a:r>
            <a:rPr lang="en-US"/>
            <a:t>4-Fold Validation</a:t>
          </a:r>
        </a:p>
      </dgm:t>
    </dgm:pt>
    <dgm:pt modelId="{87EBB24C-ED6D-41F3-9581-9DAD4B5901B5}" type="parTrans" cxnId="{36C196F1-A807-4FEA-9CC2-76CD420B23F8}">
      <dgm:prSet/>
      <dgm:spPr/>
      <dgm:t>
        <a:bodyPr/>
        <a:lstStyle/>
        <a:p>
          <a:endParaRPr lang="en-US"/>
        </a:p>
      </dgm:t>
    </dgm:pt>
    <dgm:pt modelId="{7FFE582E-56D4-4778-96C2-CA566116299D}" type="sibTrans" cxnId="{36C196F1-A807-4FEA-9CC2-76CD420B23F8}">
      <dgm:prSet/>
      <dgm:spPr/>
      <dgm:t>
        <a:bodyPr/>
        <a:lstStyle/>
        <a:p>
          <a:endParaRPr lang="en-US"/>
        </a:p>
      </dgm:t>
    </dgm:pt>
    <dgm:pt modelId="{41E7D131-0246-4CF7-8D45-086222052D7A}">
      <dgm:prSet/>
      <dgm:spPr/>
      <dgm:t>
        <a:bodyPr/>
        <a:lstStyle/>
        <a:p>
          <a:r>
            <a:rPr lang="en-US"/>
            <a:t>Comparison</a:t>
          </a:r>
        </a:p>
      </dgm:t>
    </dgm:pt>
    <dgm:pt modelId="{DFE9FA3E-C0A2-4DB5-B92B-F3478F367D83}" type="parTrans" cxnId="{A9E0AA73-ED14-426E-9CE5-3FA228630F1D}">
      <dgm:prSet/>
      <dgm:spPr/>
      <dgm:t>
        <a:bodyPr/>
        <a:lstStyle/>
        <a:p>
          <a:endParaRPr lang="en-US"/>
        </a:p>
      </dgm:t>
    </dgm:pt>
    <dgm:pt modelId="{95FDDC43-2463-4992-9818-767C068C272C}" type="sibTrans" cxnId="{A9E0AA73-ED14-426E-9CE5-3FA228630F1D}">
      <dgm:prSet/>
      <dgm:spPr/>
      <dgm:t>
        <a:bodyPr/>
        <a:lstStyle/>
        <a:p>
          <a:endParaRPr lang="en-US"/>
        </a:p>
      </dgm:t>
    </dgm:pt>
    <dgm:pt modelId="{DF8C01E7-4507-4D71-9BC1-7513FA56D960}" type="pres">
      <dgm:prSet presAssocID="{81CECC78-8121-4337-A4FA-D320F7FC2D46}" presName="vert0" presStyleCnt="0">
        <dgm:presLayoutVars>
          <dgm:dir/>
          <dgm:animOne val="branch"/>
          <dgm:animLvl val="lvl"/>
        </dgm:presLayoutVars>
      </dgm:prSet>
      <dgm:spPr/>
    </dgm:pt>
    <dgm:pt modelId="{3E97C021-F340-48E7-8EF7-F8B4EFB9CED9}" type="pres">
      <dgm:prSet presAssocID="{2FEF7A30-4FAD-4396-9FC0-D9AEF438CACC}" presName="thickLine" presStyleLbl="alignNode1" presStyleIdx="0" presStyleCnt="4"/>
      <dgm:spPr/>
    </dgm:pt>
    <dgm:pt modelId="{95E5204E-4320-45C5-B4ED-79B28ADB8443}" type="pres">
      <dgm:prSet presAssocID="{2FEF7A30-4FAD-4396-9FC0-D9AEF438CACC}" presName="horz1" presStyleCnt="0"/>
      <dgm:spPr/>
    </dgm:pt>
    <dgm:pt modelId="{200B64E3-27BB-4CB0-8BF4-DAFC893C2F62}" type="pres">
      <dgm:prSet presAssocID="{2FEF7A30-4FAD-4396-9FC0-D9AEF438CACC}" presName="tx1" presStyleLbl="revTx" presStyleIdx="0" presStyleCnt="4"/>
      <dgm:spPr/>
    </dgm:pt>
    <dgm:pt modelId="{10348C2A-108A-4BC9-AC34-DF7FCAFC8E83}" type="pres">
      <dgm:prSet presAssocID="{2FEF7A30-4FAD-4396-9FC0-D9AEF438CACC}" presName="vert1" presStyleCnt="0"/>
      <dgm:spPr/>
    </dgm:pt>
    <dgm:pt modelId="{256B599E-1DFF-4BEC-A679-3FE90D31993F}" type="pres">
      <dgm:prSet presAssocID="{BE078181-1D3D-47A0-ADE5-F8C386CF85AB}" presName="thickLine" presStyleLbl="alignNode1" presStyleIdx="1" presStyleCnt="4"/>
      <dgm:spPr/>
    </dgm:pt>
    <dgm:pt modelId="{7A34165E-7A35-4AA6-A553-916DEFB6C883}" type="pres">
      <dgm:prSet presAssocID="{BE078181-1D3D-47A0-ADE5-F8C386CF85AB}" presName="horz1" presStyleCnt="0"/>
      <dgm:spPr/>
    </dgm:pt>
    <dgm:pt modelId="{537D27F5-3A92-400A-B77B-265B6E3E5385}" type="pres">
      <dgm:prSet presAssocID="{BE078181-1D3D-47A0-ADE5-F8C386CF85AB}" presName="tx1" presStyleLbl="revTx" presStyleIdx="1" presStyleCnt="4"/>
      <dgm:spPr/>
    </dgm:pt>
    <dgm:pt modelId="{A47B5F7C-2FF1-4044-87EA-4970A1822950}" type="pres">
      <dgm:prSet presAssocID="{BE078181-1D3D-47A0-ADE5-F8C386CF85AB}" presName="vert1" presStyleCnt="0"/>
      <dgm:spPr/>
    </dgm:pt>
    <dgm:pt modelId="{DBBE77CD-0030-40AE-B8F7-E7217F1E564E}" type="pres">
      <dgm:prSet presAssocID="{A94472C0-F308-47DA-BE0D-7FB6E3E28BD9}" presName="thickLine" presStyleLbl="alignNode1" presStyleIdx="2" presStyleCnt="4"/>
      <dgm:spPr/>
    </dgm:pt>
    <dgm:pt modelId="{5E17AE74-36EA-4E59-9357-49A6D8123537}" type="pres">
      <dgm:prSet presAssocID="{A94472C0-F308-47DA-BE0D-7FB6E3E28BD9}" presName="horz1" presStyleCnt="0"/>
      <dgm:spPr/>
    </dgm:pt>
    <dgm:pt modelId="{CC08A3C3-8838-4A5B-9875-5D5D08BA2884}" type="pres">
      <dgm:prSet presAssocID="{A94472C0-F308-47DA-BE0D-7FB6E3E28BD9}" presName="tx1" presStyleLbl="revTx" presStyleIdx="2" presStyleCnt="4"/>
      <dgm:spPr/>
    </dgm:pt>
    <dgm:pt modelId="{A7BE215D-990B-44E1-89DC-4EE843CADB93}" type="pres">
      <dgm:prSet presAssocID="{A94472C0-F308-47DA-BE0D-7FB6E3E28BD9}" presName="vert1" presStyleCnt="0"/>
      <dgm:spPr/>
    </dgm:pt>
    <dgm:pt modelId="{77366F7A-628E-4C74-81D6-378F0CC6F2AE}" type="pres">
      <dgm:prSet presAssocID="{41E7D131-0246-4CF7-8D45-086222052D7A}" presName="thickLine" presStyleLbl="alignNode1" presStyleIdx="3" presStyleCnt="4"/>
      <dgm:spPr/>
    </dgm:pt>
    <dgm:pt modelId="{338F5C42-E233-4FE3-B1CF-3CC5A53BB007}" type="pres">
      <dgm:prSet presAssocID="{41E7D131-0246-4CF7-8D45-086222052D7A}" presName="horz1" presStyleCnt="0"/>
      <dgm:spPr/>
    </dgm:pt>
    <dgm:pt modelId="{AD8A1A7A-4EE8-40F6-804F-6EB6E3A3BCE8}" type="pres">
      <dgm:prSet presAssocID="{41E7D131-0246-4CF7-8D45-086222052D7A}" presName="tx1" presStyleLbl="revTx" presStyleIdx="3" presStyleCnt="4"/>
      <dgm:spPr/>
    </dgm:pt>
    <dgm:pt modelId="{42B40BDB-AE1F-4A17-84D0-95B4E4942679}" type="pres">
      <dgm:prSet presAssocID="{41E7D131-0246-4CF7-8D45-086222052D7A}" presName="vert1" presStyleCnt="0"/>
      <dgm:spPr/>
    </dgm:pt>
  </dgm:ptLst>
  <dgm:cxnLst>
    <dgm:cxn modelId="{3B4AB303-672B-40C4-AED1-D6CECADC3DAD}" type="presOf" srcId="{2FEF7A30-4FAD-4396-9FC0-D9AEF438CACC}" destId="{200B64E3-27BB-4CB0-8BF4-DAFC893C2F62}" srcOrd="0" destOrd="0" presId="urn:microsoft.com/office/officeart/2008/layout/LinedList"/>
    <dgm:cxn modelId="{ECA89E19-2EDD-41C0-831E-03C75B16EE1F}" srcId="{81CECC78-8121-4337-A4FA-D320F7FC2D46}" destId="{BE078181-1D3D-47A0-ADE5-F8C386CF85AB}" srcOrd="1" destOrd="0" parTransId="{199131D2-F409-4844-BC51-00691FA3EAAC}" sibTransId="{AD3E2656-C3E8-4FE3-ACAE-3FAB203330F2}"/>
    <dgm:cxn modelId="{66FD3734-621E-47E8-A00F-D872CFF75896}" type="presOf" srcId="{A94472C0-F308-47DA-BE0D-7FB6E3E28BD9}" destId="{CC08A3C3-8838-4A5B-9875-5D5D08BA2884}" srcOrd="0" destOrd="0" presId="urn:microsoft.com/office/officeart/2008/layout/LinedList"/>
    <dgm:cxn modelId="{E66BCC69-60DC-4B21-A6CA-A7D1FB7B6E89}" srcId="{81CECC78-8121-4337-A4FA-D320F7FC2D46}" destId="{2FEF7A30-4FAD-4396-9FC0-D9AEF438CACC}" srcOrd="0" destOrd="0" parTransId="{6A0978DA-0051-4382-AF04-79FB09999626}" sibTransId="{1CEBB69C-732E-43FD-BB5A-02F6E2748F12}"/>
    <dgm:cxn modelId="{E9BC8A4B-A8B3-44B9-ABFF-665AEF3ED052}" type="presOf" srcId="{81CECC78-8121-4337-A4FA-D320F7FC2D46}" destId="{DF8C01E7-4507-4D71-9BC1-7513FA56D960}" srcOrd="0" destOrd="0" presId="urn:microsoft.com/office/officeart/2008/layout/LinedList"/>
    <dgm:cxn modelId="{A9E0AA73-ED14-426E-9CE5-3FA228630F1D}" srcId="{81CECC78-8121-4337-A4FA-D320F7FC2D46}" destId="{41E7D131-0246-4CF7-8D45-086222052D7A}" srcOrd="3" destOrd="0" parTransId="{DFE9FA3E-C0A2-4DB5-B92B-F3478F367D83}" sibTransId="{95FDDC43-2463-4992-9818-767C068C272C}"/>
    <dgm:cxn modelId="{B37FFB73-1CF0-4D9E-82B3-19B2D4154BA6}" type="presOf" srcId="{BE078181-1D3D-47A0-ADE5-F8C386CF85AB}" destId="{537D27F5-3A92-400A-B77B-265B6E3E5385}" srcOrd="0" destOrd="0" presId="urn:microsoft.com/office/officeart/2008/layout/LinedList"/>
    <dgm:cxn modelId="{36C196F1-A807-4FEA-9CC2-76CD420B23F8}" srcId="{81CECC78-8121-4337-A4FA-D320F7FC2D46}" destId="{A94472C0-F308-47DA-BE0D-7FB6E3E28BD9}" srcOrd="2" destOrd="0" parTransId="{87EBB24C-ED6D-41F3-9581-9DAD4B5901B5}" sibTransId="{7FFE582E-56D4-4778-96C2-CA566116299D}"/>
    <dgm:cxn modelId="{93DEDFFE-FAB7-4A1C-B6B8-D0EEAEBA495E}" type="presOf" srcId="{41E7D131-0246-4CF7-8D45-086222052D7A}" destId="{AD8A1A7A-4EE8-40F6-804F-6EB6E3A3BCE8}" srcOrd="0" destOrd="0" presId="urn:microsoft.com/office/officeart/2008/layout/LinedList"/>
    <dgm:cxn modelId="{929F920F-77FB-4EDC-8AC4-A5ACD2FD9601}" type="presParOf" srcId="{DF8C01E7-4507-4D71-9BC1-7513FA56D960}" destId="{3E97C021-F340-48E7-8EF7-F8B4EFB9CED9}" srcOrd="0" destOrd="0" presId="urn:microsoft.com/office/officeart/2008/layout/LinedList"/>
    <dgm:cxn modelId="{1A74FDA3-B442-429F-809F-0FE8C3E296CF}" type="presParOf" srcId="{DF8C01E7-4507-4D71-9BC1-7513FA56D960}" destId="{95E5204E-4320-45C5-B4ED-79B28ADB8443}" srcOrd="1" destOrd="0" presId="urn:microsoft.com/office/officeart/2008/layout/LinedList"/>
    <dgm:cxn modelId="{24CBA516-8816-43B3-B5EB-901B2A9DB2A1}" type="presParOf" srcId="{95E5204E-4320-45C5-B4ED-79B28ADB8443}" destId="{200B64E3-27BB-4CB0-8BF4-DAFC893C2F62}" srcOrd="0" destOrd="0" presId="urn:microsoft.com/office/officeart/2008/layout/LinedList"/>
    <dgm:cxn modelId="{A23E8804-1883-46C3-94D3-F62FDA05CD0F}" type="presParOf" srcId="{95E5204E-4320-45C5-B4ED-79B28ADB8443}" destId="{10348C2A-108A-4BC9-AC34-DF7FCAFC8E83}" srcOrd="1" destOrd="0" presId="urn:microsoft.com/office/officeart/2008/layout/LinedList"/>
    <dgm:cxn modelId="{00BD7FED-C5BE-4571-8546-F3D0DEB97C0F}" type="presParOf" srcId="{DF8C01E7-4507-4D71-9BC1-7513FA56D960}" destId="{256B599E-1DFF-4BEC-A679-3FE90D31993F}" srcOrd="2" destOrd="0" presId="urn:microsoft.com/office/officeart/2008/layout/LinedList"/>
    <dgm:cxn modelId="{DFC5C0EC-ACCC-4246-9EB6-8584008620D7}" type="presParOf" srcId="{DF8C01E7-4507-4D71-9BC1-7513FA56D960}" destId="{7A34165E-7A35-4AA6-A553-916DEFB6C883}" srcOrd="3" destOrd="0" presId="urn:microsoft.com/office/officeart/2008/layout/LinedList"/>
    <dgm:cxn modelId="{730EFFB8-A900-43ED-9AD1-685CCA061CE5}" type="presParOf" srcId="{7A34165E-7A35-4AA6-A553-916DEFB6C883}" destId="{537D27F5-3A92-400A-B77B-265B6E3E5385}" srcOrd="0" destOrd="0" presId="urn:microsoft.com/office/officeart/2008/layout/LinedList"/>
    <dgm:cxn modelId="{F0350A11-5B0B-4D5E-918F-B344B6B1B000}" type="presParOf" srcId="{7A34165E-7A35-4AA6-A553-916DEFB6C883}" destId="{A47B5F7C-2FF1-4044-87EA-4970A1822950}" srcOrd="1" destOrd="0" presId="urn:microsoft.com/office/officeart/2008/layout/LinedList"/>
    <dgm:cxn modelId="{D38FB6B7-7984-4818-91B4-CC17993EFD7A}" type="presParOf" srcId="{DF8C01E7-4507-4D71-9BC1-7513FA56D960}" destId="{DBBE77CD-0030-40AE-B8F7-E7217F1E564E}" srcOrd="4" destOrd="0" presId="urn:microsoft.com/office/officeart/2008/layout/LinedList"/>
    <dgm:cxn modelId="{734E6FE1-00C1-4808-9C9F-E8C9B0102E6A}" type="presParOf" srcId="{DF8C01E7-4507-4D71-9BC1-7513FA56D960}" destId="{5E17AE74-36EA-4E59-9357-49A6D8123537}" srcOrd="5" destOrd="0" presId="urn:microsoft.com/office/officeart/2008/layout/LinedList"/>
    <dgm:cxn modelId="{EC761ACF-0CC2-4BDE-A4FE-D08A1A7B260C}" type="presParOf" srcId="{5E17AE74-36EA-4E59-9357-49A6D8123537}" destId="{CC08A3C3-8838-4A5B-9875-5D5D08BA2884}" srcOrd="0" destOrd="0" presId="urn:microsoft.com/office/officeart/2008/layout/LinedList"/>
    <dgm:cxn modelId="{6B8E5448-C3DC-4BB4-951F-38DC88F1B3C4}" type="presParOf" srcId="{5E17AE74-36EA-4E59-9357-49A6D8123537}" destId="{A7BE215D-990B-44E1-89DC-4EE843CADB93}" srcOrd="1" destOrd="0" presId="urn:microsoft.com/office/officeart/2008/layout/LinedList"/>
    <dgm:cxn modelId="{6E2CDB9A-D4A7-45DC-A013-5DF06744E07A}" type="presParOf" srcId="{DF8C01E7-4507-4D71-9BC1-7513FA56D960}" destId="{77366F7A-628E-4C74-81D6-378F0CC6F2AE}" srcOrd="6" destOrd="0" presId="urn:microsoft.com/office/officeart/2008/layout/LinedList"/>
    <dgm:cxn modelId="{021233FC-0149-46D9-96BC-71A4B34B7CB4}" type="presParOf" srcId="{DF8C01E7-4507-4D71-9BC1-7513FA56D960}" destId="{338F5C42-E233-4FE3-B1CF-3CC5A53BB007}" srcOrd="7" destOrd="0" presId="urn:microsoft.com/office/officeart/2008/layout/LinedList"/>
    <dgm:cxn modelId="{203D420D-5209-4948-ACC5-CE6B59851A8A}" type="presParOf" srcId="{338F5C42-E233-4FE3-B1CF-3CC5A53BB007}" destId="{AD8A1A7A-4EE8-40F6-804F-6EB6E3A3BCE8}" srcOrd="0" destOrd="0" presId="urn:microsoft.com/office/officeart/2008/layout/LinedList"/>
    <dgm:cxn modelId="{2557DF72-E465-43BE-9BCE-FC14CF08D227}" type="presParOf" srcId="{338F5C42-E233-4FE3-B1CF-3CC5A53BB007}" destId="{42B40BDB-AE1F-4A17-84D0-95B4E494267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B2DB1E-F449-4E0F-B43E-6AC29F09308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62DBB42-16FD-43CB-91D4-D132ED5CD9C3}">
      <dgm:prSet/>
      <dgm:spPr/>
      <dgm:t>
        <a:bodyPr/>
        <a:lstStyle/>
        <a:p>
          <a:r>
            <a:rPr lang="en-US"/>
            <a:t>Train again --- different result</a:t>
          </a:r>
        </a:p>
      </dgm:t>
    </dgm:pt>
    <dgm:pt modelId="{CA244F22-7DC2-4221-9E85-FF307C10E616}" type="parTrans" cxnId="{6164E797-2B30-4007-8B43-516DA50C12E8}">
      <dgm:prSet/>
      <dgm:spPr/>
      <dgm:t>
        <a:bodyPr/>
        <a:lstStyle/>
        <a:p>
          <a:endParaRPr lang="en-US"/>
        </a:p>
      </dgm:t>
    </dgm:pt>
    <dgm:pt modelId="{C573C63B-4CD3-4017-81A3-8C68A23AB3D4}" type="sibTrans" cxnId="{6164E797-2B30-4007-8B43-516DA50C12E8}">
      <dgm:prSet/>
      <dgm:spPr/>
      <dgm:t>
        <a:bodyPr/>
        <a:lstStyle/>
        <a:p>
          <a:endParaRPr lang="en-US"/>
        </a:p>
      </dgm:t>
    </dgm:pt>
    <dgm:pt modelId="{7BED735F-1B87-4DDD-BEF2-847A41E2B4A6}">
      <dgm:prSet/>
      <dgm:spPr/>
      <dgm:t>
        <a:bodyPr/>
        <a:lstStyle/>
        <a:p>
          <a:r>
            <a:rPr lang="en-US"/>
            <a:t>Sometime better but mostly bad</a:t>
          </a:r>
        </a:p>
      </dgm:t>
    </dgm:pt>
    <dgm:pt modelId="{EB50D363-3066-4941-BC4B-4B3B1CDC96C0}" type="parTrans" cxnId="{654E2F16-5068-4E42-A641-7F9EB21291EF}">
      <dgm:prSet/>
      <dgm:spPr/>
      <dgm:t>
        <a:bodyPr/>
        <a:lstStyle/>
        <a:p>
          <a:endParaRPr lang="en-US"/>
        </a:p>
      </dgm:t>
    </dgm:pt>
    <dgm:pt modelId="{93F5C52B-15B7-44F7-AFD5-B845E6D6544C}" type="sibTrans" cxnId="{654E2F16-5068-4E42-A641-7F9EB21291EF}">
      <dgm:prSet/>
      <dgm:spPr/>
      <dgm:t>
        <a:bodyPr/>
        <a:lstStyle/>
        <a:p>
          <a:endParaRPr lang="en-US"/>
        </a:p>
      </dgm:t>
    </dgm:pt>
    <dgm:pt modelId="{2BC6265A-F92C-491C-AEB8-AC768B6014B0}">
      <dgm:prSet/>
      <dgm:spPr/>
      <dgm:t>
        <a:bodyPr/>
        <a:lstStyle/>
        <a:p>
          <a:r>
            <a:rPr lang="en-US"/>
            <a:t>:((</a:t>
          </a:r>
        </a:p>
      </dgm:t>
    </dgm:pt>
    <dgm:pt modelId="{0C1537E0-2746-465D-ACBB-C82DECD719F1}" type="parTrans" cxnId="{62CD6DA3-8FD2-4C18-8798-98BE755D0FBD}">
      <dgm:prSet/>
      <dgm:spPr/>
      <dgm:t>
        <a:bodyPr/>
        <a:lstStyle/>
        <a:p>
          <a:endParaRPr lang="en-US"/>
        </a:p>
      </dgm:t>
    </dgm:pt>
    <dgm:pt modelId="{BA49D21C-B5DC-4377-8515-E41D9C6ADBFF}" type="sibTrans" cxnId="{62CD6DA3-8FD2-4C18-8798-98BE755D0FBD}">
      <dgm:prSet/>
      <dgm:spPr/>
      <dgm:t>
        <a:bodyPr/>
        <a:lstStyle/>
        <a:p>
          <a:endParaRPr lang="en-US"/>
        </a:p>
      </dgm:t>
    </dgm:pt>
    <dgm:pt modelId="{F84C55CC-03CE-4D19-A076-DC67BD2747A8}" type="pres">
      <dgm:prSet presAssocID="{7FB2DB1E-F449-4E0F-B43E-6AC29F09308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983D259-D530-4965-B57E-3BE9D2D4B807}" type="pres">
      <dgm:prSet presAssocID="{A62DBB42-16FD-43CB-91D4-D132ED5CD9C3}" presName="hierRoot1" presStyleCnt="0"/>
      <dgm:spPr/>
    </dgm:pt>
    <dgm:pt modelId="{C9F7C9FF-FF6D-458C-A528-921A66B43054}" type="pres">
      <dgm:prSet presAssocID="{A62DBB42-16FD-43CB-91D4-D132ED5CD9C3}" presName="composite" presStyleCnt="0"/>
      <dgm:spPr/>
    </dgm:pt>
    <dgm:pt modelId="{784CDACB-94EE-4947-8FB3-4E2F710E7E3A}" type="pres">
      <dgm:prSet presAssocID="{A62DBB42-16FD-43CB-91D4-D132ED5CD9C3}" presName="background" presStyleLbl="node0" presStyleIdx="0" presStyleCnt="3"/>
      <dgm:spPr/>
    </dgm:pt>
    <dgm:pt modelId="{6751CCAB-DC64-4417-AF54-E2BBE3D6F915}" type="pres">
      <dgm:prSet presAssocID="{A62DBB42-16FD-43CB-91D4-D132ED5CD9C3}" presName="text" presStyleLbl="fgAcc0" presStyleIdx="0" presStyleCnt="3">
        <dgm:presLayoutVars>
          <dgm:chPref val="3"/>
        </dgm:presLayoutVars>
      </dgm:prSet>
      <dgm:spPr/>
    </dgm:pt>
    <dgm:pt modelId="{831B8A59-4C76-4D6E-B604-1FF2EE6724F8}" type="pres">
      <dgm:prSet presAssocID="{A62DBB42-16FD-43CB-91D4-D132ED5CD9C3}" presName="hierChild2" presStyleCnt="0"/>
      <dgm:spPr/>
    </dgm:pt>
    <dgm:pt modelId="{8F3540CF-A594-4485-9638-3154D7A07843}" type="pres">
      <dgm:prSet presAssocID="{7BED735F-1B87-4DDD-BEF2-847A41E2B4A6}" presName="hierRoot1" presStyleCnt="0"/>
      <dgm:spPr/>
    </dgm:pt>
    <dgm:pt modelId="{0EAB5B7F-8206-4AB8-A7BF-F0B3A2A4D676}" type="pres">
      <dgm:prSet presAssocID="{7BED735F-1B87-4DDD-BEF2-847A41E2B4A6}" presName="composite" presStyleCnt="0"/>
      <dgm:spPr/>
    </dgm:pt>
    <dgm:pt modelId="{892C2747-0F63-4AF5-B023-5278AD1A63EE}" type="pres">
      <dgm:prSet presAssocID="{7BED735F-1B87-4DDD-BEF2-847A41E2B4A6}" presName="background" presStyleLbl="node0" presStyleIdx="1" presStyleCnt="3"/>
      <dgm:spPr/>
    </dgm:pt>
    <dgm:pt modelId="{66C97A19-623E-40B8-8785-B224F9A9A970}" type="pres">
      <dgm:prSet presAssocID="{7BED735F-1B87-4DDD-BEF2-847A41E2B4A6}" presName="text" presStyleLbl="fgAcc0" presStyleIdx="1" presStyleCnt="3">
        <dgm:presLayoutVars>
          <dgm:chPref val="3"/>
        </dgm:presLayoutVars>
      </dgm:prSet>
      <dgm:spPr/>
    </dgm:pt>
    <dgm:pt modelId="{F830E66A-724F-4B34-95B6-794304F9342B}" type="pres">
      <dgm:prSet presAssocID="{7BED735F-1B87-4DDD-BEF2-847A41E2B4A6}" presName="hierChild2" presStyleCnt="0"/>
      <dgm:spPr/>
    </dgm:pt>
    <dgm:pt modelId="{3D2C9AE0-9323-486E-B07E-AFD2F1F977F2}" type="pres">
      <dgm:prSet presAssocID="{2BC6265A-F92C-491C-AEB8-AC768B6014B0}" presName="hierRoot1" presStyleCnt="0"/>
      <dgm:spPr/>
    </dgm:pt>
    <dgm:pt modelId="{F685DEEF-B0F4-4B36-A954-BDC6022F4EE9}" type="pres">
      <dgm:prSet presAssocID="{2BC6265A-F92C-491C-AEB8-AC768B6014B0}" presName="composite" presStyleCnt="0"/>
      <dgm:spPr/>
    </dgm:pt>
    <dgm:pt modelId="{8712CF1E-564B-4350-9FBF-980E26A4C6CE}" type="pres">
      <dgm:prSet presAssocID="{2BC6265A-F92C-491C-AEB8-AC768B6014B0}" presName="background" presStyleLbl="node0" presStyleIdx="2" presStyleCnt="3"/>
      <dgm:spPr/>
    </dgm:pt>
    <dgm:pt modelId="{AC2A3545-4DF7-48AD-A879-13C65728E63B}" type="pres">
      <dgm:prSet presAssocID="{2BC6265A-F92C-491C-AEB8-AC768B6014B0}" presName="text" presStyleLbl="fgAcc0" presStyleIdx="2" presStyleCnt="3">
        <dgm:presLayoutVars>
          <dgm:chPref val="3"/>
        </dgm:presLayoutVars>
      </dgm:prSet>
      <dgm:spPr/>
    </dgm:pt>
    <dgm:pt modelId="{85CB9FA8-6A3B-47CF-9DB3-62904F15DE95}" type="pres">
      <dgm:prSet presAssocID="{2BC6265A-F92C-491C-AEB8-AC768B6014B0}" presName="hierChild2" presStyleCnt="0"/>
      <dgm:spPr/>
    </dgm:pt>
  </dgm:ptLst>
  <dgm:cxnLst>
    <dgm:cxn modelId="{654E2F16-5068-4E42-A641-7F9EB21291EF}" srcId="{7FB2DB1E-F449-4E0F-B43E-6AC29F09308A}" destId="{7BED735F-1B87-4DDD-BEF2-847A41E2B4A6}" srcOrd="1" destOrd="0" parTransId="{EB50D363-3066-4941-BC4B-4B3B1CDC96C0}" sibTransId="{93F5C52B-15B7-44F7-AFD5-B845E6D6544C}"/>
    <dgm:cxn modelId="{A65DA527-3D48-469D-ABE1-B3F1F8D66846}" type="presOf" srcId="{7FB2DB1E-F449-4E0F-B43E-6AC29F09308A}" destId="{F84C55CC-03CE-4D19-A076-DC67BD2747A8}" srcOrd="0" destOrd="0" presId="urn:microsoft.com/office/officeart/2005/8/layout/hierarchy1"/>
    <dgm:cxn modelId="{4DCACF5F-F9A3-4338-8D49-ED2AD8D2704A}" type="presOf" srcId="{A62DBB42-16FD-43CB-91D4-D132ED5CD9C3}" destId="{6751CCAB-DC64-4417-AF54-E2BBE3D6F915}" srcOrd="0" destOrd="0" presId="urn:microsoft.com/office/officeart/2005/8/layout/hierarchy1"/>
    <dgm:cxn modelId="{6164E797-2B30-4007-8B43-516DA50C12E8}" srcId="{7FB2DB1E-F449-4E0F-B43E-6AC29F09308A}" destId="{A62DBB42-16FD-43CB-91D4-D132ED5CD9C3}" srcOrd="0" destOrd="0" parTransId="{CA244F22-7DC2-4221-9E85-FF307C10E616}" sibTransId="{C573C63B-4CD3-4017-81A3-8C68A23AB3D4}"/>
    <dgm:cxn modelId="{62CD6DA3-8FD2-4C18-8798-98BE755D0FBD}" srcId="{7FB2DB1E-F449-4E0F-B43E-6AC29F09308A}" destId="{2BC6265A-F92C-491C-AEB8-AC768B6014B0}" srcOrd="2" destOrd="0" parTransId="{0C1537E0-2746-465D-ACBB-C82DECD719F1}" sibTransId="{BA49D21C-B5DC-4377-8515-E41D9C6ADBFF}"/>
    <dgm:cxn modelId="{9E51EAA7-455E-4AE4-94B5-A06FC966420C}" type="presOf" srcId="{7BED735F-1B87-4DDD-BEF2-847A41E2B4A6}" destId="{66C97A19-623E-40B8-8785-B224F9A9A970}" srcOrd="0" destOrd="0" presId="urn:microsoft.com/office/officeart/2005/8/layout/hierarchy1"/>
    <dgm:cxn modelId="{8DEACAB2-C07A-4670-9F65-77DACC5929A9}" type="presOf" srcId="{2BC6265A-F92C-491C-AEB8-AC768B6014B0}" destId="{AC2A3545-4DF7-48AD-A879-13C65728E63B}" srcOrd="0" destOrd="0" presId="urn:microsoft.com/office/officeart/2005/8/layout/hierarchy1"/>
    <dgm:cxn modelId="{AECC11F6-FDA2-4766-A2CE-1B85C5F49D76}" type="presParOf" srcId="{F84C55CC-03CE-4D19-A076-DC67BD2747A8}" destId="{7983D259-D530-4965-B57E-3BE9D2D4B807}" srcOrd="0" destOrd="0" presId="urn:microsoft.com/office/officeart/2005/8/layout/hierarchy1"/>
    <dgm:cxn modelId="{022C4C2F-4959-4CB9-9DE5-62ABA02E818A}" type="presParOf" srcId="{7983D259-D530-4965-B57E-3BE9D2D4B807}" destId="{C9F7C9FF-FF6D-458C-A528-921A66B43054}" srcOrd="0" destOrd="0" presId="urn:microsoft.com/office/officeart/2005/8/layout/hierarchy1"/>
    <dgm:cxn modelId="{77877CFA-410E-4056-8EA4-0116975C5221}" type="presParOf" srcId="{C9F7C9FF-FF6D-458C-A528-921A66B43054}" destId="{784CDACB-94EE-4947-8FB3-4E2F710E7E3A}" srcOrd="0" destOrd="0" presId="urn:microsoft.com/office/officeart/2005/8/layout/hierarchy1"/>
    <dgm:cxn modelId="{0D6214A2-3B19-4CEC-B80B-1647F18523A8}" type="presParOf" srcId="{C9F7C9FF-FF6D-458C-A528-921A66B43054}" destId="{6751CCAB-DC64-4417-AF54-E2BBE3D6F915}" srcOrd="1" destOrd="0" presId="urn:microsoft.com/office/officeart/2005/8/layout/hierarchy1"/>
    <dgm:cxn modelId="{96D50CB9-B219-4382-9684-EC039FCA80BE}" type="presParOf" srcId="{7983D259-D530-4965-B57E-3BE9D2D4B807}" destId="{831B8A59-4C76-4D6E-B604-1FF2EE6724F8}" srcOrd="1" destOrd="0" presId="urn:microsoft.com/office/officeart/2005/8/layout/hierarchy1"/>
    <dgm:cxn modelId="{01DF9D57-1BB3-4E81-96A7-27FD87DA6FDD}" type="presParOf" srcId="{F84C55CC-03CE-4D19-A076-DC67BD2747A8}" destId="{8F3540CF-A594-4485-9638-3154D7A07843}" srcOrd="1" destOrd="0" presId="urn:microsoft.com/office/officeart/2005/8/layout/hierarchy1"/>
    <dgm:cxn modelId="{68B8EB14-7578-44E8-88F5-F58DE2196FD2}" type="presParOf" srcId="{8F3540CF-A594-4485-9638-3154D7A07843}" destId="{0EAB5B7F-8206-4AB8-A7BF-F0B3A2A4D676}" srcOrd="0" destOrd="0" presId="urn:microsoft.com/office/officeart/2005/8/layout/hierarchy1"/>
    <dgm:cxn modelId="{0146DDAD-E325-46AA-B19B-6F2AEDBBA8CE}" type="presParOf" srcId="{0EAB5B7F-8206-4AB8-A7BF-F0B3A2A4D676}" destId="{892C2747-0F63-4AF5-B023-5278AD1A63EE}" srcOrd="0" destOrd="0" presId="urn:microsoft.com/office/officeart/2005/8/layout/hierarchy1"/>
    <dgm:cxn modelId="{1AA40730-5E5E-4F83-B018-EA18391595D0}" type="presParOf" srcId="{0EAB5B7F-8206-4AB8-A7BF-F0B3A2A4D676}" destId="{66C97A19-623E-40B8-8785-B224F9A9A970}" srcOrd="1" destOrd="0" presId="urn:microsoft.com/office/officeart/2005/8/layout/hierarchy1"/>
    <dgm:cxn modelId="{F6018A58-BBEA-48E4-B249-78253C42DC38}" type="presParOf" srcId="{8F3540CF-A594-4485-9638-3154D7A07843}" destId="{F830E66A-724F-4B34-95B6-794304F9342B}" srcOrd="1" destOrd="0" presId="urn:microsoft.com/office/officeart/2005/8/layout/hierarchy1"/>
    <dgm:cxn modelId="{EC1F897E-A495-4884-A39C-79A8AEE2C9A7}" type="presParOf" srcId="{F84C55CC-03CE-4D19-A076-DC67BD2747A8}" destId="{3D2C9AE0-9323-486E-B07E-AFD2F1F977F2}" srcOrd="2" destOrd="0" presId="urn:microsoft.com/office/officeart/2005/8/layout/hierarchy1"/>
    <dgm:cxn modelId="{37C22E42-E1F0-4D18-8E25-937718674537}" type="presParOf" srcId="{3D2C9AE0-9323-486E-B07E-AFD2F1F977F2}" destId="{F685DEEF-B0F4-4B36-A954-BDC6022F4EE9}" srcOrd="0" destOrd="0" presId="urn:microsoft.com/office/officeart/2005/8/layout/hierarchy1"/>
    <dgm:cxn modelId="{D2ADE25A-531E-4784-A334-99223FC5C1BF}" type="presParOf" srcId="{F685DEEF-B0F4-4B36-A954-BDC6022F4EE9}" destId="{8712CF1E-564B-4350-9FBF-980E26A4C6CE}" srcOrd="0" destOrd="0" presId="urn:microsoft.com/office/officeart/2005/8/layout/hierarchy1"/>
    <dgm:cxn modelId="{D148AD2B-83D7-4ED5-B61D-877F435B9843}" type="presParOf" srcId="{F685DEEF-B0F4-4B36-A954-BDC6022F4EE9}" destId="{AC2A3545-4DF7-48AD-A879-13C65728E63B}" srcOrd="1" destOrd="0" presId="urn:microsoft.com/office/officeart/2005/8/layout/hierarchy1"/>
    <dgm:cxn modelId="{B48A86F9-3968-4065-9F5D-C41AAC7169D1}" type="presParOf" srcId="{3D2C9AE0-9323-486E-B07E-AFD2F1F977F2}" destId="{85CB9FA8-6A3B-47CF-9DB3-62904F15DE9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97C021-F340-48E7-8EF7-F8B4EFB9CED9}">
      <dsp:nvSpPr>
        <dsp:cNvPr id="0" name=""/>
        <dsp:cNvSpPr/>
      </dsp:nvSpPr>
      <dsp:spPr>
        <a:xfrm>
          <a:off x="0" y="0"/>
          <a:ext cx="671355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00B64E3-27BB-4CB0-8BF4-DAFC893C2F62}">
      <dsp:nvSpPr>
        <dsp:cNvPr id="0" name=""/>
        <dsp:cNvSpPr/>
      </dsp:nvSpPr>
      <dsp:spPr>
        <a:xfrm>
          <a:off x="0" y="0"/>
          <a:ext cx="6713552" cy="1029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Custom CNN Classifier</a:t>
          </a:r>
        </a:p>
      </dsp:txBody>
      <dsp:txXfrm>
        <a:off x="0" y="0"/>
        <a:ext cx="6713552" cy="1029793"/>
      </dsp:txXfrm>
    </dsp:sp>
    <dsp:sp modelId="{256B599E-1DFF-4BEC-A679-3FE90D31993F}">
      <dsp:nvSpPr>
        <dsp:cNvPr id="0" name=""/>
        <dsp:cNvSpPr/>
      </dsp:nvSpPr>
      <dsp:spPr>
        <a:xfrm>
          <a:off x="0" y="1029792"/>
          <a:ext cx="6713552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7D27F5-3A92-400A-B77B-265B6E3E5385}">
      <dsp:nvSpPr>
        <dsp:cNvPr id="0" name=""/>
        <dsp:cNvSpPr/>
      </dsp:nvSpPr>
      <dsp:spPr>
        <a:xfrm>
          <a:off x="0" y="1029793"/>
          <a:ext cx="6713552" cy="1029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Advance CNN Architectures</a:t>
          </a:r>
        </a:p>
      </dsp:txBody>
      <dsp:txXfrm>
        <a:off x="0" y="1029793"/>
        <a:ext cx="6713552" cy="1029793"/>
      </dsp:txXfrm>
    </dsp:sp>
    <dsp:sp modelId="{DBBE77CD-0030-40AE-B8F7-E7217F1E564E}">
      <dsp:nvSpPr>
        <dsp:cNvPr id="0" name=""/>
        <dsp:cNvSpPr/>
      </dsp:nvSpPr>
      <dsp:spPr>
        <a:xfrm>
          <a:off x="0" y="2059585"/>
          <a:ext cx="6713552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08A3C3-8838-4A5B-9875-5D5D08BA2884}">
      <dsp:nvSpPr>
        <dsp:cNvPr id="0" name=""/>
        <dsp:cNvSpPr/>
      </dsp:nvSpPr>
      <dsp:spPr>
        <a:xfrm>
          <a:off x="0" y="2059586"/>
          <a:ext cx="6713552" cy="1029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4-Fold Validation</a:t>
          </a:r>
        </a:p>
      </dsp:txBody>
      <dsp:txXfrm>
        <a:off x="0" y="2059586"/>
        <a:ext cx="6713552" cy="1029793"/>
      </dsp:txXfrm>
    </dsp:sp>
    <dsp:sp modelId="{77366F7A-628E-4C74-81D6-378F0CC6F2AE}">
      <dsp:nvSpPr>
        <dsp:cNvPr id="0" name=""/>
        <dsp:cNvSpPr/>
      </dsp:nvSpPr>
      <dsp:spPr>
        <a:xfrm>
          <a:off x="0" y="3089378"/>
          <a:ext cx="6713552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8A1A7A-4EE8-40F6-804F-6EB6E3A3BCE8}">
      <dsp:nvSpPr>
        <dsp:cNvPr id="0" name=""/>
        <dsp:cNvSpPr/>
      </dsp:nvSpPr>
      <dsp:spPr>
        <a:xfrm>
          <a:off x="0" y="3089379"/>
          <a:ext cx="6713552" cy="10297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t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Comparison</a:t>
          </a:r>
        </a:p>
      </dsp:txBody>
      <dsp:txXfrm>
        <a:off x="0" y="3089379"/>
        <a:ext cx="6713552" cy="10297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4CDACB-94EE-4947-8FB3-4E2F710E7E3A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51CCAB-DC64-4417-AF54-E2BBE3D6F915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Train again --- different result</a:t>
          </a:r>
        </a:p>
      </dsp:txBody>
      <dsp:txXfrm>
        <a:off x="398656" y="1088253"/>
        <a:ext cx="2959127" cy="1837317"/>
      </dsp:txXfrm>
    </dsp:sp>
    <dsp:sp modelId="{892C2747-0F63-4AF5-B023-5278AD1A63EE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C97A19-623E-40B8-8785-B224F9A9A970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Sometime better but mostly bad</a:t>
          </a:r>
        </a:p>
      </dsp:txBody>
      <dsp:txXfrm>
        <a:off x="4155097" y="1088253"/>
        <a:ext cx="2959127" cy="1837317"/>
      </dsp:txXfrm>
    </dsp:sp>
    <dsp:sp modelId="{8712CF1E-564B-4350-9FBF-980E26A4C6CE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2A3545-4DF7-48AD-A879-13C65728E63B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:((</a:t>
          </a:r>
        </a:p>
      </dsp:txBody>
      <dsp:txXfrm>
        <a:off x="7911539" y="1088253"/>
        <a:ext cx="2959127" cy="1837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1916" y="640080"/>
            <a:ext cx="8466956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6600" err="1">
                <a:latin typeface="Times New Roman"/>
                <a:cs typeface="Times New Roman"/>
              </a:rPr>
              <a:t>MachineVision</a:t>
            </a:r>
            <a:r>
              <a:rPr lang="en-US" sz="6600">
                <a:latin typeface="Times New Roman"/>
                <a:cs typeface="Times New Roman"/>
              </a:rPr>
              <a:t> Project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4296" y="4636008"/>
            <a:ext cx="6894576" cy="157276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>
                <a:latin typeface="Times New Roman"/>
                <a:cs typeface="Times New Roman"/>
              </a:rPr>
              <a:t>Abdul Basit – 20246646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82580482-BA80-420A-8A05-C58E97F2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4409267"/>
            <a:ext cx="4242816" cy="18288"/>
          </a:xfrm>
          <a:custGeom>
            <a:avLst/>
            <a:gdLst>
              <a:gd name="connsiteX0" fmla="*/ 0 w 4242816"/>
              <a:gd name="connsiteY0" fmla="*/ 0 h 18288"/>
              <a:gd name="connsiteX1" fmla="*/ 690973 w 4242816"/>
              <a:gd name="connsiteY1" fmla="*/ 0 h 18288"/>
              <a:gd name="connsiteX2" fmla="*/ 1212233 w 4242816"/>
              <a:gd name="connsiteY2" fmla="*/ 0 h 18288"/>
              <a:gd name="connsiteX3" fmla="*/ 1860778 w 4242816"/>
              <a:gd name="connsiteY3" fmla="*/ 0 h 18288"/>
              <a:gd name="connsiteX4" fmla="*/ 2424466 w 4242816"/>
              <a:gd name="connsiteY4" fmla="*/ 0 h 18288"/>
              <a:gd name="connsiteX5" fmla="*/ 3115439 w 4242816"/>
              <a:gd name="connsiteY5" fmla="*/ 0 h 18288"/>
              <a:gd name="connsiteX6" fmla="*/ 3636699 w 4242816"/>
              <a:gd name="connsiteY6" fmla="*/ 0 h 18288"/>
              <a:gd name="connsiteX7" fmla="*/ 4242816 w 4242816"/>
              <a:gd name="connsiteY7" fmla="*/ 0 h 18288"/>
              <a:gd name="connsiteX8" fmla="*/ 4242816 w 4242816"/>
              <a:gd name="connsiteY8" fmla="*/ 18288 h 18288"/>
              <a:gd name="connsiteX9" fmla="*/ 3636699 w 4242816"/>
              <a:gd name="connsiteY9" fmla="*/ 18288 h 18288"/>
              <a:gd name="connsiteX10" fmla="*/ 3030583 w 4242816"/>
              <a:gd name="connsiteY10" fmla="*/ 18288 h 18288"/>
              <a:gd name="connsiteX11" fmla="*/ 2466894 w 4242816"/>
              <a:gd name="connsiteY11" fmla="*/ 18288 h 18288"/>
              <a:gd name="connsiteX12" fmla="*/ 1988062 w 4242816"/>
              <a:gd name="connsiteY12" fmla="*/ 18288 h 18288"/>
              <a:gd name="connsiteX13" fmla="*/ 1466802 w 4242816"/>
              <a:gd name="connsiteY13" fmla="*/ 18288 h 18288"/>
              <a:gd name="connsiteX14" fmla="*/ 860686 w 4242816"/>
              <a:gd name="connsiteY14" fmla="*/ 18288 h 18288"/>
              <a:gd name="connsiteX15" fmla="*/ 0 w 4242816"/>
              <a:gd name="connsiteY15" fmla="*/ 18288 h 18288"/>
              <a:gd name="connsiteX16" fmla="*/ 0 w 4242816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2816" h="18288" fill="none" extrusionOk="0">
                <a:moveTo>
                  <a:pt x="0" y="0"/>
                </a:moveTo>
                <a:cubicBezTo>
                  <a:pt x="249934" y="1471"/>
                  <a:pt x="379877" y="-29444"/>
                  <a:pt x="690973" y="0"/>
                </a:cubicBezTo>
                <a:cubicBezTo>
                  <a:pt x="1002069" y="29444"/>
                  <a:pt x="1021583" y="17501"/>
                  <a:pt x="1212233" y="0"/>
                </a:cubicBezTo>
                <a:cubicBezTo>
                  <a:pt x="1402883" y="-17501"/>
                  <a:pt x="1678760" y="5386"/>
                  <a:pt x="1860778" y="0"/>
                </a:cubicBezTo>
                <a:cubicBezTo>
                  <a:pt x="2042796" y="-5386"/>
                  <a:pt x="2245608" y="-22401"/>
                  <a:pt x="2424466" y="0"/>
                </a:cubicBezTo>
                <a:cubicBezTo>
                  <a:pt x="2603324" y="22401"/>
                  <a:pt x="2890020" y="33806"/>
                  <a:pt x="3115439" y="0"/>
                </a:cubicBezTo>
                <a:cubicBezTo>
                  <a:pt x="3340858" y="-33806"/>
                  <a:pt x="3428300" y="18628"/>
                  <a:pt x="3636699" y="0"/>
                </a:cubicBezTo>
                <a:cubicBezTo>
                  <a:pt x="3845098" y="-18628"/>
                  <a:pt x="4108824" y="5541"/>
                  <a:pt x="4242816" y="0"/>
                </a:cubicBezTo>
                <a:cubicBezTo>
                  <a:pt x="4242066" y="4160"/>
                  <a:pt x="4243125" y="10356"/>
                  <a:pt x="4242816" y="18288"/>
                </a:cubicBezTo>
                <a:cubicBezTo>
                  <a:pt x="4113424" y="32735"/>
                  <a:pt x="3768327" y="47567"/>
                  <a:pt x="3636699" y="18288"/>
                </a:cubicBezTo>
                <a:cubicBezTo>
                  <a:pt x="3505071" y="-10991"/>
                  <a:pt x="3294208" y="-4990"/>
                  <a:pt x="3030583" y="18288"/>
                </a:cubicBezTo>
                <a:cubicBezTo>
                  <a:pt x="2766958" y="41566"/>
                  <a:pt x="2649277" y="20974"/>
                  <a:pt x="2466894" y="18288"/>
                </a:cubicBezTo>
                <a:cubicBezTo>
                  <a:pt x="2284511" y="15602"/>
                  <a:pt x="2151277" y="1154"/>
                  <a:pt x="1988062" y="18288"/>
                </a:cubicBezTo>
                <a:cubicBezTo>
                  <a:pt x="1824847" y="35422"/>
                  <a:pt x="1691359" y="9265"/>
                  <a:pt x="1466802" y="18288"/>
                </a:cubicBezTo>
                <a:cubicBezTo>
                  <a:pt x="1242245" y="27311"/>
                  <a:pt x="1006161" y="36605"/>
                  <a:pt x="860686" y="18288"/>
                </a:cubicBezTo>
                <a:cubicBezTo>
                  <a:pt x="715211" y="-29"/>
                  <a:pt x="242774" y="46538"/>
                  <a:pt x="0" y="18288"/>
                </a:cubicBezTo>
                <a:cubicBezTo>
                  <a:pt x="-146" y="11482"/>
                  <a:pt x="-422" y="5192"/>
                  <a:pt x="0" y="0"/>
                </a:cubicBezTo>
                <a:close/>
              </a:path>
              <a:path w="4242816" h="18288" stroke="0" extrusionOk="0">
                <a:moveTo>
                  <a:pt x="0" y="0"/>
                </a:moveTo>
                <a:cubicBezTo>
                  <a:pt x="259751" y="-14018"/>
                  <a:pt x="356632" y="-15007"/>
                  <a:pt x="521260" y="0"/>
                </a:cubicBezTo>
                <a:cubicBezTo>
                  <a:pt x="685888" y="15007"/>
                  <a:pt x="885786" y="5167"/>
                  <a:pt x="1212233" y="0"/>
                </a:cubicBezTo>
                <a:cubicBezTo>
                  <a:pt x="1538680" y="-5167"/>
                  <a:pt x="1458849" y="7951"/>
                  <a:pt x="1691065" y="0"/>
                </a:cubicBezTo>
                <a:cubicBezTo>
                  <a:pt x="1923281" y="-7951"/>
                  <a:pt x="1985780" y="-16303"/>
                  <a:pt x="2169897" y="0"/>
                </a:cubicBezTo>
                <a:cubicBezTo>
                  <a:pt x="2354014" y="16303"/>
                  <a:pt x="2633054" y="-2739"/>
                  <a:pt x="2776014" y="0"/>
                </a:cubicBezTo>
                <a:cubicBezTo>
                  <a:pt x="2918974" y="2739"/>
                  <a:pt x="3112688" y="-15682"/>
                  <a:pt x="3339702" y="0"/>
                </a:cubicBezTo>
                <a:cubicBezTo>
                  <a:pt x="3566716" y="15682"/>
                  <a:pt x="4015278" y="-28467"/>
                  <a:pt x="4242816" y="0"/>
                </a:cubicBezTo>
                <a:cubicBezTo>
                  <a:pt x="4243501" y="7633"/>
                  <a:pt x="4242294" y="10002"/>
                  <a:pt x="4242816" y="18288"/>
                </a:cubicBezTo>
                <a:cubicBezTo>
                  <a:pt x="3924964" y="16283"/>
                  <a:pt x="3746362" y="-1805"/>
                  <a:pt x="3551843" y="18288"/>
                </a:cubicBezTo>
                <a:cubicBezTo>
                  <a:pt x="3357324" y="38381"/>
                  <a:pt x="3126422" y="47156"/>
                  <a:pt x="2860870" y="18288"/>
                </a:cubicBezTo>
                <a:cubicBezTo>
                  <a:pt x="2595318" y="-10580"/>
                  <a:pt x="2572437" y="11441"/>
                  <a:pt x="2297182" y="18288"/>
                </a:cubicBezTo>
                <a:cubicBezTo>
                  <a:pt x="2021927" y="25135"/>
                  <a:pt x="1916908" y="33601"/>
                  <a:pt x="1733493" y="18288"/>
                </a:cubicBezTo>
                <a:cubicBezTo>
                  <a:pt x="1550078" y="2975"/>
                  <a:pt x="1412440" y="27896"/>
                  <a:pt x="1212233" y="18288"/>
                </a:cubicBezTo>
                <a:cubicBezTo>
                  <a:pt x="1012026" y="8680"/>
                  <a:pt x="914386" y="13859"/>
                  <a:pt x="648545" y="18288"/>
                </a:cubicBezTo>
                <a:cubicBezTo>
                  <a:pt x="382704" y="22717"/>
                  <a:pt x="233522" y="39342"/>
                  <a:pt x="0" y="18288"/>
                </a:cubicBezTo>
                <a:cubicBezTo>
                  <a:pt x="-772" y="13661"/>
                  <a:pt x="-839" y="849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26BF8E-6286-3108-F533-CD4CA82C7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25C36-D125-EDB4-D4E4-881F7A5A4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VGG-16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B864A-93DF-6B87-1F4B-FAEBD0129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01163"/>
            <a:ext cx="10515600" cy="775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Times New Roman"/>
              <a:ea typeface="+mn-lt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>
              <a:latin typeface="Times New Roman"/>
              <a:ea typeface="+mn-lt"/>
              <a:cs typeface="Times New Roman"/>
            </a:endParaRPr>
          </a:p>
        </p:txBody>
      </p:sp>
      <p:pic>
        <p:nvPicPr>
          <p:cNvPr id="4" name="Picture 3" descr="VGG et Transfer Learning - datacorner par Benoit Cayla">
            <a:extLst>
              <a:ext uri="{FF2B5EF4-FFF2-40B4-BE49-F238E27FC236}">
                <a16:creationId xmlns:a16="http://schemas.microsoft.com/office/drawing/2014/main" id="{1AB002C6-47DE-5C29-F89C-FCEB74B66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847" y="1583907"/>
            <a:ext cx="8159257" cy="22365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9B22F8-D61F-E581-51CB-BE7DBBCE32C6}"/>
              </a:ext>
            </a:extLst>
          </p:cNvPr>
          <p:cNvSpPr txBox="1"/>
          <p:nvPr/>
        </p:nvSpPr>
        <p:spPr>
          <a:xfrm>
            <a:off x="627541" y="3945886"/>
            <a:ext cx="7123555" cy="31844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latin typeface="Times New Roman"/>
              <a:cs typeface="Times New Roman"/>
            </a:endParaRPr>
          </a:p>
          <a:p>
            <a:r>
              <a:rPr lang="en-US">
                <a:latin typeface="Times New Roman"/>
                <a:cs typeface="Times New Roman"/>
              </a:rPr>
              <a:t>Hyper-Parameters:</a:t>
            </a:r>
          </a:p>
          <a:p>
            <a:pPr marL="285750" indent="-285750">
              <a:buFont typeface="Arial,Sans-Serif"/>
              <a:buChar char="•"/>
            </a:pPr>
            <a:r>
              <a:rPr lang="en-US">
                <a:latin typeface="Times New Roman"/>
                <a:cs typeface="Times New Roman"/>
              </a:rPr>
              <a:t>Batch size = 32</a:t>
            </a:r>
          </a:p>
          <a:p>
            <a:pPr marL="285750" indent="-285750">
              <a:buFont typeface="Arial,Sans-Serif"/>
              <a:buChar char="•"/>
            </a:pPr>
            <a:r>
              <a:rPr lang="en-US">
                <a:latin typeface="Times New Roman"/>
                <a:cs typeface="Times New Roman"/>
              </a:rPr>
              <a:t>Epochs = 50</a:t>
            </a:r>
          </a:p>
          <a:p>
            <a:pPr marL="285750" indent="-285750">
              <a:buFont typeface="Arial,Sans-Serif"/>
              <a:buChar char="•"/>
            </a:pPr>
            <a:r>
              <a:rPr lang="en-US">
                <a:latin typeface="Times New Roman"/>
                <a:cs typeface="Times New Roman"/>
              </a:rPr>
              <a:t>Learning Rate = 0.002</a:t>
            </a:r>
          </a:p>
          <a:p>
            <a:pPr marL="285750" indent="-285750">
              <a:buFont typeface="Arial,Sans-Serif"/>
              <a:buChar char="•"/>
            </a:pPr>
            <a:r>
              <a:rPr lang="en-US">
                <a:latin typeface="Times New Roman"/>
                <a:cs typeface="Times New Roman"/>
              </a:rPr>
              <a:t>Optimizer = Adam</a:t>
            </a:r>
          </a:p>
          <a:p>
            <a:pPr marL="285750" indent="-285750">
              <a:buFont typeface="Arial,Sans-Serif"/>
              <a:buChar char="•"/>
            </a:pPr>
            <a:r>
              <a:rPr lang="en-US">
                <a:latin typeface="Times New Roman"/>
                <a:cs typeface="Times New Roman"/>
              </a:rPr>
              <a:t>Cross Entropy Loss</a:t>
            </a:r>
          </a:p>
          <a:p>
            <a:pPr marL="285750" indent="-285750">
              <a:buFont typeface="Arial,Sans-Serif"/>
              <a:buChar char="•"/>
            </a:pPr>
            <a:r>
              <a:rPr lang="en-US">
                <a:latin typeface="Times New Roman"/>
                <a:cs typeface="Times New Roman"/>
              </a:rPr>
              <a:t>Pretrained = False</a:t>
            </a:r>
          </a:p>
          <a:p>
            <a:endParaRPr lang="en-US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400">
              <a:latin typeface="Times New Roman"/>
              <a:cs typeface="Times New Roman"/>
            </a:endParaRPr>
          </a:p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C4278-4504-EEFB-4C17-0B7C489F9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5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2771BE-7BCC-D4EF-E81A-74F5C788E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Performance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ED6CC4-C6F9-B412-75E9-A289DF22CA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1320" y="1675227"/>
            <a:ext cx="9349359" cy="439419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DF097C-6743-28E0-3E10-E7ED58AAE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485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2AA629-887F-B8AC-0B9E-4A6CCE5EB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EAE5D0-BA30-E1F8-22CA-A18779075841}"/>
              </a:ext>
            </a:extLst>
          </p:cNvPr>
          <p:cNvSpPr txBox="1"/>
          <p:nvPr/>
        </p:nvSpPr>
        <p:spPr>
          <a:xfrm>
            <a:off x="638882" y="4631161"/>
            <a:ext cx="3571810" cy="155932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Testing Accuracy = 42.68%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7DDFFC-DAD2-B538-F2E3-5609AB5B83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9454" y="640080"/>
            <a:ext cx="6184299" cy="555040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6FC81-C029-7798-F71F-DC6657867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309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75D6C10-B5A7-4715-803E-0501C9C2C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93F52-1E89-7BB1-E349-6525D0013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289"/>
            <a:ext cx="3976496" cy="39003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Transfer Learning</a:t>
            </a:r>
          </a:p>
        </p:txBody>
      </p:sp>
      <p:pic>
        <p:nvPicPr>
          <p:cNvPr id="6" name="Content Placeholder 5" descr="Transfer Learning from a business perspective — Dan Rose AI">
            <a:extLst>
              <a:ext uri="{FF2B5EF4-FFF2-40B4-BE49-F238E27FC236}">
                <a16:creationId xmlns:a16="http://schemas.microsoft.com/office/drawing/2014/main" id="{28FDFE7B-1ABB-FC14-C58C-21E691EA2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6557" y="1049431"/>
            <a:ext cx="6164194" cy="4592323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3F455-2E0D-80E9-F683-75ACC5835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230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4CCA0-D5FF-35A3-63E0-F977B85F7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VGG-19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085096-3933-3333-4FD0-50689D623D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7685" y="1419653"/>
            <a:ext cx="8313859" cy="285383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362264-78F4-3108-4089-80E2BE24C5BB}"/>
              </a:ext>
            </a:extLst>
          </p:cNvPr>
          <p:cNvSpPr txBox="1"/>
          <p:nvPr/>
        </p:nvSpPr>
        <p:spPr>
          <a:xfrm>
            <a:off x="486864" y="4285855"/>
            <a:ext cx="7123555" cy="31844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>
              <a:latin typeface="Times New Roman"/>
              <a:cs typeface="Times New Roman"/>
            </a:endParaRPr>
          </a:p>
          <a:p>
            <a:r>
              <a:rPr lang="en-US">
                <a:latin typeface="Times New Roman"/>
                <a:cs typeface="Times New Roman"/>
              </a:rPr>
              <a:t>Hyper-Parameters:</a:t>
            </a:r>
          </a:p>
          <a:p>
            <a:pPr marL="285750" indent="-285750">
              <a:buFont typeface="Arial,Sans-Serif"/>
              <a:buChar char="•"/>
            </a:pPr>
            <a:r>
              <a:rPr lang="en-US">
                <a:latin typeface="Times New Roman"/>
                <a:cs typeface="Times New Roman"/>
              </a:rPr>
              <a:t>Batch size = 32</a:t>
            </a:r>
          </a:p>
          <a:p>
            <a:pPr marL="285750" indent="-285750">
              <a:buFont typeface="Arial,Sans-Serif"/>
              <a:buChar char="•"/>
            </a:pPr>
            <a:r>
              <a:rPr lang="en-US">
                <a:latin typeface="Times New Roman"/>
                <a:cs typeface="Times New Roman"/>
              </a:rPr>
              <a:t>Epochs = 50</a:t>
            </a:r>
          </a:p>
          <a:p>
            <a:pPr marL="285750" indent="-285750">
              <a:buFont typeface="Arial,Sans-Serif"/>
              <a:buChar char="•"/>
            </a:pPr>
            <a:r>
              <a:rPr lang="en-US">
                <a:latin typeface="Times New Roman"/>
                <a:cs typeface="Times New Roman"/>
              </a:rPr>
              <a:t>Learning Rate = 0.002</a:t>
            </a:r>
          </a:p>
          <a:p>
            <a:pPr marL="285750" indent="-285750">
              <a:buFont typeface="Arial,Sans-Serif"/>
              <a:buChar char="•"/>
            </a:pPr>
            <a:r>
              <a:rPr lang="en-US">
                <a:latin typeface="Times New Roman"/>
                <a:cs typeface="Times New Roman"/>
              </a:rPr>
              <a:t>Optimizer = Adam</a:t>
            </a:r>
          </a:p>
          <a:p>
            <a:pPr marL="285750" indent="-285750">
              <a:buFont typeface="Arial,Sans-Serif"/>
              <a:buChar char="•"/>
            </a:pPr>
            <a:r>
              <a:rPr lang="en-US">
                <a:latin typeface="Times New Roman"/>
                <a:cs typeface="Times New Roman"/>
              </a:rPr>
              <a:t>Cross Entropy Loss</a:t>
            </a:r>
          </a:p>
          <a:p>
            <a:pPr marL="285750" indent="-285750">
              <a:buFont typeface="Arial,Sans-Serif"/>
              <a:buChar char="•"/>
            </a:pPr>
            <a:r>
              <a:rPr lang="en-US">
                <a:latin typeface="Times New Roman"/>
                <a:cs typeface="Times New Roman"/>
              </a:rPr>
              <a:t>Pretrained = True</a:t>
            </a:r>
          </a:p>
          <a:p>
            <a:endParaRPr lang="en-US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1400">
              <a:latin typeface="Times New Roman"/>
              <a:cs typeface="Times New Roman"/>
            </a:endParaRP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8C584-8BFA-F86F-162A-081C1F426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348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90DC2D-FE11-7DBA-52A8-FDE5F038B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Performance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DFFEFC-F830-2226-2F25-42CCCA951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1320" y="1675227"/>
            <a:ext cx="9349359" cy="439419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D22D79-30D9-D7EB-5A1D-BECE8B7B5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576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57623C-D45D-9246-0F9B-A51054811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09" y="679731"/>
            <a:ext cx="4171994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135C97-6623-C3FA-02BC-C98B74FD4159}"/>
              </a:ext>
            </a:extLst>
          </p:cNvPr>
          <p:cNvSpPr txBox="1"/>
          <p:nvPr/>
        </p:nvSpPr>
        <p:spPr>
          <a:xfrm>
            <a:off x="599609" y="4685288"/>
            <a:ext cx="4171994" cy="103578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Testing Accuracy = 68.29%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B5B4F4-750A-1B5C-4534-0AB4328DFE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0572" y="856750"/>
            <a:ext cx="5608830" cy="503392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3FBD3-D566-E332-FC11-71C498AF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970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4BB9AF-6779-D112-656E-60C10391F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VGG-16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8CF6BD-1D12-C1E3-73CB-A99DBFAF7A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1320" y="1675227"/>
            <a:ext cx="9349359" cy="439419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ADD13-8254-5D5F-8D70-92BC5E887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17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476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38502E-B2F3-93D3-282E-84E6F1625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48CBEB-3B2B-F3B5-FFDD-370C418B9B2B}"/>
              </a:ext>
            </a:extLst>
          </p:cNvPr>
          <p:cNvSpPr txBox="1"/>
          <p:nvPr/>
        </p:nvSpPr>
        <p:spPr>
          <a:xfrm>
            <a:off x="638882" y="4631161"/>
            <a:ext cx="3571810" cy="155932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Testing Accuracy = 81.71%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4FC279-DFA3-B722-3B1F-CA8908F071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9454" y="640080"/>
            <a:ext cx="6184299" cy="555040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FF65770-17D5-0DE6-4DE0-8F124CD05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720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AE9218-5FD5-B7B5-1C51-70358ED41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ResNet50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726AA0-39E0-6752-07C6-6C096D96C3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1320" y="1675227"/>
            <a:ext cx="9349359" cy="439419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B5105C-8B56-A796-0209-BE9117540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028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3" name="Rectangle 432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ADB9C2-A9C9-E105-6C02-72C31E85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>
                <a:latin typeface="Times New Roman"/>
                <a:cs typeface="Times New Roman"/>
              </a:rPr>
              <a:t>Tasks 01: CNN Classifier</a:t>
            </a:r>
          </a:p>
        </p:txBody>
      </p:sp>
      <p:sp>
        <p:nvSpPr>
          <p:cNvPr id="43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CBFF6-D3FE-88D2-2793-89477D34C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413" name="Content Placeholder 2">
            <a:extLst>
              <a:ext uri="{FF2B5EF4-FFF2-40B4-BE49-F238E27FC236}">
                <a16:creationId xmlns:a16="http://schemas.microsoft.com/office/drawing/2014/main" id="{B6A8DA7A-A5B5-11CC-0509-A67C2948D9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4613252"/>
              </p:ext>
            </p:extLst>
          </p:nvPr>
        </p:nvGraphicFramePr>
        <p:xfrm>
          <a:off x="572493" y="2071316"/>
          <a:ext cx="6713552" cy="4119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2349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492D6-6666-CE22-B169-C6D1FE6A4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A48188-1B2B-F7D4-79AF-13C197F77EA8}"/>
              </a:ext>
            </a:extLst>
          </p:cNvPr>
          <p:cNvSpPr txBox="1"/>
          <p:nvPr/>
        </p:nvSpPr>
        <p:spPr>
          <a:xfrm>
            <a:off x="638882" y="4631161"/>
            <a:ext cx="3571810" cy="155932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Testing Accuracy = 78.05%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5889952-51DD-88FD-343A-E6586CDEF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9454" y="640080"/>
            <a:ext cx="6184299" cy="555040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77F97-34B4-7FE3-1821-AEC01E8A7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862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FC35F0-9978-044F-E1BC-7336E29CE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latin typeface="Times New Roman"/>
                <a:cs typeface="Times New Roman"/>
              </a:rPr>
              <a:t>Issue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AC0C5-BED7-1C84-A997-35D01847A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276B0B7-B0BB-6C84-8B82-1AD250C066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947577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6288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F2E49F-2F5A-9D59-149A-05DAECDC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latin typeface="+mj-lt"/>
                <a:ea typeface="+mj-ea"/>
                <a:cs typeface="+mj-cs"/>
              </a:rPr>
              <a:t>Cross-Validation</a:t>
            </a:r>
            <a:endParaRPr lang="en-US" sz="6000" kern="1200">
              <a:latin typeface="+mj-lt"/>
            </a:endParaRP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K Fold Cross-Validation in Machine Learning? How does K Fold Work?">
            <a:extLst>
              <a:ext uri="{FF2B5EF4-FFF2-40B4-BE49-F238E27FC236}">
                <a16:creationId xmlns:a16="http://schemas.microsoft.com/office/drawing/2014/main" id="{19319A02-4F00-74C6-0F81-A57F8FCB5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709803"/>
            <a:ext cx="7214616" cy="541096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04B71-916E-7BDD-564C-096C51F3C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6218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DD5F0-4AA4-2681-54C3-65435065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ResNet50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52BF8F-5266-2BDC-45C9-4CF88426F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7513" y="547810"/>
            <a:ext cx="6129035" cy="576983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3536F4-217E-691C-D172-1FC7F6369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45" y="2357437"/>
            <a:ext cx="4581525" cy="153352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86459-E45E-9E92-36CC-B8B6D5EE9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7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7A35-2D8C-1090-CFE9-77F40AF52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ResNet50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AAAA65-34D6-C71D-BBA3-0CF821AC4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53359" y="641594"/>
            <a:ext cx="6000081" cy="5582261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5B6E4A-3CBA-A8B0-DF3A-D9BAEADFD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23" y="2162908"/>
            <a:ext cx="4630615" cy="154744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CBF6A-D266-9729-7CC4-2DF9DBC56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138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8604D4-5EDE-A303-A2AF-B309B60AA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5" y="552906"/>
            <a:ext cx="5165936" cy="1674904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Times New Roman"/>
                <a:cs typeface="Times New Roman"/>
              </a:rPr>
              <a:t>Task 02: Data augmentation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1444A-F481-B3BD-0A61-628CC8746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0909" y="552906"/>
            <a:ext cx="5159825" cy="16749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latin typeface="Times New Roman"/>
                <a:cs typeface="Times New Roman"/>
              </a:rPr>
              <a:t>Using </a:t>
            </a:r>
            <a:r>
              <a:rPr lang="en-US" sz="2000" b="1">
                <a:latin typeface="Times New Roman"/>
                <a:cs typeface="Times New Roman"/>
              </a:rPr>
              <a:t>GAN</a:t>
            </a:r>
          </a:p>
          <a:p>
            <a:endParaRPr lang="en-US" sz="2000">
              <a:latin typeface="Times New Roman"/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56987-007D-4067-596D-670286A6B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mtClean="0"/>
              <a:pPr>
                <a:spcAft>
                  <a:spcPts val="600"/>
                </a:spcAft>
              </a:pPr>
              <a:t>25</a:t>
            </a:fld>
            <a:endParaRPr lang="en-US"/>
          </a:p>
        </p:txBody>
      </p:sp>
      <p:pic>
        <p:nvPicPr>
          <p:cNvPr id="6" name="Picture 5" descr="A group of animals on a blue surface&#10;&#10;AI-generated content may be incorrect.">
            <a:extLst>
              <a:ext uri="{FF2B5EF4-FFF2-40B4-BE49-F238E27FC236}">
                <a16:creationId xmlns:a16="http://schemas.microsoft.com/office/drawing/2014/main" id="{AEC56C36-AA37-5614-45CF-FF45A1FA88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167" r="95"/>
          <a:stretch/>
        </p:blipFill>
        <p:spPr>
          <a:xfrm>
            <a:off x="473319" y="3534215"/>
            <a:ext cx="10684228" cy="15548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1BE922-5F12-C952-6FFF-0CA0FA2AAE95}"/>
              </a:ext>
            </a:extLst>
          </p:cNvPr>
          <p:cNvSpPr txBox="1"/>
          <p:nvPr/>
        </p:nvSpPr>
        <p:spPr>
          <a:xfrm>
            <a:off x="2103120" y="2529840"/>
            <a:ext cx="5486400" cy="6248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248038-E32F-D481-699E-D2D05DC1F49C}"/>
              </a:ext>
            </a:extLst>
          </p:cNvPr>
          <p:cNvSpPr txBox="1"/>
          <p:nvPr/>
        </p:nvSpPr>
        <p:spPr>
          <a:xfrm>
            <a:off x="2087880" y="2524760"/>
            <a:ext cx="578104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latin typeface="Times New Roman"/>
                <a:cs typeface="Times New Roman"/>
              </a:rPr>
              <a:t>Generated Images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E060C75F-BF9A-1BB2-B0DA-EB7B20E0F80B}"/>
              </a:ext>
            </a:extLst>
          </p:cNvPr>
          <p:cNvSpPr txBox="1"/>
          <p:nvPr/>
        </p:nvSpPr>
        <p:spPr>
          <a:xfrm>
            <a:off x="5477021" y="1526345"/>
            <a:ext cx="5882640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LD​=−</a:t>
            </a:r>
            <a:r>
              <a:rPr lang="en-US" dirty="0" err="1"/>
              <a:t>Ex∼pdata</a:t>
            </a:r>
            <a:r>
              <a:rPr lang="en-US" dirty="0"/>
              <a:t>​(x)​[</a:t>
            </a:r>
            <a:r>
              <a:rPr lang="en-US" dirty="0" err="1"/>
              <a:t>logD</a:t>
            </a:r>
            <a:r>
              <a:rPr lang="en-US" dirty="0"/>
              <a:t>(x)]−</a:t>
            </a:r>
            <a:r>
              <a:rPr lang="en-US" dirty="0" err="1"/>
              <a:t>Ez∼pz</a:t>
            </a:r>
            <a:r>
              <a:rPr lang="en-US" dirty="0"/>
              <a:t>​(z)​[log(1−D(G(z)))]</a:t>
            </a:r>
          </a:p>
        </p:txBody>
      </p:sp>
    </p:spTree>
    <p:extLst>
      <p:ext uri="{BB962C8B-B14F-4D97-AF65-F5344CB8AC3E}">
        <p14:creationId xmlns:p14="http://schemas.microsoft.com/office/powerpoint/2010/main" val="36780698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7AA71F-A8F2-216D-7B78-CA268F9D0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385987-EE74-031B-6AF2-5D08412ED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531E60-549C-A04B-74F0-72221DFDD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5" y="552906"/>
            <a:ext cx="5165936" cy="1674904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Times New Roman"/>
                <a:cs typeface="Times New Roman"/>
              </a:rPr>
              <a:t>Task 02: Data augmentation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F3C5D-86A7-B6AE-FBDC-2747D729B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0909" y="552906"/>
            <a:ext cx="5159825" cy="16749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>
                <a:latin typeface="Times New Roman"/>
                <a:cs typeface="Times New Roman"/>
              </a:rPr>
              <a:t>Using GAN with soft labels</a:t>
            </a:r>
          </a:p>
          <a:p>
            <a:endParaRPr lang="en-US" sz="2000">
              <a:latin typeface="Times New Roman"/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82C46-F6B8-2A06-D712-94228AB9B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mtClean="0"/>
              <a:pPr>
                <a:spcAft>
                  <a:spcPts val="600"/>
                </a:spcAft>
              </a:pPr>
              <a:t>26</a:t>
            </a:fld>
            <a:endParaRPr lang="en-US"/>
          </a:p>
        </p:txBody>
      </p:sp>
      <p:pic>
        <p:nvPicPr>
          <p:cNvPr id="6" name="Picture 5" descr="A collage of images of animals&#10;&#10;AI-generated content may be incorrect.">
            <a:extLst>
              <a:ext uri="{FF2B5EF4-FFF2-40B4-BE49-F238E27FC236}">
                <a16:creationId xmlns:a16="http://schemas.microsoft.com/office/drawing/2014/main" id="{5C4BC6EB-5061-549A-B845-55A76BB88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783" y="3431992"/>
            <a:ext cx="9902255" cy="203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462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E1E87-FBC0-D0F8-E613-AF7D10490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Task 02: Data augmentation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87B88-F127-B0BE-04B5-88FF73731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Using Conditional GAN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6F6C1-CA6A-7EFA-1E49-30076CE8A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 descr="A collage of images of a horse&#10;&#10;AI-generated content may be incorrect.">
            <a:extLst>
              <a:ext uri="{FF2B5EF4-FFF2-40B4-BE49-F238E27FC236}">
                <a16:creationId xmlns:a16="http://schemas.microsoft.com/office/drawing/2014/main" id="{CF2562A8-381F-1454-8314-2A3052D356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003" r="-904" b="-310"/>
          <a:stretch/>
        </p:blipFill>
        <p:spPr>
          <a:xfrm>
            <a:off x="2375352" y="2895762"/>
            <a:ext cx="7207453" cy="36476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59AAA5-76AA-F696-4B50-CE1EDC7BAFE4}"/>
              </a:ext>
            </a:extLst>
          </p:cNvPr>
          <p:cNvSpPr txBox="1"/>
          <p:nvPr/>
        </p:nvSpPr>
        <p:spPr>
          <a:xfrm>
            <a:off x="2931160" y="2311400"/>
            <a:ext cx="578104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>
                <a:latin typeface="Times New Roman"/>
                <a:cs typeface="Times New Roman"/>
              </a:rPr>
              <a:t>Generated Images</a:t>
            </a:r>
          </a:p>
        </p:txBody>
      </p:sp>
    </p:spTree>
    <p:extLst>
      <p:ext uri="{BB962C8B-B14F-4D97-AF65-F5344CB8AC3E}">
        <p14:creationId xmlns:p14="http://schemas.microsoft.com/office/powerpoint/2010/main" val="13043212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E94954-EC69-5E4B-2573-04D3E38AF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7A10F-05B1-A009-916B-01F0F9D32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Task 02: Data augmentation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111CE-F85D-5FFF-29E8-51692399F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Times New Roman"/>
                <a:cs typeface="Times New Roman"/>
              </a:rPr>
              <a:t>Using Conditional GAN</a:t>
            </a:r>
            <a:endParaRPr lang="en-US">
              <a:latin typeface="Aptos" panose="020B0004020202020204"/>
              <a:cs typeface="Times New Roman"/>
            </a:endParaRPr>
          </a:p>
          <a:p>
            <a:pPr marL="0" indent="0">
              <a:buNone/>
            </a:pPr>
            <a:r>
              <a:rPr lang="en-US">
                <a:latin typeface="Times New Roman"/>
                <a:cs typeface="Times New Roman"/>
              </a:rPr>
              <a:t>with progressive growing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9B887-51A1-4E2B-FC08-DCC1AEB34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28</a:t>
            </a:fld>
            <a:endParaRPr lang="en-US"/>
          </a:p>
        </p:txBody>
      </p:sp>
      <p:pic>
        <p:nvPicPr>
          <p:cNvPr id="7" name="Picture 6" descr="A collage of images of a goat&#10;&#10;AI-generated content may be incorrect.">
            <a:extLst>
              <a:ext uri="{FF2B5EF4-FFF2-40B4-BE49-F238E27FC236}">
                <a16:creationId xmlns:a16="http://schemas.microsoft.com/office/drawing/2014/main" id="{77C0E592-A83E-BC76-335A-52A7B00C0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619" y="1209675"/>
            <a:ext cx="5260730" cy="5329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7804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222128-4934-838E-5F83-050B96F96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85BAC-D0A9-FB8D-BB9B-E78F451E5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Final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B969A-DE51-FD97-7DCC-8C9214EA8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0120" y="2983865"/>
            <a:ext cx="7254240" cy="8969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3200">
                <a:latin typeface="Times New Roman"/>
                <a:cs typeface="Times New Roman"/>
              </a:rPr>
              <a:t>CNN Classifier including augmented data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FA1E5A-B412-F277-8051-36440DB29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89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F600F1-A19A-9409-BDF9-E0997B0B7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latin typeface="Times New Roman"/>
                <a:cs typeface="Times New Roman"/>
              </a:rPr>
              <a:t>Custom CNN Classifier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3CBAB-6017-3E7C-F0EF-E2E6FE5C5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b="1">
                <a:latin typeface="Times New Roman"/>
                <a:cs typeface="Times New Roman"/>
              </a:rPr>
              <a:t>Structure:</a:t>
            </a:r>
          </a:p>
          <a:p>
            <a:pPr marL="514350" indent="-514350">
              <a:buAutoNum type="arabicParenR"/>
            </a:pPr>
            <a:r>
              <a:rPr lang="en-US" sz="2200">
                <a:latin typeface="Times New Roman"/>
                <a:ea typeface="+mn-lt"/>
                <a:cs typeface="+mn-lt"/>
              </a:rPr>
              <a:t>4 –CNN Layers (kernel size=3, padding=1) , input size = 224*224</a:t>
            </a:r>
            <a:endParaRPr lang="en-US" sz="2200">
              <a:latin typeface="Times New Roman"/>
              <a:cs typeface="Times New Roman"/>
            </a:endParaRPr>
          </a:p>
          <a:p>
            <a:pPr marL="514350" indent="-514350">
              <a:buAutoNum type="arabicParenR"/>
            </a:pPr>
            <a:r>
              <a:rPr lang="en-US" sz="2200">
                <a:latin typeface="Times New Roman"/>
                <a:cs typeface="Times New Roman"/>
              </a:rPr>
              <a:t>Activation Function (ReLU)--max(0,x)</a:t>
            </a:r>
          </a:p>
          <a:p>
            <a:pPr marL="514350" indent="-514350">
              <a:buAutoNum type="arabicParenR"/>
            </a:pPr>
            <a:r>
              <a:rPr lang="en-US" sz="2200">
                <a:latin typeface="Times New Roman"/>
                <a:cs typeface="Times New Roman"/>
              </a:rPr>
              <a:t>Pooling (Max, 2)--best results</a:t>
            </a:r>
          </a:p>
          <a:p>
            <a:pPr marL="514350" indent="-514350">
              <a:buAutoNum type="arabicParenR"/>
            </a:pPr>
            <a:r>
              <a:rPr lang="en-US" sz="2200">
                <a:latin typeface="Times New Roman"/>
                <a:cs typeface="Times New Roman"/>
              </a:rPr>
              <a:t>Final feature map size = 16 * 16</a:t>
            </a:r>
          </a:p>
          <a:p>
            <a:pPr marL="0" indent="0">
              <a:buNone/>
            </a:pPr>
            <a:endParaRPr lang="en-US" sz="2200">
              <a:latin typeface="Times New Roman"/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1A56E5-984D-075E-E1D0-D54D98DDC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732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A7E73-DA2B-7762-31F1-60CC1DABA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CD9CE-64C0-C142-3DE6-3065DE1BC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ResNet50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A35F7-2986-F5AC-9989-D27ED7C05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30</a:t>
            </a:fld>
            <a:endParaRPr lang="en-US"/>
          </a:p>
        </p:txBody>
      </p:sp>
      <p:pic>
        <p:nvPicPr>
          <p:cNvPr id="3" name="Content Placeholder 2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7F644CCC-6FA8-B33D-F1B5-3495795470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678" y="2209866"/>
            <a:ext cx="4724400" cy="1533525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314AD40-49F8-4BBA-D930-FD01453C2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497" y="364049"/>
            <a:ext cx="6243718" cy="581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777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B2C5FA-4FD3-AB6A-CF4A-F0A46D0EA7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C8BF2-1134-9C78-C291-364F90198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ResNet50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6BAB2-FEBE-D1EC-0912-3D70E7D1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31</a:t>
            </a:fld>
            <a:endParaRPr lang="en-US"/>
          </a:p>
        </p:txBody>
      </p:sp>
      <p:pic>
        <p:nvPicPr>
          <p:cNvPr id="11" name="Content Placeholder 10" descr="A graph with blue squares&#10;&#10;AI-generated content may be incorrect.">
            <a:extLst>
              <a:ext uri="{FF2B5EF4-FFF2-40B4-BE49-F238E27FC236}">
                <a16:creationId xmlns:a16="http://schemas.microsoft.com/office/drawing/2014/main" id="{98DCBC81-7EE8-2671-D790-026DA84A3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4382" y="366201"/>
            <a:ext cx="6444763" cy="5991575"/>
          </a:xfrm>
        </p:spPr>
      </p:pic>
      <p:pic>
        <p:nvPicPr>
          <p:cNvPr id="12" name="Picture 11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DCF39CDF-B5B7-A919-36A0-C8E19CC32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89" y="1996698"/>
            <a:ext cx="5286697" cy="18184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4A0AAFB-867E-10CA-20A6-A08B9F230133}"/>
              </a:ext>
            </a:extLst>
          </p:cNvPr>
          <p:cNvSpPr txBox="1"/>
          <p:nvPr/>
        </p:nvSpPr>
        <p:spPr>
          <a:xfrm>
            <a:off x="487680" y="4312919"/>
            <a:ext cx="3747867" cy="1354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1"/>
              <a:t>Comparison</a:t>
            </a:r>
          </a:p>
          <a:p>
            <a:endParaRPr lang="en-US"/>
          </a:p>
          <a:p>
            <a:r>
              <a:rPr lang="en-US"/>
              <a:t>1- Best = 66.01, Avg = 64.21</a:t>
            </a:r>
          </a:p>
          <a:p>
            <a:r>
              <a:rPr lang="en-US"/>
              <a:t>2- Best = 74.03 , Avg = 63.31</a:t>
            </a:r>
          </a:p>
        </p:txBody>
      </p:sp>
    </p:spTree>
    <p:extLst>
      <p:ext uri="{BB962C8B-B14F-4D97-AF65-F5344CB8AC3E}">
        <p14:creationId xmlns:p14="http://schemas.microsoft.com/office/powerpoint/2010/main" val="19919592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66337-8DA8-8375-BB7C-C5BED2884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Task 03: Style Transferring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B0FF3-643C-37A9-F178-7F6C6F3F5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>
                <a:latin typeface="Times New Roman"/>
                <a:cs typeface="Times New Roman"/>
              </a:rPr>
              <a:t>Using Cycle GAN</a:t>
            </a:r>
          </a:p>
          <a:p>
            <a:endParaRPr lang="en-US" sz="2200">
              <a:latin typeface="Times New Roman"/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A0114F-BB07-B596-6AB6-2C76EE7E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mtClean="0"/>
              <a:pPr>
                <a:spcAft>
                  <a:spcPts val="600"/>
                </a:spcAft>
              </a:pPr>
              <a:t>32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B44CD-B639-0091-8B05-F52C73FFAE83}"/>
              </a:ext>
            </a:extLst>
          </p:cNvPr>
          <p:cNvSpPr txBox="1"/>
          <p:nvPr/>
        </p:nvSpPr>
        <p:spPr>
          <a:xfrm>
            <a:off x="1585656" y="2138386"/>
            <a:ext cx="8206152" cy="21852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err="1"/>
              <a:t>CycleGAN</a:t>
            </a:r>
            <a:r>
              <a:rPr lang="en-US" sz="2400" b="1" dirty="0"/>
              <a:t> Loss</a:t>
            </a:r>
          </a:p>
          <a:p>
            <a:pPr marL="457200" indent="-457200">
              <a:buAutoNum type="arabicPeriod"/>
            </a:pPr>
            <a:r>
              <a:rPr lang="en-US" dirty="0"/>
              <a:t>GAN Loss --</a:t>
            </a:r>
            <a:r>
              <a:rPr lang="en-US" dirty="0">
                <a:ea typeface="+mn-lt"/>
                <a:cs typeface="+mn-lt"/>
              </a:rPr>
              <a:t>Ensures generated images look realistic within their target domain by pitting generators against discriminators.</a:t>
            </a:r>
          </a:p>
          <a:p>
            <a:pPr marL="457200" indent="-457200">
              <a:buAutoNum type="arabicPeriod"/>
            </a:pPr>
            <a:r>
              <a:rPr lang="en-US" dirty="0"/>
              <a:t>Cycle Loss -- </a:t>
            </a:r>
            <a:r>
              <a:rPr lang="en-US" dirty="0">
                <a:ea typeface="+mn-lt"/>
                <a:cs typeface="+mn-lt"/>
              </a:rPr>
              <a:t>Forces the translation to be reversible, ensuring that translating an image to the other domain and back yields the original image.</a:t>
            </a:r>
          </a:p>
          <a:p>
            <a:pPr marL="457200" indent="-457200">
              <a:buAutoNum type="arabicPeriod"/>
            </a:pPr>
            <a:r>
              <a:rPr lang="en-US" sz="2000" dirty="0"/>
              <a:t>Identity Loss -- </a:t>
            </a:r>
            <a:r>
              <a:rPr lang="en-US" sz="2000" dirty="0">
                <a:ea typeface="+mn-lt"/>
                <a:cs typeface="+mn-lt"/>
              </a:rPr>
              <a:t>Encourages the generator to preserve the input image's when the input already belongs to the target domain.</a:t>
            </a:r>
          </a:p>
        </p:txBody>
      </p:sp>
    </p:spTree>
    <p:extLst>
      <p:ext uri="{BB962C8B-B14F-4D97-AF65-F5344CB8AC3E}">
        <p14:creationId xmlns:p14="http://schemas.microsoft.com/office/powerpoint/2010/main" val="30495193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B2F4-A47C-DEA4-ADD9-E7909EB73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67512"/>
            <a:ext cx="10908792" cy="1069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/>
              <a:t>Results</a:t>
            </a:r>
          </a:p>
        </p:txBody>
      </p:sp>
      <p:pic>
        <p:nvPicPr>
          <p:cNvPr id="5" name="Content Placeholder 4" descr="A horse on a blue surface&#10;&#10;AI-generated content may be incorrect.">
            <a:extLst>
              <a:ext uri="{FF2B5EF4-FFF2-40B4-BE49-F238E27FC236}">
                <a16:creationId xmlns:a16="http://schemas.microsoft.com/office/drawing/2014/main" id="{D4A585EE-C56F-06C1-05C2-2B7FD74A8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33" y="2473650"/>
            <a:ext cx="2842229" cy="2999772"/>
          </a:xfrm>
          <a:prstGeom prst="rect">
            <a:avLst/>
          </a:prstGeom>
        </p:spPr>
      </p:pic>
      <p:pic>
        <p:nvPicPr>
          <p:cNvPr id="8" name="Picture 7" descr="A cow standing on a blue surface&#10;&#10;AI-generated content may be incorrect.">
            <a:extLst>
              <a:ext uri="{FF2B5EF4-FFF2-40B4-BE49-F238E27FC236}">
                <a16:creationId xmlns:a16="http://schemas.microsoft.com/office/drawing/2014/main" id="{681E2CE0-38D1-67EE-6BB2-D202CC142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938" y="2473650"/>
            <a:ext cx="2832069" cy="2988991"/>
          </a:xfrm>
          <a:prstGeom prst="rect">
            <a:avLst/>
          </a:prstGeom>
        </p:spPr>
      </p:pic>
      <p:pic>
        <p:nvPicPr>
          <p:cNvPr id="9" name="Picture 8" descr="A horse on a blue surface&#10;&#10;AI-generated content may be incorrect.">
            <a:extLst>
              <a:ext uri="{FF2B5EF4-FFF2-40B4-BE49-F238E27FC236}">
                <a16:creationId xmlns:a16="http://schemas.microsoft.com/office/drawing/2014/main" id="{45C6F4C4-9654-59CC-1B45-ACF47A3ED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993" y="2473650"/>
            <a:ext cx="2832069" cy="2988991"/>
          </a:xfrm>
          <a:prstGeom prst="rect">
            <a:avLst/>
          </a:prstGeom>
        </p:spPr>
      </p:pic>
      <p:pic>
        <p:nvPicPr>
          <p:cNvPr id="6" name="Picture 5" descr="A cow standing on a blue surface&#10;&#10;AI-generated content may be incorrect.">
            <a:extLst>
              <a:ext uri="{FF2B5EF4-FFF2-40B4-BE49-F238E27FC236}">
                <a16:creationId xmlns:a16="http://schemas.microsoft.com/office/drawing/2014/main" id="{9C886B4A-1AC4-C684-0884-3B379B8232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1797" y="2473650"/>
            <a:ext cx="2832069" cy="298899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0C6815-8876-8D5D-03B1-51061D631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33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6460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57A6E-2045-0E1D-2C35-43224167A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/>
                <a:cs typeface="Times New Roman"/>
              </a:rPr>
              <a:t>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ECA5B-FD00-04FC-DFC6-1EF22148A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6600">
                <a:latin typeface="Times New Roman"/>
                <a:cs typeface="Times New Roman"/>
              </a:rPr>
              <a:t>Thank You!</a:t>
            </a:r>
          </a:p>
          <a:p>
            <a:pPr marL="0" indent="0" algn="ctr">
              <a:buNone/>
            </a:pPr>
            <a:r>
              <a:rPr lang="en-US" sz="6600">
                <a:latin typeface="Times New Roman"/>
                <a:cs typeface="Times New Roman"/>
              </a:rPr>
              <a:t>:)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F4A25-BCB1-07CD-E418-C8EBF2510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36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A2FF8F-DBE8-3AAD-DF74-7C40D4F18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>
                <a:latin typeface="Times New Roman"/>
                <a:cs typeface="Times New Roman"/>
              </a:rPr>
              <a:t>Custom CNN Classifier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0B177-EE85-8DC4-7DF9-C65E27381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900" b="1">
                <a:latin typeface="Times New Roman"/>
                <a:cs typeface="Times New Roman"/>
              </a:rPr>
              <a:t>Classifier (Fully Connected Layers)</a:t>
            </a:r>
          </a:p>
          <a:p>
            <a:r>
              <a:rPr lang="en-US" sz="1900">
                <a:latin typeface="Times New Roman"/>
                <a:cs typeface="Times New Roman"/>
              </a:rPr>
              <a:t>Flatten() -- 128 x 16 x 16</a:t>
            </a:r>
            <a:r>
              <a:rPr lang="en-US" sz="1900">
                <a:latin typeface="Times New Roman"/>
                <a:ea typeface="+mn-lt"/>
                <a:cs typeface="+mn-lt"/>
              </a:rPr>
              <a:t> into a 1D vector (32768 features)</a:t>
            </a:r>
            <a:endParaRPr lang="en-US" sz="1900">
              <a:latin typeface="Times New Roman"/>
              <a:cs typeface="Times New Roman"/>
            </a:endParaRPr>
          </a:p>
          <a:p>
            <a:r>
              <a:rPr lang="en-US" sz="1900">
                <a:latin typeface="Times New Roman"/>
                <a:cs typeface="Times New Roman"/>
              </a:rPr>
              <a:t>Linear(32768 → 128 -compresses high-dimensional feature vector to a compact representation</a:t>
            </a:r>
          </a:p>
          <a:p>
            <a:r>
              <a:rPr lang="en-US" sz="1900">
                <a:latin typeface="Times New Roman"/>
                <a:cs typeface="Times New Roman"/>
              </a:rPr>
              <a:t>ReLU()</a:t>
            </a:r>
            <a:r>
              <a:rPr lang="en-US" sz="1900">
                <a:latin typeface="Times New Roman"/>
                <a:ea typeface="+mn-lt"/>
                <a:cs typeface="+mn-lt"/>
              </a:rPr>
              <a:t> + </a:t>
            </a:r>
            <a:r>
              <a:rPr lang="en-US" sz="1900">
                <a:latin typeface="Times New Roman"/>
                <a:cs typeface="Times New Roman"/>
              </a:rPr>
              <a:t>Dropout(0.7) </a:t>
            </a:r>
          </a:p>
          <a:p>
            <a:r>
              <a:rPr lang="en-US" sz="1900">
                <a:latin typeface="Times New Roman"/>
                <a:cs typeface="Times New Roman"/>
              </a:rPr>
              <a:t>Linear(128 → 2)-Final output layer for </a:t>
            </a:r>
            <a:r>
              <a:rPr lang="en-US" sz="1900">
                <a:latin typeface="Times New Roman"/>
                <a:ea typeface="+mn-lt"/>
                <a:cs typeface="+mn-lt"/>
              </a:rPr>
              <a:t>binary classification (2 classes)</a:t>
            </a:r>
            <a:endParaRPr lang="en-US" sz="19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1900" b="1">
                <a:latin typeface="Times New Roman"/>
                <a:cs typeface="Times New Roman"/>
              </a:rPr>
              <a:t>Hyper-Parameters:</a:t>
            </a:r>
          </a:p>
          <a:p>
            <a:pPr marL="0" indent="0">
              <a:buNone/>
            </a:pPr>
            <a:r>
              <a:rPr lang="en-US" sz="1900">
                <a:latin typeface="Times New Roman"/>
                <a:cs typeface="Times New Roman"/>
              </a:rPr>
              <a:t>BATCH_SIZE = 8</a:t>
            </a:r>
          </a:p>
          <a:p>
            <a:pPr marL="0" indent="0">
              <a:buNone/>
            </a:pPr>
            <a:r>
              <a:rPr lang="en-US" sz="1900">
                <a:latin typeface="Times New Roman"/>
                <a:cs typeface="Times New Roman"/>
              </a:rPr>
              <a:t> EPOCHS = 50</a:t>
            </a:r>
          </a:p>
          <a:p>
            <a:pPr marL="0" indent="0">
              <a:buNone/>
            </a:pPr>
            <a:r>
              <a:rPr lang="en-US" sz="1900">
                <a:latin typeface="Times New Roman"/>
                <a:cs typeface="Times New Roman"/>
              </a:rPr>
              <a:t>LEARNING_RATE = 0.0003,</a:t>
            </a:r>
          </a:p>
          <a:p>
            <a:pPr marL="0" indent="0">
              <a:buNone/>
            </a:pPr>
            <a:r>
              <a:rPr lang="en-US" sz="1900">
                <a:latin typeface="Times New Roman"/>
                <a:cs typeface="Times New Roman"/>
              </a:rPr>
              <a:t>criterion = Cross EntropyLoss</a:t>
            </a:r>
          </a:p>
          <a:p>
            <a:pPr marL="0" indent="0">
              <a:buNone/>
            </a:pPr>
            <a:r>
              <a:rPr lang="en-US" sz="1900">
                <a:latin typeface="Times New Roman"/>
                <a:cs typeface="Times New Roman"/>
              </a:rPr>
              <a:t>Optimizer = Adam</a:t>
            </a:r>
            <a:endParaRPr lang="en-US" sz="1900"/>
          </a:p>
          <a:p>
            <a:pPr marL="457200" indent="-457200"/>
            <a:endParaRPr lang="en-US" sz="1900" b="1">
              <a:latin typeface="Times New Roman"/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9C3E9-4CD7-1466-1DC2-4B13D7763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76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A82585-6F4B-2DE0-0F52-2FD6A60E2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Training Performance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A968EE-C08E-99EC-639B-ED7AABA5D1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718576"/>
            <a:ext cx="10905066" cy="43075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AF4489-D8BB-3530-327E-9C523DC68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530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90B4A5-A12E-DD5E-0E78-EA4919710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176466-A4D7-CC23-57CF-3E3C0964FEBF}"/>
              </a:ext>
            </a:extLst>
          </p:cNvPr>
          <p:cNvSpPr txBox="1"/>
          <p:nvPr/>
        </p:nvSpPr>
        <p:spPr>
          <a:xfrm>
            <a:off x="638882" y="4631161"/>
            <a:ext cx="3571810" cy="155932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Testing Accuracy = 54.88%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225278-79AD-DB57-83DB-98844B2908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4622" y="640080"/>
            <a:ext cx="6453963" cy="555040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253495-5BF9-EA8F-9485-C13A87445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12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6092C-F210-92DF-B115-B06FE9B7B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ResNet50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D39752-9949-A9A4-CBC0-4D7219D63D6B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Hyper-Parameters: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Batch size = 32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Epochs = 50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Learning Rate = 0.001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Optimizer = Adam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Cross Entropy Loss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Pretrained = False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</p:txBody>
      </p:sp>
      <p:pic>
        <p:nvPicPr>
          <p:cNvPr id="4" name="Content Placeholder 3" descr="ResNet50. ResNet-50 is a convolutional neural… | by Aditi Rastogi | Dev  Genius">
            <a:extLst>
              <a:ext uri="{FF2B5EF4-FFF2-40B4-BE49-F238E27FC236}">
                <a16:creationId xmlns:a16="http://schemas.microsoft.com/office/drawing/2014/main" id="{20B706AC-1E4F-5690-81F9-FF64C91A3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7724" r="-1373"/>
          <a:stretch/>
        </p:blipFill>
        <p:spPr>
          <a:xfrm>
            <a:off x="3528881" y="2804084"/>
            <a:ext cx="8673904" cy="169530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82DE29-36F6-80AD-E4DA-AA4A677D8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5021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D16E77-2B82-7998-5821-ABEE30A06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Performance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D55E6A-9D4B-40A4-0391-BB0501E4D7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054" y="1675227"/>
            <a:ext cx="9449892" cy="439419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65BD18-F058-4E71-44C2-5B7503B2E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026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28FFD7-FF2C-966D-63BC-AA66765DF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2F914D-F72E-8942-CB42-306CBC34BBCA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Testing Accuracy = 43.90%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F9BC25-DF5A-5606-A3D2-E1FFAE9728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8724" y="640080"/>
            <a:ext cx="6214864" cy="557784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8A62D5-39A1-1856-5C33-EF2B97D93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401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MachineVision Project</vt:lpstr>
      <vt:lpstr>Tasks 01: CNN Classifier</vt:lpstr>
      <vt:lpstr>Custom CNN Classifier</vt:lpstr>
      <vt:lpstr>Custom CNN Classifier</vt:lpstr>
      <vt:lpstr>Training Performance</vt:lpstr>
      <vt:lpstr>Results</vt:lpstr>
      <vt:lpstr>ResNet50</vt:lpstr>
      <vt:lpstr>Performance</vt:lpstr>
      <vt:lpstr>Result</vt:lpstr>
      <vt:lpstr>VGG-16</vt:lpstr>
      <vt:lpstr>Performance</vt:lpstr>
      <vt:lpstr>Result</vt:lpstr>
      <vt:lpstr>Transfer Learning</vt:lpstr>
      <vt:lpstr>VGG-19</vt:lpstr>
      <vt:lpstr>Performance</vt:lpstr>
      <vt:lpstr>Result</vt:lpstr>
      <vt:lpstr>VGG-16</vt:lpstr>
      <vt:lpstr>Result</vt:lpstr>
      <vt:lpstr>ResNet50</vt:lpstr>
      <vt:lpstr>Result</vt:lpstr>
      <vt:lpstr>Issue  </vt:lpstr>
      <vt:lpstr>Cross-Validation</vt:lpstr>
      <vt:lpstr>ResNet50</vt:lpstr>
      <vt:lpstr>ResNet50</vt:lpstr>
      <vt:lpstr>Task 02: Data augmentation</vt:lpstr>
      <vt:lpstr>Task 02: Data augmentation</vt:lpstr>
      <vt:lpstr>Task 02: Data augmentation</vt:lpstr>
      <vt:lpstr>Task 02: Data augmentation</vt:lpstr>
      <vt:lpstr>Final Task</vt:lpstr>
      <vt:lpstr>ResNet50</vt:lpstr>
      <vt:lpstr>ResNet50</vt:lpstr>
      <vt:lpstr>Task 03: Style Transferring</vt:lpstr>
      <vt:lpstr>Results</vt:lpstr>
      <vt:lpstr>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37</cp:revision>
  <dcterms:created xsi:type="dcterms:W3CDTF">2025-05-01T14:50:39Z</dcterms:created>
  <dcterms:modified xsi:type="dcterms:W3CDTF">2025-05-06T08:51:02Z</dcterms:modified>
</cp:coreProperties>
</file>