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C4900-8F8C-D545-BFAB-13C7135A449A}" type="doc">
      <dgm:prSet loTypeId="urn:microsoft.com/office/officeart/2005/8/layout/cycle3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822EDE-94C4-1042-956A-DC585F8BBEE8}">
      <dgm:prSet phldrT="[Text]"/>
      <dgm:spPr>
        <a:gradFill rotWithShape="0">
          <a:gsLst>
            <a:gs pos="21000">
              <a:srgbClr val="F38542"/>
            </a:gs>
            <a:gs pos="100000">
              <a:srgbClr val="FF0000"/>
            </a:gs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74009">
              <a:srgbClr val="FB2C16"/>
            </a:gs>
            <a:gs pos="10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smtClean="0"/>
            <a:t>Distributed processing </a:t>
          </a:r>
          <a:endParaRPr lang="en-US" dirty="0"/>
        </a:p>
      </dgm:t>
    </dgm:pt>
    <dgm:pt modelId="{4CBA3397-BCC7-A34D-AA10-6662C32457E6}" type="parTrans" cxnId="{E14B9DC6-858B-CD4A-92CC-C9F81D90A74C}">
      <dgm:prSet/>
      <dgm:spPr/>
      <dgm:t>
        <a:bodyPr/>
        <a:lstStyle/>
        <a:p>
          <a:endParaRPr lang="en-US"/>
        </a:p>
      </dgm:t>
    </dgm:pt>
    <dgm:pt modelId="{CBE72819-125C-F74A-AADF-F1C4139C1C1F}" type="sibTrans" cxnId="{E14B9DC6-858B-CD4A-92CC-C9F81D90A74C}">
      <dgm:prSet/>
      <dgm:spPr/>
      <dgm:t>
        <a:bodyPr/>
        <a:lstStyle/>
        <a:p>
          <a:endParaRPr lang="en-US"/>
        </a:p>
      </dgm:t>
    </dgm:pt>
    <dgm:pt modelId="{025E0B4A-E92F-1448-AF8A-A634023E9A4B}">
      <dgm:prSet phldrT="[Text]"/>
      <dgm:spPr/>
      <dgm:t>
        <a:bodyPr/>
        <a:lstStyle/>
        <a:p>
          <a:r>
            <a:rPr lang="en-US" dirty="0" smtClean="0"/>
            <a:t> Handles various datasets</a:t>
          </a:r>
          <a:endParaRPr lang="en-US" dirty="0"/>
        </a:p>
      </dgm:t>
    </dgm:pt>
    <dgm:pt modelId="{EF3A7606-9D0F-5D47-8847-D61656890A4E}" type="parTrans" cxnId="{2EB78014-2A2F-F24D-BBB2-8B4275C3BF7A}">
      <dgm:prSet/>
      <dgm:spPr/>
      <dgm:t>
        <a:bodyPr/>
        <a:lstStyle/>
        <a:p>
          <a:endParaRPr lang="en-US"/>
        </a:p>
      </dgm:t>
    </dgm:pt>
    <dgm:pt modelId="{EC72D081-CD03-4C4C-BBB3-3AF3CACDE7DE}" type="sibTrans" cxnId="{2EB78014-2A2F-F24D-BBB2-8B4275C3BF7A}">
      <dgm:prSet/>
      <dgm:spPr/>
      <dgm:t>
        <a:bodyPr/>
        <a:lstStyle/>
        <a:p>
          <a:endParaRPr lang="en-US"/>
        </a:p>
      </dgm:t>
    </dgm:pt>
    <dgm:pt modelId="{C9758C38-C147-8541-BB96-449DA53115A0}">
      <dgm:prSet phldrT="[Text]"/>
      <dgm:spPr/>
      <dgm:t>
        <a:bodyPr/>
        <a:lstStyle/>
        <a:p>
          <a:r>
            <a:rPr lang="en-US" dirty="0" smtClean="0"/>
            <a:t>Low Cost no license fee</a:t>
          </a:r>
          <a:endParaRPr lang="en-US" dirty="0"/>
        </a:p>
      </dgm:t>
    </dgm:pt>
    <dgm:pt modelId="{18704428-CBF0-A64C-80E8-071FD9DB9601}" type="parTrans" cxnId="{1197676A-449E-EB4D-904B-33207F771828}">
      <dgm:prSet/>
      <dgm:spPr/>
      <dgm:t>
        <a:bodyPr/>
        <a:lstStyle/>
        <a:p>
          <a:endParaRPr lang="en-US"/>
        </a:p>
      </dgm:t>
    </dgm:pt>
    <dgm:pt modelId="{1589DA51-74DB-DC4B-AED6-D8C24A753DFE}" type="sibTrans" cxnId="{1197676A-449E-EB4D-904B-33207F771828}">
      <dgm:prSet/>
      <dgm:spPr/>
      <dgm:t>
        <a:bodyPr/>
        <a:lstStyle/>
        <a:p>
          <a:endParaRPr lang="en-US"/>
        </a:p>
      </dgm:t>
    </dgm:pt>
    <dgm:pt modelId="{1DB3801D-9DFA-B34F-8747-4FB430C46260}">
      <dgm:prSet phldrT="[Text]"/>
      <dgm:spPr/>
      <dgm:t>
        <a:bodyPr/>
        <a:lstStyle/>
        <a:p>
          <a:r>
            <a:rPr lang="en-US" dirty="0" smtClean="0"/>
            <a:t>Bright Future</a:t>
          </a:r>
          <a:endParaRPr lang="en-US" dirty="0"/>
        </a:p>
      </dgm:t>
    </dgm:pt>
    <dgm:pt modelId="{B2E45197-E639-DC44-BAFF-DD2F358B95B3}" type="parTrans" cxnId="{77E30E38-E81D-7844-B761-1573B4A0D8C3}">
      <dgm:prSet/>
      <dgm:spPr/>
      <dgm:t>
        <a:bodyPr/>
        <a:lstStyle/>
        <a:p>
          <a:endParaRPr lang="en-US"/>
        </a:p>
      </dgm:t>
    </dgm:pt>
    <dgm:pt modelId="{D2607310-D285-BB4B-9E41-3E739EFC5F0D}" type="sibTrans" cxnId="{77E30E38-E81D-7844-B761-1573B4A0D8C3}">
      <dgm:prSet/>
      <dgm:spPr/>
      <dgm:t>
        <a:bodyPr/>
        <a:lstStyle/>
        <a:p>
          <a:endParaRPr lang="en-US"/>
        </a:p>
      </dgm:t>
    </dgm:pt>
    <dgm:pt modelId="{73D5B6E9-2213-7743-9EF0-145469EA17BA}">
      <dgm:prSet phldrT="[Text]"/>
      <dgm:spPr/>
      <dgm:t>
        <a:bodyPr/>
        <a:lstStyle/>
        <a:p>
          <a:r>
            <a:rPr lang="en-US" dirty="0" err="1" smtClean="0"/>
            <a:t>OpenSource</a:t>
          </a:r>
          <a:endParaRPr lang="en-US" dirty="0"/>
        </a:p>
      </dgm:t>
    </dgm:pt>
    <dgm:pt modelId="{5FF3CE35-06C3-EA40-A812-D4A8A4F5E822}" type="parTrans" cxnId="{62BD7272-F07E-564B-99F1-632C50E878CB}">
      <dgm:prSet/>
      <dgm:spPr/>
      <dgm:t>
        <a:bodyPr/>
        <a:lstStyle/>
        <a:p>
          <a:endParaRPr lang="en-US"/>
        </a:p>
      </dgm:t>
    </dgm:pt>
    <dgm:pt modelId="{E05AA85E-37B5-E44F-B32A-DB7AD6648492}" type="sibTrans" cxnId="{62BD7272-F07E-564B-99F1-632C50E878CB}">
      <dgm:prSet/>
      <dgm:spPr/>
      <dgm:t>
        <a:bodyPr/>
        <a:lstStyle/>
        <a:p>
          <a:endParaRPr lang="en-US"/>
        </a:p>
      </dgm:t>
    </dgm:pt>
    <dgm:pt modelId="{FCBC26DC-6AEF-114B-97F9-691C5B9928A6}">
      <dgm:prSet phldrT="[Text]"/>
      <dgm:spPr/>
      <dgm:t>
        <a:bodyPr/>
        <a:lstStyle/>
        <a:p>
          <a:r>
            <a:rPr lang="en-US" dirty="0" smtClean="0"/>
            <a:t>Near real-time response</a:t>
          </a:r>
          <a:endParaRPr lang="en-US" dirty="0"/>
        </a:p>
      </dgm:t>
    </dgm:pt>
    <dgm:pt modelId="{C9FF7B0A-A992-124D-8D42-B523A66ED0C2}" type="parTrans" cxnId="{B000E2A1-EF76-7D48-8908-C8806115CC20}">
      <dgm:prSet/>
      <dgm:spPr/>
      <dgm:t>
        <a:bodyPr/>
        <a:lstStyle/>
        <a:p>
          <a:endParaRPr lang="en-US"/>
        </a:p>
      </dgm:t>
    </dgm:pt>
    <dgm:pt modelId="{8F011C35-8C1E-874C-BA68-35602280F10B}" type="sibTrans" cxnId="{B000E2A1-EF76-7D48-8908-C8806115CC20}">
      <dgm:prSet/>
      <dgm:spPr/>
      <dgm:t>
        <a:bodyPr/>
        <a:lstStyle/>
        <a:p>
          <a:endParaRPr lang="en-US"/>
        </a:p>
      </dgm:t>
    </dgm:pt>
    <dgm:pt modelId="{A9D37C45-259D-404A-BAB0-6A7C43A16305}" type="pres">
      <dgm:prSet presAssocID="{9CCC4900-8F8C-D545-BFAB-13C7135A449A}" presName="Name0" presStyleCnt="0">
        <dgm:presLayoutVars>
          <dgm:dir/>
          <dgm:resizeHandles val="exact"/>
        </dgm:presLayoutVars>
      </dgm:prSet>
      <dgm:spPr/>
    </dgm:pt>
    <dgm:pt modelId="{2E8FE9EC-2BE0-5C4E-8A89-B1EB705A31C2}" type="pres">
      <dgm:prSet presAssocID="{9CCC4900-8F8C-D545-BFAB-13C7135A449A}" presName="cycle" presStyleCnt="0"/>
      <dgm:spPr/>
    </dgm:pt>
    <dgm:pt modelId="{B3D97A57-63B1-7048-A9E4-F65ABDB48420}" type="pres">
      <dgm:prSet presAssocID="{7E822EDE-94C4-1042-956A-DC585F8BBEE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A064E-6110-A944-9D2A-0538C7C58266}" type="pres">
      <dgm:prSet presAssocID="{CBE72819-125C-F74A-AADF-F1C4139C1C1F}" presName="sibTransFirstNode" presStyleLbl="bgShp" presStyleIdx="0" presStyleCnt="1"/>
      <dgm:spPr/>
    </dgm:pt>
    <dgm:pt modelId="{D85F77FA-45F4-584A-A2FE-8D7EE6A134EA}" type="pres">
      <dgm:prSet presAssocID="{025E0B4A-E92F-1448-AF8A-A634023E9A4B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D4DD7-AA8A-3649-B90F-C078820B293C}" type="pres">
      <dgm:prSet presAssocID="{C9758C38-C147-8541-BB96-449DA53115A0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8CD8B-BC2A-E04F-AF9C-56BB241771DC}" type="pres">
      <dgm:prSet presAssocID="{1DB3801D-9DFA-B34F-8747-4FB430C4626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94E40-9C67-B649-A621-B9D8DAB66BBC}" type="pres">
      <dgm:prSet presAssocID="{73D5B6E9-2213-7743-9EF0-145469EA17B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ABE71-5E56-6147-83BC-8A8E88B7F02E}" type="pres">
      <dgm:prSet presAssocID="{FCBC26DC-6AEF-114B-97F9-691C5B9928A6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78014-2A2F-F24D-BBB2-8B4275C3BF7A}" srcId="{9CCC4900-8F8C-D545-BFAB-13C7135A449A}" destId="{025E0B4A-E92F-1448-AF8A-A634023E9A4B}" srcOrd="1" destOrd="0" parTransId="{EF3A7606-9D0F-5D47-8847-D61656890A4E}" sibTransId="{EC72D081-CD03-4C4C-BBB3-3AF3CACDE7DE}"/>
    <dgm:cxn modelId="{13E406D7-05DA-7547-9BC7-78DE88B5DD96}" type="presOf" srcId="{FCBC26DC-6AEF-114B-97F9-691C5B9928A6}" destId="{659ABE71-5E56-6147-83BC-8A8E88B7F02E}" srcOrd="0" destOrd="0" presId="urn:microsoft.com/office/officeart/2005/8/layout/cycle3"/>
    <dgm:cxn modelId="{599E1FC1-C89D-C247-AA29-3BAF910233E0}" type="presOf" srcId="{1DB3801D-9DFA-B34F-8747-4FB430C46260}" destId="{6018CD8B-BC2A-E04F-AF9C-56BB241771DC}" srcOrd="0" destOrd="0" presId="urn:microsoft.com/office/officeart/2005/8/layout/cycle3"/>
    <dgm:cxn modelId="{11E8312E-71A2-0E4A-97A9-307070B0B294}" type="presOf" srcId="{025E0B4A-E92F-1448-AF8A-A634023E9A4B}" destId="{D85F77FA-45F4-584A-A2FE-8D7EE6A134EA}" srcOrd="0" destOrd="0" presId="urn:microsoft.com/office/officeart/2005/8/layout/cycle3"/>
    <dgm:cxn modelId="{68E7E947-1A15-864F-903F-4CF6A11F702F}" type="presOf" srcId="{73D5B6E9-2213-7743-9EF0-145469EA17BA}" destId="{FF194E40-9C67-B649-A621-B9D8DAB66BBC}" srcOrd="0" destOrd="0" presId="urn:microsoft.com/office/officeart/2005/8/layout/cycle3"/>
    <dgm:cxn modelId="{1197676A-449E-EB4D-904B-33207F771828}" srcId="{9CCC4900-8F8C-D545-BFAB-13C7135A449A}" destId="{C9758C38-C147-8541-BB96-449DA53115A0}" srcOrd="2" destOrd="0" parTransId="{18704428-CBF0-A64C-80E8-071FD9DB9601}" sibTransId="{1589DA51-74DB-DC4B-AED6-D8C24A753DFE}"/>
    <dgm:cxn modelId="{C05ECB52-5327-344A-9E84-63E9C5482ADB}" type="presOf" srcId="{C9758C38-C147-8541-BB96-449DA53115A0}" destId="{3CED4DD7-AA8A-3649-B90F-C078820B293C}" srcOrd="0" destOrd="0" presId="urn:microsoft.com/office/officeart/2005/8/layout/cycle3"/>
    <dgm:cxn modelId="{3C4A4B91-A5F6-5B49-93D5-82CA5C8DC05E}" type="presOf" srcId="{7E822EDE-94C4-1042-956A-DC585F8BBEE8}" destId="{B3D97A57-63B1-7048-A9E4-F65ABDB48420}" srcOrd="0" destOrd="0" presId="urn:microsoft.com/office/officeart/2005/8/layout/cycle3"/>
    <dgm:cxn modelId="{B000E2A1-EF76-7D48-8908-C8806115CC20}" srcId="{9CCC4900-8F8C-D545-BFAB-13C7135A449A}" destId="{FCBC26DC-6AEF-114B-97F9-691C5B9928A6}" srcOrd="5" destOrd="0" parTransId="{C9FF7B0A-A992-124D-8D42-B523A66ED0C2}" sibTransId="{8F011C35-8C1E-874C-BA68-35602280F10B}"/>
    <dgm:cxn modelId="{62BD7272-F07E-564B-99F1-632C50E878CB}" srcId="{9CCC4900-8F8C-D545-BFAB-13C7135A449A}" destId="{73D5B6E9-2213-7743-9EF0-145469EA17BA}" srcOrd="4" destOrd="0" parTransId="{5FF3CE35-06C3-EA40-A812-D4A8A4F5E822}" sibTransId="{E05AA85E-37B5-E44F-B32A-DB7AD6648492}"/>
    <dgm:cxn modelId="{E14B9DC6-858B-CD4A-92CC-C9F81D90A74C}" srcId="{9CCC4900-8F8C-D545-BFAB-13C7135A449A}" destId="{7E822EDE-94C4-1042-956A-DC585F8BBEE8}" srcOrd="0" destOrd="0" parTransId="{4CBA3397-BCC7-A34D-AA10-6662C32457E6}" sibTransId="{CBE72819-125C-F74A-AADF-F1C4139C1C1F}"/>
    <dgm:cxn modelId="{1A08914C-03D3-554B-B720-126929090680}" type="presOf" srcId="{CBE72819-125C-F74A-AADF-F1C4139C1C1F}" destId="{EB0A064E-6110-A944-9D2A-0538C7C58266}" srcOrd="0" destOrd="0" presId="urn:microsoft.com/office/officeart/2005/8/layout/cycle3"/>
    <dgm:cxn modelId="{77E30E38-E81D-7844-B761-1573B4A0D8C3}" srcId="{9CCC4900-8F8C-D545-BFAB-13C7135A449A}" destId="{1DB3801D-9DFA-B34F-8747-4FB430C46260}" srcOrd="3" destOrd="0" parTransId="{B2E45197-E639-DC44-BAFF-DD2F358B95B3}" sibTransId="{D2607310-D285-BB4B-9E41-3E739EFC5F0D}"/>
    <dgm:cxn modelId="{2EDFC80B-A357-3B4A-A89C-0AC7A087D76A}" type="presOf" srcId="{9CCC4900-8F8C-D545-BFAB-13C7135A449A}" destId="{A9D37C45-259D-404A-BAB0-6A7C43A16305}" srcOrd="0" destOrd="0" presId="urn:microsoft.com/office/officeart/2005/8/layout/cycle3"/>
    <dgm:cxn modelId="{57932405-8C42-5C47-A0FC-E399E6DEB848}" type="presParOf" srcId="{A9D37C45-259D-404A-BAB0-6A7C43A16305}" destId="{2E8FE9EC-2BE0-5C4E-8A89-B1EB705A31C2}" srcOrd="0" destOrd="0" presId="urn:microsoft.com/office/officeart/2005/8/layout/cycle3"/>
    <dgm:cxn modelId="{00292976-F0EB-1342-BD2D-3606C1B4DA1A}" type="presParOf" srcId="{2E8FE9EC-2BE0-5C4E-8A89-B1EB705A31C2}" destId="{B3D97A57-63B1-7048-A9E4-F65ABDB48420}" srcOrd="0" destOrd="0" presId="urn:microsoft.com/office/officeart/2005/8/layout/cycle3"/>
    <dgm:cxn modelId="{8BD55A98-0EF0-C646-90CA-219D17CDE318}" type="presParOf" srcId="{2E8FE9EC-2BE0-5C4E-8A89-B1EB705A31C2}" destId="{EB0A064E-6110-A944-9D2A-0538C7C58266}" srcOrd="1" destOrd="0" presId="urn:microsoft.com/office/officeart/2005/8/layout/cycle3"/>
    <dgm:cxn modelId="{62043A41-7430-EE47-ACCE-CAF293AACBD5}" type="presParOf" srcId="{2E8FE9EC-2BE0-5C4E-8A89-B1EB705A31C2}" destId="{D85F77FA-45F4-584A-A2FE-8D7EE6A134EA}" srcOrd="2" destOrd="0" presId="urn:microsoft.com/office/officeart/2005/8/layout/cycle3"/>
    <dgm:cxn modelId="{8C89C605-63B7-2045-B57F-72D810D58A11}" type="presParOf" srcId="{2E8FE9EC-2BE0-5C4E-8A89-B1EB705A31C2}" destId="{3CED4DD7-AA8A-3649-B90F-C078820B293C}" srcOrd="3" destOrd="0" presId="urn:microsoft.com/office/officeart/2005/8/layout/cycle3"/>
    <dgm:cxn modelId="{0FC4FE3C-21C1-EA45-ABD9-D4D004A91E7E}" type="presParOf" srcId="{2E8FE9EC-2BE0-5C4E-8A89-B1EB705A31C2}" destId="{6018CD8B-BC2A-E04F-AF9C-56BB241771DC}" srcOrd="4" destOrd="0" presId="urn:microsoft.com/office/officeart/2005/8/layout/cycle3"/>
    <dgm:cxn modelId="{49221FA9-28CC-924D-A7E5-CC904E8B39BB}" type="presParOf" srcId="{2E8FE9EC-2BE0-5C4E-8A89-B1EB705A31C2}" destId="{FF194E40-9C67-B649-A621-B9D8DAB66BBC}" srcOrd="5" destOrd="0" presId="urn:microsoft.com/office/officeart/2005/8/layout/cycle3"/>
    <dgm:cxn modelId="{9C8CE3C2-987B-8942-8D34-486E6299A028}" type="presParOf" srcId="{2E8FE9EC-2BE0-5C4E-8A89-B1EB705A31C2}" destId="{659ABE71-5E56-6147-83BC-8A8E88B7F02E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A064E-6110-A944-9D2A-0538C7C58266}">
      <dsp:nvSpPr>
        <dsp:cNvPr id="0" name=""/>
        <dsp:cNvSpPr/>
      </dsp:nvSpPr>
      <dsp:spPr>
        <a:xfrm>
          <a:off x="110509" y="285199"/>
          <a:ext cx="3711217" cy="3711217"/>
        </a:xfrm>
        <a:prstGeom prst="circularArrow">
          <a:avLst>
            <a:gd name="adj1" fmla="val 5274"/>
            <a:gd name="adj2" fmla="val 312630"/>
            <a:gd name="adj3" fmla="val 14337630"/>
            <a:gd name="adj4" fmla="val 17063223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97A57-63B1-7048-A9E4-F65ABDB48420}">
      <dsp:nvSpPr>
        <dsp:cNvPr id="0" name=""/>
        <dsp:cNvSpPr/>
      </dsp:nvSpPr>
      <dsp:spPr>
        <a:xfrm>
          <a:off x="1304665" y="291787"/>
          <a:ext cx="1322905" cy="661452"/>
        </a:xfrm>
        <a:prstGeom prst="roundRect">
          <a:avLst/>
        </a:prstGeom>
        <a:gradFill rotWithShape="0">
          <a:gsLst>
            <a:gs pos="21000">
              <a:srgbClr val="F38542"/>
            </a:gs>
            <a:gs pos="100000">
              <a:srgbClr val="FF0000"/>
            </a:gs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74009">
              <a:srgbClr val="FB2C16"/>
            </a:gs>
            <a:gs pos="10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Distributed processing </a:t>
          </a:r>
          <a:endParaRPr lang="en-US" sz="1300" kern="1200" dirty="0"/>
        </a:p>
      </dsp:txBody>
      <dsp:txXfrm>
        <a:off x="1336954" y="324076"/>
        <a:ext cx="1258327" cy="596874"/>
      </dsp:txXfrm>
    </dsp:sp>
    <dsp:sp modelId="{D85F77FA-45F4-584A-A2FE-8D7EE6A134EA}">
      <dsp:nvSpPr>
        <dsp:cNvPr id="0" name=""/>
        <dsp:cNvSpPr/>
      </dsp:nvSpPr>
      <dsp:spPr>
        <a:xfrm>
          <a:off x="2608522" y="1044569"/>
          <a:ext cx="1322905" cy="6614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Handles various datasets</a:t>
          </a:r>
          <a:endParaRPr lang="en-US" sz="1300" kern="1200" dirty="0"/>
        </a:p>
      </dsp:txBody>
      <dsp:txXfrm>
        <a:off x="2640811" y="1076858"/>
        <a:ext cx="1258327" cy="596874"/>
      </dsp:txXfrm>
    </dsp:sp>
    <dsp:sp modelId="{3CED4DD7-AA8A-3649-B90F-C078820B293C}">
      <dsp:nvSpPr>
        <dsp:cNvPr id="0" name=""/>
        <dsp:cNvSpPr/>
      </dsp:nvSpPr>
      <dsp:spPr>
        <a:xfrm>
          <a:off x="2608522" y="2550134"/>
          <a:ext cx="1322905" cy="6614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Low Cost no license fee</a:t>
          </a:r>
          <a:endParaRPr lang="en-US" sz="1300" kern="1200" dirty="0"/>
        </a:p>
      </dsp:txBody>
      <dsp:txXfrm>
        <a:off x="2640811" y="2582423"/>
        <a:ext cx="1258327" cy="596874"/>
      </dsp:txXfrm>
    </dsp:sp>
    <dsp:sp modelId="{6018CD8B-BC2A-E04F-AF9C-56BB241771DC}">
      <dsp:nvSpPr>
        <dsp:cNvPr id="0" name=""/>
        <dsp:cNvSpPr/>
      </dsp:nvSpPr>
      <dsp:spPr>
        <a:xfrm>
          <a:off x="1304665" y="3302916"/>
          <a:ext cx="1322905" cy="66145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Bright Future</a:t>
          </a:r>
          <a:endParaRPr lang="en-US" sz="1300" kern="1200" dirty="0"/>
        </a:p>
      </dsp:txBody>
      <dsp:txXfrm>
        <a:off x="1336954" y="3335205"/>
        <a:ext cx="1258327" cy="596874"/>
      </dsp:txXfrm>
    </dsp:sp>
    <dsp:sp modelId="{FF194E40-9C67-B649-A621-B9D8DAB66BBC}">
      <dsp:nvSpPr>
        <dsp:cNvPr id="0" name=""/>
        <dsp:cNvSpPr/>
      </dsp:nvSpPr>
      <dsp:spPr>
        <a:xfrm>
          <a:off x="808" y="2550134"/>
          <a:ext cx="1322905" cy="6614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OpenSource</a:t>
          </a:r>
          <a:endParaRPr lang="en-US" sz="1300" kern="1200" dirty="0"/>
        </a:p>
      </dsp:txBody>
      <dsp:txXfrm>
        <a:off x="33097" y="2582423"/>
        <a:ext cx="1258327" cy="596874"/>
      </dsp:txXfrm>
    </dsp:sp>
    <dsp:sp modelId="{659ABE71-5E56-6147-83BC-8A8E88B7F02E}">
      <dsp:nvSpPr>
        <dsp:cNvPr id="0" name=""/>
        <dsp:cNvSpPr/>
      </dsp:nvSpPr>
      <dsp:spPr>
        <a:xfrm>
          <a:off x="808" y="1044569"/>
          <a:ext cx="1322905" cy="6614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Near real-time response</a:t>
          </a:r>
          <a:endParaRPr lang="en-US" sz="1300" kern="1200" dirty="0"/>
        </a:p>
      </dsp:txBody>
      <dsp:txXfrm>
        <a:off x="33097" y="1076858"/>
        <a:ext cx="1258327" cy="596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4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D56B-BC97-AB47-BD1E-AB7ED21E407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D5BE-E045-DE4C-8E3F-D7D774B3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– Advance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dirty="0" smtClean="0"/>
              <a:t>Class &amp; sessions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77340"/>
            <a:ext cx="5181600" cy="49263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Session 1 - </a:t>
            </a:r>
            <a:r>
              <a:rPr lang="en-US" sz="2000" dirty="0"/>
              <a:t>Overview and Use Cases</a:t>
            </a:r>
            <a:endParaRPr lang="en-US" sz="2400" dirty="0"/>
          </a:p>
          <a:p>
            <a:r>
              <a:rPr lang="en-US" sz="1600" dirty="0"/>
              <a:t>Q</a:t>
            </a:r>
            <a:r>
              <a:rPr lang="en-US" sz="1600" dirty="0" smtClean="0"/>
              <a:t>uick </a:t>
            </a:r>
            <a:r>
              <a:rPr lang="en-US" sz="1600" dirty="0"/>
              <a:t>overview of trends and use </a:t>
            </a:r>
            <a:r>
              <a:rPr lang="en-US" sz="1600" dirty="0" smtClean="0"/>
              <a:t>cases</a:t>
            </a:r>
            <a:endParaRPr lang="en-US" sz="1600" dirty="0"/>
          </a:p>
          <a:p>
            <a:r>
              <a:rPr lang="en-US" sz="1600" dirty="0" smtClean="0"/>
              <a:t>Tools </a:t>
            </a:r>
            <a:r>
              <a:rPr lang="en-US" sz="1600" dirty="0"/>
              <a:t>and Eco-system projects we will cover</a:t>
            </a:r>
          </a:p>
          <a:p>
            <a:r>
              <a:rPr lang="en-US" sz="1600" dirty="0" smtClean="0"/>
              <a:t>Perform </a:t>
            </a:r>
            <a:r>
              <a:rPr lang="en-US" sz="1600" dirty="0"/>
              <a:t>quick health check of Hadoop cluster</a:t>
            </a:r>
          </a:p>
          <a:p>
            <a:r>
              <a:rPr lang="en-US" sz="1600" dirty="0" smtClean="0"/>
              <a:t>Setup </a:t>
            </a:r>
            <a:r>
              <a:rPr lang="en-US" sz="1600" dirty="0" err="1" smtClean="0"/>
              <a:t>Nifi</a:t>
            </a:r>
            <a:r>
              <a:rPr lang="en-US" sz="1600" dirty="0" smtClean="0"/>
              <a:t>  streaming engine</a:t>
            </a:r>
            <a:endParaRPr lang="en-US" sz="1600" dirty="0"/>
          </a:p>
          <a:p>
            <a:r>
              <a:rPr lang="en-US" sz="1600" dirty="0" smtClean="0"/>
              <a:t>Create </a:t>
            </a:r>
            <a:r>
              <a:rPr lang="en-US" sz="1600" dirty="0"/>
              <a:t>- Setup Twitter application API</a:t>
            </a:r>
          </a:p>
          <a:p>
            <a:pPr marL="0" indent="0">
              <a:buNone/>
            </a:pPr>
            <a:r>
              <a:rPr lang="en-US" sz="2400" dirty="0" smtClean="0"/>
              <a:t>Session 2 - </a:t>
            </a:r>
            <a:r>
              <a:rPr lang="en-US" sz="2000" dirty="0"/>
              <a:t>Ingestion and Data </a:t>
            </a:r>
            <a:r>
              <a:rPr lang="en-US" sz="2000" dirty="0" smtClean="0"/>
              <a:t>manipulation</a:t>
            </a:r>
          </a:p>
          <a:p>
            <a:r>
              <a:rPr lang="en-US" sz="1800" dirty="0"/>
              <a:t>Setup </a:t>
            </a:r>
            <a:r>
              <a:rPr lang="en-US" sz="1800" dirty="0" err="1"/>
              <a:t>Nifi</a:t>
            </a:r>
            <a:r>
              <a:rPr lang="en-US" sz="1800" dirty="0"/>
              <a:t> ingestion stream info HDFS </a:t>
            </a:r>
          </a:p>
          <a:p>
            <a:r>
              <a:rPr lang="en-US" sz="1800" dirty="0"/>
              <a:t>Create table on RAW twitter dataset</a:t>
            </a:r>
          </a:p>
          <a:p>
            <a:r>
              <a:rPr lang="en-US" sz="1800" dirty="0"/>
              <a:t>convert Raw data into structure dataset</a:t>
            </a:r>
          </a:p>
          <a:p>
            <a:r>
              <a:rPr lang="en-US" sz="1800" dirty="0"/>
              <a:t>Ingest data into HDFS via raw text </a:t>
            </a:r>
            <a:r>
              <a:rPr lang="en-US" sz="1800" dirty="0" smtClean="0"/>
              <a:t>file</a:t>
            </a:r>
          </a:p>
          <a:p>
            <a:pPr marL="0" indent="0">
              <a:buNone/>
            </a:pPr>
            <a:r>
              <a:rPr lang="en-US" sz="2400" dirty="0" smtClean="0"/>
              <a:t>Session 3 </a:t>
            </a:r>
            <a:r>
              <a:rPr lang="en-US" sz="1400" dirty="0" smtClean="0"/>
              <a:t>- </a:t>
            </a:r>
            <a:r>
              <a:rPr lang="en-US" sz="2000" dirty="0" smtClean="0"/>
              <a:t>Overview and Use Cases</a:t>
            </a:r>
          </a:p>
          <a:p>
            <a:r>
              <a:rPr lang="en-US" sz="1700" dirty="0" smtClean="0"/>
              <a:t>Install R and R studio server</a:t>
            </a:r>
          </a:p>
          <a:p>
            <a:r>
              <a:rPr lang="en-US" sz="1700" dirty="0" smtClean="0"/>
              <a:t>Install </a:t>
            </a:r>
            <a:r>
              <a:rPr lang="en-US" sz="1700" dirty="0" err="1" smtClean="0"/>
              <a:t>Rhadoop</a:t>
            </a:r>
            <a:r>
              <a:rPr lang="en-US" sz="1700" dirty="0" smtClean="0"/>
              <a:t> libraries </a:t>
            </a:r>
            <a:endParaRPr lang="en-US" sz="1700" dirty="0" smtClean="0"/>
          </a:p>
          <a:p>
            <a:r>
              <a:rPr lang="en-US" sz="1700" dirty="0" smtClean="0"/>
              <a:t>Experiment with Twitter Data from HDFS</a:t>
            </a:r>
          </a:p>
          <a:p>
            <a:pPr lvl="1"/>
            <a:r>
              <a:rPr lang="en-US" sz="2000" dirty="0"/>
              <a:t>Find top user</a:t>
            </a:r>
          </a:p>
          <a:p>
            <a:pPr lvl="1"/>
            <a:r>
              <a:rPr lang="en-US" sz="2000" dirty="0"/>
              <a:t>Find top keywords</a:t>
            </a:r>
          </a:p>
          <a:p>
            <a:pPr lvl="1"/>
            <a:r>
              <a:rPr lang="en-US" sz="2000" dirty="0"/>
              <a:t>Find Positive and negative</a:t>
            </a:r>
            <a:endParaRPr lang="en-US" sz="1100" dirty="0" smtClean="0"/>
          </a:p>
          <a:p>
            <a:r>
              <a:rPr lang="en-US" sz="1700" dirty="0" smtClean="0"/>
              <a:t>Setup </a:t>
            </a:r>
            <a:r>
              <a:rPr lang="en-US" sz="1700" dirty="0" err="1" smtClean="0"/>
              <a:t>Nifi</a:t>
            </a:r>
            <a:r>
              <a:rPr lang="en-US" sz="1700" dirty="0" smtClean="0"/>
              <a:t>  streaming engine</a:t>
            </a:r>
          </a:p>
          <a:p>
            <a:r>
              <a:rPr lang="en-US" sz="1700" dirty="0" smtClean="0"/>
              <a:t>Create - Setup Twitter application API</a:t>
            </a:r>
            <a:r>
              <a:rPr lang="en-US" sz="1700" dirty="0" smtClean="0"/>
              <a:t> 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577340"/>
            <a:ext cx="5181600" cy="4926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Session 4 </a:t>
            </a:r>
            <a:r>
              <a:rPr lang="en-US" dirty="0" smtClean="0"/>
              <a:t>- </a:t>
            </a:r>
            <a:r>
              <a:rPr lang="en-US" sz="1700" dirty="0" smtClean="0"/>
              <a:t>Overview</a:t>
            </a:r>
            <a:r>
              <a:rPr lang="en-US" sz="1900" dirty="0" smtClean="0"/>
              <a:t> and Use Cases</a:t>
            </a:r>
          </a:p>
          <a:p>
            <a:r>
              <a:rPr lang="en-US" sz="1200" dirty="0" smtClean="0"/>
              <a:t>Why Spark?</a:t>
            </a:r>
          </a:p>
          <a:p>
            <a:r>
              <a:rPr lang="en-US" sz="1200" dirty="0" smtClean="0"/>
              <a:t>Install </a:t>
            </a:r>
            <a:r>
              <a:rPr lang="en-US" sz="1200" dirty="0"/>
              <a:t>Spark on </a:t>
            </a:r>
            <a:r>
              <a:rPr lang="en-US" sz="1200" dirty="0" smtClean="0"/>
              <a:t>Yarn </a:t>
            </a:r>
            <a:endParaRPr lang="en-US" sz="1200" dirty="0"/>
          </a:p>
          <a:p>
            <a:r>
              <a:rPr lang="en-US" sz="1200" dirty="0"/>
              <a:t>What is Spark-Submit, Spark-Shell and </a:t>
            </a:r>
            <a:r>
              <a:rPr lang="en-US" sz="1200" dirty="0" err="1"/>
              <a:t>pyspark</a:t>
            </a:r>
            <a:endParaRPr lang="en-US" sz="1200" dirty="0"/>
          </a:p>
          <a:p>
            <a:r>
              <a:rPr lang="en-US" sz="1200" dirty="0"/>
              <a:t>Spark toolkit in field - </a:t>
            </a:r>
            <a:r>
              <a:rPr lang="en-US" sz="1200" dirty="0" err="1"/>
              <a:t>Jupyter</a:t>
            </a:r>
            <a:r>
              <a:rPr lang="en-US" sz="1200" dirty="0"/>
              <a:t> notebook, </a:t>
            </a:r>
            <a:r>
              <a:rPr lang="en-US" sz="1200" dirty="0" smtClean="0"/>
              <a:t>Levy server, H20, </a:t>
            </a:r>
            <a:r>
              <a:rPr lang="en-US" sz="1200" dirty="0" err="1" smtClean="0"/>
              <a:t>SparkR</a:t>
            </a:r>
            <a:endParaRPr lang="en-US" sz="1200" dirty="0"/>
          </a:p>
          <a:p>
            <a:r>
              <a:rPr lang="en-US" sz="1200" dirty="0"/>
              <a:t>Read data from existing file in HDFS and display 10 </a:t>
            </a:r>
            <a:r>
              <a:rPr lang="en-US" sz="1200" dirty="0" smtClean="0"/>
              <a:t>values</a:t>
            </a:r>
            <a:endParaRPr lang="en-US" sz="1200" dirty="0"/>
          </a:p>
          <a:p>
            <a:r>
              <a:rPr lang="en-US" sz="1200" dirty="0" smtClean="0"/>
              <a:t>Query existing Hive table via </a:t>
            </a:r>
            <a:r>
              <a:rPr lang="en-US" sz="1200" dirty="0" err="1" smtClean="0"/>
              <a:t>SparkSQL</a:t>
            </a:r>
            <a:r>
              <a:rPr lang="en-US" sz="1200" dirty="0" smtClean="0"/>
              <a:t>	</a:t>
            </a:r>
          </a:p>
          <a:p>
            <a:pPr marL="0" indent="0">
              <a:buNone/>
            </a:pPr>
            <a:r>
              <a:rPr lang="en-US" sz="1600" dirty="0" smtClean="0"/>
              <a:t>Session 5 – </a:t>
            </a:r>
            <a:r>
              <a:rPr lang="en-US" sz="1400" dirty="0" smtClean="0"/>
              <a:t>Visual and Data analytics</a:t>
            </a:r>
          </a:p>
          <a:p>
            <a:r>
              <a:rPr lang="en-US" sz="1400" dirty="0" smtClean="0"/>
              <a:t>Install </a:t>
            </a:r>
            <a:r>
              <a:rPr lang="en-US" sz="1400" dirty="0" err="1" smtClean="0"/>
              <a:t>Solr</a:t>
            </a:r>
            <a:r>
              <a:rPr lang="en-US" sz="1400" dirty="0" smtClean="0"/>
              <a:t> service on HDFS cluster</a:t>
            </a:r>
          </a:p>
          <a:p>
            <a:pPr lvl="1"/>
            <a:r>
              <a:rPr lang="en-US" sz="1200" dirty="0" err="1" smtClean="0"/>
              <a:t>cre</a:t>
            </a:r>
            <a:endParaRPr lang="en-US" sz="12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19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Typical use cases of </a:t>
            </a:r>
            <a:r>
              <a:rPr lang="en-US" dirty="0" err="1" smtClean="0"/>
              <a:t>BigData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</a:p>
          <a:p>
            <a:pPr lvl="1"/>
            <a:r>
              <a:rPr lang="en-US" dirty="0" smtClean="0"/>
              <a:t>Why use Big Data? </a:t>
            </a:r>
          </a:p>
          <a:p>
            <a:pPr lvl="1"/>
            <a:r>
              <a:rPr lang="en-US" dirty="0" smtClean="0"/>
              <a:t>How can Big Data help your enterprise? Should you use Big Data?</a:t>
            </a:r>
          </a:p>
          <a:p>
            <a:pPr lvl="1"/>
            <a:r>
              <a:rPr lang="en-US" dirty="0" smtClean="0"/>
              <a:t>Do you have Big Data problem?</a:t>
            </a:r>
          </a:p>
          <a:p>
            <a:r>
              <a:rPr lang="en-US" dirty="0" smtClean="0"/>
              <a:t>Industry typical use case for Big Data</a:t>
            </a:r>
          </a:p>
          <a:p>
            <a:pPr lvl="1"/>
            <a:r>
              <a:rPr lang="en-US" dirty="0" smtClean="0"/>
              <a:t>Data Lake</a:t>
            </a:r>
          </a:p>
          <a:p>
            <a:pPr lvl="1"/>
            <a:r>
              <a:rPr lang="en-US" dirty="0" smtClean="0"/>
              <a:t>Data offloading – Hybrid environment </a:t>
            </a:r>
          </a:p>
          <a:p>
            <a:pPr lvl="1"/>
            <a:r>
              <a:rPr lang="en-US" dirty="0" smtClean="0"/>
              <a:t>Data analytics – Data discovery </a:t>
            </a:r>
          </a:p>
          <a:p>
            <a:pPr lvl="1"/>
            <a:r>
              <a:rPr lang="en-US" dirty="0" smtClean="0"/>
              <a:t>Machine learning – deep learning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Extremely large datasets (Terabytes &gt; Petabytes &gt; Exabytes &gt; Zettabytes)</a:t>
            </a:r>
          </a:p>
          <a:p>
            <a:r>
              <a:rPr lang="en-US" dirty="0" smtClean="0"/>
              <a:t>Exceeds the processing capacity of conventional database systems</a:t>
            </a:r>
          </a:p>
          <a:p>
            <a:r>
              <a:rPr lang="en-US" dirty="0" smtClean="0"/>
              <a:t>As far back as 2001, industry analyst Doug Laney (currently with Gartner) articulated the now mainstream definition of big data as the three Vs of big data: volume, velocity and variety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Volume.</a:t>
            </a:r>
            <a:r>
              <a:rPr lang="en-US" dirty="0" smtClean="0"/>
              <a:t> Many factors contribute to the increase in data volume. Transaction-based data stored through the years. Unstructured data streaming in from social media. Increasing amounts of sensor and machine-to-machine data being collected. In the past, excessive data volume was a storage issue. But with decreasing storage costs, other issues emerge, including how to determine relevance within large data volumes and how to use analytics to create value from relevant data.</a:t>
            </a:r>
          </a:p>
          <a:p>
            <a:pPr lvl="1"/>
            <a:r>
              <a:rPr lang="en-US" b="1" dirty="0" smtClean="0"/>
              <a:t>Velocity.</a:t>
            </a:r>
            <a:r>
              <a:rPr lang="en-US" dirty="0" smtClean="0"/>
              <a:t> Data is streaming in at unprecedented speed and must be dealt with in a timely manner. RFID tags, sensors and smart metering are driving the need to deal with torrents of data in near-real time. Reacting quickly enough to deal with data velocity is a challenge for most organizations.</a:t>
            </a:r>
          </a:p>
          <a:p>
            <a:pPr lvl="1"/>
            <a:r>
              <a:rPr lang="en-US" b="1" dirty="0" smtClean="0"/>
              <a:t>Variety.</a:t>
            </a:r>
            <a:r>
              <a:rPr lang="en-US" dirty="0" smtClean="0"/>
              <a:t> Data today comes in all types of formats. Structured, numeric data in traditional databases. Information created from line-of-business applications. Unstructured text documents, email, video, audio, stock ticker data and financial transactions. Managing, merging and governing different varieties of data is something many organizations still grapple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2990"/>
          </a:xfrm>
        </p:spPr>
        <p:txBody>
          <a:bodyPr/>
          <a:lstStyle/>
          <a:p>
            <a:r>
              <a:rPr lang="en-US" b="1" dirty="0" err="1" smtClean="0"/>
              <a:t>Bigdata</a:t>
            </a:r>
            <a:r>
              <a:rPr lang="en-US" b="1" dirty="0" smtClean="0"/>
              <a:t> Stack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12831"/>
            <a:ext cx="6172200" cy="362281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45302947"/>
              </p:ext>
            </p:extLst>
          </p:nvPr>
        </p:nvGraphicFramePr>
        <p:xfrm>
          <a:off x="839788" y="1612831"/>
          <a:ext cx="3932237" cy="425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1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analytics </a:t>
            </a:r>
          </a:p>
          <a:p>
            <a:r>
              <a:rPr lang="en-US" dirty="0" smtClean="0"/>
              <a:t>Machine learning (Mllib)</a:t>
            </a:r>
          </a:p>
          <a:p>
            <a:r>
              <a:rPr lang="en-US" dirty="0" smtClean="0"/>
              <a:t>Anomalies detection</a:t>
            </a:r>
          </a:p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Retail customer 360 customer view</a:t>
            </a:r>
          </a:p>
          <a:p>
            <a:r>
              <a:rPr lang="en-US" dirty="0" smtClean="0"/>
              <a:t>Scalable and cost effective storage</a:t>
            </a:r>
          </a:p>
          <a:p>
            <a:r>
              <a:rPr lang="en-US" dirty="0" smtClean="0"/>
              <a:t>Health Care and </a:t>
            </a:r>
            <a:r>
              <a:rPr lang="en-US" dirty="0" smtClean="0"/>
              <a:t>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Engineer Vs Data Scientist 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711387" y="260335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Data Engineer 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187900" y="2603350"/>
            <a:ext cx="151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Data Scientist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511555" y="3315148"/>
            <a:ext cx="60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Role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511555" y="454331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Skills</a:t>
            </a:r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74889" y="2452744"/>
            <a:ext cx="39334" cy="31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5012" y="3315148"/>
            <a:ext cx="318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 solve business problems using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2919650" y="3315147"/>
            <a:ext cx="31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 engineer software solutions.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907766" y="4543313"/>
            <a:ext cx="318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More of programing and technical skills and ability to architect technical solutions. 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655012" y="4543313"/>
            <a:ext cx="318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Strong of Mathematical Skills</a:t>
            </a:r>
            <a:r>
              <a:rPr lang="en-AU" dirty="0"/>
              <a:t> </a:t>
            </a:r>
            <a:r>
              <a:rPr lang="en-AU" dirty="0" smtClean="0"/>
              <a:t>and understanding of statistical Models.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is a free Course Available on Hadoop-Skills.com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2.0 Ecosystem ..cont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1"/>
            <a:ext cx="8610600" cy="506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9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 we will 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application API for data ingestion</a:t>
            </a:r>
            <a:endParaRPr lang="en-US" dirty="0" smtClean="0"/>
          </a:p>
          <a:p>
            <a:r>
              <a:rPr lang="en-US" dirty="0" err="1" smtClean="0"/>
              <a:t>Nifi</a:t>
            </a:r>
            <a:r>
              <a:rPr lang="en-US" dirty="0" smtClean="0"/>
              <a:t> – streaming packet delivery system to capture tweets</a:t>
            </a:r>
          </a:p>
          <a:p>
            <a:r>
              <a:rPr lang="en-US" dirty="0" smtClean="0"/>
              <a:t>Hive/Impala – Hadoop Query engine </a:t>
            </a:r>
          </a:p>
          <a:p>
            <a:r>
              <a:rPr lang="en-US" dirty="0" smtClean="0"/>
              <a:t>R – data discovery, filter dataset</a:t>
            </a:r>
          </a:p>
          <a:p>
            <a:r>
              <a:rPr lang="en-US" dirty="0" smtClean="0"/>
              <a:t>Spark – In Memory data processing </a:t>
            </a:r>
          </a:p>
          <a:p>
            <a:pPr lvl="1"/>
            <a:r>
              <a:rPr lang="en-US" dirty="0" smtClean="0"/>
              <a:t>Spark via Scala</a:t>
            </a:r>
          </a:p>
          <a:p>
            <a:pPr lvl="1"/>
            <a:r>
              <a:rPr lang="en-US" dirty="0" smtClean="0"/>
              <a:t>Spark via </a:t>
            </a:r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err="1" smtClean="0"/>
              <a:t>Solr</a:t>
            </a:r>
            <a:r>
              <a:rPr lang="en-US" dirty="0" smtClean="0"/>
              <a:t> – Data discovery and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749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13902</TotalTime>
  <Words>644</Words>
  <Application>Microsoft Macintosh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BigData – Advance </vt:lpstr>
      <vt:lpstr>Class &amp; sessions agenda</vt:lpstr>
      <vt:lpstr>Typical use cases of BigData</vt:lpstr>
      <vt:lpstr>What is Big Data?</vt:lpstr>
      <vt:lpstr>Bigdata Stack</vt:lpstr>
      <vt:lpstr>Big Data use cases</vt:lpstr>
      <vt:lpstr>Data Engineer Vs Data Scientist </vt:lpstr>
      <vt:lpstr>Hadoop 2.0 Ecosystem ..cont</vt:lpstr>
      <vt:lpstr>Toolkit we will use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BigData– Advance </dc:title>
  <dc:creator>Microsoft Office User</dc:creator>
  <cp:lastModifiedBy>Microsoft Office User</cp:lastModifiedBy>
  <cp:revision>15</cp:revision>
  <dcterms:created xsi:type="dcterms:W3CDTF">2016-11-02T03:14:34Z</dcterms:created>
  <dcterms:modified xsi:type="dcterms:W3CDTF">2016-11-11T18:56:43Z</dcterms:modified>
</cp:coreProperties>
</file>