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1" r:id="rId7"/>
    <p:sldId id="268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64"/>
    <p:restoredTop sz="96327"/>
  </p:normalViewPr>
  <p:slideViewPr>
    <p:cSldViewPr snapToGrid="0" snapToObjects="1">
      <p:cViewPr varScale="1">
        <p:scale>
          <a:sx n="140" d="100"/>
          <a:sy n="140" d="100"/>
        </p:scale>
        <p:origin x="16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CeMeUJZ0eQ?feature=oembed" TargetMode="Externa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F27C-FE20-AB43-A15B-497CD3735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008" y="973584"/>
            <a:ext cx="9507983" cy="3864745"/>
          </a:xfrm>
        </p:spPr>
        <p:txBody>
          <a:bodyPr/>
          <a:lstStyle/>
          <a:p>
            <a:r>
              <a:rPr lang="en-US" dirty="0"/>
              <a:t>Comparing the performance of a PID Controller with that of a thermostat. </a:t>
            </a:r>
          </a:p>
        </p:txBody>
      </p:sp>
    </p:spTree>
    <p:extLst>
      <p:ext uri="{BB962C8B-B14F-4D97-AF65-F5344CB8AC3E}">
        <p14:creationId xmlns:p14="http://schemas.microsoft.com/office/powerpoint/2010/main" val="3987918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C4CA-D8FB-8343-9DD8-C8A190806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8609" y="632178"/>
            <a:ext cx="4798142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PID Temperature Controller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C497E-BD22-E34B-8226-49BE4F7A3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67" y="835378"/>
            <a:ext cx="6486742" cy="506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6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E172-F04D-6244-8094-B39FD1BC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098" y="609600"/>
            <a:ext cx="4798142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PID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6E760-017E-324F-84D6-265308AA43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14" r="-2" b="21433"/>
          <a:stretch/>
        </p:blipFill>
        <p:spPr>
          <a:xfrm>
            <a:off x="658760" y="433440"/>
            <a:ext cx="5823245" cy="579802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152747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61FE-674D-3C44-BA64-16DAA32AE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5352" y="1607574"/>
            <a:ext cx="4386648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DDPG Reinforcement learning Temperature Controller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979B6-4E17-C94C-9C86-E40F62928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81" y="934478"/>
            <a:ext cx="7253416" cy="535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11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CCD-9A20-2743-A024-EA8E6ADD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098" y="609600"/>
            <a:ext cx="4798142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RL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CBA42D-91EE-484A-843C-5F8B5A879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71" y="67614"/>
            <a:ext cx="69609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33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A4FD-755F-3E48-A1BA-ECD00FBD4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3618" y="-922986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TRAINING PROCESS</a:t>
            </a:r>
          </a:p>
        </p:txBody>
      </p:sp>
      <p:pic>
        <p:nvPicPr>
          <p:cNvPr id="3" name="Online Media 2" descr="Training a DDPG model to control room temperature using the MATLAB Reinforcement Learning Tool Kit.">
            <a:hlinkClick r:id="" action="ppaction://media"/>
            <a:extLst>
              <a:ext uri="{FF2B5EF4-FFF2-40B4-BE49-F238E27FC236}">
                <a16:creationId xmlns:a16="http://schemas.microsoft.com/office/drawing/2014/main" id="{77035533-DB6E-7547-A2B1-FF1DD7B8FC8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4380" y="574469"/>
            <a:ext cx="8949238" cy="557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2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3802-67EF-D441-9EC7-26B6FA23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1F403-D1EF-BA4C-893C-C45B6DB2D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thermostat does not do very well maintaining a constant temperature. This is seen from the jagged lines during the control process. </a:t>
            </a:r>
          </a:p>
          <a:p>
            <a:r>
              <a:rPr lang="en-US" dirty="0"/>
              <a:t>The PID Controller’s control process is incredibly smooth and close to set point, apart from the initial overshoot.  </a:t>
            </a:r>
          </a:p>
          <a:p>
            <a:r>
              <a:rPr lang="en-US" dirty="0"/>
              <a:t>The RL model’s control process is pretty smooth too, it however has a greater error from the set point as compared to the PID controller. </a:t>
            </a:r>
          </a:p>
          <a:p>
            <a:r>
              <a:rPr lang="en-US" dirty="0"/>
              <a:t>The cost from the RL model is surprisingly lesser(marginally) as compared to the PID and the thermostat. </a:t>
            </a:r>
          </a:p>
        </p:txBody>
      </p:sp>
    </p:spTree>
    <p:extLst>
      <p:ext uri="{BB962C8B-B14F-4D97-AF65-F5344CB8AC3E}">
        <p14:creationId xmlns:p14="http://schemas.microsoft.com/office/powerpoint/2010/main" val="277625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5DFB-331B-4747-B98E-1E6D0204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9083"/>
            <a:ext cx="9905998" cy="1905000"/>
          </a:xfrm>
        </p:spPr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EA8D5-8B6A-DB40-9CAA-0DF6616FD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56785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compare the control of the indoor temperature of a room between a PID controller and our DDPG Reinforcement Learning.</a:t>
            </a:r>
          </a:p>
        </p:txBody>
      </p:sp>
    </p:spTree>
    <p:extLst>
      <p:ext uri="{BB962C8B-B14F-4D97-AF65-F5344CB8AC3E}">
        <p14:creationId xmlns:p14="http://schemas.microsoft.com/office/powerpoint/2010/main" val="220292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F85CE-BE71-F445-8F41-877ED7A4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3CDD-4DB4-8B4C-ADA4-67367B29C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control of the RL model compare with that of a PID controller and a thermostat. </a:t>
            </a:r>
          </a:p>
          <a:p>
            <a:r>
              <a:rPr lang="en-US" dirty="0"/>
              <a:t>Does a particular device manage cost of heat used better than the others?</a:t>
            </a:r>
          </a:p>
        </p:txBody>
      </p:sp>
    </p:spTree>
    <p:extLst>
      <p:ext uri="{BB962C8B-B14F-4D97-AF65-F5344CB8AC3E}">
        <p14:creationId xmlns:p14="http://schemas.microsoft.com/office/powerpoint/2010/main" val="377978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06C5-BBB9-8C40-817B-025DB2AD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Deterministic Policy Gradient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2D815-C2EA-9F47-8273-BA523891D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5131"/>
            <a:ext cx="9905998" cy="369607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The deep deterministic policy gradient (DDPG) algorithm is a model-free, online, off-policy reinforcement learning method. A DDPG agent is an actor-critic reinforcement learning agent that computes an optimal policy that maximizes the long-term reward.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During training, a DDPG agent:</a:t>
            </a:r>
          </a:p>
          <a:p>
            <a:r>
              <a:rPr lang="en-US" dirty="0">
                <a:effectLst/>
              </a:rPr>
              <a:t>Updates the actor and critic properties at each time step during learning.</a:t>
            </a:r>
          </a:p>
          <a:p>
            <a:r>
              <a:rPr lang="en-US" dirty="0">
                <a:effectLst/>
              </a:rPr>
              <a:t>Stores past experience using a circular experience buffer. The agent updates the actor and critic using a mini-batch of experiences randomly sampled from the buffer.</a:t>
            </a:r>
          </a:p>
          <a:p>
            <a:r>
              <a:rPr lang="en-US" dirty="0">
                <a:effectLst/>
              </a:rPr>
              <a:t>Perturbs the action chosen by the policy using a stochastic noise model at each training step.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0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E68D-122E-6644-9560-7E9DF1D9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 Temperature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5CD22-4578-144D-BAB7-B9182666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A PID temperature controller, as its name implies, is an instrument used to control temperature, mainly without extensive operator involvement. A PID controller in a temperature control system will accept a temperature sensor such as a thermocouple or RD as input and compare the actual temperature to the desired control temperature or setpoint. It will then provide an output to a control element.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17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D9EE2-74A9-D74F-BB71-86CFB93BE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224" y="2269723"/>
            <a:ext cx="9905998" cy="1905000"/>
          </a:xfrm>
        </p:spPr>
        <p:txBody>
          <a:bodyPr/>
          <a:lstStyle/>
          <a:p>
            <a:r>
              <a:rPr lang="en-US" dirty="0"/>
              <a:t>SIMULINK MODELS</a:t>
            </a:r>
          </a:p>
        </p:txBody>
      </p:sp>
    </p:spTree>
    <p:extLst>
      <p:ext uri="{BB962C8B-B14F-4D97-AF65-F5344CB8AC3E}">
        <p14:creationId xmlns:p14="http://schemas.microsoft.com/office/powerpoint/2010/main" val="2751024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B94B66-4188-0B42-B3A4-F4211C09C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05" y="244698"/>
            <a:ext cx="11874320" cy="61712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6B47EF-2FBF-2140-9767-6BDB092F4F56}"/>
              </a:ext>
            </a:extLst>
          </p:cNvPr>
          <p:cNvSpPr/>
          <p:nvPr/>
        </p:nvSpPr>
        <p:spPr>
          <a:xfrm>
            <a:off x="5640946" y="1622739"/>
            <a:ext cx="579550" cy="682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12008-EAF0-5D46-A748-EB3C0A4D82A3}"/>
              </a:ext>
            </a:extLst>
          </p:cNvPr>
          <p:cNvSpPr txBox="1"/>
          <p:nvPr/>
        </p:nvSpPr>
        <p:spPr>
          <a:xfrm>
            <a:off x="5419859" y="1253407"/>
            <a:ext cx="13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1973138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5B7F-A8FC-554C-AF3F-963F940B9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098" y="609600"/>
            <a:ext cx="4798142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Thermostat Temperature Controller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0CE550-EC4D-2742-A707-7797CCDDC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32" y="805425"/>
            <a:ext cx="6286366" cy="527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75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AA59-DC17-864B-8894-635DFA136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098" y="609600"/>
            <a:ext cx="4798142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Thermostat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ECB26-0C2E-DE48-87F7-954922D8F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0"/>
            <a:ext cx="6993467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84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</TotalTime>
  <Words>364</Words>
  <Application>Microsoft Macintosh PowerPoint</Application>
  <PresentationFormat>Widescreen</PresentationFormat>
  <Paragraphs>28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Mesh</vt:lpstr>
      <vt:lpstr>Comparing the performance of a PID Controller with that of a thermostat. </vt:lpstr>
      <vt:lpstr>Goal</vt:lpstr>
      <vt:lpstr>Questions</vt:lpstr>
      <vt:lpstr>Deep Deterministic Policy Gradient</vt:lpstr>
      <vt:lpstr>PID Temperature Controller</vt:lpstr>
      <vt:lpstr>SIMULINK MODELS</vt:lpstr>
      <vt:lpstr>PowerPoint Presentation</vt:lpstr>
      <vt:lpstr>Thermostat Temperature Controller</vt:lpstr>
      <vt:lpstr>Thermostat Results</vt:lpstr>
      <vt:lpstr>PID Temperature Controller</vt:lpstr>
      <vt:lpstr>PID Results</vt:lpstr>
      <vt:lpstr>DDPG Reinforcement learning Temperature Controller</vt:lpstr>
      <vt:lpstr>RL Results</vt:lpstr>
      <vt:lpstr>TRAINING PROCESS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the performance of a PID Controller with that of a thermostat. </dc:title>
  <dc:creator>Abhijit Krishna Menon</dc:creator>
  <cp:lastModifiedBy>Abhijit Krishna Menon</cp:lastModifiedBy>
  <cp:revision>6</cp:revision>
  <dcterms:created xsi:type="dcterms:W3CDTF">2020-04-18T16:18:02Z</dcterms:created>
  <dcterms:modified xsi:type="dcterms:W3CDTF">2020-04-20T04:08:51Z</dcterms:modified>
</cp:coreProperties>
</file>