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8F23DD9-B0AB-4297-90CA-DF465CA14B9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25ABD61-61A7-448B-BB0A-9503C9F8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46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3DD9-B0AB-4297-90CA-DF465CA14B9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BD61-61A7-448B-BB0A-9503C9F8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5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3DD9-B0AB-4297-90CA-DF465CA14B9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BD61-61A7-448B-BB0A-9503C9F8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9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3DD9-B0AB-4297-90CA-DF465CA14B9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BD61-61A7-448B-BB0A-9503C9F8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8F23DD9-B0AB-4297-90CA-DF465CA14B9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825ABD61-61A7-448B-BB0A-9503C9F8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0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3DD9-B0AB-4297-90CA-DF465CA14B9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BD61-61A7-448B-BB0A-9503C9F8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3DD9-B0AB-4297-90CA-DF465CA14B9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BD61-61A7-448B-BB0A-9503C9F8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3DD9-B0AB-4297-90CA-DF465CA14B9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BD61-61A7-448B-BB0A-9503C9F8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3DD9-B0AB-4297-90CA-DF465CA14B9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BD61-61A7-448B-BB0A-9503C9F8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5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3DD9-B0AB-4297-90CA-DF465CA14B9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5ABD61-61A7-448B-BB0A-9503C9F8772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56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8F23DD9-B0AB-4297-90CA-DF465CA14B9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5ABD61-61A7-448B-BB0A-9503C9F877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13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8F23DD9-B0AB-4297-90CA-DF465CA14B95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25ABD61-61A7-448B-BB0A-9503C9F8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smtClean="0"/>
              <a:t>					By Abdul </a:t>
            </a:r>
            <a:r>
              <a:rPr lang="en-US" dirty="0" err="1" smtClean="0"/>
              <a:t>Muqtadir</a:t>
            </a:r>
            <a:r>
              <a:rPr lang="en-US" dirty="0" smtClean="0"/>
              <a:t> Ahmed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55450" y="1449397"/>
            <a:ext cx="81512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DST</a:t>
            </a:r>
            <a:endParaRPr lang="en-US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990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85" y="536812"/>
            <a:ext cx="3523686" cy="2729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518" y="536812"/>
            <a:ext cx="3779458" cy="2729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85" y="3573673"/>
            <a:ext cx="5769705" cy="296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44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03" y="1416919"/>
            <a:ext cx="4587191" cy="3269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96" y="1416918"/>
            <a:ext cx="4867279" cy="326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81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used - </a:t>
            </a:r>
            <a:r>
              <a:rPr lang="en-US" b="1" dirty="0" err="1"/>
              <a:t>DecisionTreeRegressor</a:t>
            </a:r>
            <a:r>
              <a:rPr lang="en-US" b="1" dirty="0" smtClean="0"/>
              <a:t>() 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 smtClean="0"/>
              <a:t>(from </a:t>
            </a:r>
            <a:r>
              <a:rPr lang="en-US" dirty="0" err="1" smtClean="0"/>
              <a:t>sklearn.tree</a:t>
            </a:r>
            <a:r>
              <a:rPr lang="en-US" dirty="0" smtClean="0"/>
              <a:t> – model selection ~ </a:t>
            </a:r>
            <a:r>
              <a:rPr lang="en-US" dirty="0" err="1" smtClean="0"/>
              <a:t>test_train_split</a:t>
            </a:r>
            <a:r>
              <a:rPr lang="en-US" dirty="0" smtClean="0"/>
              <a:t>.)</a:t>
            </a:r>
            <a:endParaRPr lang="en-US" dirty="0"/>
          </a:p>
          <a:p>
            <a:r>
              <a:rPr lang="en-US" dirty="0" smtClean="0"/>
              <a:t>Y is the variable to be predicted(item outlet sales).</a:t>
            </a:r>
          </a:p>
          <a:p>
            <a:r>
              <a:rPr lang="en-US" dirty="0" smtClean="0"/>
              <a:t>X is all the other attributes except item outlet sales.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069" y="287279"/>
            <a:ext cx="3920339" cy="628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8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take the value of max leaf nodes small, the difference between training and testing accuracy is less.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872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Mart </a:t>
            </a:r>
            <a:r>
              <a:rPr lang="en-US" dirty="0" smtClean="0"/>
              <a:t>Dataset(Super Market)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data scientists at </a:t>
            </a:r>
            <a:r>
              <a:rPr lang="en-US" dirty="0" smtClean="0"/>
              <a:t>Big Mart </a:t>
            </a:r>
            <a:r>
              <a:rPr lang="en-US" dirty="0"/>
              <a:t>had collected 2013 sales data for 1559 products</a:t>
            </a:r>
          </a:p>
          <a:p>
            <a:r>
              <a:rPr lang="en-US" dirty="0"/>
              <a:t>across 10 stores in different cities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17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0697"/>
            <a:ext cx="10058400" cy="55637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/>
              <a:t>Attributes (No of Columns =12)</a:t>
            </a:r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62" y="1173201"/>
            <a:ext cx="7978820" cy="477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76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777251"/>
              </p:ext>
            </p:extLst>
          </p:nvPr>
        </p:nvGraphicFramePr>
        <p:xfrm>
          <a:off x="606672" y="237387"/>
          <a:ext cx="10946416" cy="6374428"/>
        </p:xfrm>
        <a:graphic>
          <a:graphicData uri="http://schemas.openxmlformats.org/drawingml/2006/table">
            <a:tbl>
              <a:tblPr/>
              <a:tblGrid>
                <a:gridCol w="842032">
                  <a:extLst>
                    <a:ext uri="{9D8B030D-6E8A-4147-A177-3AD203B41FA5}">
                      <a16:colId xmlns:a16="http://schemas.microsoft.com/office/drawing/2014/main" val="2518233142"/>
                    </a:ext>
                  </a:extLst>
                </a:gridCol>
                <a:gridCol w="842032">
                  <a:extLst>
                    <a:ext uri="{9D8B030D-6E8A-4147-A177-3AD203B41FA5}">
                      <a16:colId xmlns:a16="http://schemas.microsoft.com/office/drawing/2014/main" val="3699046030"/>
                    </a:ext>
                  </a:extLst>
                </a:gridCol>
                <a:gridCol w="842032">
                  <a:extLst>
                    <a:ext uri="{9D8B030D-6E8A-4147-A177-3AD203B41FA5}">
                      <a16:colId xmlns:a16="http://schemas.microsoft.com/office/drawing/2014/main" val="3208255103"/>
                    </a:ext>
                  </a:extLst>
                </a:gridCol>
                <a:gridCol w="842032">
                  <a:extLst>
                    <a:ext uri="{9D8B030D-6E8A-4147-A177-3AD203B41FA5}">
                      <a16:colId xmlns:a16="http://schemas.microsoft.com/office/drawing/2014/main" val="2417642991"/>
                    </a:ext>
                  </a:extLst>
                </a:gridCol>
                <a:gridCol w="842032">
                  <a:extLst>
                    <a:ext uri="{9D8B030D-6E8A-4147-A177-3AD203B41FA5}">
                      <a16:colId xmlns:a16="http://schemas.microsoft.com/office/drawing/2014/main" val="2153881267"/>
                    </a:ext>
                  </a:extLst>
                </a:gridCol>
                <a:gridCol w="842032">
                  <a:extLst>
                    <a:ext uri="{9D8B030D-6E8A-4147-A177-3AD203B41FA5}">
                      <a16:colId xmlns:a16="http://schemas.microsoft.com/office/drawing/2014/main" val="481056162"/>
                    </a:ext>
                  </a:extLst>
                </a:gridCol>
                <a:gridCol w="842032">
                  <a:extLst>
                    <a:ext uri="{9D8B030D-6E8A-4147-A177-3AD203B41FA5}">
                      <a16:colId xmlns:a16="http://schemas.microsoft.com/office/drawing/2014/main" val="1971170893"/>
                    </a:ext>
                  </a:extLst>
                </a:gridCol>
                <a:gridCol w="842032">
                  <a:extLst>
                    <a:ext uri="{9D8B030D-6E8A-4147-A177-3AD203B41FA5}">
                      <a16:colId xmlns:a16="http://schemas.microsoft.com/office/drawing/2014/main" val="1154288389"/>
                    </a:ext>
                  </a:extLst>
                </a:gridCol>
                <a:gridCol w="842032">
                  <a:extLst>
                    <a:ext uri="{9D8B030D-6E8A-4147-A177-3AD203B41FA5}">
                      <a16:colId xmlns:a16="http://schemas.microsoft.com/office/drawing/2014/main" val="94602869"/>
                    </a:ext>
                  </a:extLst>
                </a:gridCol>
                <a:gridCol w="842032">
                  <a:extLst>
                    <a:ext uri="{9D8B030D-6E8A-4147-A177-3AD203B41FA5}">
                      <a16:colId xmlns:a16="http://schemas.microsoft.com/office/drawing/2014/main" val="797578621"/>
                    </a:ext>
                  </a:extLst>
                </a:gridCol>
                <a:gridCol w="842032">
                  <a:extLst>
                    <a:ext uri="{9D8B030D-6E8A-4147-A177-3AD203B41FA5}">
                      <a16:colId xmlns:a16="http://schemas.microsoft.com/office/drawing/2014/main" val="1721061098"/>
                    </a:ext>
                  </a:extLst>
                </a:gridCol>
                <a:gridCol w="842032">
                  <a:extLst>
                    <a:ext uri="{9D8B030D-6E8A-4147-A177-3AD203B41FA5}">
                      <a16:colId xmlns:a16="http://schemas.microsoft.com/office/drawing/2014/main" val="2183180499"/>
                    </a:ext>
                  </a:extLst>
                </a:gridCol>
                <a:gridCol w="842032">
                  <a:extLst>
                    <a:ext uri="{9D8B030D-6E8A-4147-A177-3AD203B41FA5}">
                      <a16:colId xmlns:a16="http://schemas.microsoft.com/office/drawing/2014/main" val="3840654815"/>
                    </a:ext>
                  </a:extLst>
                </a:gridCol>
              </a:tblGrid>
              <a:tr h="661826">
                <a:tc>
                  <a:txBody>
                    <a:bodyPr/>
                    <a:lstStyle/>
                    <a:p>
                      <a:pPr algn="r"/>
                      <a:endParaRPr lang="en-US" sz="900" b="1" dirty="0">
                        <a:effectLst/>
                      </a:endParaRP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smtClean="0">
                          <a:effectLst/>
                        </a:rPr>
                        <a:t/>
                      </a:r>
                      <a:br>
                        <a:rPr lang="en-US" sz="900" b="1" dirty="0" smtClean="0">
                          <a:effectLst/>
                        </a:rPr>
                      </a:br>
                      <a:r>
                        <a:rPr lang="en-US" sz="900" b="1" dirty="0" err="1" smtClean="0">
                          <a:effectLst/>
                        </a:rPr>
                        <a:t>Item_Identifier</a:t>
                      </a:r>
                      <a:endParaRPr lang="en-US" sz="900" b="1" dirty="0" smtClean="0">
                        <a:effectLst/>
                      </a:endParaRPr>
                    </a:p>
                    <a:p>
                      <a:pPr algn="r"/>
                      <a:endParaRPr lang="en-US" sz="900" b="1" dirty="0">
                        <a:effectLst/>
                      </a:endParaRP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>
                          <a:effectLst/>
                        </a:rPr>
                        <a:t>Item_Weight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/>
                      <a:endParaRPr lang="en-US" sz="1200" b="1" dirty="0">
                        <a:effectLst/>
                      </a:endParaRP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 smtClean="0">
                          <a:effectLst/>
                        </a:rPr>
                        <a:t>Item_Fat_Content</a:t>
                      </a:r>
                      <a:endParaRPr lang="en-US" sz="1200" b="1" dirty="0" smtClean="0">
                        <a:effectLst/>
                      </a:endParaRPr>
                    </a:p>
                    <a:p>
                      <a:pPr algn="r"/>
                      <a:endParaRPr lang="en-US" sz="1200" b="1" dirty="0">
                        <a:effectLst/>
                      </a:endParaRP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err="1" smtClean="0">
                          <a:effectLst/>
                        </a:rPr>
                        <a:t>Item_Visibility</a:t>
                      </a:r>
                      <a:endParaRPr lang="en-US" sz="900" b="1" dirty="0" smtClean="0">
                        <a:effectLst/>
                      </a:endParaRPr>
                    </a:p>
                    <a:p>
                      <a:pPr algn="r"/>
                      <a:endParaRPr lang="en-US" sz="900" b="1" dirty="0">
                        <a:effectLst/>
                      </a:endParaRP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err="1" smtClean="0">
                          <a:effectLst/>
                        </a:rPr>
                        <a:t>Item_Type</a:t>
                      </a:r>
                      <a:endParaRPr lang="en-US" sz="900" b="1" dirty="0" smtClean="0">
                        <a:effectLst/>
                      </a:endParaRPr>
                    </a:p>
                    <a:p>
                      <a:pPr algn="r"/>
                      <a:endParaRPr lang="en-US" sz="900" b="1" dirty="0">
                        <a:effectLst/>
                      </a:endParaRP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err="1" smtClean="0">
                          <a:effectLst/>
                        </a:rPr>
                        <a:t>Item_MRP</a:t>
                      </a:r>
                      <a:endParaRPr lang="en-US" sz="900" b="1" dirty="0" smtClean="0">
                        <a:effectLst/>
                      </a:endParaRPr>
                    </a:p>
                    <a:p>
                      <a:pPr algn="r"/>
                      <a:endParaRPr lang="en-US" sz="900" b="1" dirty="0">
                        <a:effectLst/>
                      </a:endParaRP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err="1" smtClean="0">
                          <a:effectLst/>
                        </a:rPr>
                        <a:t>Outlet_Identifier</a:t>
                      </a:r>
                      <a:endParaRPr lang="en-US" sz="1000" b="1" dirty="0" smtClean="0">
                        <a:effectLst/>
                      </a:endParaRPr>
                    </a:p>
                    <a:p>
                      <a:pPr algn="r"/>
                      <a:endParaRPr lang="en-US" sz="900" b="1" dirty="0">
                        <a:effectLst/>
                      </a:endParaRP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err="1" smtClean="0">
                          <a:effectLst/>
                        </a:rPr>
                        <a:t>Outlet_Establishment_Year</a:t>
                      </a:r>
                      <a:endParaRPr lang="en-US" sz="1000" b="1" dirty="0" smtClean="0">
                        <a:effectLst/>
                      </a:endParaRPr>
                    </a:p>
                    <a:p>
                      <a:pPr algn="r"/>
                      <a:endParaRPr lang="en-US" sz="900" b="1" dirty="0">
                        <a:effectLst/>
                      </a:endParaRP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err="1" smtClean="0">
                          <a:effectLst/>
                        </a:rPr>
                        <a:t>Outlet_Size</a:t>
                      </a:r>
                      <a:endParaRPr lang="en-US" sz="900" b="1" dirty="0" smtClean="0">
                        <a:effectLst/>
                      </a:endParaRPr>
                    </a:p>
                    <a:p>
                      <a:pPr algn="r"/>
                      <a:endParaRPr lang="en-US" sz="900" b="1" dirty="0">
                        <a:effectLst/>
                      </a:endParaRP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 smtClean="0">
                          <a:effectLst/>
                        </a:rPr>
                        <a:t>Outlet_Location_Type</a:t>
                      </a:r>
                      <a:endParaRPr lang="en-US" sz="900" b="1" dirty="0" smtClean="0">
                        <a:effectLst/>
                      </a:endParaRPr>
                    </a:p>
                    <a:p>
                      <a:pPr algn="r"/>
                      <a:endParaRPr lang="en-US" sz="900" b="1" dirty="0">
                        <a:effectLst/>
                      </a:endParaRP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 err="1" smtClean="0">
                          <a:effectLst/>
                        </a:rPr>
                        <a:t>Outlet_Type</a:t>
                      </a:r>
                      <a:endParaRPr lang="en-US" sz="900" b="1" dirty="0" smtClean="0">
                        <a:effectLst/>
                      </a:endParaRPr>
                    </a:p>
                    <a:p>
                      <a:pPr algn="r"/>
                      <a:endParaRPr lang="en-US" sz="900" b="1" dirty="0">
                        <a:effectLst/>
                      </a:endParaRP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err="1" smtClean="0">
                          <a:effectLst/>
                        </a:rPr>
                        <a:t>Item_Outlet_Sales</a:t>
                      </a:r>
                      <a:endParaRPr lang="en-US" sz="1100" b="1" dirty="0" smtClean="0">
                        <a:effectLst/>
                      </a:endParaRPr>
                    </a:p>
                    <a:p>
                      <a:endParaRPr lang="en-US" sz="800" b="1" dirty="0"/>
                    </a:p>
                  </a:txBody>
                  <a:tcPr marL="21488" marR="21488" marT="10744" marB="10744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72075154"/>
                  </a:ext>
                </a:extLst>
              </a:tr>
              <a:tr h="557327">
                <a:tc>
                  <a:txBody>
                    <a:bodyPr/>
                    <a:lstStyle/>
                    <a:p>
                      <a:pPr fontAlgn="ctr"/>
                      <a:r>
                        <a:rPr lang="en-US" sz="400" b="1" dirty="0">
                          <a:effectLst/>
                        </a:rPr>
                        <a:t>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FDA15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9.300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Low Fat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0.016047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Dairy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249.8092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OUT049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1999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Medium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Tier 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Supermarket Type1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3735.1380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042410"/>
                  </a:ext>
                </a:extLst>
              </a:tr>
              <a:tr h="557327">
                <a:tc>
                  <a:txBody>
                    <a:bodyPr/>
                    <a:lstStyle/>
                    <a:p>
                      <a:pPr fontAlgn="ctr"/>
                      <a:r>
                        <a:rPr lang="en-US" sz="400" b="1" dirty="0">
                          <a:effectLst/>
                        </a:rPr>
                        <a:t>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DRC01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5.920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Regular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0.019278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Soft Drinks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48.2692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OUT018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2009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Medium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Tier 3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Supermarket Type2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443.4228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991273"/>
                  </a:ext>
                </a:extLst>
              </a:tr>
              <a:tr h="557327">
                <a:tc>
                  <a:txBody>
                    <a:bodyPr/>
                    <a:lstStyle/>
                    <a:p>
                      <a:pPr fontAlgn="ctr"/>
                      <a:r>
                        <a:rPr lang="en-US" sz="400" b="1">
                          <a:effectLst/>
                        </a:rPr>
                        <a:t>2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FDN15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17.500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Low Fat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0.016760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Meat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141.6180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OUT049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1999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Medium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Tier 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Supermarket Type1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2097.2700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40675"/>
                  </a:ext>
                </a:extLst>
              </a:tr>
              <a:tr h="557327">
                <a:tc>
                  <a:txBody>
                    <a:bodyPr/>
                    <a:lstStyle/>
                    <a:p>
                      <a:pPr fontAlgn="ctr"/>
                      <a:r>
                        <a:rPr lang="en-US" sz="400" b="1">
                          <a:effectLst/>
                        </a:rPr>
                        <a:t>3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FDX07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19.200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Regular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0.000000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Fruits and Vegetables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182.0950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OUT010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1998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NaN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Tier 3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Grocery Store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732.3800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725591"/>
                  </a:ext>
                </a:extLst>
              </a:tr>
              <a:tr h="557327">
                <a:tc>
                  <a:txBody>
                    <a:bodyPr/>
                    <a:lstStyle/>
                    <a:p>
                      <a:pPr fontAlgn="ctr"/>
                      <a:r>
                        <a:rPr lang="en-US" sz="400" b="1">
                          <a:effectLst/>
                        </a:rPr>
                        <a:t>4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NCD19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8.930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Low Fat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0.000000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Household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53.8614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OUT013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1987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High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Tier 3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Supermarket Type1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994.7052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937112"/>
                  </a:ext>
                </a:extLst>
              </a:tr>
              <a:tr h="139332">
                <a:tc>
                  <a:txBody>
                    <a:bodyPr/>
                    <a:lstStyle/>
                    <a:p>
                      <a:pPr fontAlgn="ctr"/>
                      <a:r>
                        <a:rPr lang="en-US" sz="400" b="1">
                          <a:effectLst/>
                        </a:rPr>
                        <a:t>...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...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...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...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...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...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...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...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...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...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...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...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...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07924"/>
                  </a:ext>
                </a:extLst>
              </a:tr>
              <a:tr h="557327">
                <a:tc>
                  <a:txBody>
                    <a:bodyPr/>
                    <a:lstStyle/>
                    <a:p>
                      <a:pPr fontAlgn="ctr"/>
                      <a:r>
                        <a:rPr lang="en-US" sz="400" b="1">
                          <a:effectLst/>
                        </a:rPr>
                        <a:t>8518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FDF22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6.865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Low Fat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0.056783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Snack Foods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214.5218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OUT013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1987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High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Tier 3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Supermarket Type1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2778.3834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311657"/>
                  </a:ext>
                </a:extLst>
              </a:tr>
              <a:tr h="557327">
                <a:tc>
                  <a:txBody>
                    <a:bodyPr/>
                    <a:lstStyle/>
                    <a:p>
                      <a:pPr fontAlgn="ctr"/>
                      <a:r>
                        <a:rPr lang="en-US" sz="400" b="1">
                          <a:effectLst/>
                        </a:rPr>
                        <a:t>8519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FDS36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8.380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Regular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0.046982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Baking Goods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108.1570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OUT045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2002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 err="1">
                          <a:effectLst/>
                        </a:rPr>
                        <a:t>NaN</a:t>
                      </a:r>
                      <a:endParaRPr lang="en-US" sz="400" b="1" dirty="0">
                        <a:effectLst/>
                      </a:endParaRP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Tier 2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Supermarket Type1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549.2850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110836"/>
                  </a:ext>
                </a:extLst>
              </a:tr>
              <a:tr h="557327">
                <a:tc>
                  <a:txBody>
                    <a:bodyPr/>
                    <a:lstStyle/>
                    <a:p>
                      <a:pPr fontAlgn="ctr"/>
                      <a:r>
                        <a:rPr lang="en-US" sz="400" b="1">
                          <a:effectLst/>
                        </a:rPr>
                        <a:t>8520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NCJ29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10.600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Low Fat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0.035186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Health and Hygiene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85.1224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OUT035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2004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Small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Tier 2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Supermarket Type1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1193.1136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301447"/>
                  </a:ext>
                </a:extLst>
              </a:tr>
              <a:tr h="557327">
                <a:tc>
                  <a:txBody>
                    <a:bodyPr/>
                    <a:lstStyle/>
                    <a:p>
                      <a:pPr fontAlgn="ctr"/>
                      <a:r>
                        <a:rPr lang="en-US" sz="400" b="1">
                          <a:effectLst/>
                        </a:rPr>
                        <a:t>8521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FDN46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7.210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Regular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0.145221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Snack Foods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103.1332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OUT018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2009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Medium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Tier 3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Supermarket Type2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1845.5976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321087"/>
                  </a:ext>
                </a:extLst>
              </a:tr>
              <a:tr h="557327">
                <a:tc>
                  <a:txBody>
                    <a:bodyPr/>
                    <a:lstStyle/>
                    <a:p>
                      <a:pPr fontAlgn="ctr"/>
                      <a:r>
                        <a:rPr lang="en-US" sz="400" b="1">
                          <a:effectLst/>
                        </a:rPr>
                        <a:t>8522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DRG01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14.800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Low Fat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0.044878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Soft Drinks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75.4670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OUT046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1997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Small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Tier 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>
                          <a:effectLst/>
                        </a:rPr>
                        <a:t>Supermarket Type1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" b="1" dirty="0">
                          <a:effectLst/>
                        </a:rPr>
                        <a:t>765.6700</a:t>
                      </a:r>
                    </a:p>
                  </a:txBody>
                  <a:tcPr marL="21488" marR="21488" marT="10744" marB="107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807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5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 is to (visualize data) get insights from </a:t>
            </a:r>
            <a:r>
              <a:rPr lang="en-US" dirty="0" smtClean="0"/>
              <a:t>the dataset</a:t>
            </a:r>
            <a:r>
              <a:rPr lang="en-US" dirty="0"/>
              <a:t>. Try to understand the how various features play a role in increasing </a:t>
            </a:r>
            <a:r>
              <a:rPr lang="en-US" dirty="0" smtClean="0"/>
              <a:t>the sales.</a:t>
            </a:r>
          </a:p>
          <a:p>
            <a:r>
              <a:rPr lang="en-US" dirty="0" smtClean="0"/>
              <a:t>Predict the sales of product from different stores(</a:t>
            </a:r>
            <a:r>
              <a:rPr lang="en-US" dirty="0" err="1" smtClean="0"/>
              <a:t>Item_Outlet_Sales</a:t>
            </a:r>
            <a:r>
              <a:rPr lang="en-US" dirty="0" smtClean="0"/>
              <a:t> Variable).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34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Null values from item weight were replaced with the mean of the </a:t>
            </a:r>
            <a:r>
              <a:rPr lang="en-US" dirty="0" err="1" smtClean="0"/>
              <a:t>item_weight</a:t>
            </a:r>
            <a:r>
              <a:rPr lang="en-US" dirty="0" smtClean="0"/>
              <a:t> variable (</a:t>
            </a:r>
            <a:r>
              <a:rPr lang="en-US" dirty="0" err="1" smtClean="0"/>
              <a:t>i.e</a:t>
            </a:r>
            <a:r>
              <a:rPr lang="en-US" dirty="0" smtClean="0"/>
              <a:t> 12.847).</a:t>
            </a:r>
          </a:p>
          <a:p>
            <a:r>
              <a:rPr lang="en-US" dirty="0" smtClean="0"/>
              <a:t>The Null values of </a:t>
            </a:r>
            <a:r>
              <a:rPr lang="en-US" dirty="0" err="1" smtClean="0"/>
              <a:t>Outlet_Size</a:t>
            </a:r>
            <a:r>
              <a:rPr lang="en-US" dirty="0" smtClean="0"/>
              <a:t> were dropped.</a:t>
            </a:r>
          </a:p>
          <a:p>
            <a:r>
              <a:rPr lang="en-US" dirty="0" smtClean="0"/>
              <a:t>Also used Label Encoding at several places to change few Object Data Type to Integer Data Type.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Visualized the data using </a:t>
            </a:r>
            <a:r>
              <a:rPr lang="en-US" dirty="0" err="1" smtClean="0"/>
              <a:t>matplotlib</a:t>
            </a:r>
            <a:r>
              <a:rPr lang="en-US" dirty="0" smtClean="0"/>
              <a:t> library, using different plots.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01" y="3055223"/>
            <a:ext cx="10928027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56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5" y="1881577"/>
            <a:ext cx="4618922" cy="294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246" y="1661769"/>
            <a:ext cx="6522870" cy="338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4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9" y="704760"/>
            <a:ext cx="3693152" cy="2416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26" y="652008"/>
            <a:ext cx="3870322" cy="2522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583" y="652009"/>
            <a:ext cx="3965842" cy="25220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39" y="3658081"/>
            <a:ext cx="5403048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30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89</TotalTime>
  <Words>402</Words>
  <Application>Microsoft Office PowerPoint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Garamond</vt:lpstr>
      <vt:lpstr>Savon</vt:lpstr>
      <vt:lpstr>DATA SCIENCE PROJECT</vt:lpstr>
      <vt:lpstr>Problem Description</vt:lpstr>
      <vt:lpstr>PowerPoint Presentation</vt:lpstr>
      <vt:lpstr>PowerPoint Presentation</vt:lpstr>
      <vt:lpstr>Problem Statement</vt:lpstr>
      <vt:lpstr>Data Cleansing</vt:lpstr>
      <vt:lpstr>Data Visualization</vt:lpstr>
      <vt:lpstr>PowerPoint Presentation</vt:lpstr>
      <vt:lpstr>PowerPoint Presentation</vt:lpstr>
      <vt:lpstr>PowerPoint Presentation</vt:lpstr>
      <vt:lpstr>PowerPoint Presentation</vt:lpstr>
      <vt:lpstr>Model Building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91798</dc:creator>
  <cp:lastModifiedBy>91798</cp:lastModifiedBy>
  <cp:revision>7</cp:revision>
  <dcterms:created xsi:type="dcterms:W3CDTF">2022-09-26T16:43:37Z</dcterms:created>
  <dcterms:modified xsi:type="dcterms:W3CDTF">2022-09-26T18:13:28Z</dcterms:modified>
</cp:coreProperties>
</file>