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96" r:id="rId6"/>
    <p:sldId id="265" r:id="rId7"/>
    <p:sldId id="268" r:id="rId8"/>
    <p:sldId id="295" r:id="rId9"/>
    <p:sldId id="297" r:id="rId10"/>
    <p:sldId id="294" r:id="rId11"/>
    <p:sldId id="289" r:id="rId12"/>
    <p:sldId id="290" r:id="rId13"/>
    <p:sldId id="29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jJG0XT0upGfmpMUDyLoHYD0fNi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81" autoAdjust="0"/>
  </p:normalViewPr>
  <p:slideViewPr>
    <p:cSldViewPr snapToGrid="0">
      <p:cViewPr varScale="1">
        <p:scale>
          <a:sx n="137" d="100"/>
          <a:sy n="137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56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PH" dirty="0"/>
              <a:t>May 2022</a:t>
            </a:r>
          </a:p>
        </c:rich>
      </c:tx>
      <c:layout>
        <c:manualLayout>
          <c:xMode val="edge"/>
          <c:yMode val="edge"/>
          <c:x val="0.40535925196850392"/>
          <c:y val="2.18749999999999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548330123470218E-2"/>
          <c:y val="0.1488395671883552"/>
          <c:w val="0.89887409366889026"/>
          <c:h val="0.712312785107361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Created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Week 16</c:v>
                </c:pt>
                <c:pt idx="1">
                  <c:v>Week 17</c:v>
                </c:pt>
                <c:pt idx="2">
                  <c:v>Week 18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517</c:v>
                </c:pt>
                <c:pt idx="1">
                  <c:v>547</c:v>
                </c:pt>
                <c:pt idx="2">
                  <c:v>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E4-4575-BC7A-958B33C7ED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Updated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Week 16</c:v>
                </c:pt>
                <c:pt idx="1">
                  <c:v>Week 17</c:v>
                </c:pt>
                <c:pt idx="2">
                  <c:v>Week 18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1237</c:v>
                </c:pt>
                <c:pt idx="1">
                  <c:v>2023</c:v>
                </c:pt>
                <c:pt idx="2">
                  <c:v>1379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E4-4575-BC7A-958B33C7ED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1969720"/>
        <c:axId val="581971360"/>
      </c:barChart>
      <c:catAx>
        <c:axId val="581969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971360"/>
        <c:crosses val="autoZero"/>
        <c:auto val="1"/>
        <c:lblAlgn val="ctr"/>
        <c:lblOffset val="100"/>
        <c:noMultiLvlLbl val="0"/>
      </c:catAx>
      <c:valAx>
        <c:axId val="58197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969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18948857039819"/>
          <c:y val="7.9955989903566105E-3"/>
          <c:w val="0.78053002910539993"/>
          <c:h val="0.916277988334274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Sheet1!$A$2:$A$22</c:f>
              <c:strCache>
                <c:ptCount val="17"/>
                <c:pt idx="0">
                  <c:v>Westcon</c:v>
                </c:pt>
                <c:pt idx="1">
                  <c:v>Colgate</c:v>
                </c:pt>
                <c:pt idx="2">
                  <c:v>L'oreal Paris USA</c:v>
                </c:pt>
                <c:pt idx="3">
                  <c:v>L'oreal Paris LATAM</c:v>
                </c:pt>
                <c:pt idx="4">
                  <c:v>L'oreal Pro USA</c:v>
                </c:pt>
                <c:pt idx="5">
                  <c:v>L'oreal Pro LATAM</c:v>
                </c:pt>
                <c:pt idx="6">
                  <c:v>Garnier</c:v>
                </c:pt>
                <c:pt idx="7">
                  <c:v>Kerastase</c:v>
                </c:pt>
                <c:pt idx="8">
                  <c:v>Maybelline</c:v>
                </c:pt>
                <c:pt idx="9">
                  <c:v>Redken</c:v>
                </c:pt>
                <c:pt idx="10">
                  <c:v>Matrix</c:v>
                </c:pt>
                <c:pt idx="11">
                  <c:v>Vogue</c:v>
                </c:pt>
                <c:pt idx="12">
                  <c:v>Clarins</c:v>
                </c:pt>
                <c:pt idx="13">
                  <c:v>Kiehl's</c:v>
                </c:pt>
                <c:pt idx="14">
                  <c:v>Nyx</c:v>
                </c:pt>
                <c:pt idx="15">
                  <c:v>Lancome</c:v>
                </c:pt>
                <c:pt idx="16">
                  <c:v>YSL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17"/>
                <c:pt idx="0">
                  <c:v>18</c:v>
                </c:pt>
                <c:pt idx="1">
                  <c:v>34</c:v>
                </c:pt>
                <c:pt idx="12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85-4B2D-B69D-737E8B0BBE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 PROD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Sheet1!$A$2:$A$22</c:f>
              <c:strCache>
                <c:ptCount val="17"/>
                <c:pt idx="0">
                  <c:v>Westcon</c:v>
                </c:pt>
                <c:pt idx="1">
                  <c:v>Colgate</c:v>
                </c:pt>
                <c:pt idx="2">
                  <c:v>L'oreal Paris USA</c:v>
                </c:pt>
                <c:pt idx="3">
                  <c:v>L'oreal Paris LATAM</c:v>
                </c:pt>
                <c:pt idx="4">
                  <c:v>L'oreal Pro USA</c:v>
                </c:pt>
                <c:pt idx="5">
                  <c:v>L'oreal Pro LATAM</c:v>
                </c:pt>
                <c:pt idx="6">
                  <c:v>Garnier</c:v>
                </c:pt>
                <c:pt idx="7">
                  <c:v>Kerastase</c:v>
                </c:pt>
                <c:pt idx="8">
                  <c:v>Maybelline</c:v>
                </c:pt>
                <c:pt idx="9">
                  <c:v>Redken</c:v>
                </c:pt>
                <c:pt idx="10">
                  <c:v>Matrix</c:v>
                </c:pt>
                <c:pt idx="11">
                  <c:v>Vogue</c:v>
                </c:pt>
                <c:pt idx="12">
                  <c:v>Clarins</c:v>
                </c:pt>
                <c:pt idx="13">
                  <c:v>Kiehl's</c:v>
                </c:pt>
                <c:pt idx="14">
                  <c:v>Nyx</c:v>
                </c:pt>
                <c:pt idx="15">
                  <c:v>Lancome</c:v>
                </c:pt>
                <c:pt idx="16">
                  <c:v>YSL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17"/>
                <c:pt idx="0">
                  <c:v>9</c:v>
                </c:pt>
                <c:pt idx="1">
                  <c:v>49</c:v>
                </c:pt>
                <c:pt idx="2">
                  <c:v>18</c:v>
                </c:pt>
                <c:pt idx="3">
                  <c:v>20</c:v>
                </c:pt>
                <c:pt idx="4">
                  <c:v>1</c:v>
                </c:pt>
                <c:pt idx="5">
                  <c:v>15</c:v>
                </c:pt>
                <c:pt idx="6">
                  <c:v>23</c:v>
                </c:pt>
                <c:pt idx="7">
                  <c:v>11</c:v>
                </c:pt>
                <c:pt idx="8">
                  <c:v>17</c:v>
                </c:pt>
                <c:pt idx="9">
                  <c:v>10</c:v>
                </c:pt>
                <c:pt idx="10">
                  <c:v>3</c:v>
                </c:pt>
                <c:pt idx="11">
                  <c:v>19</c:v>
                </c:pt>
                <c:pt idx="12">
                  <c:v>179</c:v>
                </c:pt>
                <c:pt idx="13">
                  <c:v>103</c:v>
                </c:pt>
                <c:pt idx="14">
                  <c:v>2</c:v>
                </c:pt>
                <c:pt idx="15">
                  <c:v>22</c:v>
                </c:pt>
                <c:pt idx="1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85-4B2D-B69D-737E8B0BBEB5}"/>
            </c:ext>
          </c:extLst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Sheet1!$A$2:$A$22</c:f>
              <c:strCache>
                <c:ptCount val="17"/>
                <c:pt idx="0">
                  <c:v>Westcon</c:v>
                </c:pt>
                <c:pt idx="1">
                  <c:v>Colgate</c:v>
                </c:pt>
                <c:pt idx="2">
                  <c:v>L'oreal Paris USA</c:v>
                </c:pt>
                <c:pt idx="3">
                  <c:v>L'oreal Paris LATAM</c:v>
                </c:pt>
                <c:pt idx="4">
                  <c:v>L'oreal Pro USA</c:v>
                </c:pt>
                <c:pt idx="5">
                  <c:v>L'oreal Pro LATAM</c:v>
                </c:pt>
                <c:pt idx="6">
                  <c:v>Garnier</c:v>
                </c:pt>
                <c:pt idx="7">
                  <c:v>Kerastase</c:v>
                </c:pt>
                <c:pt idx="8">
                  <c:v>Maybelline</c:v>
                </c:pt>
                <c:pt idx="9">
                  <c:v>Redken</c:v>
                </c:pt>
                <c:pt idx="10">
                  <c:v>Matrix</c:v>
                </c:pt>
                <c:pt idx="11">
                  <c:v>Vogue</c:v>
                </c:pt>
                <c:pt idx="12">
                  <c:v>Clarins</c:v>
                </c:pt>
                <c:pt idx="13">
                  <c:v>Kiehl's</c:v>
                </c:pt>
                <c:pt idx="14">
                  <c:v>Nyx</c:v>
                </c:pt>
                <c:pt idx="15">
                  <c:v>Lancome</c:v>
                </c:pt>
                <c:pt idx="16">
                  <c:v>YSL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85-4B2D-B69D-737E8B0BBEB5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SEARCH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Sheet1!$A$2:$A$22</c:f>
              <c:strCache>
                <c:ptCount val="17"/>
                <c:pt idx="0">
                  <c:v>Westcon</c:v>
                </c:pt>
                <c:pt idx="1">
                  <c:v>Colgate</c:v>
                </c:pt>
                <c:pt idx="2">
                  <c:v>L'oreal Paris USA</c:v>
                </c:pt>
                <c:pt idx="3">
                  <c:v>L'oreal Paris LATAM</c:v>
                </c:pt>
                <c:pt idx="4">
                  <c:v>L'oreal Pro USA</c:v>
                </c:pt>
                <c:pt idx="5">
                  <c:v>L'oreal Pro LATAM</c:v>
                </c:pt>
                <c:pt idx="6">
                  <c:v>Garnier</c:v>
                </c:pt>
                <c:pt idx="7">
                  <c:v>Kerastase</c:v>
                </c:pt>
                <c:pt idx="8">
                  <c:v>Maybelline</c:v>
                </c:pt>
                <c:pt idx="9">
                  <c:v>Redken</c:v>
                </c:pt>
                <c:pt idx="10">
                  <c:v>Matrix</c:v>
                </c:pt>
                <c:pt idx="11">
                  <c:v>Vogue</c:v>
                </c:pt>
                <c:pt idx="12">
                  <c:v>Clarins</c:v>
                </c:pt>
                <c:pt idx="13">
                  <c:v>Kiehl's</c:v>
                </c:pt>
                <c:pt idx="14">
                  <c:v>Nyx</c:v>
                </c:pt>
                <c:pt idx="15">
                  <c:v>Lancome</c:v>
                </c:pt>
                <c:pt idx="16">
                  <c:v>YSL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17"/>
              </c:numCache>
            </c:numRef>
          </c:val>
          <c:extLst>
            <c:ext xmlns:c16="http://schemas.microsoft.com/office/drawing/2014/chart" uri="{C3380CC4-5D6E-409C-BE32-E72D297353CC}">
              <c16:uniqueId val="{00000003-DE85-4B2D-B69D-737E8B0BBEB5}"/>
            </c:ext>
          </c:extLst>
        </c:ser>
        <c:ser>
          <c:idx val="4"/>
          <c:order val="4"/>
          <c:tx>
            <c:strRef>
              <c:f>Sheet1!$E$1</c:f>
              <c:strCache>
                <c:ptCount val="1"/>
                <c:pt idx="0">
                  <c:v>NLT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Sheet1!$A$2:$A$22</c:f>
              <c:strCache>
                <c:ptCount val="17"/>
                <c:pt idx="0">
                  <c:v>Westcon</c:v>
                </c:pt>
                <c:pt idx="1">
                  <c:v>Colgate</c:v>
                </c:pt>
                <c:pt idx="2">
                  <c:v>L'oreal Paris USA</c:v>
                </c:pt>
                <c:pt idx="3">
                  <c:v>L'oreal Paris LATAM</c:v>
                </c:pt>
                <c:pt idx="4">
                  <c:v>L'oreal Pro USA</c:v>
                </c:pt>
                <c:pt idx="5">
                  <c:v>L'oreal Pro LATAM</c:v>
                </c:pt>
                <c:pt idx="6">
                  <c:v>Garnier</c:v>
                </c:pt>
                <c:pt idx="7">
                  <c:v>Kerastase</c:v>
                </c:pt>
                <c:pt idx="8">
                  <c:v>Maybelline</c:v>
                </c:pt>
                <c:pt idx="9">
                  <c:v>Redken</c:v>
                </c:pt>
                <c:pt idx="10">
                  <c:v>Matrix</c:v>
                </c:pt>
                <c:pt idx="11">
                  <c:v>Vogue</c:v>
                </c:pt>
                <c:pt idx="12">
                  <c:v>Clarins</c:v>
                </c:pt>
                <c:pt idx="13">
                  <c:v>Kiehl's</c:v>
                </c:pt>
                <c:pt idx="14">
                  <c:v>Nyx</c:v>
                </c:pt>
                <c:pt idx="15">
                  <c:v>Lancome</c:v>
                </c:pt>
                <c:pt idx="16">
                  <c:v>YSL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85-4B2D-B69D-737E8B0BB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82756592"/>
        <c:axId val="1317963600"/>
      </c:barChart>
      <c:catAx>
        <c:axId val="14827565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7963600"/>
        <c:crosses val="autoZero"/>
        <c:auto val="1"/>
        <c:lblAlgn val="ctr"/>
        <c:lblOffset val="100"/>
        <c:noMultiLvlLbl val="0"/>
      </c:catAx>
      <c:valAx>
        <c:axId val="1317963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756592"/>
        <c:crosses val="autoZero"/>
        <c:crossBetween val="between"/>
        <c:majorUnit val="50"/>
        <c:minorUnit val="25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81285738557930864"/>
          <c:y val="0.35158008504154575"/>
          <c:w val="0.1849203692566555"/>
          <c:h val="0.29683982991690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474397120759232"/>
          <c:y val="2.0347569346043842E-2"/>
          <c:w val="0.78053002910539993"/>
          <c:h val="0.916277988334274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Sheet1!$A$2:$A$22</c:f>
              <c:strCache>
                <c:ptCount val="16"/>
                <c:pt idx="0">
                  <c:v>Benefit Cosmetics</c:v>
                </c:pt>
                <c:pt idx="1">
                  <c:v>Bic</c:v>
                </c:pt>
                <c:pt idx="2">
                  <c:v>Cartier</c:v>
                </c:pt>
                <c:pt idx="3">
                  <c:v>Celine</c:v>
                </c:pt>
                <c:pt idx="4">
                  <c:v>Chanel</c:v>
                </c:pt>
                <c:pt idx="5">
                  <c:v>COTY</c:v>
                </c:pt>
                <c:pt idx="6">
                  <c:v>Givenchy </c:v>
                </c:pt>
                <c:pt idx="7">
                  <c:v>Groupe SEB</c:v>
                </c:pt>
                <c:pt idx="8">
                  <c:v>Hermès/Puiforcat</c:v>
                </c:pt>
                <c:pt idx="9">
                  <c:v>LVMH</c:v>
                </c:pt>
                <c:pt idx="10">
                  <c:v>Michelin</c:v>
                </c:pt>
                <c:pt idx="11">
                  <c:v>Montblanc</c:v>
                </c:pt>
                <c:pt idx="12">
                  <c:v>Other FBAE Clients (KRUG)</c:v>
                </c:pt>
                <c:pt idx="13">
                  <c:v>Pierre Fabre</c:v>
                </c:pt>
                <c:pt idx="14">
                  <c:v>The Kooples</c:v>
                </c:pt>
                <c:pt idx="15">
                  <c:v>Zalando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16"/>
                <c:pt idx="0">
                  <c:v>18</c:v>
                </c:pt>
                <c:pt idx="1">
                  <c:v>25</c:v>
                </c:pt>
                <c:pt idx="2">
                  <c:v>390</c:v>
                </c:pt>
                <c:pt idx="3">
                  <c:v>28</c:v>
                </c:pt>
                <c:pt idx="4">
                  <c:v>229</c:v>
                </c:pt>
                <c:pt idx="5">
                  <c:v>11</c:v>
                </c:pt>
                <c:pt idx="6">
                  <c:v>58</c:v>
                </c:pt>
                <c:pt idx="7">
                  <c:v>18</c:v>
                </c:pt>
                <c:pt idx="8">
                  <c:v>23</c:v>
                </c:pt>
                <c:pt idx="9">
                  <c:v>4</c:v>
                </c:pt>
                <c:pt idx="10">
                  <c:v>9</c:v>
                </c:pt>
                <c:pt idx="11">
                  <c:v>73</c:v>
                </c:pt>
                <c:pt idx="12">
                  <c:v>3</c:v>
                </c:pt>
                <c:pt idx="13">
                  <c:v>97</c:v>
                </c:pt>
                <c:pt idx="14">
                  <c:v>4</c:v>
                </c:pt>
                <c:pt idx="15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85-4B2D-B69D-737E8B0BBE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 PROD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Sheet1!$A$2:$A$22</c:f>
              <c:strCache>
                <c:ptCount val="16"/>
                <c:pt idx="0">
                  <c:v>Benefit Cosmetics</c:v>
                </c:pt>
                <c:pt idx="1">
                  <c:v>Bic</c:v>
                </c:pt>
                <c:pt idx="2">
                  <c:v>Cartier</c:v>
                </c:pt>
                <c:pt idx="3">
                  <c:v>Celine</c:v>
                </c:pt>
                <c:pt idx="4">
                  <c:v>Chanel</c:v>
                </c:pt>
                <c:pt idx="5">
                  <c:v>COTY</c:v>
                </c:pt>
                <c:pt idx="6">
                  <c:v>Givenchy </c:v>
                </c:pt>
                <c:pt idx="7">
                  <c:v>Groupe SEB</c:v>
                </c:pt>
                <c:pt idx="8">
                  <c:v>Hermès/Puiforcat</c:v>
                </c:pt>
                <c:pt idx="9">
                  <c:v>LVMH</c:v>
                </c:pt>
                <c:pt idx="10">
                  <c:v>Michelin</c:v>
                </c:pt>
                <c:pt idx="11">
                  <c:v>Montblanc</c:v>
                </c:pt>
                <c:pt idx="12">
                  <c:v>Other FBAE Clients (KRUG)</c:v>
                </c:pt>
                <c:pt idx="13">
                  <c:v>Pierre Fabre</c:v>
                </c:pt>
                <c:pt idx="14">
                  <c:v>The Kooples</c:v>
                </c:pt>
                <c:pt idx="15">
                  <c:v>Zalando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16"/>
                <c:pt idx="2">
                  <c:v>8</c:v>
                </c:pt>
                <c:pt idx="4">
                  <c:v>44</c:v>
                </c:pt>
                <c:pt idx="5">
                  <c:v>12</c:v>
                </c:pt>
                <c:pt idx="6">
                  <c:v>56</c:v>
                </c:pt>
                <c:pt idx="7">
                  <c:v>50</c:v>
                </c:pt>
                <c:pt idx="10">
                  <c:v>36</c:v>
                </c:pt>
                <c:pt idx="1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85-4B2D-B69D-737E8B0BBEB5}"/>
            </c:ext>
          </c:extLst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Sheet1!$A$2:$A$22</c:f>
              <c:strCache>
                <c:ptCount val="16"/>
                <c:pt idx="0">
                  <c:v>Benefit Cosmetics</c:v>
                </c:pt>
                <c:pt idx="1">
                  <c:v>Bic</c:v>
                </c:pt>
                <c:pt idx="2">
                  <c:v>Cartier</c:v>
                </c:pt>
                <c:pt idx="3">
                  <c:v>Celine</c:v>
                </c:pt>
                <c:pt idx="4">
                  <c:v>Chanel</c:v>
                </c:pt>
                <c:pt idx="5">
                  <c:v>COTY</c:v>
                </c:pt>
                <c:pt idx="6">
                  <c:v>Givenchy </c:v>
                </c:pt>
                <c:pt idx="7">
                  <c:v>Groupe SEB</c:v>
                </c:pt>
                <c:pt idx="8">
                  <c:v>Hermès/Puiforcat</c:v>
                </c:pt>
                <c:pt idx="9">
                  <c:v>LVMH</c:v>
                </c:pt>
                <c:pt idx="10">
                  <c:v>Michelin</c:v>
                </c:pt>
                <c:pt idx="11">
                  <c:v>Montblanc</c:v>
                </c:pt>
                <c:pt idx="12">
                  <c:v>Other FBAE Clients (KRUG)</c:v>
                </c:pt>
                <c:pt idx="13">
                  <c:v>Pierre Fabre</c:v>
                </c:pt>
                <c:pt idx="14">
                  <c:v>The Kooples</c:v>
                </c:pt>
                <c:pt idx="15">
                  <c:v>Zalando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85-4B2D-B69D-737E8B0BBEB5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SEARCH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Sheet1!$A$2:$A$22</c:f>
              <c:strCache>
                <c:ptCount val="16"/>
                <c:pt idx="0">
                  <c:v>Benefit Cosmetics</c:v>
                </c:pt>
                <c:pt idx="1">
                  <c:v>Bic</c:v>
                </c:pt>
                <c:pt idx="2">
                  <c:v>Cartier</c:v>
                </c:pt>
                <c:pt idx="3">
                  <c:v>Celine</c:v>
                </c:pt>
                <c:pt idx="4">
                  <c:v>Chanel</c:v>
                </c:pt>
                <c:pt idx="5">
                  <c:v>COTY</c:v>
                </c:pt>
                <c:pt idx="6">
                  <c:v>Givenchy </c:v>
                </c:pt>
                <c:pt idx="7">
                  <c:v>Groupe SEB</c:v>
                </c:pt>
                <c:pt idx="8">
                  <c:v>Hermès/Puiforcat</c:v>
                </c:pt>
                <c:pt idx="9">
                  <c:v>LVMH</c:v>
                </c:pt>
                <c:pt idx="10">
                  <c:v>Michelin</c:v>
                </c:pt>
                <c:pt idx="11">
                  <c:v>Montblanc</c:v>
                </c:pt>
                <c:pt idx="12">
                  <c:v>Other FBAE Clients (KRUG)</c:v>
                </c:pt>
                <c:pt idx="13">
                  <c:v>Pierre Fabre</c:v>
                </c:pt>
                <c:pt idx="14">
                  <c:v>The Kooples</c:v>
                </c:pt>
                <c:pt idx="15">
                  <c:v>Zalando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16"/>
                <c:pt idx="7">
                  <c:v>6</c:v>
                </c:pt>
                <c:pt idx="1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E85-4B2D-B69D-737E8B0BBEB5}"/>
            </c:ext>
          </c:extLst>
        </c:ser>
        <c:ser>
          <c:idx val="4"/>
          <c:order val="4"/>
          <c:tx>
            <c:strRef>
              <c:f>Sheet1!$E$1</c:f>
              <c:strCache>
                <c:ptCount val="1"/>
                <c:pt idx="0">
                  <c:v>NLT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Sheet1!$A$2:$A$22</c:f>
              <c:strCache>
                <c:ptCount val="16"/>
                <c:pt idx="0">
                  <c:v>Benefit Cosmetics</c:v>
                </c:pt>
                <c:pt idx="1">
                  <c:v>Bic</c:v>
                </c:pt>
                <c:pt idx="2">
                  <c:v>Cartier</c:v>
                </c:pt>
                <c:pt idx="3">
                  <c:v>Celine</c:v>
                </c:pt>
                <c:pt idx="4">
                  <c:v>Chanel</c:v>
                </c:pt>
                <c:pt idx="5">
                  <c:v>COTY</c:v>
                </c:pt>
                <c:pt idx="6">
                  <c:v>Givenchy </c:v>
                </c:pt>
                <c:pt idx="7">
                  <c:v>Groupe SEB</c:v>
                </c:pt>
                <c:pt idx="8">
                  <c:v>Hermès/Puiforcat</c:v>
                </c:pt>
                <c:pt idx="9">
                  <c:v>LVMH</c:v>
                </c:pt>
                <c:pt idx="10">
                  <c:v>Michelin</c:v>
                </c:pt>
                <c:pt idx="11">
                  <c:v>Montblanc</c:v>
                </c:pt>
                <c:pt idx="12">
                  <c:v>Other FBAE Clients (KRUG)</c:v>
                </c:pt>
                <c:pt idx="13">
                  <c:v>Pierre Fabre</c:v>
                </c:pt>
                <c:pt idx="14">
                  <c:v>The Kooples</c:v>
                </c:pt>
                <c:pt idx="15">
                  <c:v>Zalando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85-4B2D-B69D-737E8B0BB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82756592"/>
        <c:axId val="1317963600"/>
      </c:barChart>
      <c:catAx>
        <c:axId val="14827565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7963600"/>
        <c:crosses val="autoZero"/>
        <c:auto val="1"/>
        <c:lblAlgn val="ctr"/>
        <c:lblOffset val="100"/>
        <c:noMultiLvlLbl val="0"/>
      </c:catAx>
      <c:valAx>
        <c:axId val="1317963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756592"/>
        <c:crosses val="autoZero"/>
        <c:crossBetween val="between"/>
        <c:majorUnit val="50"/>
        <c:minorUnit val="25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81285738557930864"/>
          <c:y val="0.35158008504154575"/>
          <c:w val="0.1849203692566555"/>
          <c:h val="0.29683982991690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45896432466649E-2"/>
          <c:y val="0.10142718452436561"/>
          <c:w val="0.94911822836737081"/>
          <c:h val="0.7870201766074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 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Sheet1!$A$2:$A$21</c:f>
              <c:strCache>
                <c:ptCount val="19"/>
                <c:pt idx="0">
                  <c:v>Algenist</c:v>
                </c:pt>
                <c:pt idx="1">
                  <c:v>Benefit Cosmetics</c:v>
                </c:pt>
                <c:pt idx="2">
                  <c:v>Bic</c:v>
                </c:pt>
                <c:pt idx="3">
                  <c:v>Cartier</c:v>
                </c:pt>
                <c:pt idx="4">
                  <c:v>Celine</c:v>
                </c:pt>
                <c:pt idx="5">
                  <c:v>Chanel</c:v>
                </c:pt>
                <c:pt idx="6">
                  <c:v>COTY</c:v>
                </c:pt>
                <c:pt idx="7">
                  <c:v>Givenchy </c:v>
                </c:pt>
                <c:pt idx="8">
                  <c:v>Groupe SEB</c:v>
                </c:pt>
                <c:pt idx="9">
                  <c:v>Harry Winston</c:v>
                </c:pt>
                <c:pt idx="10">
                  <c:v>Hermès/Puiforcat</c:v>
                </c:pt>
                <c:pt idx="11">
                  <c:v>LVMH</c:v>
                </c:pt>
                <c:pt idx="12">
                  <c:v>Michelin</c:v>
                </c:pt>
                <c:pt idx="13">
                  <c:v>Montblanc</c:v>
                </c:pt>
                <c:pt idx="14">
                  <c:v>KRUG</c:v>
                </c:pt>
                <c:pt idx="15">
                  <c:v>Path McGrath</c:v>
                </c:pt>
                <c:pt idx="16">
                  <c:v>Pierre Fabre</c:v>
                </c:pt>
                <c:pt idx="17">
                  <c:v>The Kooples</c:v>
                </c:pt>
                <c:pt idx="18">
                  <c:v>Zalando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19"/>
                <c:pt idx="0">
                  <c:v>1</c:v>
                </c:pt>
                <c:pt idx="1">
                  <c:v>6</c:v>
                </c:pt>
                <c:pt idx="2">
                  <c:v>18.5</c:v>
                </c:pt>
                <c:pt idx="3">
                  <c:v>137.25</c:v>
                </c:pt>
                <c:pt idx="4">
                  <c:v>4.5</c:v>
                </c:pt>
                <c:pt idx="5">
                  <c:v>88.5</c:v>
                </c:pt>
                <c:pt idx="6">
                  <c:v>6.25</c:v>
                </c:pt>
                <c:pt idx="7">
                  <c:v>26.75</c:v>
                </c:pt>
                <c:pt idx="8">
                  <c:v>63.5</c:v>
                </c:pt>
                <c:pt idx="9">
                  <c:v>9.5</c:v>
                </c:pt>
                <c:pt idx="10">
                  <c:v>8.25</c:v>
                </c:pt>
                <c:pt idx="11">
                  <c:v>8.25</c:v>
                </c:pt>
                <c:pt idx="12">
                  <c:v>23.25</c:v>
                </c:pt>
                <c:pt idx="13">
                  <c:v>16</c:v>
                </c:pt>
                <c:pt idx="14">
                  <c:v>1.5</c:v>
                </c:pt>
                <c:pt idx="15">
                  <c:v>19.25</c:v>
                </c:pt>
                <c:pt idx="16">
                  <c:v>48.25</c:v>
                </c:pt>
                <c:pt idx="17">
                  <c:v>1.25</c:v>
                </c:pt>
                <c:pt idx="18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69-47EC-BB98-BB872094D4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Week 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Sheet1!$A$2:$A$21</c:f>
              <c:strCache>
                <c:ptCount val="19"/>
                <c:pt idx="0">
                  <c:v>Algenist</c:v>
                </c:pt>
                <c:pt idx="1">
                  <c:v>Benefit Cosmetics</c:v>
                </c:pt>
                <c:pt idx="2">
                  <c:v>Bic</c:v>
                </c:pt>
                <c:pt idx="3">
                  <c:v>Cartier</c:v>
                </c:pt>
                <c:pt idx="4">
                  <c:v>Celine</c:v>
                </c:pt>
                <c:pt idx="5">
                  <c:v>Chanel</c:v>
                </c:pt>
                <c:pt idx="6">
                  <c:v>COTY</c:v>
                </c:pt>
                <c:pt idx="7">
                  <c:v>Givenchy </c:v>
                </c:pt>
                <c:pt idx="8">
                  <c:v>Groupe SEB</c:v>
                </c:pt>
                <c:pt idx="9">
                  <c:v>Harry Winston</c:v>
                </c:pt>
                <c:pt idx="10">
                  <c:v>Hermès/Puiforcat</c:v>
                </c:pt>
                <c:pt idx="11">
                  <c:v>LVMH</c:v>
                </c:pt>
                <c:pt idx="12">
                  <c:v>Michelin</c:v>
                </c:pt>
                <c:pt idx="13">
                  <c:v>Montblanc</c:v>
                </c:pt>
                <c:pt idx="14">
                  <c:v>KRUG</c:v>
                </c:pt>
                <c:pt idx="15">
                  <c:v>Path McGrath</c:v>
                </c:pt>
                <c:pt idx="16">
                  <c:v>Pierre Fabre</c:v>
                </c:pt>
                <c:pt idx="17">
                  <c:v>The Kooples</c:v>
                </c:pt>
                <c:pt idx="18">
                  <c:v>Zalando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19"/>
                <c:pt idx="2">
                  <c:v>16.25</c:v>
                </c:pt>
                <c:pt idx="3">
                  <c:v>122.5</c:v>
                </c:pt>
                <c:pt idx="4">
                  <c:v>9.75</c:v>
                </c:pt>
                <c:pt idx="5">
                  <c:v>87.25</c:v>
                </c:pt>
                <c:pt idx="6">
                  <c:v>8.75</c:v>
                </c:pt>
                <c:pt idx="7">
                  <c:v>7.75</c:v>
                </c:pt>
                <c:pt idx="8">
                  <c:v>61.5</c:v>
                </c:pt>
                <c:pt idx="10">
                  <c:v>7.25</c:v>
                </c:pt>
                <c:pt idx="11">
                  <c:v>4.5</c:v>
                </c:pt>
                <c:pt idx="12">
                  <c:v>8.5</c:v>
                </c:pt>
                <c:pt idx="13">
                  <c:v>17.5</c:v>
                </c:pt>
                <c:pt idx="14">
                  <c:v>2.5</c:v>
                </c:pt>
                <c:pt idx="15">
                  <c:v>1.25</c:v>
                </c:pt>
                <c:pt idx="16">
                  <c:v>44.25</c:v>
                </c:pt>
                <c:pt idx="17">
                  <c:v>1.75</c:v>
                </c:pt>
                <c:pt idx="18">
                  <c:v>21.5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69-47EC-BB98-BB872094D4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8"/>
        <c:overlap val="-12"/>
        <c:axId val="468863144"/>
        <c:axId val="468864128"/>
      </c:barChart>
      <c:catAx>
        <c:axId val="468863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700000" spcFirstLastPara="1" vertOverflow="ellipsis" wrap="square" anchor="b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864128"/>
        <c:crosses val="autoZero"/>
        <c:auto val="1"/>
        <c:lblAlgn val="ctr"/>
        <c:lblOffset val="10"/>
        <c:noMultiLvlLbl val="0"/>
      </c:catAx>
      <c:valAx>
        <c:axId val="46886412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863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021424903564959"/>
          <c:y val="4.0553784006966832E-2"/>
          <c:w val="0.12800989923616682"/>
          <c:h val="0.147489914863456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45896432466649E-2"/>
          <c:y val="0.10142718452436561"/>
          <c:w val="0.94911822836737081"/>
          <c:h val="0.7870201766074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 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Sheet1!$A$2:$A$19</c:f>
              <c:strCache>
                <c:ptCount val="18"/>
                <c:pt idx="0">
                  <c:v>Colgate</c:v>
                </c:pt>
                <c:pt idx="1">
                  <c:v>L'oreal Paris USA</c:v>
                </c:pt>
                <c:pt idx="2">
                  <c:v>L'oreal Paris LATAM</c:v>
                </c:pt>
                <c:pt idx="3">
                  <c:v>L'oreal Pro USA</c:v>
                </c:pt>
                <c:pt idx="4">
                  <c:v>L'oreal Pro LATAM</c:v>
                </c:pt>
                <c:pt idx="5">
                  <c:v>Garnier</c:v>
                </c:pt>
                <c:pt idx="6">
                  <c:v>Kerastase</c:v>
                </c:pt>
                <c:pt idx="7">
                  <c:v>Maybelline</c:v>
                </c:pt>
                <c:pt idx="8">
                  <c:v>Redken</c:v>
                </c:pt>
                <c:pt idx="9">
                  <c:v>Matrix</c:v>
                </c:pt>
                <c:pt idx="10">
                  <c:v>Vogue</c:v>
                </c:pt>
                <c:pt idx="11">
                  <c:v>Clarins</c:v>
                </c:pt>
                <c:pt idx="12">
                  <c:v>Kiehl's</c:v>
                </c:pt>
                <c:pt idx="13">
                  <c:v>Nyx</c:v>
                </c:pt>
                <c:pt idx="14">
                  <c:v>Lancome</c:v>
                </c:pt>
                <c:pt idx="15">
                  <c:v>Marc Jacobs</c:v>
                </c:pt>
                <c:pt idx="16">
                  <c:v>Westcon</c:v>
                </c:pt>
                <c:pt idx="17">
                  <c:v>YSL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73.75</c:v>
                </c:pt>
                <c:pt idx="1">
                  <c:v>41.25</c:v>
                </c:pt>
                <c:pt idx="2">
                  <c:v>2.25</c:v>
                </c:pt>
                <c:pt idx="3">
                  <c:v>5.5</c:v>
                </c:pt>
                <c:pt idx="4">
                  <c:v>0.25</c:v>
                </c:pt>
                <c:pt idx="5">
                  <c:v>1.25</c:v>
                </c:pt>
                <c:pt idx="6">
                  <c:v>0.75</c:v>
                </c:pt>
                <c:pt idx="7">
                  <c:v>1.75</c:v>
                </c:pt>
                <c:pt idx="8">
                  <c:v>0</c:v>
                </c:pt>
                <c:pt idx="9">
                  <c:v>0</c:v>
                </c:pt>
                <c:pt idx="10">
                  <c:v>0.5</c:v>
                </c:pt>
                <c:pt idx="11">
                  <c:v>176.25</c:v>
                </c:pt>
                <c:pt idx="12">
                  <c:v>100.25</c:v>
                </c:pt>
                <c:pt idx="13">
                  <c:v>4.25</c:v>
                </c:pt>
                <c:pt idx="14">
                  <c:v>0</c:v>
                </c:pt>
                <c:pt idx="15">
                  <c:v>0.5</c:v>
                </c:pt>
                <c:pt idx="17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69-47EC-BB98-BB872094D4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Week 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Sheet1!$A$2:$A$19</c:f>
              <c:strCache>
                <c:ptCount val="18"/>
                <c:pt idx="0">
                  <c:v>Colgate</c:v>
                </c:pt>
                <c:pt idx="1">
                  <c:v>L'oreal Paris USA</c:v>
                </c:pt>
                <c:pt idx="2">
                  <c:v>L'oreal Paris LATAM</c:v>
                </c:pt>
                <c:pt idx="3">
                  <c:v>L'oreal Pro USA</c:v>
                </c:pt>
                <c:pt idx="4">
                  <c:v>L'oreal Pro LATAM</c:v>
                </c:pt>
                <c:pt idx="5">
                  <c:v>Garnier</c:v>
                </c:pt>
                <c:pt idx="6">
                  <c:v>Kerastase</c:v>
                </c:pt>
                <c:pt idx="7">
                  <c:v>Maybelline</c:v>
                </c:pt>
                <c:pt idx="8">
                  <c:v>Redken</c:v>
                </c:pt>
                <c:pt idx="9">
                  <c:v>Matrix</c:v>
                </c:pt>
                <c:pt idx="10">
                  <c:v>Vogue</c:v>
                </c:pt>
                <c:pt idx="11">
                  <c:v>Clarins</c:v>
                </c:pt>
                <c:pt idx="12">
                  <c:v>Kiehl's</c:v>
                </c:pt>
                <c:pt idx="13">
                  <c:v>Nyx</c:v>
                </c:pt>
                <c:pt idx="14">
                  <c:v>Lancome</c:v>
                </c:pt>
                <c:pt idx="15">
                  <c:v>Marc Jacobs</c:v>
                </c:pt>
                <c:pt idx="16">
                  <c:v>Westcon</c:v>
                </c:pt>
                <c:pt idx="17">
                  <c:v>YSL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68.75</c:v>
                </c:pt>
                <c:pt idx="1">
                  <c:v>33.25</c:v>
                </c:pt>
                <c:pt idx="2">
                  <c:v>0.25</c:v>
                </c:pt>
                <c:pt idx="3">
                  <c:v>0.25</c:v>
                </c:pt>
                <c:pt idx="4">
                  <c:v>3.5</c:v>
                </c:pt>
                <c:pt idx="5">
                  <c:v>0.25</c:v>
                </c:pt>
                <c:pt idx="6">
                  <c:v>0.5</c:v>
                </c:pt>
                <c:pt idx="7">
                  <c:v>0.75</c:v>
                </c:pt>
                <c:pt idx="8">
                  <c:v>1.25</c:v>
                </c:pt>
                <c:pt idx="9">
                  <c:v>0.25</c:v>
                </c:pt>
                <c:pt idx="10">
                  <c:v>27.25</c:v>
                </c:pt>
                <c:pt idx="11">
                  <c:v>136.25</c:v>
                </c:pt>
                <c:pt idx="12">
                  <c:v>107.25</c:v>
                </c:pt>
                <c:pt idx="13">
                  <c:v>0.5</c:v>
                </c:pt>
                <c:pt idx="14">
                  <c:v>6</c:v>
                </c:pt>
                <c:pt idx="16">
                  <c:v>2.25</c:v>
                </c:pt>
                <c:pt idx="17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69-47EC-BB98-BB872094D4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8"/>
        <c:overlap val="-12"/>
        <c:axId val="468863144"/>
        <c:axId val="468864128"/>
      </c:barChart>
      <c:catAx>
        <c:axId val="468863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700000" spcFirstLastPara="1" vertOverflow="ellipsis" wrap="square" anchor="b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864128"/>
        <c:crosses val="autoZero"/>
        <c:auto val="1"/>
        <c:lblAlgn val="ctr"/>
        <c:lblOffset val="10"/>
        <c:noMultiLvlLbl val="0"/>
      </c:catAx>
      <c:valAx>
        <c:axId val="46886412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863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021424903564959"/>
          <c:y val="4.0553784006966832E-2"/>
          <c:w val="0.12800989923616682"/>
          <c:h val="0.147489914863456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chemeClr val="accent4"/>
                </a:solidFill>
              </a:rPr>
              <a:t>Week</a:t>
            </a:r>
            <a:r>
              <a:rPr lang="en-US" sz="1600" baseline="0" dirty="0">
                <a:solidFill>
                  <a:schemeClr val="accent4"/>
                </a:solidFill>
              </a:rPr>
              <a:t> 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TIMESPENT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F0-45D8-A737-B5F6DAF94C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F0-45D8-A737-B5F6DAF94C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F0-45D8-A737-B5F6DAF94CE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F0-45D8-A737-B5F6DAF94CE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F0-45D8-A737-B5F6DAF94CEB}"/>
              </c:ext>
            </c:extLst>
          </c:dPt>
          <c:dLbls>
            <c:dLbl>
              <c:idx val="0"/>
              <c:layout>
                <c:manualLayout>
                  <c:x val="0.10010310945632081"/>
                  <c:y val="-4.707712979935801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BF0-45D8-A737-B5F6DAF94CEB}"/>
                </c:ext>
              </c:extLst>
            </c:dLbl>
            <c:dLbl>
              <c:idx val="1"/>
              <c:layout>
                <c:manualLayout>
                  <c:x val="-0.16673339762688669"/>
                  <c:y val="0.107615935237178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OT
</a:t>
                    </a:r>
                    <a:fld id="{B5BB29DE-75E0-470D-B077-B6B46CC0EA67}" type="PERCENTAGE">
                      <a:rPr lang="en-US" baseline="0"/>
                      <a:pPr>
                        <a:defRPr sz="900">
                          <a:solidFill>
                            <a:schemeClr val="bg2"/>
                          </a:solidFill>
                        </a:defRPr>
                      </a:pPr>
                      <a:t>[PERCENTAGE]</a:t>
                    </a:fld>
                    <a:endParaRPr lang="en-US" baseline="0" dirty="0"/>
                  </a:p>
                </c:rich>
              </c:tx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596312782976389"/>
                      <c:h val="0.1419549944842115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BF0-45D8-A737-B5F6DAF94CEB}"/>
                </c:ext>
              </c:extLst>
            </c:dLbl>
            <c:dLbl>
              <c:idx val="2"/>
              <c:layout>
                <c:manualLayout>
                  <c:x val="-0.12918097650776442"/>
                  <c:y val="3.9786335774657233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Others
</a:t>
                    </a:r>
                    <a:fld id="{CB45C415-0E01-4568-B7E6-E348A5CE4B14}" type="PERCENTAGE">
                      <a:rPr lang="en-US" baseline="0" dirty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BF0-45D8-A737-B5F6DAF94CEB}"/>
                </c:ext>
              </c:extLst>
            </c:dLbl>
            <c:dLbl>
              <c:idx val="3"/>
              <c:layout>
                <c:manualLayout>
                  <c:x val="-8.8443571212335231E-2"/>
                  <c:y val="8.4410640080289975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BF0-45D8-A737-B5F6DAF94CEB}"/>
                </c:ext>
              </c:extLst>
            </c:dLbl>
            <c:dLbl>
              <c:idx val="4"/>
              <c:layout>
                <c:manualLayout>
                  <c:x val="0.26370701956507292"/>
                  <c:y val="2.092416412995693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BF0-45D8-A737-B5F6DAF94CEB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Time spent for projects</c:v>
                </c:pt>
                <c:pt idx="1">
                  <c:v>Overtime</c:v>
                </c:pt>
                <c:pt idx="2">
                  <c:v>Others (Training, Meeting, IT, Etc.)</c:v>
                </c:pt>
                <c:pt idx="3">
                  <c:v>Availability</c:v>
                </c:pt>
              </c:strCache>
            </c:strRef>
          </c:cat>
          <c:val>
            <c:numRef>
              <c:f>Sheet1!$B$2:$B$5</c:f>
              <c:numCache>
                <c:formatCode>#,##0.00</c:formatCode>
                <c:ptCount val="4"/>
                <c:pt idx="0">
                  <c:v>1072.25</c:v>
                </c:pt>
                <c:pt idx="1">
                  <c:v>138</c:v>
                </c:pt>
                <c:pt idx="2">
                  <c:v>207.5</c:v>
                </c:pt>
                <c:pt idx="3">
                  <c:v>50.25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F0-45D8-A737-B5F6DAF94C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chemeClr val="accent4"/>
                </a:solidFill>
              </a:rPr>
              <a:t>Week</a:t>
            </a:r>
            <a:r>
              <a:rPr lang="en-US" sz="1600" baseline="0" dirty="0">
                <a:solidFill>
                  <a:schemeClr val="accent4"/>
                </a:solidFill>
              </a:rPr>
              <a:t> 17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TIMESPENT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B0A-4564-A7E4-17A5F8A5F58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B0A-4564-A7E4-17A5F8A5F58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B0A-4564-A7E4-17A5F8A5F58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B0A-4564-A7E4-17A5F8A5F58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B0A-4564-A7E4-17A5F8A5F58B}"/>
              </c:ext>
            </c:extLst>
          </c:dPt>
          <c:dLbls>
            <c:dLbl>
              <c:idx val="0"/>
              <c:layout>
                <c:manualLayout>
                  <c:x val="0.10010310945632081"/>
                  <c:y val="-4.707712979935801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0A-4564-A7E4-17A5F8A5F58B}"/>
                </c:ext>
              </c:extLst>
            </c:dLbl>
            <c:dLbl>
              <c:idx val="1"/>
              <c:layout>
                <c:manualLayout>
                  <c:x val="-0.16673339762688669"/>
                  <c:y val="0.107615935237178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OT
</a:t>
                    </a:r>
                    <a:fld id="{B5BB29DE-75E0-470D-B077-B6B46CC0EA67}" type="PERCENTAGE">
                      <a:rPr lang="en-US" baseline="0"/>
                      <a:pPr>
                        <a:defRPr sz="900">
                          <a:solidFill>
                            <a:schemeClr val="bg2"/>
                          </a:solidFill>
                        </a:defRPr>
                      </a:pPr>
                      <a:t>[PERCENTAGE]</a:t>
                    </a:fld>
                    <a:endParaRPr lang="en-US" baseline="0" dirty="0"/>
                  </a:p>
                </c:rich>
              </c:tx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596312782976389"/>
                      <c:h val="0.1419549944842115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B0A-4564-A7E4-17A5F8A5F58B}"/>
                </c:ext>
              </c:extLst>
            </c:dLbl>
            <c:dLbl>
              <c:idx val="2"/>
              <c:layout>
                <c:manualLayout>
                  <c:x val="-0.12918097650776442"/>
                  <c:y val="3.9786335774657233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Others
</a:t>
                    </a:r>
                    <a:fld id="{CB45C415-0E01-4568-B7E6-E348A5CE4B14}" type="PERCENTAGE">
                      <a:rPr lang="en-US" baseline="0" dirty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B0A-4564-A7E4-17A5F8A5F58B}"/>
                </c:ext>
              </c:extLst>
            </c:dLbl>
            <c:dLbl>
              <c:idx val="3"/>
              <c:layout>
                <c:manualLayout>
                  <c:x val="-8.8443571212335231E-2"/>
                  <c:y val="8.4410640080289975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B0A-4564-A7E4-17A5F8A5F58B}"/>
                </c:ext>
              </c:extLst>
            </c:dLbl>
            <c:dLbl>
              <c:idx val="4"/>
              <c:layout>
                <c:manualLayout>
                  <c:x val="0.26370701956507292"/>
                  <c:y val="2.092416412995693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B0A-4564-A7E4-17A5F8A5F58B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Time spent for projects</c:v>
                </c:pt>
                <c:pt idx="1">
                  <c:v>Overtime</c:v>
                </c:pt>
                <c:pt idx="2">
                  <c:v>Others (Training, Meeting, IT, Etc.)</c:v>
                </c:pt>
                <c:pt idx="3">
                  <c:v>Availability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#,##0.00">
                  <c:v>1406</c:v>
                </c:pt>
                <c:pt idx="1">
                  <c:v>107.25</c:v>
                </c:pt>
                <c:pt idx="2">
                  <c:v>313.75</c:v>
                </c:pt>
                <c:pt idx="3">
                  <c:v>60.25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B0A-4564-A7E4-17A5F8A5F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15661" y="685800"/>
            <a:ext cx="5627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2" name="Google Shape;45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8" name="Google Shape;45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6" name="Google Shape;4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Comparing from last year, the number of tickets that we have this year is higher most specially for SFCC.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For Sitecore there is no much difference because of the migration of GARNIER and LOPRO Latam Hub last June 2020.</a:t>
            </a:r>
            <a:endParaRPr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7444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8" name="Google Shape;25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234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39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">
  <p:cSld name="Titr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186932"/>
            <a:ext cx="9144000" cy="633043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0"/>
          <p:cNvSpPr txBox="1">
            <a:spLocks noGrp="1"/>
          </p:cNvSpPr>
          <p:nvPr>
            <p:ph type="ctrTitle"/>
          </p:nvPr>
        </p:nvSpPr>
        <p:spPr>
          <a:xfrm>
            <a:off x="1909546" y="1783500"/>
            <a:ext cx="53250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100" b="1" i="0" u="none" strike="noStrike" cap="non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" name="Google Shape;1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660" y="585268"/>
            <a:ext cx="1733549" cy="3625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0"/>
          <p:cNvSpPr txBox="1">
            <a:spLocks noGrp="1"/>
          </p:cNvSpPr>
          <p:nvPr>
            <p:ph type="ctrTitle" idx="2"/>
          </p:nvPr>
        </p:nvSpPr>
        <p:spPr>
          <a:xfrm>
            <a:off x="1435709" y="2548200"/>
            <a:ext cx="6272700" cy="8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Open Sans Light"/>
              <a:buNone/>
              <a:defRPr sz="1400" b="0" i="0" u="none" strike="noStrike" cap="non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'introduction / Plan">
  <p:cSld name="Diapositive d'introduction / Pla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"/>
            <a:ext cx="9144000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2"/>
          <p:cNvSpPr txBox="1">
            <a:spLocks noGrp="1"/>
          </p:cNvSpPr>
          <p:nvPr>
            <p:ph type="title"/>
          </p:nvPr>
        </p:nvSpPr>
        <p:spPr>
          <a:xfrm>
            <a:off x="3944456" y="436950"/>
            <a:ext cx="3267395" cy="60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62"/>
          <p:cNvSpPr txBox="1">
            <a:spLocks noGrp="1"/>
          </p:cNvSpPr>
          <p:nvPr>
            <p:ph type="title" idx="2"/>
          </p:nvPr>
        </p:nvSpPr>
        <p:spPr>
          <a:xfrm>
            <a:off x="4306349" y="1234219"/>
            <a:ext cx="3267395" cy="60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62"/>
          <p:cNvSpPr txBox="1">
            <a:spLocks noGrp="1"/>
          </p:cNvSpPr>
          <p:nvPr>
            <p:ph type="title" idx="3"/>
          </p:nvPr>
        </p:nvSpPr>
        <p:spPr>
          <a:xfrm>
            <a:off x="4692541" y="2031431"/>
            <a:ext cx="3267395" cy="60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62"/>
          <p:cNvSpPr txBox="1">
            <a:spLocks noGrp="1"/>
          </p:cNvSpPr>
          <p:nvPr>
            <p:ph type="title" idx="4"/>
          </p:nvPr>
        </p:nvSpPr>
        <p:spPr>
          <a:xfrm>
            <a:off x="5078549" y="2828644"/>
            <a:ext cx="3267395" cy="60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62"/>
          <p:cNvSpPr txBox="1">
            <a:spLocks noGrp="1"/>
          </p:cNvSpPr>
          <p:nvPr>
            <p:ph type="title" idx="5"/>
          </p:nvPr>
        </p:nvSpPr>
        <p:spPr>
          <a:xfrm>
            <a:off x="5440626" y="3625856"/>
            <a:ext cx="3267395" cy="60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5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62"/>
          <p:cNvSpPr txBox="1">
            <a:spLocks noGrp="1"/>
          </p:cNvSpPr>
          <p:nvPr>
            <p:ph type="sldNum" idx="12"/>
          </p:nvPr>
        </p:nvSpPr>
        <p:spPr>
          <a:xfrm>
            <a:off x="0" y="4869660"/>
            <a:ext cx="609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2"/>
              <a:buFont typeface="Arial"/>
              <a:buNone/>
              <a:defRPr sz="609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2"/>
              <a:buFont typeface="Arial"/>
              <a:buNone/>
              <a:defRPr sz="609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2"/>
              <a:buFont typeface="Arial"/>
              <a:buNone/>
              <a:defRPr sz="609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2"/>
              <a:buFont typeface="Arial"/>
              <a:buNone/>
              <a:defRPr sz="609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2"/>
              <a:buFont typeface="Arial"/>
              <a:buNone/>
              <a:defRPr sz="609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2"/>
              <a:buFont typeface="Arial"/>
              <a:buNone/>
              <a:defRPr sz="609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2"/>
              <a:buFont typeface="Arial"/>
              <a:buNone/>
              <a:defRPr sz="609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2"/>
              <a:buFont typeface="Arial"/>
              <a:buNone/>
              <a:defRPr sz="609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2"/>
              <a:buFont typeface="Arial"/>
              <a:buNone/>
              <a:defRPr sz="609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Chapitrage et intro 1">
  <p:cSld name="Diapositive Chapitrage et intro 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/>
          <p:nvPr/>
        </p:nvSpPr>
        <p:spPr>
          <a:xfrm>
            <a:off x="-6875" y="0"/>
            <a:ext cx="1744200" cy="5143500"/>
          </a:xfrm>
          <a:prstGeom prst="rect">
            <a:avLst/>
          </a:prstGeom>
          <a:solidFill>
            <a:srgbClr val="18376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22" descr="Une image contenant extérieur, eau, grand, assis&#10;&#10;Description générée automatiquemen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4500" y="0"/>
            <a:ext cx="7429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2"/>
          <p:cNvSpPr txBox="1">
            <a:spLocks noGrp="1"/>
          </p:cNvSpPr>
          <p:nvPr>
            <p:ph type="title"/>
          </p:nvPr>
        </p:nvSpPr>
        <p:spPr>
          <a:xfrm>
            <a:off x="1119393" y="1130438"/>
            <a:ext cx="3529200" cy="28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Light"/>
              <a:buNone/>
              <a:defRPr sz="2800" b="0" i="0" u="none" strike="noStrike" cap="non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ldNum" idx="12"/>
          </p:nvPr>
        </p:nvSpPr>
        <p:spPr>
          <a:xfrm>
            <a:off x="0" y="4869660"/>
            <a:ext cx="609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2"/>
          <p:cNvSpPr/>
          <p:nvPr/>
        </p:nvSpPr>
        <p:spPr>
          <a:xfrm flipH="1">
            <a:off x="6819738" y="2935175"/>
            <a:ext cx="3683400" cy="3672300"/>
          </a:xfrm>
          <a:prstGeom prst="parallelogram">
            <a:avLst>
              <a:gd name="adj" fmla="val 46798"/>
            </a:avLst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75" tIns="64275" rIns="64275" bIns="6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"/>
            <a:ext cx="7429500" cy="514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457203" y="205985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Light"/>
              <a:buNone/>
              <a:defRPr sz="21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sldNum" idx="12"/>
          </p:nvPr>
        </p:nvSpPr>
        <p:spPr>
          <a:xfrm>
            <a:off x="0" y="4869660"/>
            <a:ext cx="609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457200" y="1106095"/>
            <a:ext cx="8229600" cy="23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7693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7693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7693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contenu 1">
  <p:cSld name="Diapositive de contenu 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429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31"/>
          <p:cNvSpPr/>
          <p:nvPr/>
        </p:nvSpPr>
        <p:spPr>
          <a:xfrm flipH="1">
            <a:off x="560169" y="4101919"/>
            <a:ext cx="1036800" cy="756300"/>
          </a:xfrm>
          <a:prstGeom prst="parallelogram">
            <a:avLst>
              <a:gd name="adj" fmla="val 42893"/>
            </a:avLst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75" tIns="64275" rIns="64275" bIns="6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1"/>
          <p:cNvSpPr txBox="1">
            <a:spLocks noGrp="1"/>
          </p:cNvSpPr>
          <p:nvPr>
            <p:ph type="title"/>
          </p:nvPr>
        </p:nvSpPr>
        <p:spPr>
          <a:xfrm>
            <a:off x="3094893" y="428265"/>
            <a:ext cx="5117700" cy="10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Light"/>
              <a:buNone/>
              <a:defRPr sz="25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sldNum" idx="12"/>
          </p:nvPr>
        </p:nvSpPr>
        <p:spPr>
          <a:xfrm>
            <a:off x="0" y="4869660"/>
            <a:ext cx="609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body" idx="1"/>
          </p:nvPr>
        </p:nvSpPr>
        <p:spPr>
          <a:xfrm>
            <a:off x="3094894" y="1711414"/>
            <a:ext cx="5117700" cy="22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vide">
  <p:cSld name="Diapositive v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144000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9"/>
          <p:cNvSpPr/>
          <p:nvPr/>
        </p:nvSpPr>
        <p:spPr>
          <a:xfrm>
            <a:off x="0" y="3547468"/>
            <a:ext cx="9144000" cy="4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4275" tIns="32125" rIns="64275" bIns="32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9"/>
          <p:cNvSpPr txBox="1">
            <a:spLocks noGrp="1"/>
          </p:cNvSpPr>
          <p:nvPr>
            <p:ph type="title"/>
          </p:nvPr>
        </p:nvSpPr>
        <p:spPr>
          <a:xfrm>
            <a:off x="457203" y="205985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Light"/>
              <a:buNone/>
              <a:defRPr sz="21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sldNum" idx="12"/>
          </p:nvPr>
        </p:nvSpPr>
        <p:spPr>
          <a:xfrm>
            <a:off x="0" y="4869660"/>
            <a:ext cx="609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1"/>
          </p:nvPr>
        </p:nvSpPr>
        <p:spPr>
          <a:xfrm>
            <a:off x="457200" y="1106095"/>
            <a:ext cx="8229600" cy="23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599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64148" y="4754789"/>
            <a:ext cx="1038226" cy="21715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/>
        </p:nvSpPr>
        <p:spPr>
          <a:xfrm>
            <a:off x="920750" y="1946975"/>
            <a:ext cx="7696200" cy="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TRANSLATION &amp; LOCALIZATION</a:t>
            </a:r>
            <a:endParaRPr sz="12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WEEKLY REPORT</a:t>
            </a:r>
            <a:endParaRPr sz="2800" b="1" i="0" u="none" strike="noStrike" cap="none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1171481" y="2927975"/>
            <a:ext cx="6795300" cy="43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5"/>
              <a:buFont typeface="Arial"/>
              <a:buNone/>
            </a:pPr>
            <a:r>
              <a:rPr lang="en-US" sz="1625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FBAE - </a:t>
            </a:r>
            <a:r>
              <a:rPr lang="en-US" sz="1625" b="0" i="0" u="none" strike="noStrike" cap="none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W18</a:t>
            </a:r>
            <a:endParaRPr sz="1625" b="0" i="0" u="none" strike="noStrike" cap="none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51"/>
          <p:cNvGrpSpPr/>
          <p:nvPr/>
        </p:nvGrpSpPr>
        <p:grpSpPr>
          <a:xfrm>
            <a:off x="2208542" y="4032308"/>
            <a:ext cx="1321520" cy="913552"/>
            <a:chOff x="-2363888" y="4037951"/>
            <a:chExt cx="1321520" cy="914371"/>
          </a:xfrm>
        </p:grpSpPr>
        <p:sp>
          <p:nvSpPr>
            <p:cNvPr id="183" name="Google Shape;183;p51"/>
            <p:cNvSpPr txBox="1"/>
            <p:nvPr/>
          </p:nvSpPr>
          <p:spPr>
            <a:xfrm>
              <a:off x="-2363888" y="4205023"/>
              <a:ext cx="1314593" cy="747299"/>
            </a:xfrm>
            <a:prstGeom prst="rect">
              <a:avLst/>
            </a:prstGeom>
            <a:noFill/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2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>
                <a:buSzPts val="1400"/>
              </a:pPr>
              <a:r>
                <a:rPr lang="en-US" sz="2000" dirty="0">
                  <a:solidFill>
                    <a:schemeClr val="accent2"/>
                  </a:solidFill>
                </a:rPr>
                <a:t>1513.25</a:t>
              </a:r>
            </a:p>
            <a:p>
              <a:pPr lvl="0" algn="ctr">
                <a:buSzPts val="1400"/>
              </a:pPr>
              <a:endParaRPr lang="en-US" sz="2000" dirty="0">
                <a:solidFill>
                  <a:schemeClr val="accent2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1"/>
            <p:cNvSpPr/>
            <p:nvPr/>
          </p:nvSpPr>
          <p:spPr>
            <a:xfrm>
              <a:off x="-2363888" y="4037951"/>
              <a:ext cx="1321520" cy="336317"/>
            </a:xfrm>
            <a:prstGeom prst="rect">
              <a:avLst/>
            </a:prstGeom>
            <a:solidFill>
              <a:srgbClr val="0093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TOTAL HOURS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82;p51">
            <a:extLst>
              <a:ext uri="{FF2B5EF4-FFF2-40B4-BE49-F238E27FC236}">
                <a16:creationId xmlns:a16="http://schemas.microsoft.com/office/drawing/2014/main" id="{3D1BC2B7-E77B-4335-9306-E406E16EA723}"/>
              </a:ext>
            </a:extLst>
          </p:cNvPr>
          <p:cNvGrpSpPr/>
          <p:nvPr/>
        </p:nvGrpSpPr>
        <p:grpSpPr>
          <a:xfrm>
            <a:off x="5613938" y="4023963"/>
            <a:ext cx="1321520" cy="913551"/>
            <a:chOff x="-2363888" y="4017149"/>
            <a:chExt cx="1321520" cy="926823"/>
          </a:xfrm>
        </p:grpSpPr>
        <p:sp>
          <p:nvSpPr>
            <p:cNvPr id="18" name="Google Shape;183;p51">
              <a:extLst>
                <a:ext uri="{FF2B5EF4-FFF2-40B4-BE49-F238E27FC236}">
                  <a16:creationId xmlns:a16="http://schemas.microsoft.com/office/drawing/2014/main" id="{ADB76A22-2DC7-4E95-8D15-A5059C21225C}"/>
                </a:ext>
              </a:extLst>
            </p:cNvPr>
            <p:cNvSpPr txBox="1"/>
            <p:nvPr/>
          </p:nvSpPr>
          <p:spPr>
            <a:xfrm>
              <a:off x="-2363685" y="4196673"/>
              <a:ext cx="1314593" cy="747299"/>
            </a:xfrm>
            <a:prstGeom prst="rect">
              <a:avLst/>
            </a:prstGeom>
            <a:noFill/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2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algn="ctr">
                <a:buSzPts val="1400"/>
              </a:pPr>
              <a:r>
                <a:rPr lang="en-US" sz="2000" dirty="0">
                  <a:solidFill>
                    <a:schemeClr val="accent2"/>
                  </a:solidFill>
                </a:rPr>
                <a:t>1210.25</a:t>
              </a:r>
            </a:p>
          </p:txBody>
        </p:sp>
        <p:sp>
          <p:nvSpPr>
            <p:cNvPr id="19" name="Google Shape;184;p51">
              <a:extLst>
                <a:ext uri="{FF2B5EF4-FFF2-40B4-BE49-F238E27FC236}">
                  <a16:creationId xmlns:a16="http://schemas.microsoft.com/office/drawing/2014/main" id="{7F0ABAE6-6A79-404F-A431-3928C235C379}"/>
                </a:ext>
              </a:extLst>
            </p:cNvPr>
            <p:cNvSpPr/>
            <p:nvPr/>
          </p:nvSpPr>
          <p:spPr>
            <a:xfrm>
              <a:off x="-2363888" y="4017149"/>
              <a:ext cx="1321520" cy="357119"/>
            </a:xfrm>
            <a:prstGeom prst="rect">
              <a:avLst/>
            </a:prstGeom>
            <a:solidFill>
              <a:srgbClr val="0093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TOTAL HOURS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99;p4">
            <a:extLst>
              <a:ext uri="{FF2B5EF4-FFF2-40B4-BE49-F238E27FC236}">
                <a16:creationId xmlns:a16="http://schemas.microsoft.com/office/drawing/2014/main" id="{8CB35A66-BC1C-4EFF-A349-DEC21CF559A9}"/>
              </a:ext>
            </a:extLst>
          </p:cNvPr>
          <p:cNvSpPr txBox="1"/>
          <p:nvPr/>
        </p:nvSpPr>
        <p:spPr>
          <a:xfrm>
            <a:off x="37023" y="4752557"/>
            <a:ext cx="39549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</a:pPr>
            <a:r>
              <a:rPr lang="en-US" sz="10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FBEA</a:t>
            </a:r>
            <a:endParaRPr sz="1000" b="0" i="0" u="none" strike="noStrike" cap="none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aphicFrame>
        <p:nvGraphicFramePr>
          <p:cNvPr id="20" name="Google Shape;194;p51">
            <a:extLst>
              <a:ext uri="{FF2B5EF4-FFF2-40B4-BE49-F238E27FC236}">
                <a16:creationId xmlns:a16="http://schemas.microsoft.com/office/drawing/2014/main" id="{2708F0A4-FFBD-4F28-8870-AE0329BCC2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0389640"/>
              </p:ext>
            </p:extLst>
          </p:nvPr>
        </p:nvGraphicFramePr>
        <p:xfrm>
          <a:off x="4699415" y="729369"/>
          <a:ext cx="4198451" cy="301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Google Shape;186;p4">
            <a:extLst>
              <a:ext uri="{FF2B5EF4-FFF2-40B4-BE49-F238E27FC236}">
                <a16:creationId xmlns:a16="http://schemas.microsoft.com/office/drawing/2014/main" id="{BED21A8F-4496-480B-9025-774C0101F592}"/>
              </a:ext>
            </a:extLst>
          </p:cNvPr>
          <p:cNvSpPr txBox="1"/>
          <p:nvPr/>
        </p:nvSpPr>
        <p:spPr>
          <a:xfrm>
            <a:off x="358322" y="80808"/>
            <a:ext cx="6927900" cy="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TIME SPENT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182;p51">
            <a:extLst>
              <a:ext uri="{FF2B5EF4-FFF2-40B4-BE49-F238E27FC236}">
                <a16:creationId xmlns:a16="http://schemas.microsoft.com/office/drawing/2014/main" id="{FF38AC50-FD2E-4F0D-8D74-A157BA5BC747}"/>
              </a:ext>
            </a:extLst>
          </p:cNvPr>
          <p:cNvGrpSpPr/>
          <p:nvPr/>
        </p:nvGrpSpPr>
        <p:grpSpPr>
          <a:xfrm>
            <a:off x="3911240" y="4032304"/>
            <a:ext cx="1324882" cy="956546"/>
            <a:chOff x="-2363888" y="4017149"/>
            <a:chExt cx="1324882" cy="970443"/>
          </a:xfrm>
        </p:grpSpPr>
        <p:sp>
          <p:nvSpPr>
            <p:cNvPr id="23" name="Google Shape;183;p51">
              <a:extLst>
                <a:ext uri="{FF2B5EF4-FFF2-40B4-BE49-F238E27FC236}">
                  <a16:creationId xmlns:a16="http://schemas.microsoft.com/office/drawing/2014/main" id="{AA759966-996C-463E-8F02-8B035A271BBE}"/>
                </a:ext>
              </a:extLst>
            </p:cNvPr>
            <p:cNvSpPr txBox="1"/>
            <p:nvPr/>
          </p:nvSpPr>
          <p:spPr>
            <a:xfrm>
              <a:off x="-2353599" y="4240293"/>
              <a:ext cx="1314593" cy="747299"/>
            </a:xfrm>
            <a:prstGeom prst="rect">
              <a:avLst/>
            </a:prstGeom>
            <a:noFill/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2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algn="ctr">
                <a:buSzPts val="1400"/>
              </a:pPr>
              <a:r>
                <a:rPr lang="en-US" sz="2000" dirty="0">
                  <a:solidFill>
                    <a:schemeClr val="accent2"/>
                  </a:solidFill>
                </a:rPr>
                <a:t>303</a:t>
              </a:r>
            </a:p>
          </p:txBody>
        </p:sp>
        <p:sp>
          <p:nvSpPr>
            <p:cNvPr id="24" name="Google Shape;184;p51">
              <a:extLst>
                <a:ext uri="{FF2B5EF4-FFF2-40B4-BE49-F238E27FC236}">
                  <a16:creationId xmlns:a16="http://schemas.microsoft.com/office/drawing/2014/main" id="{FDA3A3FC-367C-48A6-AF4A-C9A7E0FF808E}"/>
                </a:ext>
              </a:extLst>
            </p:cNvPr>
            <p:cNvSpPr/>
            <p:nvPr/>
          </p:nvSpPr>
          <p:spPr>
            <a:xfrm>
              <a:off x="-2363888" y="4017149"/>
              <a:ext cx="1321520" cy="357119"/>
            </a:xfrm>
            <a:prstGeom prst="rect">
              <a:avLst/>
            </a:prstGeom>
            <a:solidFill>
              <a:srgbClr val="0093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200" dirty="0"/>
                <a:t>Time change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8" name="Google Shape;188;p51"/>
          <p:cNvCxnSpPr>
            <a:cxnSpLocks/>
          </p:cNvCxnSpPr>
          <p:nvPr/>
        </p:nvCxnSpPr>
        <p:spPr>
          <a:xfrm>
            <a:off x="4263716" y="4466370"/>
            <a:ext cx="0" cy="39094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26" name="Google Shape;194;p51">
            <a:extLst>
              <a:ext uri="{FF2B5EF4-FFF2-40B4-BE49-F238E27FC236}">
                <a16:creationId xmlns:a16="http://schemas.microsoft.com/office/drawing/2014/main" id="{AF32F2DC-0B79-4B79-B76A-24ECA6B933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9506826"/>
              </p:ext>
            </p:extLst>
          </p:nvPr>
        </p:nvGraphicFramePr>
        <p:xfrm>
          <a:off x="380374" y="729368"/>
          <a:ext cx="4198451" cy="301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 txBox="1">
            <a:spLocks noGrp="1"/>
          </p:cNvSpPr>
          <p:nvPr>
            <p:ph type="title"/>
          </p:nvPr>
        </p:nvSpPr>
        <p:spPr>
          <a:xfrm>
            <a:off x="730275" y="1926175"/>
            <a:ext cx="3731400" cy="20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Light"/>
              <a:buNone/>
            </a:pPr>
            <a:r>
              <a:rPr lang="en-US" sz="3200"/>
              <a:t>NEWS/UPDATES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5"/>
          <p:cNvSpPr txBox="1"/>
          <p:nvPr/>
        </p:nvSpPr>
        <p:spPr>
          <a:xfrm>
            <a:off x="230658" y="66627"/>
            <a:ext cx="6686551" cy="536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Light"/>
              <a:buNone/>
            </a:pPr>
            <a:r>
              <a:rPr lang="en-US" sz="21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News/Updates</a:t>
            </a:r>
            <a:endParaRPr sz="21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" name="Google Shape;199;p4">
            <a:extLst>
              <a:ext uri="{FF2B5EF4-FFF2-40B4-BE49-F238E27FC236}">
                <a16:creationId xmlns:a16="http://schemas.microsoft.com/office/drawing/2014/main" id="{1C0B91AD-68DC-406C-8538-4336D69893A8}"/>
              </a:ext>
            </a:extLst>
          </p:cNvPr>
          <p:cNvSpPr txBox="1"/>
          <p:nvPr/>
        </p:nvSpPr>
        <p:spPr>
          <a:xfrm>
            <a:off x="37023" y="4752557"/>
            <a:ext cx="39549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</a:pPr>
            <a:r>
              <a:rPr lang="en-US" sz="10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FBEA</a:t>
            </a:r>
            <a:endParaRPr sz="1000" b="0" i="0" u="none" strike="noStrike" cap="none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CD7613-5D30-4E33-8685-43ABF313BC97}"/>
              </a:ext>
            </a:extLst>
          </p:cNvPr>
          <p:cNvSpPr txBox="1"/>
          <p:nvPr/>
        </p:nvSpPr>
        <p:spPr>
          <a:xfrm>
            <a:off x="1411942" y="1399246"/>
            <a:ext cx="171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Hermes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FE867A-3730-4BE0-B8AD-CF08F6CBDCDD}"/>
              </a:ext>
            </a:extLst>
          </p:cNvPr>
          <p:cNvCxnSpPr/>
          <p:nvPr/>
        </p:nvCxnSpPr>
        <p:spPr>
          <a:xfrm>
            <a:off x="2790264" y="1553136"/>
            <a:ext cx="954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9C7902-B1CF-4CE2-9A90-0FBDDA661A3D}"/>
              </a:ext>
            </a:extLst>
          </p:cNvPr>
          <p:cNvSpPr txBox="1"/>
          <p:nvPr/>
        </p:nvSpPr>
        <p:spPr>
          <a:xfrm>
            <a:off x="3856687" y="1399247"/>
            <a:ext cx="4511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KR more information file preparation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59D17-2E3B-4172-AADF-DB9101B596E8}"/>
              </a:ext>
            </a:extLst>
          </p:cNvPr>
          <p:cNvSpPr txBox="1"/>
          <p:nvPr/>
        </p:nvSpPr>
        <p:spPr>
          <a:xfrm>
            <a:off x="1411942" y="1860912"/>
            <a:ext cx="171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Kiko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BCA44B-B71E-47FB-903E-B31D43501839}"/>
              </a:ext>
            </a:extLst>
          </p:cNvPr>
          <p:cNvCxnSpPr/>
          <p:nvPr/>
        </p:nvCxnSpPr>
        <p:spPr>
          <a:xfrm>
            <a:off x="2790264" y="2014802"/>
            <a:ext cx="954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8ACDA5-AF31-4DD0-BF07-FAFE2718CE17}"/>
              </a:ext>
            </a:extLst>
          </p:cNvPr>
          <p:cNvSpPr txBox="1"/>
          <p:nvPr/>
        </p:nvSpPr>
        <p:spPr>
          <a:xfrm>
            <a:off x="3856687" y="1860913"/>
            <a:ext cx="4511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E-commerce and CRM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1"/>
          <p:cNvSpPr txBox="1">
            <a:spLocks noGrp="1"/>
          </p:cNvSpPr>
          <p:nvPr>
            <p:ph type="ctrTitle"/>
          </p:nvPr>
        </p:nvSpPr>
        <p:spPr>
          <a:xfrm>
            <a:off x="1749504" y="1789134"/>
            <a:ext cx="5644993" cy="73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>
            <a:spLocks noGrp="1"/>
          </p:cNvSpPr>
          <p:nvPr>
            <p:ph type="title"/>
          </p:nvPr>
        </p:nvSpPr>
        <p:spPr>
          <a:xfrm>
            <a:off x="2995695" y="730856"/>
            <a:ext cx="2654775" cy="60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000" b="1"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 sz="20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45"/>
          <p:cNvSpPr txBox="1"/>
          <p:nvPr/>
        </p:nvSpPr>
        <p:spPr>
          <a:xfrm>
            <a:off x="3412700" y="1437534"/>
            <a:ext cx="2654775" cy="136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Workload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Time spent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News/Updates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45"/>
          <p:cNvSpPr/>
          <p:nvPr/>
        </p:nvSpPr>
        <p:spPr>
          <a:xfrm>
            <a:off x="4457700" y="245745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5"/>
          <p:cNvSpPr/>
          <p:nvPr/>
        </p:nvSpPr>
        <p:spPr>
          <a:xfrm>
            <a:off x="4572000" y="257175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>
            <a:spLocks noGrp="1"/>
          </p:cNvSpPr>
          <p:nvPr>
            <p:ph type="title"/>
          </p:nvPr>
        </p:nvSpPr>
        <p:spPr>
          <a:xfrm>
            <a:off x="730275" y="1926175"/>
            <a:ext cx="3731400" cy="20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Light"/>
              <a:buNone/>
            </a:pPr>
            <a:r>
              <a:rPr lang="en-US" sz="3200"/>
              <a:t>WORKLOAD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/>
        </p:nvSpPr>
        <p:spPr>
          <a:xfrm>
            <a:off x="358322" y="80808"/>
            <a:ext cx="6927900" cy="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SUMMARY OF TICKETS CREATED/UPDATED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2801675" y="1025875"/>
            <a:ext cx="1351200" cy="26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"/>
          <p:cNvSpPr txBox="1"/>
          <p:nvPr/>
        </p:nvSpPr>
        <p:spPr>
          <a:xfrm>
            <a:off x="7293419" y="868660"/>
            <a:ext cx="1554300" cy="1035900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7293419" y="868659"/>
            <a:ext cx="1554300" cy="466200"/>
          </a:xfrm>
          <a:prstGeom prst="rect">
            <a:avLst/>
          </a:prstGeom>
          <a:solidFill>
            <a:srgbClr val="0093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EEF2F6"/>
                </a:solidFill>
                <a:latin typeface="Arial"/>
                <a:ea typeface="Arial"/>
                <a:cs typeface="Arial"/>
                <a:sym typeface="Arial"/>
              </a:rPr>
              <a:t>Week 18</a:t>
            </a:r>
          </a:p>
        </p:txBody>
      </p:sp>
      <p:sp>
        <p:nvSpPr>
          <p:cNvPr id="190" name="Google Shape;190;p4"/>
          <p:cNvSpPr/>
          <p:nvPr/>
        </p:nvSpPr>
        <p:spPr>
          <a:xfrm>
            <a:off x="7588319" y="1334857"/>
            <a:ext cx="10407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 txBox="1"/>
          <p:nvPr/>
        </p:nvSpPr>
        <p:spPr>
          <a:xfrm>
            <a:off x="7286222" y="2156143"/>
            <a:ext cx="1554300" cy="1035900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7293419" y="2162154"/>
            <a:ext cx="1554300" cy="466200"/>
          </a:xfrm>
          <a:prstGeom prst="rect">
            <a:avLst/>
          </a:prstGeom>
          <a:solidFill>
            <a:srgbClr val="0093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EEF2F6"/>
                </a:solidFill>
                <a:latin typeface="Arial"/>
                <a:ea typeface="Arial"/>
                <a:cs typeface="Arial"/>
                <a:sym typeface="Arial"/>
              </a:rPr>
              <a:t>Week 17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7550219" y="2834199"/>
            <a:ext cx="10407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4" name="Google Shape;194;p4"/>
          <p:cNvGraphicFramePr/>
          <p:nvPr>
            <p:extLst>
              <p:ext uri="{D42A27DB-BD31-4B8C-83A1-F6EECF244321}">
                <p14:modId xmlns:p14="http://schemas.microsoft.com/office/powerpoint/2010/main" val="3902459960"/>
              </p:ext>
            </p:extLst>
          </p:nvPr>
        </p:nvGraphicFramePr>
        <p:xfrm>
          <a:off x="1080628" y="747928"/>
          <a:ext cx="5684043" cy="3789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5" name="Google Shape;195;p4"/>
          <p:cNvSpPr txBox="1"/>
          <p:nvPr/>
        </p:nvSpPr>
        <p:spPr>
          <a:xfrm>
            <a:off x="7286222" y="3501390"/>
            <a:ext cx="1554300" cy="1035900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"/>
          <p:cNvSpPr/>
          <p:nvPr/>
        </p:nvSpPr>
        <p:spPr>
          <a:xfrm>
            <a:off x="7297108" y="3501390"/>
            <a:ext cx="1554300" cy="466200"/>
          </a:xfrm>
          <a:prstGeom prst="rect">
            <a:avLst/>
          </a:prstGeom>
          <a:solidFill>
            <a:srgbClr val="0093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EEF2F6"/>
                </a:solidFill>
                <a:latin typeface="Arial"/>
                <a:ea typeface="Arial"/>
                <a:cs typeface="Arial"/>
                <a:sym typeface="Arial"/>
              </a:rPr>
              <a:t>Increase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"/>
          <p:cNvSpPr/>
          <p:nvPr/>
        </p:nvSpPr>
        <p:spPr>
          <a:xfrm>
            <a:off x="7626421" y="4019340"/>
            <a:ext cx="10407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"/>
          <p:cNvSpPr/>
          <p:nvPr/>
        </p:nvSpPr>
        <p:spPr>
          <a:xfrm>
            <a:off x="7543022" y="2829463"/>
            <a:ext cx="10407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"/>
          <p:cNvSpPr txBox="1"/>
          <p:nvPr/>
        </p:nvSpPr>
        <p:spPr>
          <a:xfrm>
            <a:off x="37023" y="4752557"/>
            <a:ext cx="39549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FBEA</a:t>
            </a:r>
            <a:endParaRPr sz="1000" b="0" i="0" u="none" strike="noStrike" cap="none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0" name="Google Shape;200;p4"/>
          <p:cNvSpPr/>
          <p:nvPr/>
        </p:nvSpPr>
        <p:spPr>
          <a:xfrm>
            <a:off x="7572556" y="2674093"/>
            <a:ext cx="10407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"/>
          <p:cNvSpPr/>
          <p:nvPr/>
        </p:nvSpPr>
        <p:spPr>
          <a:xfrm>
            <a:off x="7592472" y="3967588"/>
            <a:ext cx="10407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599</a:t>
            </a:r>
            <a:endParaRPr sz="2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"/>
          <p:cNvSpPr/>
          <p:nvPr/>
        </p:nvSpPr>
        <p:spPr>
          <a:xfrm>
            <a:off x="7588319" y="1386608"/>
            <a:ext cx="10407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"/>
          <p:cNvSpPr/>
          <p:nvPr/>
        </p:nvSpPr>
        <p:spPr>
          <a:xfrm>
            <a:off x="7543022" y="2633090"/>
            <a:ext cx="10407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</a:rPr>
              <a:t>2570</a:t>
            </a:r>
            <a:endParaRPr dirty="0"/>
          </a:p>
        </p:txBody>
      </p:sp>
      <p:cxnSp>
        <p:nvCxnSpPr>
          <p:cNvPr id="204" name="Google Shape;204;p4"/>
          <p:cNvCxnSpPr>
            <a:cxnSpLocks/>
          </p:cNvCxnSpPr>
          <p:nvPr/>
        </p:nvCxnSpPr>
        <p:spPr>
          <a:xfrm>
            <a:off x="7657193" y="4019340"/>
            <a:ext cx="0" cy="466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" name="Google Shape;203;p4">
            <a:extLst>
              <a:ext uri="{FF2B5EF4-FFF2-40B4-BE49-F238E27FC236}">
                <a16:creationId xmlns:a16="http://schemas.microsoft.com/office/drawing/2014/main" id="{98DE56EB-61C4-4B3E-95B6-F43F52C36BBE}"/>
              </a:ext>
            </a:extLst>
          </p:cNvPr>
          <p:cNvSpPr/>
          <p:nvPr/>
        </p:nvSpPr>
        <p:spPr>
          <a:xfrm>
            <a:off x="7515941" y="1391344"/>
            <a:ext cx="10407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dirty="0">
                <a:solidFill>
                  <a:schemeClr val="dk1"/>
                </a:solidFill>
              </a:rPr>
              <a:t>1971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/>
          <p:nvPr/>
        </p:nvSpPr>
        <p:spPr>
          <a:xfrm>
            <a:off x="6974909" y="2340921"/>
            <a:ext cx="1554300" cy="1035900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5"/>
          <p:cNvSpPr txBox="1"/>
          <p:nvPr/>
        </p:nvSpPr>
        <p:spPr>
          <a:xfrm>
            <a:off x="307379" y="32431"/>
            <a:ext cx="6927900" cy="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NUMBER OF TICKETS PER BRAND</a:t>
            </a:r>
            <a:endParaRPr sz="2000" b="1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5"/>
          <p:cNvSpPr txBox="1"/>
          <p:nvPr/>
        </p:nvSpPr>
        <p:spPr>
          <a:xfrm>
            <a:off x="6974909" y="1180781"/>
            <a:ext cx="1554300" cy="1035900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5"/>
          <p:cNvSpPr/>
          <p:nvPr/>
        </p:nvSpPr>
        <p:spPr>
          <a:xfrm>
            <a:off x="7242238" y="1661074"/>
            <a:ext cx="10407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5"/>
          <p:cNvSpPr/>
          <p:nvPr/>
        </p:nvSpPr>
        <p:spPr>
          <a:xfrm>
            <a:off x="7207175" y="2746537"/>
            <a:ext cx="10407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500" b="1" dirty="0">
                <a:solidFill>
                  <a:schemeClr val="accent2"/>
                </a:solidFill>
              </a:rPr>
              <a:t>295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7242238" y="2772589"/>
            <a:ext cx="10407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7242238" y="3911991"/>
            <a:ext cx="10407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"/>
          <p:cNvSpPr/>
          <p:nvPr/>
        </p:nvSpPr>
        <p:spPr>
          <a:xfrm>
            <a:off x="6985438" y="655870"/>
            <a:ext cx="1554300" cy="466200"/>
          </a:xfrm>
          <a:prstGeom prst="rect">
            <a:avLst/>
          </a:prstGeom>
          <a:solidFill>
            <a:srgbClr val="0093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EEF2F6"/>
                </a:solidFill>
                <a:latin typeface="Arial"/>
                <a:ea typeface="Arial"/>
                <a:cs typeface="Arial"/>
                <a:sym typeface="Arial"/>
              </a:rPr>
              <a:t>TOP 2 BRANDS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0" name="Google Shape;220;p5"/>
          <p:cNvGraphicFramePr/>
          <p:nvPr>
            <p:extLst>
              <p:ext uri="{D42A27DB-BD31-4B8C-83A1-F6EECF244321}">
                <p14:modId xmlns:p14="http://schemas.microsoft.com/office/powerpoint/2010/main" val="925936687"/>
              </p:ext>
            </p:extLst>
          </p:nvPr>
        </p:nvGraphicFramePr>
        <p:xfrm>
          <a:off x="470647" y="457201"/>
          <a:ext cx="6268519" cy="4215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1" name="Google Shape;221;p5"/>
          <p:cNvSpPr/>
          <p:nvPr/>
        </p:nvSpPr>
        <p:spPr>
          <a:xfrm>
            <a:off x="7242238" y="1777387"/>
            <a:ext cx="10407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"/>
          <p:cNvSpPr/>
          <p:nvPr/>
        </p:nvSpPr>
        <p:spPr>
          <a:xfrm>
            <a:off x="7207175" y="1690703"/>
            <a:ext cx="10407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500" b="1" dirty="0">
                <a:solidFill>
                  <a:schemeClr val="accent2"/>
                </a:solidFill>
              </a:rPr>
              <a:t>406</a:t>
            </a:r>
            <a:endParaRPr sz="1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9;p4">
            <a:extLst>
              <a:ext uri="{FF2B5EF4-FFF2-40B4-BE49-F238E27FC236}">
                <a16:creationId xmlns:a16="http://schemas.microsoft.com/office/drawing/2014/main" id="{C33805C7-38BD-42E5-A232-07824E8873C2}"/>
              </a:ext>
            </a:extLst>
          </p:cNvPr>
          <p:cNvSpPr txBox="1"/>
          <p:nvPr/>
        </p:nvSpPr>
        <p:spPr>
          <a:xfrm>
            <a:off x="37023" y="4752557"/>
            <a:ext cx="39549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</a:pPr>
            <a:r>
              <a:rPr lang="en-US" sz="10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FBEA</a:t>
            </a:r>
            <a:endParaRPr sz="1000" b="0" i="0" u="none" strike="noStrike" cap="none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E35ECA-D535-4A0D-8023-2DE9B17BE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279" y="2421977"/>
            <a:ext cx="982877" cy="216263"/>
          </a:xfrm>
          <a:prstGeom prst="rect">
            <a:avLst/>
          </a:prstGeom>
        </p:spPr>
      </p:pic>
      <p:pic>
        <p:nvPicPr>
          <p:cNvPr id="16" name="Google Shape;66;p45" descr="Meaning of Cartier Logo – History and Evolution | Turbologo">
            <a:extLst>
              <a:ext uri="{FF2B5EF4-FFF2-40B4-BE49-F238E27FC236}">
                <a16:creationId xmlns:a16="http://schemas.microsoft.com/office/drawing/2014/main" id="{6D435924-D0F3-4C47-908F-F18285F89E6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53150" y="1234824"/>
            <a:ext cx="994725" cy="516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640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"/>
          <p:cNvSpPr txBox="1"/>
          <p:nvPr/>
        </p:nvSpPr>
        <p:spPr>
          <a:xfrm>
            <a:off x="307379" y="32431"/>
            <a:ext cx="6927900" cy="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NUMBER OF TICKETS PER BRAND</a:t>
            </a:r>
            <a:endParaRPr sz="2000" b="1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5"/>
          <p:cNvSpPr/>
          <p:nvPr/>
        </p:nvSpPr>
        <p:spPr>
          <a:xfrm>
            <a:off x="7242238" y="1661074"/>
            <a:ext cx="10407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7242238" y="2772589"/>
            <a:ext cx="10407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7242238" y="3911991"/>
            <a:ext cx="10407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0" name="Google Shape;220;p5"/>
          <p:cNvGraphicFramePr/>
          <p:nvPr>
            <p:extLst>
              <p:ext uri="{D42A27DB-BD31-4B8C-83A1-F6EECF244321}">
                <p14:modId xmlns:p14="http://schemas.microsoft.com/office/powerpoint/2010/main" val="3300489395"/>
              </p:ext>
            </p:extLst>
          </p:nvPr>
        </p:nvGraphicFramePr>
        <p:xfrm>
          <a:off x="423582" y="672353"/>
          <a:ext cx="6515101" cy="3765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1" name="Google Shape;221;p5"/>
          <p:cNvSpPr/>
          <p:nvPr/>
        </p:nvSpPr>
        <p:spPr>
          <a:xfrm>
            <a:off x="7242238" y="1777387"/>
            <a:ext cx="10407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9;p4">
            <a:extLst>
              <a:ext uri="{FF2B5EF4-FFF2-40B4-BE49-F238E27FC236}">
                <a16:creationId xmlns:a16="http://schemas.microsoft.com/office/drawing/2014/main" id="{C33805C7-38BD-42E5-A232-07824E8873C2}"/>
              </a:ext>
            </a:extLst>
          </p:cNvPr>
          <p:cNvSpPr txBox="1"/>
          <p:nvPr/>
        </p:nvSpPr>
        <p:spPr>
          <a:xfrm>
            <a:off x="37023" y="4752557"/>
            <a:ext cx="39549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</a:pPr>
            <a:r>
              <a:rPr lang="en-US" sz="10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FBEA</a:t>
            </a:r>
            <a:endParaRPr sz="1000" b="0" i="0" u="none" strike="noStrike" cap="none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6"/>
          <p:cNvSpPr txBox="1">
            <a:spLocks noGrp="1"/>
          </p:cNvSpPr>
          <p:nvPr>
            <p:ph type="title"/>
          </p:nvPr>
        </p:nvSpPr>
        <p:spPr>
          <a:xfrm>
            <a:off x="730275" y="1926175"/>
            <a:ext cx="3731400" cy="20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Light"/>
              <a:buNone/>
            </a:pPr>
            <a:r>
              <a:rPr lang="en-US" sz="3200"/>
              <a:t>TIME SPENT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2"/>
          <p:cNvSpPr txBox="1"/>
          <p:nvPr/>
        </p:nvSpPr>
        <p:spPr>
          <a:xfrm>
            <a:off x="429000" y="49525"/>
            <a:ext cx="6927900" cy="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TIME SPENT PER CLIENT</a:t>
            </a:r>
            <a:endParaRPr sz="2000" b="1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7" name="Google Shape;167;p42"/>
          <p:cNvGraphicFramePr/>
          <p:nvPr>
            <p:extLst>
              <p:ext uri="{D42A27DB-BD31-4B8C-83A1-F6EECF244321}">
                <p14:modId xmlns:p14="http://schemas.microsoft.com/office/powerpoint/2010/main" val="2841279764"/>
              </p:ext>
            </p:extLst>
          </p:nvPr>
        </p:nvGraphicFramePr>
        <p:xfrm>
          <a:off x="829066" y="730454"/>
          <a:ext cx="7485868" cy="3682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Google Shape;199;p4">
            <a:extLst>
              <a:ext uri="{FF2B5EF4-FFF2-40B4-BE49-F238E27FC236}">
                <a16:creationId xmlns:a16="http://schemas.microsoft.com/office/drawing/2014/main" id="{86817590-3872-49B6-A503-7693EDD236D8}"/>
              </a:ext>
            </a:extLst>
          </p:cNvPr>
          <p:cNvSpPr txBox="1"/>
          <p:nvPr/>
        </p:nvSpPr>
        <p:spPr>
          <a:xfrm>
            <a:off x="37023" y="4752557"/>
            <a:ext cx="39549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FBEA</a:t>
            </a:r>
            <a:endParaRPr sz="1000" b="0" i="0" u="none" strike="noStrike" cap="none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8415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2"/>
          <p:cNvSpPr txBox="1"/>
          <p:nvPr/>
        </p:nvSpPr>
        <p:spPr>
          <a:xfrm>
            <a:off x="429000" y="49525"/>
            <a:ext cx="6927900" cy="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TIME SPENT PER CLIENT</a:t>
            </a:r>
            <a:endParaRPr sz="2000" b="1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7" name="Google Shape;167;p42"/>
          <p:cNvGraphicFramePr/>
          <p:nvPr>
            <p:extLst>
              <p:ext uri="{D42A27DB-BD31-4B8C-83A1-F6EECF244321}">
                <p14:modId xmlns:p14="http://schemas.microsoft.com/office/powerpoint/2010/main" val="2714153755"/>
              </p:ext>
            </p:extLst>
          </p:nvPr>
        </p:nvGraphicFramePr>
        <p:xfrm>
          <a:off x="829066" y="712693"/>
          <a:ext cx="7220425" cy="3561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Google Shape;199;p4">
            <a:extLst>
              <a:ext uri="{FF2B5EF4-FFF2-40B4-BE49-F238E27FC236}">
                <a16:creationId xmlns:a16="http://schemas.microsoft.com/office/drawing/2014/main" id="{86817590-3872-49B6-A503-7693EDD236D8}"/>
              </a:ext>
            </a:extLst>
          </p:cNvPr>
          <p:cNvSpPr txBox="1"/>
          <p:nvPr/>
        </p:nvSpPr>
        <p:spPr>
          <a:xfrm>
            <a:off x="37023" y="4752557"/>
            <a:ext cx="39549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FBEA</a:t>
            </a:r>
            <a:endParaRPr sz="1000" b="0" i="0" u="none" strike="noStrike" cap="none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865854028"/>
      </p:ext>
    </p:extLst>
  </p:cSld>
  <p:clrMapOvr>
    <a:masterClrMapping/>
  </p:clrMapOvr>
</p:sld>
</file>

<file path=ppt/theme/theme1.xml><?xml version="1.0" encoding="utf-8"?>
<a:theme xmlns:a="http://schemas.openxmlformats.org/drawingml/2006/main" name="DTW_2020">
  <a:themeElements>
    <a:clrScheme name="Couleurs Datawords">
      <a:dk1>
        <a:srgbClr val="37424B"/>
      </a:dk1>
      <a:lt1>
        <a:srgbClr val="EEF2F6"/>
      </a:lt1>
      <a:dk2>
        <a:srgbClr val="4F5F67"/>
      </a:dk2>
      <a:lt2>
        <a:srgbClr val="F4F4F4"/>
      </a:lt2>
      <a:accent1>
        <a:srgbClr val="0093B4"/>
      </a:accent1>
      <a:accent2>
        <a:srgbClr val="F8B356"/>
      </a:accent2>
      <a:accent3>
        <a:srgbClr val="00B2AE"/>
      </a:accent3>
      <a:accent4>
        <a:srgbClr val="F37B70"/>
      </a:accent4>
      <a:accent5>
        <a:srgbClr val="7568A5"/>
      </a:accent5>
      <a:accent6>
        <a:srgbClr val="AFB4B6"/>
      </a:accent6>
      <a:hlink>
        <a:srgbClr val="00B2AE"/>
      </a:hlink>
      <a:folHlink>
        <a:srgbClr val="26336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151</Words>
  <Application>Microsoft Office PowerPoint</Application>
  <PresentationFormat>On-screen Show (16:9)</PresentationFormat>
  <Paragraphs>59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Noto Sans Symbols</vt:lpstr>
      <vt:lpstr>Open Sans</vt:lpstr>
      <vt:lpstr>Open Sans Light</vt:lpstr>
      <vt:lpstr>Open Sans SemiBold</vt:lpstr>
      <vt:lpstr>Wingdings</vt:lpstr>
      <vt:lpstr>DTW_2020</vt:lpstr>
      <vt:lpstr>PowerPoint Presentation</vt:lpstr>
      <vt:lpstr>Overview</vt:lpstr>
      <vt:lpstr>WORKLOAD</vt:lpstr>
      <vt:lpstr>PowerPoint Presentation</vt:lpstr>
      <vt:lpstr>PowerPoint Presentation</vt:lpstr>
      <vt:lpstr>PowerPoint Presentation</vt:lpstr>
      <vt:lpstr>TIME SPENT</vt:lpstr>
      <vt:lpstr>PowerPoint Presentation</vt:lpstr>
      <vt:lpstr>PowerPoint Presentation</vt:lpstr>
      <vt:lpstr>PowerPoint Presentation</vt:lpstr>
      <vt:lpstr>NEWS/UPDATES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Grace VALDEMAR</dc:creator>
  <cp:lastModifiedBy>Joselito MONCEDA</cp:lastModifiedBy>
  <cp:revision>135</cp:revision>
  <dcterms:modified xsi:type="dcterms:W3CDTF">2022-05-13T04:27:48Z</dcterms:modified>
</cp:coreProperties>
</file>