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2c16d9b2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52c16d9b2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52c16d9b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52c16d9b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52c16d9b2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52c16d9b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2c16d9b2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52c16d9b2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52c16d9b2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52c16d9b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52c16d9b2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52c16d9b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5b31711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5b31711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5b31711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5b31711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52c16d9b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52c16d9b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b3171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b3171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52c16d9b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52c16d9b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2c16d9b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52c16d9b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52c16d9b2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52c16d9b2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52c16d9b2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52c16d9b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52c16d9b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52c16d9b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2c16d9b2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2c16d9b2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52c16d9b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52c16d9b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2c16d9b2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52c16d9b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52c16d9b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52c16d9b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52c16d9b2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52c16d9b2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://localhost/phpmyadmin/url.php?url=http://dev.mysql.com/doc/refman/5.5/en/select.html" TargetMode="External"/><Relationship Id="rId6" Type="http://schemas.openxmlformats.org/officeDocument/2006/relationships/hyperlink" Target="http://localhost/phpmyadmin/url.php?url=http://dev.mysql.com/doc/refman/5.5/en/string-functions.html#function_lef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/phpmyadmin/url.php?url=http://dev.mysql.com/doc/refman/5.5/en/insert.html" TargetMode="External"/><Relationship Id="rId4" Type="http://schemas.openxmlformats.org/officeDocument/2006/relationships/hyperlink" Target="http://localhost/phpmyadmin/url.php?url=http://dev.mysql.com/doc/refman/5.5/en/miscellaneous-functions.html#function_values" TargetMode="External"/><Relationship Id="rId5" Type="http://schemas.openxmlformats.org/officeDocument/2006/relationships/hyperlink" Target="http://localhost/phpmyadmin/url.php?url=http://dev.mysql.com/doc/refman/5.5/en/miscellaneous-functions.html#function_values" TargetMode="External"/><Relationship Id="rId6" Type="http://schemas.openxmlformats.org/officeDocument/2006/relationships/hyperlink" Target="http://localhost/phpmyadmin/url.php?url=http://dev.mysql.com/doc/refman/5.5/en/insert.html" TargetMode="External"/><Relationship Id="rId7" Type="http://schemas.openxmlformats.org/officeDocument/2006/relationships/hyperlink" Target="http://localhost/phpmyadmin/url.php?url=http://dev.mysql.com/doc/refman/5.5/en/miscellaneous-functions.html#function_valu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/phpmyadmin/url.php?url=http://dev.mysql.com/doc/refman/5.5/en/select.html" TargetMode="External"/><Relationship Id="rId4" Type="http://schemas.openxmlformats.org/officeDocument/2006/relationships/hyperlink" Target="http://localhost/phpmyadmin/url.php?url=http://dev.mysql.com/doc/refman/5.5/en/string-functions.html#function_left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87250" y="1548475"/>
            <a:ext cx="6631800" cy="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AND BACKGROUND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PRESENTORS: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Cabungcag, Chilla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Peliño, Hannah Mae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Torres, Leonilo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UPDATE(NoSQL)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231500" y="1597875"/>
            <a:ext cx="73563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db.users.update({_id:ObjectId("5da95b973068151a64aabb69")},{$set:{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"firstname": "Hannah",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"lastname": "Pelino",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}})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(RDBMS)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231500" y="1597875"/>
            <a:ext cx="73563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`tbluserskills`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ID = 4;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DELETE(NoSQL)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231500" y="1597875"/>
            <a:ext cx="73563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db.users.remove({_id:ObjectId("5da95b973068151a64aabb69")})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ctrTitle"/>
          </p:nvPr>
        </p:nvSpPr>
        <p:spPr>
          <a:xfrm>
            <a:off x="787250" y="1548475"/>
            <a:ext cx="4329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TIME</a:t>
            </a:r>
            <a:endParaRPr sz="3400"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301950" y="1470375"/>
            <a:ext cx="42219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RDBMS</a:t>
            </a:r>
            <a:endParaRPr sz="2600"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4719950" y="1470375"/>
            <a:ext cx="42219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NoSQL</a:t>
            </a:r>
            <a:endParaRPr sz="2600"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875" y="2634655"/>
            <a:ext cx="3381364" cy="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 rotWithShape="1">
          <a:blip r:embed="rId4">
            <a:alphaModFix/>
          </a:blip>
          <a:srcRect b="14266" l="0" r="0" t="0"/>
          <a:stretch/>
        </p:blipFill>
        <p:spPr>
          <a:xfrm>
            <a:off x="390500" y="3666700"/>
            <a:ext cx="3714750" cy="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301950" y="1865350"/>
            <a:ext cx="37146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35A81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SELECT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`Firstname`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`Lastname`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skills</a:t>
            </a: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.SkillName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.Role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.Company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tblusers users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b="1" lang="en" sz="900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tbluserskills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skill </a:t>
            </a:r>
            <a:r>
              <a:rPr b="1" lang="en" sz="900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= skill</a:t>
            </a: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.UserId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35A81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LEFT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tbluserexperience </a:t>
            </a:r>
            <a:endParaRPr b="1" sz="900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ex </a:t>
            </a:r>
            <a:r>
              <a:rPr b="1" lang="en" sz="900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ex</a:t>
            </a: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.UserId</a:t>
            </a:r>
            <a:r>
              <a:rPr b="1" lang="en" sz="900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= users</a:t>
            </a:r>
            <a:r>
              <a:rPr b="1" lang="en" sz="900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endParaRPr b="1" sz="14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4822100" y="1984863"/>
            <a:ext cx="38652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db.users.find({},{_id: false})</a:t>
            </a:r>
            <a:endParaRPr b="1" sz="14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</a:t>
            </a:r>
            <a:endParaRPr sz="3400"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153075" y="1298200"/>
            <a:ext cx="42219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RDBMS</a:t>
            </a:r>
            <a:endParaRPr sz="2600"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74" y="1979950"/>
            <a:ext cx="4032825" cy="23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600" y="1923525"/>
            <a:ext cx="3048722" cy="29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5451625" y="1221850"/>
            <a:ext cx="42219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NoSQL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rows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insert: 1702ms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select: 11ms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 insert: 47ms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 select: 12ms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4613250" y="1846575"/>
            <a:ext cx="246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 rows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insert: 8171ms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select: 10ms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 insert: 167ms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 select: 60ms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/>
        </p:nvSpPr>
        <p:spPr>
          <a:xfrm>
            <a:off x="784300" y="2042675"/>
            <a:ext cx="31563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1000 rows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insert: 94813ms (1.58 minutes)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select: 13ms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mongo insert: 1013ms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mongo select: 677ms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4814100" y="2042675"/>
            <a:ext cx="3593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10.000 rows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insert: 924695ms (15.41 minutes)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 select: 144ms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 insert: 9956ms (9.95 seconds)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 select: 4539ms (4.539 seconds)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1410800" y="630300"/>
            <a:ext cx="72423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we 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examine the 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results of our queries,we found out that it took more time for MySQL to load queries than in NoSQL. As well as in retrieving data, queries and time are 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simpler</a:t>
            </a:r>
            <a:r>
              <a:rPr lang="en" sz="2000">
                <a:solidFill>
                  <a:srgbClr val="2427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NoSQL way.</a:t>
            </a:r>
            <a:endParaRPr sz="2000">
              <a:solidFill>
                <a:srgbClr val="2427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1303800" y="774750"/>
            <a:ext cx="70305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 vs. NoSQL Schema Sample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950" y="1342600"/>
            <a:ext cx="4981413" cy="37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ctrTitle"/>
          </p:nvPr>
        </p:nvSpPr>
        <p:spPr>
          <a:xfrm>
            <a:off x="787250" y="1548475"/>
            <a:ext cx="4329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&amp; Discussions . . 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ctrTitle"/>
          </p:nvPr>
        </p:nvSpPr>
        <p:spPr>
          <a:xfrm>
            <a:off x="787250" y="1548475"/>
            <a:ext cx="4329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!!!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787250" y="1548475"/>
            <a:ext cx="4329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609375" y="1391262"/>
            <a:ext cx="38214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table_name (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&lt;Column name&gt; datatype,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&lt;Column name&gt; datatype,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&lt;Column name&gt; datatype,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…...</a:t>
            </a: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16"/>
          <p:cNvSpPr txBox="1"/>
          <p:nvPr>
            <p:ph type="title"/>
          </p:nvPr>
        </p:nvSpPr>
        <p:spPr>
          <a:xfrm>
            <a:off x="1365775" y="577925"/>
            <a:ext cx="564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CREATE(RDBMS)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609375" y="1391262"/>
            <a:ext cx="38214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INSERT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INTO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`tblusers`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`Firstname`,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`Lastname`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VALUES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'Shane',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'Johnson'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`tbluserskills`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`UserId`,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`SkillName`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VALUES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'1',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'Web Development'),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('1', 'Java'),('1', 'Big Data')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17"/>
          <p:cNvSpPr txBox="1"/>
          <p:nvPr>
            <p:ph type="title"/>
          </p:nvPr>
        </p:nvSpPr>
        <p:spPr>
          <a:xfrm>
            <a:off x="1365775" y="577925"/>
            <a:ext cx="564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CREATE(RDBMS)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5019475" y="1344150"/>
            <a:ext cx="3945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INSERT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INTO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`tbluserexperience`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`UserId`,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`Role`,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`Company`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VALUES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'1',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'Developer',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’TrustArc’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'1',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Database Manager,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’Icomm’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CREATE(NoSQL)</a:t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476075" y="1689675"/>
            <a:ext cx="46206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db.users.insert({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"firstname": "Shane",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"lastname": "Johnson",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"skills": [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"Web development",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"Java",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"Big Data"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],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"experience": [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"role": "Developer",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"company": "TrustArc" 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"role": "Database Manager",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"company": "Icomm"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4928800" y="1549575"/>
            <a:ext cx="402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db.users.insert({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"firstname": "Yol",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"lastname": "Torres",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"skills": [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"Web development",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"Python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371175" y="1456275"/>
            <a:ext cx="34167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Nunito"/>
                <a:ea typeface="Nunito"/>
                <a:cs typeface="Nunito"/>
                <a:sym typeface="Nunito"/>
              </a:rPr>
              <a:t>db.createCollection('users')</a:t>
            </a:r>
            <a:endParaRPr b="1" i="1"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</a:t>
            </a:r>
            <a:r>
              <a:rPr lang="en"/>
              <a:t>(RDBMS)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70700" y="1445475"/>
            <a:ext cx="48051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35A81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SELECT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`Firstname`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`Lastname`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skills</a:t>
            </a: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.SkillName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.Role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.Company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tblusers users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b="1" lang="en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tbluserskills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skill </a:t>
            </a:r>
            <a:r>
              <a:rPr b="1" lang="en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= skill</a:t>
            </a: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.UserId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35A81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LEFT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tbluserexperience </a:t>
            </a:r>
            <a:endParaRPr b="1">
              <a:solidFill>
                <a:srgbClr val="444444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ex </a:t>
            </a:r>
            <a:r>
              <a:rPr b="1" lang="en">
                <a:solidFill>
                  <a:srgbClr val="770088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ex</a:t>
            </a: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.UserId</a:t>
            </a:r>
            <a:r>
              <a:rPr b="1" lang="en">
                <a:solidFill>
                  <a:srgbClr val="444444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= users</a:t>
            </a:r>
            <a:r>
              <a:rPr b="1" lang="en">
                <a:solidFill>
                  <a:srgbClr val="0055AA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endParaRPr b="1" sz="18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75" y="1912600"/>
            <a:ext cx="3768550" cy="183822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st="9525">
              <a:srgbClr val="999999"/>
            </a:outerShdw>
          </a:effectLst>
        </p:spPr>
      </p:pic>
      <p:sp>
        <p:nvSpPr>
          <p:cNvPr id="318" name="Google Shape;318;p19"/>
          <p:cNvSpPr txBox="1"/>
          <p:nvPr/>
        </p:nvSpPr>
        <p:spPr>
          <a:xfrm>
            <a:off x="4797675" y="1278975"/>
            <a:ext cx="2221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RETRIEVE(NoSql)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456700" y="1597875"/>
            <a:ext cx="38652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db.users.find({},{_id: false})</a:t>
            </a:r>
            <a:endParaRPr b="1" sz="14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5971200" y="700100"/>
            <a:ext cx="1073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500" y="1078175"/>
            <a:ext cx="3114800" cy="3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(RDBMS)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506150" y="1673100"/>
            <a:ext cx="33885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UPDATE `tblusers` </a:t>
            </a:r>
            <a:endParaRPr b="1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SET `ID`=1,</a:t>
            </a:r>
            <a:endParaRPr b="1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`Firstname`=’Hannah’,</a:t>
            </a:r>
            <a:endParaRPr b="1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`Lastname`='Pelino' </a:t>
            </a:r>
            <a:endParaRPr b="1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WHERE 1</a:t>
            </a:r>
            <a:endParaRPr b="1">
              <a:solidFill>
                <a:srgbClr val="222222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