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67AC"/>
    <a:srgbClr val="FF66CC"/>
    <a:srgbClr val="CC0099"/>
    <a:srgbClr val="FFDC47"/>
    <a:srgbClr val="5EEC3C"/>
    <a:srgbClr val="CCCC00"/>
    <a:srgbClr val="FFCC66"/>
    <a:srgbClr val="007033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6"/>
  </p:normalViewPr>
  <p:slideViewPr>
    <p:cSldViewPr>
      <p:cViewPr varScale="1">
        <p:scale>
          <a:sx n="145" d="100"/>
          <a:sy n="145" d="100"/>
        </p:scale>
        <p:origin x="680" y="-2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2AE06-3A2A-4CAD-AB73-CE519516EF55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86906-8067-489D-820A-9E88FD94F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0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37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260" y="1350110"/>
            <a:ext cx="5039265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FF99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2724455"/>
            <a:ext cx="5028887" cy="106893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18F0774E-2092-45CD-B454-5352D3F13F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502815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2113635"/>
            <a:ext cx="8246070" cy="2595980"/>
          </a:xfrm>
        </p:spPr>
        <p:txBody>
          <a:bodyPr/>
          <a:lstStyle>
            <a:lvl1pPr algn="l">
              <a:defRPr sz="2800">
                <a:solidFill>
                  <a:srgbClr val="92D050"/>
                </a:solidFill>
              </a:defRPr>
            </a:lvl1pPr>
            <a:lvl2pPr algn="l">
              <a:defRPr>
                <a:solidFill>
                  <a:srgbClr val="92D050"/>
                </a:solidFill>
              </a:defRPr>
            </a:lvl2pPr>
            <a:lvl3pPr algn="l">
              <a:defRPr>
                <a:solidFill>
                  <a:srgbClr val="92D050"/>
                </a:solidFill>
              </a:defRPr>
            </a:lvl3pPr>
            <a:lvl4pPr algn="l">
              <a:defRPr>
                <a:solidFill>
                  <a:srgbClr val="92D050"/>
                </a:solidFill>
              </a:defRPr>
            </a:lvl4pPr>
            <a:lvl5pPr algn="l">
              <a:defRPr>
                <a:solidFill>
                  <a:srgbClr val="92D05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0"/>
            <a:ext cx="6108200" cy="3511061"/>
          </a:xfrm>
        </p:spPr>
        <p:txBody>
          <a:bodyPr/>
          <a:lstStyle>
            <a:lvl1pPr>
              <a:defRPr sz="2800">
                <a:solidFill>
                  <a:srgbClr val="92D050"/>
                </a:solidFill>
              </a:defRPr>
            </a:lvl1pPr>
            <a:lvl2pPr>
              <a:defRPr>
                <a:solidFill>
                  <a:srgbClr val="92D050"/>
                </a:solidFill>
              </a:defRPr>
            </a:lvl2pPr>
            <a:lvl3pPr>
              <a:defRPr>
                <a:solidFill>
                  <a:srgbClr val="92D050"/>
                </a:solidFill>
              </a:defRPr>
            </a:lvl3pPr>
            <a:lvl4pPr>
              <a:defRPr>
                <a:solidFill>
                  <a:srgbClr val="92D050"/>
                </a:solidFill>
              </a:defRPr>
            </a:lvl4pPr>
            <a:lvl5pPr>
              <a:defRPr>
                <a:solidFill>
                  <a:srgbClr val="92D05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502815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26634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92D0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69786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92D050"/>
                </a:solidFill>
              </a:defRPr>
            </a:lvl1pPr>
            <a:lvl2pPr algn="ctr">
              <a:defRPr sz="2000">
                <a:solidFill>
                  <a:srgbClr val="92D050"/>
                </a:solidFill>
              </a:defRPr>
            </a:lvl2pPr>
            <a:lvl3pPr algn="ctr">
              <a:defRPr sz="1800">
                <a:solidFill>
                  <a:srgbClr val="92D050"/>
                </a:solidFill>
              </a:defRPr>
            </a:lvl3pPr>
            <a:lvl4pPr algn="ctr">
              <a:defRPr sz="1600">
                <a:solidFill>
                  <a:srgbClr val="92D050"/>
                </a:solidFill>
              </a:defRPr>
            </a:lvl4pPr>
            <a:lvl5pPr algn="ctr">
              <a:defRPr sz="1600">
                <a:solidFill>
                  <a:srgbClr val="92D05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26634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92D0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69786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92D050"/>
                </a:solidFill>
              </a:defRPr>
            </a:lvl1pPr>
            <a:lvl2pPr algn="ctr">
              <a:defRPr sz="2000">
                <a:solidFill>
                  <a:srgbClr val="92D050"/>
                </a:solidFill>
              </a:defRPr>
            </a:lvl2pPr>
            <a:lvl3pPr algn="ctr">
              <a:defRPr sz="1800">
                <a:solidFill>
                  <a:srgbClr val="92D050"/>
                </a:solidFill>
              </a:defRPr>
            </a:lvl3pPr>
            <a:lvl4pPr algn="ctr">
              <a:defRPr sz="1600">
                <a:solidFill>
                  <a:srgbClr val="92D050"/>
                </a:solidFill>
              </a:defRPr>
            </a:lvl4pPr>
            <a:lvl5pPr algn="ctr">
              <a:defRPr sz="1600">
                <a:solidFill>
                  <a:srgbClr val="92D05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78BA4E-94FA-4291-BE05-34632E5E9A3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ddsportal.com/soccer/world/world-cup-2018/results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1350110"/>
            <a:ext cx="5028887" cy="1374345"/>
          </a:xfrm>
        </p:spPr>
        <p:txBody>
          <a:bodyPr>
            <a:normAutofit/>
          </a:bodyPr>
          <a:lstStyle/>
          <a:p>
            <a:r>
              <a:rPr lang="en-US" sz="3200" dirty="0"/>
              <a:t>Predicting football results with the previous odds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2724455"/>
            <a:ext cx="5028887" cy="1374345"/>
          </a:xfrm>
        </p:spPr>
        <p:txBody>
          <a:bodyPr>
            <a:noAutofit/>
          </a:bodyPr>
          <a:lstStyle/>
          <a:p>
            <a:r>
              <a:rPr lang="en-US" sz="2000" dirty="0"/>
              <a:t>Alexandre Lang</a:t>
            </a:r>
          </a:p>
          <a:p>
            <a:r>
              <a:rPr lang="en-US" sz="2000" dirty="0"/>
              <a:t>Alix Müller </a:t>
            </a:r>
          </a:p>
          <a:p>
            <a:r>
              <a:rPr lang="en-US" sz="2000" dirty="0"/>
              <a:t>Abdul </a:t>
            </a:r>
            <a:r>
              <a:rPr lang="en-US" sz="2000" dirty="0" err="1"/>
              <a:t>Aloraib</a:t>
            </a:r>
            <a:r>
              <a:rPr lang="en-US" sz="2000" dirty="0"/>
              <a:t> </a:t>
            </a:r>
            <a:r>
              <a:rPr lang="en-US" sz="2000" dirty="0" err="1"/>
              <a:t>Alsalim</a:t>
            </a:r>
            <a:endParaRPr lang="en-US" sz="2000" dirty="0"/>
          </a:p>
          <a:p>
            <a:r>
              <a:rPr lang="en-US" sz="2000" dirty="0"/>
              <a:t>Joël </a:t>
            </a:r>
            <a:r>
              <a:rPr lang="en-US" sz="2000" dirty="0" err="1"/>
              <a:t>Kuflom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419045"/>
            <a:ext cx="8246070" cy="259598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dirty="0"/>
              <a:t>Using the results and the odds of the previous FIFA World Cups to establish a betting strategy for the next one.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We found a website containing all the results and the odds of the previous FIFA World cups since 2006.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https://www.oddsportal.com/soccer/world/world-cup-2018/results/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Potential questions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670604" y="2419045"/>
            <a:ext cx="6871725" cy="244328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Is it a good strategy to always bet on the favorite ?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How can we adapt the money we bet with the odds?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Can we use the predictions established by Sport Channels or Banks  to optimize my betting strategy?</a:t>
            </a:r>
          </a:p>
          <a:p>
            <a:pPr marL="0" indent="0" algn="l">
              <a:buNone/>
            </a:pPr>
            <a:endParaRPr lang="en-US" dirty="0"/>
          </a:p>
          <a:p>
            <a:pPr marL="400050" lvl="1" indent="0" algn="l">
              <a:buNone/>
            </a:pPr>
            <a:r>
              <a:rPr lang="en-US" dirty="0"/>
              <a:t>Example: The ESPN Dataset</a:t>
            </a:r>
          </a:p>
          <a:p>
            <a:pPr marL="400050" lvl="1" indent="0" algn="l">
              <a:buNone/>
            </a:pPr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www.kaggle.com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fivethirtyeight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world-cup#scores.csv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AECA08-599D-754B-AEBE-0C8C45C5E140}"/>
              </a:ext>
            </a:extLst>
          </p:cNvPr>
          <p:cNvSpPr txBox="1">
            <a:spLocks/>
          </p:cNvSpPr>
          <p:nvPr/>
        </p:nvSpPr>
        <p:spPr>
          <a:xfrm>
            <a:off x="448964" y="2724455"/>
            <a:ext cx="8246071" cy="61082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9900"/>
                </a:solidFill>
              </a:rPr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68662EB1-7BFF-3B4F-A525-FFF66ACEA4B1}"/>
              </a:ext>
            </a:extLst>
          </p:cNvPr>
          <p:cNvSpPr txBox="1">
            <a:spLocks/>
          </p:cNvSpPr>
          <p:nvPr/>
        </p:nvSpPr>
        <p:spPr>
          <a:xfrm>
            <a:off x="448964" y="2724455"/>
            <a:ext cx="8246071" cy="61082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9900"/>
                </a:solidFill>
              </a:rPr>
              <a:t>Thanks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415353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Macintosh PowerPoint</Application>
  <PresentationFormat>On-screen Show (16:9)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Predicting football results with the previous odds</vt:lpstr>
      <vt:lpstr>The Goal</vt:lpstr>
      <vt:lpstr>The Data</vt:lpstr>
      <vt:lpstr>Potential questions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2017-08-29T01:50:43Z</dcterms:created>
  <dcterms:modified xsi:type="dcterms:W3CDTF">2019-10-28T12:30:57Z</dcterms:modified>
</cp:coreProperties>
</file>