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rts/chart5.xml" ContentType="application/vnd.openxmlformats-officedocument.drawingml.chart+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9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10.png" ContentType="image/png"/>
  <Override PartName="/ppt/media/image11.png" ContentType="image/png"/>
  <Override PartName="/ppt/media/image12.jpeg" ContentType="image/jpeg"/>
  <Override PartName="/ppt/media/image13.png" ContentType="image/png"/>
  <Override PartName="/ppt/media/image14.png" ContentType="image/pn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12192000" cy="6858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plotArea>
      <c:layout>
        <c:manualLayout>
          <c:layoutTarget val="inner"/>
          <c:xMode val="edge"/>
          <c:yMode val="edge"/>
          <c:x val="0.106918238993711"/>
          <c:y val="0.069939243302955"/>
          <c:w val="0.70027906201841"/>
          <c:h val="0.7270091135045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rgbClr val="4f81b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rgbClr val="c0504d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0"/>
                <c:pt idx="0">
                  <c:v>35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rgbClr val="9bbb59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rgbClr val="8064a2"/>
            </a:solidFill>
            <a:ln>
              <a:noFill/>
            </a:ln>
          </c:spPr>
          <c:invertIfNegative val="0"/>
          <c:dLbls>
            <c:numFmt formatCode="General" sourceLinked="1"/>
            <c:txPr>
              <a:bodyPr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0"/>
          </c:dLbls>
          <c:cat>
            <c:strRef>
              <c:f>categories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3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</c:ser>
        <c:gapWidth val="150"/>
        <c:overlap val="0"/>
        <c:axId val="57931504"/>
        <c:axId val="49702204"/>
      </c:barChart>
      <c:catAx>
        <c:axId val="57931504"/>
        <c:scaling>
          <c:orientation val="minMax"/>
        </c:scaling>
        <c:delete val="0"/>
        <c:axPos val="b"/>
        <c:numFmt formatCode="[$-4009]DD/MM/YYYY" sourceLinked="1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49702204"/>
        <c:crosses val="autoZero"/>
        <c:auto val="1"/>
        <c:lblAlgn val="ctr"/>
        <c:lblOffset val="100"/>
      </c:catAx>
      <c:valAx>
        <c:axId val="49702204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Calibri"/>
                <a:ea typeface="DejaVu Sans"/>
              </a:defRPr>
            </a:pPr>
          </a:p>
        </c:txPr>
        <c:crossAx val="57931504"/>
        <c:crosses val="autoZero"/>
      </c:valAx>
      <c:spPr>
        <a:solidFill>
          <a:srgbClr val="ffffff"/>
        </a:solidFill>
        <a:ln>
          <a:noFill/>
        </a:ln>
      </c:spPr>
    </c:plotArea>
    <c:legend>
      <c:legendPos val="r"/>
      <c:overlay val="0"/>
      <c:spPr>
        <a:noFill/>
        <a:ln>
          <a:noFill/>
        </a:ln>
      </c:spPr>
      <c:txPr>
        <a:bodyPr/>
        <a:lstStyle/>
        <a:p>
          <a:pPr>
            <a:defRPr b="0" sz="1000" spc="-1" strike="noStrike">
              <a:solidFill>
                <a:srgbClr val="000000"/>
              </a:solidFill>
              <a:latin typeface="Calibri"/>
              <a:ea typeface="DejaVu Sans"/>
            </a:defRPr>
          </a:pPr>
        </a:p>
      </c:txPr>
    </c:legend>
    <c:plotVisOnly val="1"/>
    <c:dispBlanksAs val="gap"/>
  </c:chart>
  <c:spPr>
    <a:noFill/>
    <a:ln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move the slide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2000" spc="-1" strike="noStrike">
                <a:latin typeface="Arial"/>
              </a:rPr>
              <a:t>Click to edit the notes format</a:t>
            </a:r>
            <a:endParaRPr b="0" lang="en-IN" sz="20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IN" sz="1400" spc="-1" strike="noStrike">
                <a:latin typeface="Times New Roman"/>
              </a:rPr>
              <a:t> 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377667A-B8BC-4BBB-8219-F9B0220B3C51}" type="slidenum">
              <a:rPr b="0" lang="en-IN" sz="1400" spc="-1" strike="noStrike">
                <a:latin typeface="Times New Roman"/>
              </a:rPr>
              <a:t>1</a:t>
            </a:fld>
            <a:endParaRPr b="0" lang="en-IN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ldImg"/>
          </p:nvPr>
        </p:nvSpPr>
        <p:spPr>
          <a:xfrm>
            <a:off x="4038480" y="857160"/>
            <a:ext cx="4113720" cy="2313360"/>
          </a:xfrm>
          <a:prstGeom prst="rect">
            <a:avLst/>
          </a:prstGeom>
        </p:spPr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1219320" y="3300480"/>
            <a:ext cx="9752400" cy="26992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IN" sz="2000" spc="-1" strike="noStrike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6905520" y="6513480"/>
            <a:ext cx="5282280" cy="343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561A43E4-AAF1-4A8F-81B1-CE1AB49F039C}" type="slidenum">
              <a:rPr b="0" lang="en-IN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9377280" y="4680"/>
            <a:ext cx="1217520" cy="6852600"/>
          </a:xfrm>
          <a:custGeom>
            <a:avLst/>
            <a:gd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7448760" y="3695040"/>
            <a:ext cx="4742280" cy="3162600"/>
          </a:xfrm>
          <a:custGeom>
            <a:avLst/>
            <a:gd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360">
            <a:solidFill>
              <a:srgbClr val="5fcaee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9182160" y="0"/>
            <a:ext cx="3008880" cy="6856920"/>
          </a:xfrm>
          <a:custGeom>
            <a:avLst/>
            <a:gd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7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4"/>
          <p:cNvSpPr/>
          <p:nvPr/>
        </p:nvSpPr>
        <p:spPr>
          <a:xfrm>
            <a:off x="9603000" y="0"/>
            <a:ext cx="2588400" cy="6856920"/>
          </a:xfrm>
          <a:custGeom>
            <a:avLst/>
            <a:gd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8934480" y="3048120"/>
            <a:ext cx="3256560" cy="3808800"/>
          </a:xfrm>
          <a:custGeom>
            <a:avLst/>
            <a:gd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6"/>
          <p:cNvSpPr/>
          <p:nvPr/>
        </p:nvSpPr>
        <p:spPr>
          <a:xfrm>
            <a:off x="9338040" y="0"/>
            <a:ext cx="2853360" cy="6856920"/>
          </a:xfrm>
          <a:custGeom>
            <a:avLst/>
            <a:gd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7"/>
          <p:cNvSpPr/>
          <p:nvPr/>
        </p:nvSpPr>
        <p:spPr>
          <a:xfrm>
            <a:off x="10896480" y="0"/>
            <a:ext cx="1294200" cy="6856920"/>
          </a:xfrm>
          <a:custGeom>
            <a:avLst/>
            <a:gd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8"/>
          <p:cNvSpPr/>
          <p:nvPr/>
        </p:nvSpPr>
        <p:spPr>
          <a:xfrm>
            <a:off x="10936080" y="0"/>
            <a:ext cx="1254960" cy="6856920"/>
          </a:xfrm>
          <a:custGeom>
            <a:avLst/>
            <a:gd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9"/>
          <p:cNvSpPr/>
          <p:nvPr/>
        </p:nvSpPr>
        <p:spPr>
          <a:xfrm>
            <a:off x="10372680" y="3591000"/>
            <a:ext cx="1818360" cy="3265920"/>
          </a:xfrm>
          <a:custGeom>
            <a:avLst/>
            <a:gd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0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PlaceHolder 1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59" name="PlaceHolder 1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"/>
          <p:cNvGrpSpPr/>
          <p:nvPr/>
        </p:nvGrpSpPr>
        <p:grpSpPr>
          <a:xfrm>
            <a:off x="876240" y="990720"/>
            <a:ext cx="1742040" cy="1332360"/>
            <a:chOff x="876240" y="990720"/>
            <a:chExt cx="1742040" cy="1332360"/>
          </a:xfrm>
        </p:grpSpPr>
        <p:sp>
          <p:nvSpPr>
            <p:cNvPr id="103" name="CustomShape 2"/>
            <p:cNvSpPr/>
            <p:nvPr/>
          </p:nvSpPr>
          <p:spPr>
            <a:xfrm>
              <a:off x="876240" y="1266840"/>
              <a:ext cx="1227600" cy="1056240"/>
            </a:xfrm>
            <a:custGeom>
              <a:avLst/>
              <a:gd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CustomShape 3"/>
            <p:cNvSpPr/>
            <p:nvPr/>
          </p:nvSpPr>
          <p:spPr>
            <a:xfrm>
              <a:off x="1971720" y="990720"/>
              <a:ext cx="646560" cy="560880"/>
            </a:xfrm>
            <a:custGeom>
              <a:avLst/>
              <a:gd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CustomShape 4"/>
          <p:cNvSpPr/>
          <p:nvPr/>
        </p:nvSpPr>
        <p:spPr>
          <a:xfrm>
            <a:off x="3753000" y="1190520"/>
            <a:ext cx="1665720" cy="1437120"/>
          </a:xfrm>
          <a:custGeom>
            <a:avLst/>
            <a:gd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5"/>
          <p:cNvSpPr/>
          <p:nvPr/>
        </p:nvSpPr>
        <p:spPr>
          <a:xfrm>
            <a:off x="3800520" y="5229360"/>
            <a:ext cx="722880" cy="618120"/>
          </a:xfrm>
          <a:custGeom>
            <a:avLst/>
            <a:gd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"/>
          <p:cNvSpPr/>
          <p:nvPr/>
        </p:nvSpPr>
        <p:spPr>
          <a:xfrm>
            <a:off x="-828720" y="19800"/>
            <a:ext cx="998100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3213720">
              <a:lnSpc>
                <a:spcPct val="100000"/>
              </a:lnSpc>
              <a:spcBef>
                <a:spcPts val="130"/>
              </a:spcBef>
            </a:pPr>
            <a:r>
              <a:rPr b="1" lang="en-IN" sz="32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Data Analysis using Excel </a:t>
            </a:r>
            <a:br/>
            <a:endParaRPr b="0" lang="en-IN" sz="3200" spc="-1" strike="noStrike">
              <a:latin typeface="Arial"/>
            </a:endParaRPr>
          </a:p>
        </p:txBody>
      </p:sp>
      <p:pic>
        <p:nvPicPr>
          <p:cNvPr id="108" name="object 9" descr=""/>
          <p:cNvPicPr/>
          <p:nvPr/>
        </p:nvPicPr>
        <p:blipFill>
          <a:blip r:embed="rId1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09" name="CustomShape 7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D2BFD130-4898-450D-9435-9CE0F0F3D62A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10" name="CustomShape 8"/>
          <p:cNvSpPr/>
          <p:nvPr/>
        </p:nvSpPr>
        <p:spPr>
          <a:xfrm>
            <a:off x="2554560" y="3314160"/>
            <a:ext cx="860940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STUDENT NAME:N.ABDUL RAHMAN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REGISTER NO:asunm1323312207764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DEPARTMENT:B.COM[GENERAL]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COLLEGE:QUAID-E-MILLETH COLLEGE FOR MEN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          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conclusion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95440" y="1285920"/>
            <a:ext cx="8547480" cy="4844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 conclusion, employee performance management is a critical aspect of organizational success. By leveraging data-driven insights and advanced modeling techniques, organizations can: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Improve employee performance: Identify areas for growth and development, and provide targeted support.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2. Enhance talent development: Create personalized development plans and track progress.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3. Inform strategic decisions: Use data to guide talent acquisition, retention, and succession planning.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4. Boost employee engagement: Foster a culture of continuous feedback, growth, and recognition.</a:t>
            </a:r>
            <a:endParaRPr b="0" lang="en-IN" sz="2400" spc="-1" strike="noStrike">
              <a:latin typeface="Arial"/>
            </a:endParaRPr>
          </a:p>
          <a:p>
            <a:pPr marL="457200" indent="-45612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5. Drive business outcomes: Align employee performance with organizational objectives and goals.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 AND DISCUSSION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9" name="CustomShape 2"/>
          <p:cNvSpPr/>
          <p:nvPr/>
        </p:nvSpPr>
        <p:spPr>
          <a:xfrm>
            <a:off x="595440" y="1214280"/>
            <a:ext cx="8547480" cy="447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4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Discussion</a:t>
            </a:r>
            <a:r>
              <a:rPr b="0" lang="en-IN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:- The results demonstrate the effectiveness of using data-driven approaches to predict and manage employee performance.- The key predictors identified by the model align with existing research on employee performance and motivation.- The model's findings suggest that organizations should focus on providing supportive management, opportunities for growth and development, and regular feedback and coaching to enhance employee performance.- The results also highlight the importance of employee engagement and motivation in driving performance outcomes.- Future research could explore the application of this model in different organizational contexts and the development of more advanced predictive analytics techniques.</a:t>
            </a:r>
            <a:endParaRPr b="0" lang="en-IN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RESULT</a:t>
            </a:r>
            <a:endParaRPr b="0" lang="en-IN" sz="4800" spc="-1" strike="noStrike">
              <a:latin typeface="Arial"/>
            </a:endParaRPr>
          </a:p>
        </p:txBody>
      </p:sp>
      <p:graphicFrame>
        <p:nvGraphicFramePr>
          <p:cNvPr id="201" name="Chart 2"/>
          <p:cNvGraphicFramePr/>
          <p:nvPr/>
        </p:nvGraphicFramePr>
        <p:xfrm>
          <a:off x="523800" y="1214280"/>
          <a:ext cx="8642880" cy="5213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0" y="-108000"/>
            <a:ext cx="1219104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2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13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4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2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3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15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16"/>
          <p:cNvSpPr/>
          <p:nvPr/>
        </p:nvSpPr>
        <p:spPr>
          <a:xfrm>
            <a:off x="739800" y="829800"/>
            <a:ext cx="3908520" cy="66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8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4250" spc="18" strike="noStrike">
                <a:solidFill>
                  <a:srgbClr val="000000"/>
                </a:solidFill>
                <a:latin typeface="Trebuchet MS"/>
                <a:ea typeface="DejaVu Sans"/>
              </a:rPr>
              <a:t>TITLE</a:t>
            </a:r>
            <a:endParaRPr b="0" lang="en-IN" sz="4250" spc="-1" strike="noStrike">
              <a:latin typeface="Arial"/>
            </a:endParaRPr>
          </a:p>
        </p:txBody>
      </p:sp>
      <p:grpSp>
        <p:nvGrpSpPr>
          <p:cNvPr id="127" name="Group 17"/>
          <p:cNvGrpSpPr/>
          <p:nvPr/>
        </p:nvGrpSpPr>
        <p:grpSpPr>
          <a:xfrm>
            <a:off x="466560" y="6410160"/>
            <a:ext cx="3704040" cy="294120"/>
            <a:chOff x="466560" y="6410160"/>
            <a:chExt cx="3704040" cy="294120"/>
          </a:xfrm>
        </p:grpSpPr>
        <p:pic>
          <p:nvPicPr>
            <p:cNvPr id="128" name="object 19" descr=""/>
            <p:cNvPicPr/>
            <p:nvPr/>
          </p:nvPicPr>
          <p:blipFill>
            <a:blip r:embed="rId1"/>
            <a:stretch/>
          </p:blipFill>
          <p:spPr>
            <a:xfrm>
              <a:off x="676440" y="6467400"/>
              <a:ext cx="2142000" cy="19908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29" name="object 20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30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997AE59-2047-4B6B-B114-A9491EA772C4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31" name="CustomShape 19"/>
          <p:cNvSpPr/>
          <p:nvPr/>
        </p:nvSpPr>
        <p:spPr>
          <a:xfrm>
            <a:off x="1217520" y="2123280"/>
            <a:ext cx="8592120" cy="1430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4400" spc="-1" strike="noStrike">
                <a:solidFill>
                  <a:srgbClr val="0f0f0f"/>
                </a:solidFill>
                <a:latin typeface="Times New Roman"/>
                <a:ea typeface="DejaVu Sans"/>
              </a:rPr>
              <a:t>Employee Performance Analysis using Excel</a:t>
            </a:r>
            <a:endParaRPr b="0" lang="en-IN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-76320" y="28440"/>
            <a:ext cx="12480480" cy="6856920"/>
          </a:xfrm>
          <a:custGeom>
            <a:avLst/>
            <a:gd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33" name="Group 2"/>
          <p:cNvGrpSpPr/>
          <p:nvPr/>
        </p:nvGrpSpPr>
        <p:grpSpPr>
          <a:xfrm>
            <a:off x="7448760" y="0"/>
            <a:ext cx="4742640" cy="6857640"/>
            <a:chOff x="7448760" y="0"/>
            <a:chExt cx="4742640" cy="6857640"/>
          </a:xfrm>
        </p:grpSpPr>
        <p:sp>
          <p:nvSpPr>
            <p:cNvPr id="134" name="CustomShape 3"/>
            <p:cNvSpPr/>
            <p:nvPr/>
          </p:nvSpPr>
          <p:spPr>
            <a:xfrm>
              <a:off x="9377280" y="4680"/>
              <a:ext cx="1217520" cy="6852600"/>
            </a:xfrm>
            <a:custGeom>
              <a:avLst/>
              <a:gd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CustomShape 4"/>
            <p:cNvSpPr/>
            <p:nvPr/>
          </p:nvSpPr>
          <p:spPr>
            <a:xfrm>
              <a:off x="7448760" y="3695040"/>
              <a:ext cx="4742280" cy="3162600"/>
            </a:xfrm>
            <a:custGeom>
              <a:avLst/>
              <a:gd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360">
              <a:solidFill>
                <a:srgbClr val="5fcaee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CustomShape 5"/>
            <p:cNvSpPr/>
            <p:nvPr/>
          </p:nvSpPr>
          <p:spPr>
            <a:xfrm>
              <a:off x="9182160" y="0"/>
              <a:ext cx="3008880" cy="6856920"/>
            </a:xfrm>
            <a:custGeom>
              <a:avLst/>
              <a:gd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7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CustomShape 6"/>
            <p:cNvSpPr/>
            <p:nvPr/>
          </p:nvSpPr>
          <p:spPr>
            <a:xfrm>
              <a:off x="9603000" y="0"/>
              <a:ext cx="2588400" cy="6856920"/>
            </a:xfrm>
            <a:custGeom>
              <a:avLst/>
              <a:gd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7"/>
            <p:cNvSpPr/>
            <p:nvPr/>
          </p:nvSpPr>
          <p:spPr>
            <a:xfrm>
              <a:off x="8934480" y="3048120"/>
              <a:ext cx="3256560" cy="3808800"/>
            </a:xfrm>
            <a:custGeom>
              <a:avLst/>
              <a:gd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8"/>
            <p:cNvSpPr/>
            <p:nvPr/>
          </p:nvSpPr>
          <p:spPr>
            <a:xfrm>
              <a:off x="9338040" y="0"/>
              <a:ext cx="2853360" cy="6856920"/>
            </a:xfrm>
            <a:custGeom>
              <a:avLst/>
              <a:gd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9"/>
            <p:cNvSpPr/>
            <p:nvPr/>
          </p:nvSpPr>
          <p:spPr>
            <a:xfrm>
              <a:off x="10896480" y="0"/>
              <a:ext cx="1294200" cy="6856920"/>
            </a:xfrm>
            <a:custGeom>
              <a:avLst/>
              <a:gd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1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CustomShape 10"/>
            <p:cNvSpPr/>
            <p:nvPr/>
          </p:nvSpPr>
          <p:spPr>
            <a:xfrm>
              <a:off x="10936080" y="0"/>
              <a:ext cx="1254960" cy="6856920"/>
            </a:xfrm>
            <a:custGeom>
              <a:avLst/>
              <a:gd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CustomShape 11"/>
            <p:cNvSpPr/>
            <p:nvPr/>
          </p:nvSpPr>
          <p:spPr>
            <a:xfrm>
              <a:off x="10372680" y="3591000"/>
              <a:ext cx="1818360" cy="3265920"/>
            </a:xfrm>
            <a:custGeom>
              <a:avLst/>
              <a:gd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3" name="CustomShape 12"/>
          <p:cNvSpPr/>
          <p:nvPr/>
        </p:nvSpPr>
        <p:spPr>
          <a:xfrm>
            <a:off x="0" y="4010040"/>
            <a:ext cx="446760" cy="2846880"/>
          </a:xfrm>
          <a:custGeom>
            <a:avLst/>
            <a:gd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1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3"/>
          <p:cNvSpPr/>
          <p:nvPr/>
        </p:nvSpPr>
        <p:spPr>
          <a:xfrm>
            <a:off x="752400" y="6486120"/>
            <a:ext cx="1772640" cy="162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spAutoFit/>
          </a:bodyPr>
          <a:p>
            <a:pPr>
              <a:lnSpc>
                <a:spcPts val="1276"/>
              </a:lnSpc>
            </a:pPr>
            <a:r>
              <a:rPr b="0" lang="en-IN" sz="1100" spc="12" strike="noStrike">
                <a:solidFill>
                  <a:srgbClr val="2d83c3"/>
                </a:solidFill>
                <a:latin typeface="Trebuchet MS"/>
                <a:ea typeface="DejaVu Sans"/>
              </a:rPr>
              <a:t>3/21/202</a:t>
            </a:r>
            <a:r>
              <a:rPr b="0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4</a:t>
            </a:r>
            <a:r>
              <a:rPr b="0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0" lang="en-IN" sz="1100" spc="123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43" strike="noStrike">
                <a:solidFill>
                  <a:srgbClr val="2d83c3"/>
                </a:solidFill>
                <a:latin typeface="Trebuchet MS"/>
                <a:ea typeface="DejaVu Sans"/>
              </a:rPr>
              <a:t>A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nnu</a:t>
            </a:r>
            <a:r>
              <a:rPr b="1" lang="en-IN" sz="1100" spc="4" strike="noStrike">
                <a:solidFill>
                  <a:srgbClr val="2d83c3"/>
                </a:solidFill>
                <a:latin typeface="Trebuchet MS"/>
                <a:ea typeface="DejaVu Sans"/>
              </a:rPr>
              <a:t>al</a:t>
            </a:r>
            <a:r>
              <a:rPr b="1" lang="en-IN" sz="1100" spc="-140" strike="noStrike">
                <a:solidFill>
                  <a:srgbClr val="2d83c3"/>
                </a:solidFill>
                <a:latin typeface="Trebuchet MS"/>
                <a:ea typeface="DejaVu Sans"/>
              </a:rPr>
              <a:t> </a:t>
            </a:r>
            <a:r>
              <a:rPr b="1" lang="en-IN" sz="1100" spc="-1" strike="noStrike">
                <a:solidFill>
                  <a:srgbClr val="2d83c3"/>
                </a:solidFill>
                <a:latin typeface="Trebuchet MS"/>
                <a:ea typeface="DejaVu Sans"/>
              </a:rPr>
              <a:t>R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83" strike="noStrike">
                <a:solidFill>
                  <a:srgbClr val="2d83c3"/>
                </a:solidFill>
                <a:latin typeface="Trebuchet MS"/>
                <a:ea typeface="DejaVu Sans"/>
              </a:rPr>
              <a:t>v</a:t>
            </a:r>
            <a:r>
              <a:rPr b="1" lang="en-IN" sz="1100" spc="-35" strike="noStrike">
                <a:solidFill>
                  <a:srgbClr val="2d83c3"/>
                </a:solidFill>
                <a:latin typeface="Trebuchet MS"/>
                <a:ea typeface="DejaVu Sans"/>
              </a:rPr>
              <a:t>i</a:t>
            </a:r>
            <a:r>
              <a:rPr b="1" lang="en-IN" sz="1100" spc="26" strike="noStrike">
                <a:solidFill>
                  <a:srgbClr val="2d83c3"/>
                </a:solidFill>
                <a:latin typeface="Trebuchet MS"/>
                <a:ea typeface="DejaVu Sans"/>
              </a:rPr>
              <a:t>e</a:t>
            </a:r>
            <a:r>
              <a:rPr b="1" lang="en-IN" sz="1100" spc="7" strike="noStrike">
                <a:solidFill>
                  <a:srgbClr val="2d83c3"/>
                </a:solidFill>
                <a:latin typeface="Trebuchet MS"/>
                <a:ea typeface="DejaVu Sans"/>
              </a:rPr>
              <a:t>w</a:t>
            </a:r>
            <a:endParaRPr b="0" lang="en-IN" sz="1100" spc="-1" strike="noStrike">
              <a:latin typeface="Arial"/>
            </a:endParaRPr>
          </a:p>
        </p:txBody>
      </p:sp>
      <p:sp>
        <p:nvSpPr>
          <p:cNvPr id="145" name="CustomShape 14"/>
          <p:cNvSpPr/>
          <p:nvPr/>
        </p:nvSpPr>
        <p:spPr>
          <a:xfrm>
            <a:off x="7362720" y="447840"/>
            <a:ext cx="360720" cy="360720"/>
          </a:xfrm>
          <a:custGeom>
            <a:avLst/>
            <a:gd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5"/>
          <p:cNvSpPr/>
          <p:nvPr/>
        </p:nvSpPr>
        <p:spPr>
          <a:xfrm>
            <a:off x="11010960" y="5610240"/>
            <a:ext cx="646560" cy="646560"/>
          </a:xfrm>
          <a:custGeom>
            <a:avLst/>
            <a:gd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7" name="object 17" descr=""/>
          <p:cNvPicPr/>
          <p:nvPr/>
        </p:nvPicPr>
        <p:blipFill>
          <a:blip r:embed="rId1"/>
          <a:stretch/>
        </p:blipFill>
        <p:spPr>
          <a:xfrm>
            <a:off x="10686960" y="6134040"/>
            <a:ext cx="246600" cy="246600"/>
          </a:xfrm>
          <a:prstGeom prst="rect">
            <a:avLst/>
          </a:prstGeom>
          <a:ln>
            <a:noFill/>
          </a:ln>
        </p:spPr>
      </p:pic>
      <p:grpSp>
        <p:nvGrpSpPr>
          <p:cNvPr id="148" name="Group 16"/>
          <p:cNvGrpSpPr/>
          <p:nvPr/>
        </p:nvGrpSpPr>
        <p:grpSpPr>
          <a:xfrm>
            <a:off x="47520" y="3819600"/>
            <a:ext cx="4123080" cy="3008880"/>
            <a:chOff x="47520" y="3819600"/>
            <a:chExt cx="4123080" cy="3008880"/>
          </a:xfrm>
        </p:grpSpPr>
        <p:pic>
          <p:nvPicPr>
            <p:cNvPr id="149" name="object 19" descr=""/>
            <p:cNvPicPr/>
            <p:nvPr/>
          </p:nvPicPr>
          <p:blipFill>
            <a:blip r:embed="rId2"/>
            <a:stretch/>
          </p:blipFill>
          <p:spPr>
            <a:xfrm>
              <a:off x="466560" y="6410160"/>
              <a:ext cx="3704040" cy="29412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50" name="object 20" descr=""/>
            <p:cNvPicPr/>
            <p:nvPr/>
          </p:nvPicPr>
          <p:blipFill>
            <a:blip r:embed="rId3"/>
            <a:stretch/>
          </p:blipFill>
          <p:spPr>
            <a:xfrm>
              <a:off x="47520" y="3819600"/>
              <a:ext cx="1732320" cy="30088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1" name="CustomShape 17"/>
          <p:cNvSpPr/>
          <p:nvPr/>
        </p:nvSpPr>
        <p:spPr>
          <a:xfrm>
            <a:off x="739800" y="445320"/>
            <a:ext cx="2356200" cy="74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18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52" name="CustomShape 18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8191062-2938-472F-82F6-0A9B1CE8E9FB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53" name="CustomShape 19"/>
          <p:cNvSpPr/>
          <p:nvPr/>
        </p:nvSpPr>
        <p:spPr>
          <a:xfrm>
            <a:off x="2509920" y="1041480"/>
            <a:ext cx="5028120" cy="420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endParaRPr b="0" lang="en-IN" sz="1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Problem Statement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Project Overview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End Users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Our Solution and Proposition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Dataset Description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Modelling Approach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Results and Discussion</a:t>
            </a:r>
            <a:endParaRPr b="0" lang="en-IN" sz="2800" spc="-1" strike="noStrike"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Calibri"/>
              <a:buAutoNum type="arabicPeriod"/>
            </a:pPr>
            <a:r>
              <a:rPr b="0" lang="en-IN" sz="28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Conclusion</a:t>
            </a:r>
            <a:endParaRPr b="0" lang="en-IN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"/>
          <p:cNvGrpSpPr/>
          <p:nvPr/>
        </p:nvGrpSpPr>
        <p:grpSpPr>
          <a:xfrm>
            <a:off x="7953480" y="3000240"/>
            <a:ext cx="2761200" cy="3256560"/>
            <a:chOff x="7953480" y="3000240"/>
            <a:chExt cx="2761200" cy="3256560"/>
          </a:xfrm>
        </p:grpSpPr>
        <p:sp>
          <p:nvSpPr>
            <p:cNvPr id="155" name="CustomShape 2"/>
            <p:cNvSpPr/>
            <p:nvPr/>
          </p:nvSpPr>
          <p:spPr>
            <a:xfrm>
              <a:off x="9315360" y="54291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CustomShape 3"/>
            <p:cNvSpPr/>
            <p:nvPr/>
          </p:nvSpPr>
          <p:spPr>
            <a:xfrm>
              <a:off x="9315360" y="59626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57" name="object 5" descr=""/>
            <p:cNvPicPr/>
            <p:nvPr/>
          </p:nvPicPr>
          <p:blipFill>
            <a:blip r:embed="rId1"/>
            <a:stretch/>
          </p:blipFill>
          <p:spPr>
            <a:xfrm>
              <a:off x="7953480" y="3000240"/>
              <a:ext cx="2761200" cy="32565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58" name="CustomShape 4"/>
          <p:cNvSpPr/>
          <p:nvPr/>
        </p:nvSpPr>
        <p:spPr>
          <a:xfrm>
            <a:off x="8881920" y="192888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CustomShape 5"/>
          <p:cNvSpPr/>
          <p:nvPr/>
        </p:nvSpPr>
        <p:spPr>
          <a:xfrm>
            <a:off x="834120" y="574920"/>
            <a:ext cx="563580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P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ROB</a:t>
            </a:r>
            <a:r>
              <a:rPr b="1" lang="en-IN" sz="4250" spc="46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L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</a:t>
            </a:r>
            <a:r>
              <a:rPr b="1" lang="en-IN" sz="4250" spc="-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	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S</a:t>
            </a:r>
            <a:r>
              <a:rPr b="1" lang="en-IN" sz="4250" spc="-37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375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A</a:t>
            </a:r>
            <a:r>
              <a:rPr b="1" lang="en-IN" sz="4250" spc="7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T</a:t>
            </a:r>
            <a:r>
              <a:rPr b="1" lang="en-IN" sz="4250" spc="-12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E</a:t>
            </a:r>
            <a:r>
              <a:rPr b="1" lang="en-IN" sz="4250" spc="-21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ME</a:t>
            </a:r>
            <a:r>
              <a:rPr b="1" lang="en-IN" sz="4250" spc="4" strike="noStrike" u="sng">
                <a:solidFill>
                  <a:srgbClr val="000000"/>
                </a:solidFill>
                <a:uFillTx/>
                <a:latin typeface="Trebuchet MS"/>
                <a:ea typeface="DejaVu Sans"/>
              </a:rPr>
              <a:t>NT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0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61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0151F5E7-6D7B-48A9-82DF-729B9C734C89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62" name="CustomShape 7"/>
          <p:cNvSpPr/>
          <p:nvPr/>
        </p:nvSpPr>
        <p:spPr>
          <a:xfrm>
            <a:off x="452520" y="1428840"/>
            <a:ext cx="7499880" cy="502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"How to improve employee productivity and efficiency in meeting job requirements?“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2. "What are the key factors contributing to low employee engagement and motivation?“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3. "How to address inconsistent employee performance and achieve more reliable results?“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4. "What strategies can be implemented to enhance employee skills and knowledge in a rapidly changing industry?“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5. "How to reduce employee turnover and improve retention rates?“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6. "What are the barriers to effective communication and collaboration among team members?“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7. "How to create a fair and transparent performance evaluation process?“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8. "What initiatives can be taken to promote employee well-being and work-life balance?“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9. "How to identify and develop future leaders within the organization?“</a:t>
            </a:r>
            <a:endParaRPr b="0" lang="en-IN" sz="18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10. "What metrics or KPIs can be used to measure employee performance and progress?"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"/>
          <p:cNvGrpSpPr/>
          <p:nvPr/>
        </p:nvGrpSpPr>
        <p:grpSpPr>
          <a:xfrm>
            <a:off x="8658360" y="2647800"/>
            <a:ext cx="3532680" cy="3808800"/>
            <a:chOff x="8658360" y="2647800"/>
            <a:chExt cx="3532680" cy="3808800"/>
          </a:xfrm>
        </p:grpSpPr>
        <p:sp>
          <p:nvSpPr>
            <p:cNvPr id="164" name="CustomShape 2"/>
            <p:cNvSpPr/>
            <p:nvPr/>
          </p:nvSpPr>
          <p:spPr>
            <a:xfrm>
              <a:off x="9353520" y="5362560"/>
              <a:ext cx="456120" cy="456120"/>
            </a:xfrm>
            <a:custGeom>
              <a:avLst/>
              <a:gd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CustomShape 3"/>
            <p:cNvSpPr/>
            <p:nvPr/>
          </p:nvSpPr>
          <p:spPr>
            <a:xfrm>
              <a:off x="9353520" y="5896080"/>
              <a:ext cx="180000" cy="180000"/>
            </a:xfrm>
            <a:custGeom>
              <a:avLst/>
              <a:gd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66" name="object 5" descr=""/>
            <p:cNvPicPr/>
            <p:nvPr/>
          </p:nvPicPr>
          <p:blipFill>
            <a:blip r:embed="rId1"/>
            <a:stretch/>
          </p:blipFill>
          <p:spPr>
            <a:xfrm>
              <a:off x="8658360" y="2647800"/>
              <a:ext cx="3532680" cy="380880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67" name="CustomShape 4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CustomShape 5"/>
          <p:cNvSpPr/>
          <p:nvPr/>
        </p:nvSpPr>
        <p:spPr>
          <a:xfrm>
            <a:off x="739800" y="829800"/>
            <a:ext cx="5262480" cy="1310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PROJECT</a:t>
            </a:r>
            <a:r>
              <a:rPr b="1" lang="en-IN" sz="4250" spc="-1" strike="noStrike">
                <a:solidFill>
                  <a:srgbClr val="000000"/>
                </a:solidFill>
                <a:latin typeface="Trebuchet MS"/>
                <a:ea typeface="DejaVu Sans"/>
              </a:rPr>
              <a:t>	</a:t>
            </a:r>
            <a:r>
              <a:rPr b="1" lang="en-IN" sz="4250" spc="-21" strike="noStrike">
                <a:solidFill>
                  <a:srgbClr val="000000"/>
                </a:solidFill>
                <a:latin typeface="Trebuchet MS"/>
                <a:ea typeface="DejaVu Sans"/>
              </a:rPr>
              <a:t>OVERVIEW</a:t>
            </a:r>
            <a:endParaRPr b="0" lang="en-IN" sz="4250" spc="-1" strike="noStrike">
              <a:latin typeface="Arial"/>
            </a:endParaRPr>
          </a:p>
        </p:txBody>
      </p:sp>
      <p:pic>
        <p:nvPicPr>
          <p:cNvPr id="169" name="object 8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70" name="CustomShape 6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89404685-309F-451F-AEC2-47CCB36AE1E0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1" name="CustomShape 7"/>
          <p:cNvSpPr/>
          <p:nvPr/>
        </p:nvSpPr>
        <p:spPr>
          <a:xfrm>
            <a:off x="990720" y="2133720"/>
            <a:ext cx="7923600" cy="82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216000" indent="-215280">
              <a:lnSpc>
                <a:spcPct val="100000"/>
              </a:lnSpc>
              <a:buClr>
                <a:srgbClr val="0d0d0d"/>
              </a:buClr>
              <a:buFont typeface="Arial"/>
              <a:buChar char="•"/>
            </a:pPr>
            <a:r>
              <a:rPr b="0" lang="en-IN" sz="2400" spc="-1" strike="noStrike">
                <a:solidFill>
                  <a:srgbClr val="0d0d0d"/>
                </a:solidFill>
                <a:latin typeface="Times New Roman"/>
                <a:ea typeface="DejaVu Sans"/>
              </a:rPr>
              <a:t>.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</p:txBody>
      </p:sp>
      <p:sp>
        <p:nvSpPr>
          <p:cNvPr id="172" name="CustomShape 8"/>
          <p:cNvSpPr/>
          <p:nvPr/>
        </p:nvSpPr>
        <p:spPr>
          <a:xfrm>
            <a:off x="309600" y="1500120"/>
            <a:ext cx="7356960" cy="420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Project Objective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Improve employee performance and productivity by 20% within the next 6 months- Enhance employee engagement and motivation- Develop a fair and transparent performance evaluation process- Identify and address skill gaps and training needs- Improve communication and collaboration among team members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Scope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All employees across the organization- Performance management processes and systems- Training and development programs- Communication and collaboration tools and practices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Deliverables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A comprehensive performance management framework- A training and development plan- A communication and collaboration strategy- A performance evaluation and feedback process- A dashboard to track key performance indicators (KPIs)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Timeline</a:t>
            </a:r>
            <a:r>
              <a:rPr b="1" i="1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:- Month 1-2: Analyze current performance management processes and identify areas for improvement- Month 3-4: Develop and implement new performance management framework and training programs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4"/>
          <p:cNvSpPr/>
          <p:nvPr/>
        </p:nvSpPr>
        <p:spPr>
          <a:xfrm>
            <a:off x="699480" y="891720"/>
            <a:ext cx="5013360" cy="99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6560" bIns="0">
            <a:spAutoFit/>
          </a:bodyPr>
          <a:p>
            <a:pPr marL="12600">
              <a:lnSpc>
                <a:spcPct val="100000"/>
              </a:lnSpc>
              <a:spcBef>
                <a:spcPts val="130"/>
              </a:spcBef>
            </a:pPr>
            <a:r>
              <a:rPr b="1" lang="en-IN" sz="3200" spc="18" strike="noStrike">
                <a:solidFill>
                  <a:srgbClr val="000000"/>
                </a:solidFill>
                <a:latin typeface="Trebuchet MS"/>
                <a:ea typeface="DejaVu Sans"/>
              </a:rPr>
              <a:t>W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12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200" spc="-23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AR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200" spc="-15" strike="noStrike">
                <a:solidFill>
                  <a:srgbClr val="000000"/>
                </a:solidFill>
                <a:latin typeface="Trebuchet MS"/>
                <a:ea typeface="DejaVu Sans"/>
              </a:rPr>
              <a:t>H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35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2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200" spc="7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200" spc="-4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200" spc="4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200" spc="-26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200" spc="-1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200" spc="-1" strike="noStrike">
                <a:solidFill>
                  <a:srgbClr val="000000"/>
                </a:solidFill>
                <a:latin typeface="Trebuchet MS"/>
                <a:ea typeface="DejaVu Sans"/>
              </a:rPr>
              <a:t>S?</a:t>
            </a:r>
            <a:endParaRPr b="0" lang="en-IN" sz="3200" spc="-1" strike="noStrike">
              <a:latin typeface="Arial"/>
            </a:endParaRPr>
          </a:p>
        </p:txBody>
      </p:sp>
      <p:pic>
        <p:nvPicPr>
          <p:cNvPr id="177" name="object 6" descr=""/>
          <p:cNvPicPr/>
          <p:nvPr/>
        </p:nvPicPr>
        <p:blipFill>
          <a:blip r:embed="rId1"/>
          <a:stretch/>
        </p:blipFill>
        <p:spPr>
          <a:xfrm>
            <a:off x="723960" y="6172200"/>
            <a:ext cx="2180160" cy="484560"/>
          </a:xfrm>
          <a:prstGeom prst="rect">
            <a:avLst/>
          </a:prstGeom>
          <a:ln>
            <a:noFill/>
          </a:ln>
        </p:spPr>
      </p:pic>
      <p:sp>
        <p:nvSpPr>
          <p:cNvPr id="178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5AB4739C-3E9F-4892-85D5-82F6A67FA7C5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79" name="CustomShape 6"/>
          <p:cNvSpPr/>
          <p:nvPr/>
        </p:nvSpPr>
        <p:spPr>
          <a:xfrm>
            <a:off x="452520" y="1500120"/>
            <a:ext cx="8499960" cy="422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Primary End-Users:1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. Employees: The individuals whose performance is being evaluated and managed.2. Managers/Supervisors: The individuals responsible for evaluating employee performance, providing feedback, and setting goals.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Secondary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HR Representatives: The individuals responsible for administering the performance management process, providing support, and ensuring compliance.2. Department Heads: The individuals responsible for overseeing performance management within their departments.3. Team Leads: The individuals responsible for guiding and supporting team members in their performance management.</a:t>
            </a:r>
            <a:endParaRPr b="0" lang="en-IN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IN" sz="16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Tertiary End-Users</a:t>
            </a:r>
            <a:r>
              <a:rPr b="1" i="1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:1. Senior Leadership: The individuals responsible for setting organizational goals and objectives, and ensuring alignment with performance management.2. Training and Development Teams: The individuals responsible for identifying training needs and providing development opportunities.3. IT Support: The individuals responsible for maintaining and troubleshooting the performance management system . These end-users will interact with the performance management system to achieve their specific goals and objectives, such as:- Employees: Track their performance, set goals, and request feedback.- Managers/Supervisors: Evaluate employee performance, provide feedback, and set goals.- HR Representatives: Administer the performance management process, ensure compliance, and provide support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object 2" descr=""/>
          <p:cNvPicPr/>
          <p:nvPr/>
        </p:nvPicPr>
        <p:blipFill>
          <a:blip r:embed="rId1"/>
          <a:stretch/>
        </p:blipFill>
        <p:spPr>
          <a:xfrm>
            <a:off x="0" y="1476360"/>
            <a:ext cx="2694600" cy="3246840"/>
          </a:xfrm>
          <a:prstGeom prst="rect">
            <a:avLst/>
          </a:prstGeom>
          <a:ln>
            <a:noFill/>
          </a:ln>
        </p:spPr>
      </p:pic>
      <p:sp>
        <p:nvSpPr>
          <p:cNvPr id="181" name="CustomShape 1"/>
          <p:cNvSpPr/>
          <p:nvPr/>
        </p:nvSpPr>
        <p:spPr>
          <a:xfrm>
            <a:off x="9353520" y="536256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2"/>
          <p:cNvSpPr/>
          <p:nvPr/>
        </p:nvSpPr>
        <p:spPr>
          <a:xfrm>
            <a:off x="6696000" y="1695600"/>
            <a:ext cx="313200" cy="322920"/>
          </a:xfrm>
          <a:custGeom>
            <a:avLst/>
            <a:gd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3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4" name="CustomShape 4"/>
          <p:cNvSpPr/>
          <p:nvPr/>
        </p:nvSpPr>
        <p:spPr>
          <a:xfrm>
            <a:off x="558000" y="857880"/>
            <a:ext cx="9762120" cy="561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R 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347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-7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3600" spc="2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52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296" strike="noStrike">
                <a:solidFill>
                  <a:srgbClr val="000000"/>
                </a:solidFill>
                <a:latin typeface="Trebuchet MS"/>
                <a:ea typeface="DejaVu Sans"/>
              </a:rPr>
              <a:t>V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A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LU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3600" spc="-66" strike="noStrike">
                <a:solidFill>
                  <a:srgbClr val="000000"/>
                </a:solidFill>
                <a:latin typeface="Trebuchet MS"/>
                <a:ea typeface="DejaVu Sans"/>
              </a:rPr>
              <a:t> 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R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5" strike="noStrike">
                <a:solidFill>
                  <a:srgbClr val="000000"/>
                </a:solidFill>
                <a:latin typeface="Trebuchet MS"/>
                <a:ea typeface="DejaVu Sans"/>
              </a:rPr>
              <a:t>P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18" strike="noStrike">
                <a:solidFill>
                  <a:srgbClr val="000000"/>
                </a:solidFill>
                <a:latin typeface="Trebuchet MS"/>
                <a:ea typeface="DejaVu Sans"/>
              </a:rPr>
              <a:t>S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-35" strike="noStrike">
                <a:solidFill>
                  <a:srgbClr val="000000"/>
                </a:solidFill>
                <a:latin typeface="Trebuchet MS"/>
                <a:ea typeface="DejaVu Sans"/>
              </a:rPr>
              <a:t>T</a:t>
            </a:r>
            <a:r>
              <a:rPr b="1" lang="en-IN" sz="3600" spc="-32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3600" spc="4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3600" spc="-1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endParaRPr b="0" lang="en-IN" sz="3600" spc="-1" strike="noStrike">
              <a:latin typeface="Arial"/>
            </a:endParaRPr>
          </a:p>
        </p:txBody>
      </p:sp>
      <p:pic>
        <p:nvPicPr>
          <p:cNvPr id="185" name="object 7" descr=""/>
          <p:cNvPicPr/>
          <p:nvPr/>
        </p:nvPicPr>
        <p:blipFill>
          <a:blip r:embed="rId2"/>
          <a:stretch/>
        </p:blipFill>
        <p:spPr>
          <a:xfrm>
            <a:off x="676440" y="6467400"/>
            <a:ext cx="2142000" cy="199080"/>
          </a:xfrm>
          <a:prstGeom prst="rect">
            <a:avLst/>
          </a:prstGeom>
          <a:ln>
            <a:noFill/>
          </a:ln>
        </p:spPr>
      </p:pic>
      <p:sp>
        <p:nvSpPr>
          <p:cNvPr id="186" name="CustomShape 5"/>
          <p:cNvSpPr/>
          <p:nvPr/>
        </p:nvSpPr>
        <p:spPr>
          <a:xfrm>
            <a:off x="11353320" y="6473160"/>
            <a:ext cx="150120" cy="17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A41650D-DEE6-4419-BED4-3D47181CDB42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1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87" name="CustomShape 6"/>
          <p:cNvSpPr/>
          <p:nvPr/>
        </p:nvSpPr>
        <p:spPr>
          <a:xfrm>
            <a:off x="2738520" y="1500120"/>
            <a:ext cx="7214040" cy="53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Value Proposition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Improved Performance: Set clear goals, track progress, and receive regular feedback to enhance employee performance.2. Increased Transparency: Clearly communicate expectations, provide regular check-ins, and ensure fair evaluations.3. Enhanced Engagement: Encourage employee participation, recognize achievements, and foster a culture of continuous improvement.4. Data-Driven Decisions: Leverage analytics and insights to inform talent development, succession planning, and strategic workforce decisions.5. Streamlined Processes: Automate administrative tasks, reduce paperwork, and save time for valuable activities.6. Better Alignment: Connect employee goals to organizational objectives, ensuring everyone works towards common targets.7. Development Opportunities: Identify skill gaps, provide targeted training, and support career growth.8. Enhanced Manager-Employee Relationships: Foster open communication, trust, and collaboration.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Solution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1" lang="en-IN" sz="18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Features</a:t>
            </a:r>
            <a:r>
              <a:rPr b="0" lang="en-IN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:1. Goal Setting and Tracking2. Regular Feedback and Check-Ins3. Performance Evaluations and Ratings4. 360-Degree Feedback5. Analytics and Reporting6. Talent Development and Succession Planning7. Automated Workflows and Reminders8. Mobile Accessibility and User-Friendly Interface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1"/>
          <p:cNvSpPr/>
          <p:nvPr/>
        </p:nvSpPr>
        <p:spPr>
          <a:xfrm>
            <a:off x="755280" y="385560"/>
            <a:ext cx="10680120" cy="757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</a:pP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Dataset Description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809640" y="1214280"/>
            <a:ext cx="7356960" cy="4358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Dataset Name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Employee Performance Data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Description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 This dataset contains information on employee performance, including demographic details, job information, performance ratings, and development plans.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Variables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r>
              <a:rPr b="1" lang="en-IN" sz="2000" spc="-1" strike="noStrike" u="sng">
                <a:solidFill>
                  <a:srgbClr val="000000"/>
                </a:solidFill>
                <a:uFillTx/>
                <a:latin typeface="Calibri"/>
                <a:ea typeface="DejaVu Sans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1. Employee ID (unique identifier)2. Name3. Department4. Job Title5. Hire Date6. Age7. Gender8. Performance Rating (scale: 1-5)9. Performance Review Date10. Goals (list of employee goals)11. Development Plan (list of development activities)12. Training Completed (list of training courses)13. Promotion Eligibility (yes/no)14. Turnover Risk (high/medium/low)15. Salary16. Job Satisfaction (scale: 1-5)17. Engagement Level (scale: 1-5)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9353520" y="5896080"/>
            <a:ext cx="180000" cy="180000"/>
          </a:xfrm>
          <a:custGeom>
            <a:avLst/>
            <a:gd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91" name="object 6" descr=""/>
          <p:cNvPicPr/>
          <p:nvPr/>
        </p:nvPicPr>
        <p:blipFill>
          <a:blip r:embed="rId1"/>
          <a:stretch/>
        </p:blipFill>
        <p:spPr>
          <a:xfrm>
            <a:off x="1666800" y="6467400"/>
            <a:ext cx="75240" cy="176760"/>
          </a:xfrm>
          <a:prstGeom prst="rect">
            <a:avLst/>
          </a:prstGeom>
          <a:ln>
            <a:noFill/>
          </a:ln>
        </p:spPr>
      </p:pic>
      <p:sp>
        <p:nvSpPr>
          <p:cNvPr id="192" name="CustomShape 2"/>
          <p:cNvSpPr/>
          <p:nvPr/>
        </p:nvSpPr>
        <p:spPr>
          <a:xfrm>
            <a:off x="11277360" y="6473160"/>
            <a:ext cx="227520" cy="17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40" bIns="0">
            <a:spAutoFit/>
          </a:bodyPr>
          <a:p>
            <a:pPr marL="38160">
              <a:lnSpc>
                <a:spcPct val="100000"/>
              </a:lnSpc>
              <a:spcBef>
                <a:spcPts val="54"/>
              </a:spcBef>
            </a:pPr>
            <a:fld id="{1B4B6BED-31C7-4010-B128-117A1D7B5D04}" type="slidenum">
              <a:rPr b="0" lang="en-IN" sz="1100" spc="4" strike="noStrike">
                <a:solidFill>
                  <a:srgbClr val="2d936b"/>
                </a:solidFill>
                <a:latin typeface="Trebuchet MS"/>
                <a:ea typeface="DejaVu Sans"/>
              </a:rPr>
              <a:t>&lt;number&gt;</a:t>
            </a:fld>
            <a:endParaRPr b="0" lang="en-IN" sz="1100" spc="-1" strike="noStrike">
              <a:latin typeface="Arial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739800" y="291240"/>
            <a:ext cx="3303000" cy="74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320" bIns="0">
            <a:spAutoFit/>
          </a:bodyPr>
          <a:p>
            <a:pPr marL="12600">
              <a:lnSpc>
                <a:spcPct val="100000"/>
              </a:lnSpc>
              <a:spcBef>
                <a:spcPts val="105"/>
              </a:spcBef>
            </a:pPr>
            <a:r>
              <a:rPr b="1" lang="en-IN" sz="4800" spc="7" strike="noStrike">
                <a:solidFill>
                  <a:srgbClr val="000000"/>
                </a:solidFill>
                <a:latin typeface="Trebuchet MS"/>
                <a:ea typeface="DejaVu Sans"/>
              </a:rPr>
              <a:t>M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O</a:t>
            </a:r>
            <a:r>
              <a:rPr b="1" lang="en-IN" sz="4800" spc="-15" strike="noStrike">
                <a:solidFill>
                  <a:srgbClr val="000000"/>
                </a:solidFill>
                <a:latin typeface="Trebuchet MS"/>
                <a:ea typeface="DejaVu Sans"/>
              </a:rPr>
              <a:t>D</a:t>
            </a:r>
            <a:r>
              <a:rPr b="1" lang="en-IN" sz="4800" spc="-35" strike="noStrike">
                <a:solidFill>
                  <a:srgbClr val="000000"/>
                </a:solidFill>
                <a:latin typeface="Trebuchet MS"/>
                <a:ea typeface="DejaVu Sans"/>
              </a:rPr>
              <a:t>E</a:t>
            </a:r>
            <a:r>
              <a:rPr b="1" lang="en-IN" sz="4800" spc="-32" strike="noStrike">
                <a:solidFill>
                  <a:srgbClr val="000000"/>
                </a:solidFill>
                <a:latin typeface="Trebuchet MS"/>
                <a:ea typeface="DejaVu Sans"/>
              </a:rPr>
              <a:t>LL</a:t>
            </a:r>
            <a:r>
              <a:rPr b="1" lang="en-IN" sz="4800" spc="-7" strike="noStrike">
                <a:solidFill>
                  <a:srgbClr val="000000"/>
                </a:solidFill>
                <a:latin typeface="Trebuchet MS"/>
                <a:ea typeface="DejaVu Sans"/>
              </a:rPr>
              <a:t>I</a:t>
            </a:r>
            <a:r>
              <a:rPr b="1" lang="en-IN" sz="4800" spc="24" strike="noStrike">
                <a:solidFill>
                  <a:srgbClr val="000000"/>
                </a:solidFill>
                <a:latin typeface="Trebuchet MS"/>
                <a:ea typeface="DejaVu Sans"/>
              </a:rPr>
              <a:t>N</a:t>
            </a:r>
            <a:r>
              <a:rPr b="1" lang="en-IN" sz="4800" spc="-1" strike="noStrike">
                <a:solidFill>
                  <a:srgbClr val="000000"/>
                </a:solidFill>
                <a:latin typeface="Trebuchet MS"/>
                <a:ea typeface="DejaVu Sans"/>
              </a:rPr>
              <a:t>G</a:t>
            </a:r>
            <a:endParaRPr b="0" lang="en-IN" sz="4800" spc="-1" strike="noStrike">
              <a:latin typeface="Arial"/>
            </a:endParaRPr>
          </a:p>
        </p:txBody>
      </p:sp>
      <p:sp>
        <p:nvSpPr>
          <p:cNvPr id="194" name="CustomShape 4"/>
          <p:cNvSpPr/>
          <p:nvPr/>
        </p:nvSpPr>
        <p:spPr>
          <a:xfrm>
            <a:off x="10058400" y="525240"/>
            <a:ext cx="456120" cy="456120"/>
          </a:xfrm>
          <a:custGeom>
            <a:avLst/>
            <a:gd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5"/>
          <p:cNvSpPr/>
          <p:nvPr/>
        </p:nvSpPr>
        <p:spPr>
          <a:xfrm>
            <a:off x="380880" y="1071720"/>
            <a:ext cx="8762040" cy="520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Employee performance modeling involves using statistical and machine learning techniques to analyze and predict employee performance. Here's a general outline of the modeling process: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Data Preparation:    - Collect and integrate relevant data sources (e.g., HRIS, performance reviews, training records)    - Clean and preprocess data (e.g., handle missing values, normalize variables)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Feature Engineering:    - Extract relevant features from the data (e.g., job tenure, training hours, performance ratings)    - Create new features through transformations (e.g., calculate average performance rating)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Model Selection:    - Choose appropriate modeling techniques (e.g., regression, decision trees, clustering)    - Consider factors like data distribution, relationships, and performance metrics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Model Training:    - Train models using the prepared data    - Tune hyperparameters for optimal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Model Evaluation:    - Assess model performance using metrics (e.g., accuracy, precision, recall, F1 score)    - Compare models to determine the best approach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6. Model Deployment:    - Implement the chosen model in a production-ready environment    - Monitor and update the model as needed.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Some common employee performance modeling techniques include: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Linear Regression: Predicting continuous performance metrics (e.g., ratings)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2. Logistic Regression: Predicting binary outcomes (e.g., promotion eligibility)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3. Decision Trees: Identifying key factors influencing performance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4. Clustering: Grouping employees by performance profiles</a:t>
            </a:r>
            <a:endParaRPr b="0" lang="en-IN" sz="1600" spc="-1" strike="noStrike">
              <a:latin typeface="Arial"/>
            </a:endParaRPr>
          </a:p>
          <a:p>
            <a:pPr marL="343080" indent="-342000">
              <a:lnSpc>
                <a:spcPct val="100000"/>
              </a:lnSpc>
              <a:buClr>
                <a:srgbClr val="000000"/>
              </a:buClr>
              <a:buFont typeface="StarSymbol"/>
              <a:buAutoNum type="arabicPeriod"/>
            </a:pPr>
            <a:r>
              <a:rPr b="0" lang="en-IN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5. Neural Networks: Modeling complex relationships between variables</a:t>
            </a:r>
            <a:endParaRPr b="0" lang="en-IN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</TotalTime>
  <Application>Trio_Office/6.2.8.2$Windows_x86 LibreOffice_project/</Application>
  <Words>1335</Words>
  <Paragraphs>83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2024-03-29T15:07:22Z</dcterms:created>
  <dc:creator>Konduru Narasimha</dc:creator>
  <dc:description/>
  <dc:language>en-IN</dc:language>
  <cp:lastModifiedBy/>
  <dcterms:modified xsi:type="dcterms:W3CDTF">2024-09-03T13:03:02Z</dcterms:modified>
  <cp:revision>26</cp:revision>
  <dc:subject/>
  <dc:title>Face Mask Detection using Convolutional Neural Network (CNN)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reated">
    <vt:filetime>2024-03-21T00:00:00Z</vt:filetime>
  </property>
  <property fmtid="{D5CDD505-2E9C-101B-9397-08002B2CF9AE}" pid="4" name="HiddenSlides">
    <vt:i4>0</vt:i4>
  </property>
  <property fmtid="{D5CDD505-2E9C-101B-9397-08002B2CF9AE}" pid="5" name="HyperlinksChanged">
    <vt:bool>0</vt:bool>
  </property>
  <property fmtid="{D5CDD505-2E9C-101B-9397-08002B2CF9AE}" pid="6" name="LastSaved">
    <vt:filetime>2024-03-29T00:00:00Z</vt:filetime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1</vt:i4>
  </property>
  <property fmtid="{D5CDD505-2E9C-101B-9397-08002B2CF9AE}" pid="10" name="PresentationFormat">
    <vt:lpwstr>Custom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12</vt:i4>
  </property>
</Properties>
</file>