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080" cy="15670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617760"/>
            <a:ext cx="9143280" cy="56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Book Antiqua"/>
              </a:rPr>
              <a:t>Coursera Capstone project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Book Antiqua"/>
              </a:rPr>
              <a:t>Coursera IBM Data Science Certification</a:t>
            </a:r>
            <a:endParaRPr b="0" lang="en-US" sz="4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4800" spc="-1" strike="noStrike">
                <a:solidFill>
                  <a:srgbClr val="000000"/>
                </a:solidFill>
                <a:latin typeface="Book Antiqua"/>
              </a:rPr>
              <a:t>Abdul Rehman</a:t>
            </a:r>
            <a:endParaRPr b="0" lang="en-US" sz="4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488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5.0 Discussion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025640"/>
            <a:ext cx="10514880" cy="51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general, I am positively impressed with the overall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organization, content and lab works presented during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Coursera IBM Certification Course.</a:t>
            </a:r>
            <a:endParaRPr b="0" lang="en-US" sz="28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 feel this Capstone project presented me a great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opportunity to practice and apply the Data Science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tools and methodologies learned.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 have created a good project that I can present as an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 to show my potential.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 feel I have acquired a good starting point to become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professional Data Scientist and I will continue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exploring to creating examples of practical cases.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488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6.0 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38080" y="1050480"/>
            <a:ext cx="10514880" cy="512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 feel rewarded with the efforts, time and money spent. I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believe this course with all the topics covered is well worthy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appreciation.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project has shown me a practical application to resolve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real situation that has impacting personal and financia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impact using Data Science tools.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mapping with Folium is a very powerful technique to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consolidate information and make the analysis and decision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thoroughly and with confidence. I would recommend for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in similar situations.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One must keep abreast of new tools for DS that continue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appear for application in several business fields.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72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Report Content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988560"/>
            <a:ext cx="10514880" cy="51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1. Introduction Section 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⁃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The “business problem” to be solved by this project and who may be interested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2. Data Section: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⁃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Describe Data requirements and Sources needed to solve the problem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3. Methodology section: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 ⁃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Main component of the report - Execute data processing, describe/discuss any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exploratory data analysis and/or inferential statistical testing performed,         and/or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 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machine learnings used.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4. Results section: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 ⁃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Discussion of the results and finding of answer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5. Discussion section: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 ⁃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Discussion of observations noted and any recommendations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6. Conclusion section: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  ⁃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Answer chosen and conclusions.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482040"/>
            <a:ext cx="1051488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1.0 Introduction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803160"/>
            <a:ext cx="10514880" cy="537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I am currently living in Pakistan, within walking distance to big market. I also enjoy great venues    and attractions, such as international Cuisine, entertainment and shopping. I have an offer to         move to work to Manhattan NY and I would like to move if I can find a place to live similar with similar venues.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</a:rPr>
              <a:t>1.2 Problem to be resolved: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How to find an apartment in Manhattan with the following conditions: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Apartment with min 2 bedrooms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Monthly rent not to exceed US$7000/month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Located within walking distance (&lt;=1.0 mile, 1.6 km) from a subway metro station in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Manhattan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•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Venues and amenities as in my current residence.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</a:rPr>
              <a:t>1.3 Interested Audience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I believe the methodology, tools and strategy used in this project is relevant for a person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or entity considering moving to a major city in US, Europe or Asia. Europe, US or Asia,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Likewise, it can be helpful approach to explore the opening of a new business. The use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of FourSquare data and mapping techniques combined with data analysis will help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resolve the key questions arisen. Lastly, this project is a good practical case for a person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developing Data Science skills.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880" cy="62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2.0 Data Section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988560"/>
            <a:ext cx="10514880" cy="518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</a:rPr>
              <a:t>2.1 Data Requirements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Geodata for current residence in Singapore with venues established using Foursquare.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List of Manhattan (MH) neighborhoods with clustered venues established via Foursquare (as in Course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Lab). https://en.wikipedia.org/wiki/List_of_Manhattan_neighborhoods#Midtown_neighborhoods</a:t>
            </a:r>
            <a:endParaRPr b="0" lang="en-US" sz="2800" spc="-1" strike="noStrike">
              <a:latin typeface="Arial"/>
            </a:endParaRPr>
          </a:p>
          <a:p>
            <a:pPr marL="228600" indent="-22788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List of subway metro stations in Manhattan with addresses and geo data (lat,long):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https://en.wikipedia.org/wiki/List_of_New_York_City_Subway_stations_in_Manhattan) , (https://www.google.com/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maps/search/manhattan+subway+metro+stations/@40.7837297,-74.1033043,11z/data=!3m1!4b1)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List of apartments for rent in Manhattan area with information on neighborhood location, address,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number of beds, area size, monthly rent price and complemented with geo data via Nominatim. 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http://www.rentmanhattan.com/index.cfm?page=search&amp;state=results https://www.nestpick.com/search?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city=new-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Place to work in Manhattan (Park Avenue and 53rd St) for reference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</a:rPr>
              <a:t>2.2 Data Sources, Data Processing and Tools used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Singapore data and map is to be created with use of Nominatim , Foursquare and Folium mapping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Manhattan neighborhoods were obtained from Wikipedia and organized by Neighborhoods with geodata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via Nominatim for mapping with Folium.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List of Subway stations was obtained via Wikipedia, NY Transit web site and Google map,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List of apartments for rent was consolidated from web-scraping real estate sites for MH. The geolocation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(lat,long) data was found with algorithm coding and using Nominatim.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- Folium map was the basis of mapping with various features to consolidate all data in ONE map where</a:t>
            </a:r>
            <a:endParaRPr b="0" lang="en-US" sz="28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one can visualize all details needed to make a selection of apartment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38080" y="365040"/>
            <a:ext cx="10514880" cy="65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3.0 Methodology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838080" y="1025640"/>
            <a:ext cx="10514880" cy="515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</a:rPr>
              <a:t>The Strategy to find the answer: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The strategy is based on mapping the described data in section 2.0, in order to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facilitate the choice of at least two candidate places for rent. The information will be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consolidated in ONE MAP where one can see the details of the apartment, the cluster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of venues in the neighborhood and the relative location from a subway station and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from work place. A measurement tool icon will also be provided. The popups on the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map items will display rent price, location and cluster of venues applicable.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Book Antiqua"/>
              </a:rPr>
              <a:t>The Tools: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Web-scraping of sites is used to consolidate data-frame information which was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saved as csv files for convenience and to simply the report. Geodata was obtained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by coding a program to use Nominatim to get latitude and longitude of subway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stations and also for each of (144 units) the apartments for rent listed.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Geopy_distance and Nominatim were used to establish relative distances. Seaborn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graphic was used for general statistics on rental data.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Maps with popups labels allow quick identification of location, price and feature, thus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Book Antiqua"/>
              </a:rPr>
              <a:t>making the selection very easy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46960"/>
            <a:ext cx="10514880" cy="592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1" lang="en-US" sz="5400" spc="-1" strike="noStrike">
                <a:solidFill>
                  <a:srgbClr val="000000"/>
                </a:solidFill>
                <a:latin typeface="Calibri"/>
              </a:rPr>
              <a:t>4.0 Execution and Results</a:t>
            </a:r>
            <a:endParaRPr b="0" lang="en-US" sz="5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21120"/>
            <a:ext cx="10514880" cy="58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spcBef>
                <a:spcPts val="17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Venues around Neighborhood in Pakistan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371600" y="973800"/>
            <a:ext cx="9343440" cy="56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259560"/>
            <a:ext cx="10514880" cy="77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MH apartment for rent with venue clusters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12800" y="1005840"/>
            <a:ext cx="9085320" cy="548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Book Antiqua"/>
              </a:rPr>
              <a:t>Venues of cluster 4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1188720" y="1005840"/>
            <a:ext cx="9417960" cy="5668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LibreOffice/6.0.7.3$Linux_X86_64 LibreOffice_project/00m0$Build-3</Application>
  <Words>1277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2019-09-27T12:11:05Z</dcterms:created>
  <dc:creator>User01</dc:creator>
  <dc:description/>
  <dc:language>en-US</dc:language>
  <cp:lastModifiedBy/>
  <dcterms:modified xsi:type="dcterms:W3CDTF">2020-08-10T19:57:04Z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