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2" r:id="rId5"/>
    <p:sldId id="273" r:id="rId6"/>
    <p:sldId id="262" r:id="rId7"/>
    <p:sldId id="276" r:id="rId8"/>
    <p:sldId id="259" r:id="rId9"/>
    <p:sldId id="280" r:id="rId10"/>
    <p:sldId id="279" r:id="rId11"/>
    <p:sldId id="264" r:id="rId12"/>
    <p:sldId id="265" r:id="rId13"/>
    <p:sldId id="266" r:id="rId14"/>
    <p:sldId id="270" r:id="rId15"/>
    <p:sldId id="268" r:id="rId16"/>
    <p:sldId id="269" r:id="rId17"/>
    <p:sldId id="275" r:id="rId18"/>
    <p:sldId id="277" r:id="rId19"/>
    <p:sldId id="260" r:id="rId20"/>
    <p:sldId id="261"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BB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p:scale>
          <a:sx n="63" d="100"/>
          <a:sy n="63" d="100"/>
        </p:scale>
        <p:origin x="1380" y="180"/>
      </p:cViewPr>
      <p:guideLst>
        <p:guide orient="horz" pos="2160"/>
        <p:guide pos="2880"/>
      </p:guideLst>
    </p:cSldViewPr>
  </p:slideViewPr>
  <p:outlineViewPr>
    <p:cViewPr>
      <p:scale>
        <a:sx n="33" d="100"/>
        <a:sy n="33" d="100"/>
      </p:scale>
      <p:origin x="0" y="53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159484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29F5B-225D-4C35-92DE-49B3CFF86A38}"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76190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524853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87073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1336670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24933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212314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3984449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163334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3177857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24460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29F5B-225D-4C35-92DE-49B3CFF86A38}"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346209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29F5B-225D-4C35-92DE-49B3CFF86A38}" type="datetimeFigureOut">
              <a:rPr lang="en-US" smtClean="0"/>
              <a:pPr/>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56556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3743735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401225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B29F5B-225D-4C35-92DE-49B3CFF86A38}" type="datetimeFigureOut">
              <a:rPr lang="en-US" smtClean="0"/>
              <a:pPr/>
              <a:t>3/12/2019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147205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29F5B-225D-4C35-92DE-49B3CFF86A38}"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B53F-E901-424C-A36C-216999500ACD}" type="slidenum">
              <a:rPr lang="en-US" smtClean="0"/>
              <a:pPr/>
              <a:t>‹#›</a:t>
            </a:fld>
            <a:endParaRPr lang="en-US"/>
          </a:p>
        </p:txBody>
      </p:sp>
    </p:spTree>
    <p:extLst>
      <p:ext uri="{BB962C8B-B14F-4D97-AF65-F5344CB8AC3E}">
        <p14:creationId xmlns:p14="http://schemas.microsoft.com/office/powerpoint/2010/main" val="122307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B29F5B-225D-4C35-92DE-49B3CFF86A38}" type="datetimeFigureOut">
              <a:rPr lang="en-US" smtClean="0"/>
              <a:pPr/>
              <a:t>3/12/2019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314B53F-E901-424C-A36C-216999500ACD}" type="slidenum">
              <a:rPr lang="en-US" smtClean="0"/>
              <a:pPr/>
              <a:t>‹#›</a:t>
            </a:fld>
            <a:endParaRPr lang="en-US"/>
          </a:p>
        </p:txBody>
      </p:sp>
    </p:spTree>
    <p:extLst>
      <p:ext uri="{BB962C8B-B14F-4D97-AF65-F5344CB8AC3E}">
        <p14:creationId xmlns:p14="http://schemas.microsoft.com/office/powerpoint/2010/main" val="4494038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5600"/>
            <a:ext cx="5829300" cy="1463040"/>
          </a:xfrm>
        </p:spPr>
        <p:txBody>
          <a:bodyPr/>
          <a:lstStyle/>
          <a:p>
            <a:r>
              <a:rPr lang="en-US" dirty="0"/>
              <a:t>Energy Efficient Video Player for Android</a:t>
            </a:r>
          </a:p>
        </p:txBody>
      </p:sp>
      <p:sp>
        <p:nvSpPr>
          <p:cNvPr id="3" name="Subtitle 2"/>
          <p:cNvSpPr>
            <a:spLocks noGrp="1"/>
          </p:cNvSpPr>
          <p:nvPr>
            <p:ph type="subTitle" idx="1"/>
          </p:nvPr>
        </p:nvSpPr>
        <p:spPr>
          <a:xfrm>
            <a:off x="685800" y="4648200"/>
            <a:ext cx="7854696" cy="1752600"/>
          </a:xfrm>
        </p:spPr>
        <p:txBody>
          <a:bodyPr>
            <a:normAutofit fontScale="47500" lnSpcReduction="20000"/>
          </a:bodyPr>
          <a:lstStyle/>
          <a:p>
            <a:endParaRPr lang="en-US" dirty="0"/>
          </a:p>
          <a:p>
            <a:r>
              <a:rPr lang="en-US" dirty="0"/>
              <a:t>Under the guidance of Mrs. Gowri Patil</a:t>
            </a:r>
          </a:p>
          <a:p>
            <a:r>
              <a:rPr lang="en-US" dirty="0"/>
              <a:t>BY :</a:t>
            </a:r>
          </a:p>
          <a:p>
            <a:r>
              <a:rPr lang="en-US" dirty="0"/>
              <a:t>Abdul Gaffar (1604-15-733-115)</a:t>
            </a:r>
          </a:p>
          <a:p>
            <a:r>
              <a:rPr lang="en-US" dirty="0"/>
              <a:t>Rizwan (1604-15-733-)</a:t>
            </a:r>
          </a:p>
          <a:p>
            <a:r>
              <a:rPr lang="en-US" dirty="0"/>
              <a:t>(1604-15-733-)</a:t>
            </a:r>
          </a:p>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
          </a:xfrm>
        </p:spPr>
        <p:txBody>
          <a:bodyPr>
            <a:normAutofit fontScale="90000"/>
          </a:bodyPr>
          <a:lstStyle/>
          <a:p>
            <a:r>
              <a:rPr lang="en-US" dirty="0"/>
              <a:t>			ALGORITHM</a:t>
            </a:r>
          </a:p>
        </p:txBody>
      </p:sp>
      <p:sp>
        <p:nvSpPr>
          <p:cNvPr id="3" name="Content Placeholder 2"/>
          <p:cNvSpPr>
            <a:spLocks noGrp="1"/>
          </p:cNvSpPr>
          <p:nvPr>
            <p:ph idx="1"/>
          </p:nvPr>
        </p:nvSpPr>
        <p:spPr/>
        <p:txBody>
          <a:bodyPr/>
          <a:lstStyle/>
          <a:p>
            <a:pPr marL="0" indent="0">
              <a:buNone/>
            </a:pPr>
            <a:r>
              <a:rPr lang="en-US" dirty="0"/>
              <a:t> </a:t>
            </a:r>
          </a:p>
        </p:txBody>
      </p:sp>
      <p:sp>
        <p:nvSpPr>
          <p:cNvPr id="9" name="TextBox 8"/>
          <p:cNvSpPr txBox="1"/>
          <p:nvPr/>
        </p:nvSpPr>
        <p:spPr>
          <a:xfrm>
            <a:off x="228600" y="1371600"/>
            <a:ext cx="8686800" cy="4524315"/>
          </a:xfrm>
          <a:prstGeom prst="rect">
            <a:avLst/>
          </a:prstGeom>
          <a:noFill/>
        </p:spPr>
        <p:txBody>
          <a:bodyPr wrap="square" rtlCol="0">
            <a:spAutoFit/>
          </a:bodyPr>
          <a:lstStyle/>
          <a:p>
            <a:r>
              <a:rPr lang="en-US" dirty="0"/>
              <a:t>1: </a:t>
            </a:r>
            <a:r>
              <a:rPr lang="en-US" dirty="0" err="1"/>
              <a:t>DVFS_enable</a:t>
            </a:r>
            <a:r>
              <a:rPr lang="en-US" dirty="0"/>
              <a:t> is set to true.</a:t>
            </a:r>
          </a:p>
          <a:p>
            <a:r>
              <a:rPr lang="en-US" dirty="0"/>
              <a:t>2: for every Y milliseconds do </a:t>
            </a:r>
          </a:p>
          <a:p>
            <a:r>
              <a:rPr lang="en-US" dirty="0"/>
              <a:t>3: get the utilization since last check. </a:t>
            </a:r>
          </a:p>
          <a:p>
            <a:r>
              <a:rPr lang="en-US" dirty="0"/>
              <a:t>4: if DVFS enable is true then </a:t>
            </a:r>
          </a:p>
          <a:p>
            <a:r>
              <a:rPr lang="en-US" dirty="0"/>
              <a:t>5: get the  MAR. </a:t>
            </a:r>
          </a:p>
          <a:p>
            <a:r>
              <a:rPr lang="en-US" dirty="0"/>
              <a:t>6: if  MAR &lt; efficient then </a:t>
            </a:r>
          </a:p>
          <a:p>
            <a:r>
              <a:rPr lang="en-US" dirty="0"/>
              <a:t>7: switch to the highest working freq. </a:t>
            </a:r>
          </a:p>
          <a:p>
            <a:r>
              <a:rPr lang="en-US" dirty="0"/>
              <a:t>8: else if efficient &lt;  MAR &lt; not efficient then </a:t>
            </a:r>
          </a:p>
          <a:p>
            <a:r>
              <a:rPr lang="en-US" dirty="0"/>
              <a:t>9: calculate critical speed by MAR-CSE. </a:t>
            </a:r>
          </a:p>
          <a:p>
            <a:r>
              <a:rPr lang="en-US" dirty="0"/>
              <a:t>10: if utilization &lt; 20% then </a:t>
            </a:r>
          </a:p>
          <a:p>
            <a:r>
              <a:rPr lang="en-US" dirty="0"/>
              <a:t>11: </a:t>
            </a:r>
            <a:r>
              <a:rPr lang="en-US" dirty="0" err="1"/>
              <a:t>DVFS_enable</a:t>
            </a:r>
            <a:r>
              <a:rPr lang="en-US" dirty="0"/>
              <a:t> is false. </a:t>
            </a:r>
          </a:p>
          <a:p>
            <a:r>
              <a:rPr lang="en-US" dirty="0"/>
              <a:t>12: end if </a:t>
            </a:r>
          </a:p>
          <a:p>
            <a:r>
              <a:rPr lang="en-US" dirty="0"/>
              <a:t>13: if utilization &gt; 80% then </a:t>
            </a:r>
          </a:p>
          <a:p>
            <a:r>
              <a:rPr lang="en-US" dirty="0"/>
              <a:t>14: </a:t>
            </a:r>
            <a:r>
              <a:rPr lang="en-US" dirty="0" err="1"/>
              <a:t>DVFS_enable</a:t>
            </a:r>
            <a:r>
              <a:rPr lang="en-US" dirty="0"/>
              <a:t> is true.</a:t>
            </a:r>
          </a:p>
          <a:p>
            <a:r>
              <a:rPr lang="en-US" dirty="0"/>
              <a:t>15: end if </a:t>
            </a:r>
          </a:p>
          <a:p>
            <a:r>
              <a:rPr lang="en-US" dirty="0"/>
              <a:t>16: end for</a:t>
            </a:r>
          </a:p>
        </p:txBody>
      </p:sp>
    </p:spTree>
    <p:extLst>
      <p:ext uri="{BB962C8B-B14F-4D97-AF65-F5344CB8AC3E}">
        <p14:creationId xmlns:p14="http://schemas.microsoft.com/office/powerpoint/2010/main" val="395961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3" name="TextBox 2"/>
          <p:cNvSpPr txBox="1"/>
          <p:nvPr/>
        </p:nvSpPr>
        <p:spPr>
          <a:xfrm>
            <a:off x="6781800" y="4343400"/>
            <a:ext cx="1447800" cy="246221"/>
          </a:xfrm>
          <a:prstGeom prst="rect">
            <a:avLst/>
          </a:prstGeom>
          <a:solidFill>
            <a:schemeClr val="bg1"/>
          </a:solidFill>
        </p:spPr>
        <p:txBody>
          <a:bodyPr wrap="square" rtlCol="0">
            <a:spAutoFit/>
          </a:bodyPr>
          <a:lstStyle/>
          <a:p>
            <a:r>
              <a:rPr lang="en-US" sz="1000" dirty="0"/>
              <a:t>Player API</a:t>
            </a:r>
          </a:p>
        </p:txBody>
      </p:sp>
      <p:sp>
        <p:nvSpPr>
          <p:cNvPr id="5" name="TextBox 4"/>
          <p:cNvSpPr txBox="1"/>
          <p:nvPr/>
        </p:nvSpPr>
        <p:spPr>
          <a:xfrm>
            <a:off x="3886200" y="4343400"/>
            <a:ext cx="762000" cy="246221"/>
          </a:xfrm>
          <a:prstGeom prst="rect">
            <a:avLst/>
          </a:prstGeom>
          <a:solidFill>
            <a:schemeClr val="bg1"/>
          </a:solidFill>
        </p:spPr>
        <p:txBody>
          <a:bodyPr wrap="square" rtlCol="0">
            <a:spAutoFit/>
          </a:bodyPr>
          <a:lstStyle/>
          <a:p>
            <a:r>
              <a:rPr lang="en-US" sz="1000" dirty="0"/>
              <a:t>     DVFS</a:t>
            </a:r>
          </a:p>
        </p:txBody>
      </p:sp>
      <p:pic>
        <p:nvPicPr>
          <p:cNvPr id="9" name="Content Placeholder 8">
            <a:extLst>
              <a:ext uri="{FF2B5EF4-FFF2-40B4-BE49-F238E27FC236}">
                <a16:creationId xmlns:a16="http://schemas.microsoft.com/office/drawing/2014/main" id="{474899C5-F959-4B05-B67B-FB281D7D1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0"/>
            <a:ext cx="8839200" cy="510539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4" name="Content Placeholder 3" descr="Seq.PNG"/>
          <p:cNvPicPr>
            <a:picLocks noGrp="1" noChangeAspect="1"/>
          </p:cNvPicPr>
          <p:nvPr>
            <p:ph idx="1"/>
          </p:nvPr>
        </p:nvPicPr>
        <p:blipFill>
          <a:blip r:embed="rId2" cstate="print"/>
          <a:stretch>
            <a:fillRect/>
          </a:stretch>
        </p:blipFill>
        <p:spPr>
          <a:xfrm>
            <a:off x="827088" y="2332191"/>
            <a:ext cx="6711950" cy="3636656"/>
          </a:xfrm>
        </p:spPr>
      </p:pic>
      <p:sp>
        <p:nvSpPr>
          <p:cNvPr id="3" name="TextBox 2"/>
          <p:cNvSpPr txBox="1"/>
          <p:nvPr/>
        </p:nvSpPr>
        <p:spPr>
          <a:xfrm>
            <a:off x="6705600" y="3657600"/>
            <a:ext cx="762000" cy="246221"/>
          </a:xfrm>
          <a:prstGeom prst="rect">
            <a:avLst/>
          </a:prstGeom>
          <a:solidFill>
            <a:schemeClr val="bg1"/>
          </a:solidFill>
        </p:spPr>
        <p:txBody>
          <a:bodyPr wrap="square" rtlCol="0">
            <a:spAutoFit/>
          </a:bodyPr>
          <a:lstStyle/>
          <a:p>
            <a:r>
              <a:rPr lang="en-US" sz="1000" dirty="0"/>
              <a:t>stream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4" name="Content Placeholder 3" descr="activity.PNG"/>
          <p:cNvPicPr>
            <a:picLocks noGrp="1" noChangeAspect="1"/>
          </p:cNvPicPr>
          <p:nvPr>
            <p:ph idx="1"/>
          </p:nvPr>
        </p:nvPicPr>
        <p:blipFill>
          <a:blip r:embed="rId2" cstate="print"/>
          <a:stretch>
            <a:fillRect/>
          </a:stretch>
        </p:blipFill>
        <p:spPr>
          <a:xfrm>
            <a:off x="951686" y="2052638"/>
            <a:ext cx="6462753" cy="419576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Content Placeholder 3" descr="Class.PNG"/>
          <p:cNvPicPr>
            <a:picLocks noGrp="1" noChangeAspect="1"/>
          </p:cNvPicPr>
          <p:nvPr>
            <p:ph idx="1"/>
          </p:nvPr>
        </p:nvPicPr>
        <p:blipFill>
          <a:blip r:embed="rId2" cstate="print"/>
          <a:stretch>
            <a:fillRect/>
          </a:stretch>
        </p:blipFill>
        <p:spPr>
          <a:xfrm>
            <a:off x="827088" y="2738664"/>
            <a:ext cx="6711950" cy="282371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p>
        </p:txBody>
      </p:sp>
      <p:pic>
        <p:nvPicPr>
          <p:cNvPr id="4" name="Content Placeholder 3" descr="component.PNG"/>
          <p:cNvPicPr>
            <a:picLocks noGrp="1" noChangeAspect="1"/>
          </p:cNvPicPr>
          <p:nvPr>
            <p:ph idx="1"/>
          </p:nvPr>
        </p:nvPicPr>
        <p:blipFill>
          <a:blip r:embed="rId2" cstate="print"/>
          <a:stretch>
            <a:fillRect/>
          </a:stretch>
        </p:blipFill>
        <p:spPr>
          <a:xfrm>
            <a:off x="1353743" y="2759675"/>
            <a:ext cx="5658640" cy="278168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diagram</a:t>
            </a:r>
          </a:p>
        </p:txBody>
      </p:sp>
      <p:pic>
        <p:nvPicPr>
          <p:cNvPr id="4" name="Content Placeholder 3" descr="Collaboration.PNG"/>
          <p:cNvPicPr>
            <a:picLocks noGrp="1" noChangeAspect="1"/>
          </p:cNvPicPr>
          <p:nvPr>
            <p:ph idx="1"/>
          </p:nvPr>
        </p:nvPicPr>
        <p:blipFill>
          <a:blip r:embed="rId2" cstate="print"/>
          <a:stretch>
            <a:fillRect/>
          </a:stretch>
        </p:blipFill>
        <p:spPr>
          <a:xfrm>
            <a:off x="2290444" y="1875814"/>
            <a:ext cx="4563112" cy="437258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229600" cy="1143000"/>
          </a:xfrm>
        </p:spPr>
        <p:txBody>
          <a:bodyPr/>
          <a:lstStyle/>
          <a:p>
            <a:r>
              <a:rPr lang="en-US" dirty="0"/>
              <a:t>			Screenshots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3027891" cy="4541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079" y="1676400"/>
            <a:ext cx="3048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467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53019" y="1937266"/>
            <a:ext cx="2514600" cy="369332"/>
          </a:xfrm>
          <a:prstGeom prst="rect">
            <a:avLst/>
          </a:prstGeom>
          <a:solidFill>
            <a:schemeClr val="tx1"/>
          </a:solidFill>
        </p:spPr>
        <p:txBody>
          <a:bodyPr wrap="square" rtlCol="0">
            <a:spAutoFit/>
          </a:bodyPr>
          <a:lstStyle/>
          <a:p>
            <a:r>
              <a:rPr lang="en-US" dirty="0">
                <a:solidFill>
                  <a:schemeClr val="bg1">
                    <a:lumMod val="85000"/>
                  </a:schemeClr>
                </a:solidFill>
              </a:rPr>
              <a:t>Media Player</a:t>
            </a:r>
          </a:p>
        </p:txBody>
      </p:sp>
    </p:spTree>
    <p:extLst>
      <p:ext uri="{BB962C8B-B14F-4D97-AF65-F5344CB8AC3E}">
        <p14:creationId xmlns:p14="http://schemas.microsoft.com/office/powerpoint/2010/main" val="13802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video player developed, in theory will reduce CPU usage</a:t>
            </a:r>
          </a:p>
          <a:p>
            <a:r>
              <a:rPr lang="en-US" dirty="0"/>
              <a:t>This in turn will reduce battery consumption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Dynamic voltage and frequency scaling (DVFS) can be used to extend battery life.</a:t>
            </a:r>
          </a:p>
          <a:p>
            <a:r>
              <a:rPr lang="en-US" dirty="0"/>
              <a:t>Multimedia applications are typically associated with higher computing complexity and thus consume more power.</a:t>
            </a:r>
          </a:p>
          <a:p>
            <a:r>
              <a:rPr lang="en-US" dirty="0"/>
              <a:t>The project is a video player for android which utilizes DVFS.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r>
              <a:rPr lang="en-US" dirty="0"/>
              <a:t>Adding advanced features like:</a:t>
            </a:r>
          </a:p>
          <a:p>
            <a:pPr lvl="1"/>
            <a:r>
              <a:rPr lang="en-US" dirty="0"/>
              <a:t>Volume control</a:t>
            </a:r>
          </a:p>
          <a:p>
            <a:pPr lvl="1"/>
            <a:r>
              <a:rPr lang="en-US" dirty="0"/>
              <a:t>Brightnes control</a:t>
            </a:r>
          </a:p>
          <a:p>
            <a:pPr lvl="1"/>
            <a:r>
              <a:rPr lang="en-US" dirty="0"/>
              <a:t>Slide to scrub</a:t>
            </a:r>
          </a:p>
          <a:p>
            <a:pPr lvl="1"/>
            <a:r>
              <a:rPr lang="en-US" dirty="0"/>
              <a:t>Play back through cloud storage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10000"/>
          </a:bodyPr>
          <a:lstStyle/>
          <a:p>
            <a:r>
              <a:rPr lang="en-US" dirty="0"/>
              <a:t> The Unified Modeling Language Users guide</a:t>
            </a:r>
          </a:p>
          <a:p>
            <a:pPr marL="0" indent="0">
              <a:buNone/>
            </a:pPr>
            <a:r>
              <a:rPr lang="en-US" dirty="0"/>
              <a:t>                                                          By Grady Brooch</a:t>
            </a:r>
          </a:p>
          <a:p>
            <a:r>
              <a:rPr lang="en-US" dirty="0"/>
              <a:t> Software Engineering, A practitioners approach</a:t>
            </a:r>
          </a:p>
          <a:p>
            <a:pPr marL="0" indent="0">
              <a:buNone/>
            </a:pPr>
            <a:r>
              <a:rPr lang="en-US" dirty="0"/>
              <a:t> 					By Roger S Pressman</a:t>
            </a:r>
          </a:p>
          <a:p>
            <a:r>
              <a:rPr lang="en-US" dirty="0"/>
              <a:t> Software Project Management</a:t>
            </a:r>
          </a:p>
          <a:p>
            <a:pPr marL="0" indent="0">
              <a:buNone/>
            </a:pPr>
            <a:r>
              <a:rPr lang="en-US" dirty="0"/>
              <a:t>					By Walker Royce</a:t>
            </a:r>
          </a:p>
          <a:p>
            <a:r>
              <a:rPr lang="en-US" dirty="0"/>
              <a:t> Head First Series for Java</a:t>
            </a:r>
          </a:p>
          <a:p>
            <a:r>
              <a:rPr lang="en-US" dirty="0"/>
              <a:t>http://www.w3schools.com/webservices/default.asp</a:t>
            </a:r>
          </a:p>
          <a:p>
            <a:r>
              <a:rPr lang="en-US" dirty="0"/>
              <a:t> http://www.dreamincode.net/forums/topic/42301-beginners-guide-to-creating-simplemysql-tables/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p>
        </p:txBody>
      </p:sp>
      <p:sp>
        <p:nvSpPr>
          <p:cNvPr id="3" name="Content Placeholder 2"/>
          <p:cNvSpPr>
            <a:spLocks noGrp="1"/>
          </p:cNvSpPr>
          <p:nvPr>
            <p:ph idx="1"/>
          </p:nvPr>
        </p:nvSpPr>
        <p:spPr/>
        <p:txBody>
          <a:bodyPr/>
          <a:lstStyle/>
          <a:p>
            <a:r>
              <a:rPr lang="en-US" dirty="0"/>
              <a:t>This project is mainly developed to reduce the consumption of battery power.</a:t>
            </a:r>
          </a:p>
          <a:p>
            <a:r>
              <a:rPr lang="en-US" dirty="0"/>
              <a:t>The video player uses DVFS technique to restrict battery consumption</a:t>
            </a:r>
          </a:p>
          <a:p>
            <a:r>
              <a:rPr lang="en-US" dirty="0"/>
              <a:t>This is mainly associated with CPU usage</a:t>
            </a:r>
          </a:p>
          <a:p>
            <a:r>
              <a:rPr lang="en-US" dirty="0"/>
              <a:t>Intel based processors will give accurate results otherwise the result may vary processor to processor.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 MX player</a:t>
            </a:r>
          </a:p>
        </p:txBody>
      </p:sp>
      <p:sp>
        <p:nvSpPr>
          <p:cNvPr id="3" name="Content Placeholder 2"/>
          <p:cNvSpPr>
            <a:spLocks noGrp="1"/>
          </p:cNvSpPr>
          <p:nvPr>
            <p:ph idx="1"/>
          </p:nvPr>
        </p:nvSpPr>
        <p:spPr/>
        <p:txBody>
          <a:bodyPr/>
          <a:lstStyle/>
          <a:p>
            <a:r>
              <a:rPr lang="en-US" dirty="0"/>
              <a:t>This is the most widely used video player for android.</a:t>
            </a:r>
          </a:p>
          <a:p>
            <a:r>
              <a:rPr lang="en-US" dirty="0"/>
              <a:t>Of all the nifty features it packs like slide based volume and scrubbing controls it is a battery hogger.</a:t>
            </a:r>
          </a:p>
          <a:p>
            <a:r>
              <a:rPr lang="en-US" dirty="0"/>
              <a:t>Limited battery power in mobile devices poses a limitation to usage of this product</a:t>
            </a:r>
          </a:p>
          <a:p>
            <a:r>
              <a:rPr lang="en-US" dirty="0"/>
              <a:t>A design issue of this video players is energy consumption.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743200"/>
            <a:ext cx="7772400" cy="1362075"/>
          </a:xfrm>
        </p:spPr>
        <p:txBody>
          <a:bodyPr/>
          <a:lstStyle/>
          <a:p>
            <a:r>
              <a:rPr lang="en-US" dirty="0"/>
              <a:t>Proposed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Modules</a:t>
            </a:r>
          </a:p>
        </p:txBody>
      </p:sp>
      <p:sp>
        <p:nvSpPr>
          <p:cNvPr id="3" name="Content Placeholder 2"/>
          <p:cNvSpPr>
            <a:spLocks noGrp="1"/>
          </p:cNvSpPr>
          <p:nvPr>
            <p:ph idx="1"/>
          </p:nvPr>
        </p:nvSpPr>
        <p:spPr>
          <a:xfrm>
            <a:off x="457200" y="1524000"/>
            <a:ext cx="8229600" cy="5257800"/>
          </a:xfrm>
        </p:spPr>
        <p:txBody>
          <a:bodyPr>
            <a:normAutofit fontScale="70000" lnSpcReduction="20000"/>
          </a:bodyPr>
          <a:lstStyle/>
          <a:p>
            <a:r>
              <a:rPr lang="en-US" b="1" dirty="0"/>
              <a:t>Module-1: user interface</a:t>
            </a:r>
            <a:endParaRPr lang="en-US" dirty="0"/>
          </a:p>
          <a:p>
            <a:pPr lvl="1"/>
            <a:r>
              <a:rPr lang="en-US" dirty="0"/>
              <a:t>In this module a welcome screen is first shown with the name of the application and an option to continue then a user interface is provided </a:t>
            </a:r>
            <a:r>
              <a:rPr lang="en-US"/>
              <a:t>to  </a:t>
            </a:r>
            <a:r>
              <a:rPr lang="en-US" dirty="0"/>
              <a:t>the user to interact and select the required video from the list of video files he wishes to play. The list of files is shown from the local storage of the device</a:t>
            </a:r>
          </a:p>
          <a:p>
            <a:pPr marL="0" indent="0">
              <a:buNone/>
            </a:pPr>
            <a:endParaRPr lang="en-US" dirty="0"/>
          </a:p>
          <a:p>
            <a:r>
              <a:rPr lang="en-US" b="1" dirty="0"/>
              <a:t>Module-2: DVFS</a:t>
            </a:r>
            <a:endParaRPr lang="en-US" dirty="0"/>
          </a:p>
          <a:p>
            <a:pPr lvl="1"/>
            <a:r>
              <a:rPr lang="en-US" dirty="0"/>
              <a:t>In this module, application sends the video file selected towards the proposed DVFS where a number of steps are performed on the file where the least CPU frequency required by the device to play the file while maintaining the QOS(Quality of Service) is calculated. The QOS constraints are not compromised for energy efficiency.</a:t>
            </a:r>
          </a:p>
          <a:p>
            <a:pPr marL="0" indent="0">
              <a:buNone/>
            </a:pPr>
            <a:r>
              <a:rPr lang="en-US" dirty="0"/>
              <a:t>    </a:t>
            </a:r>
          </a:p>
          <a:p>
            <a:r>
              <a:rPr lang="en-US" b="1" dirty="0"/>
              <a:t>Module-3: Buffer</a:t>
            </a:r>
            <a:endParaRPr lang="en-US" dirty="0"/>
          </a:p>
          <a:p>
            <a:pPr lvl="1"/>
            <a:r>
              <a:rPr lang="en-US" dirty="0"/>
              <a:t>In this module, the file which was chosen by the user after having gone through the DVFS steps where the minimum CPU Frequency is calculated is placed into the buffer. A buffer is a temporary storage area, usually in RAM. This helps in maintaining efficiency.</a:t>
            </a:r>
          </a:p>
          <a:p>
            <a:pPr marL="0" indent="0">
              <a:buNone/>
            </a:pPr>
            <a:r>
              <a:rPr lang="en-US" dirty="0"/>
              <a:t> </a:t>
            </a:r>
          </a:p>
          <a:p>
            <a:r>
              <a:rPr lang="en-US" b="1" dirty="0"/>
              <a:t>Module-4: Player  interface</a:t>
            </a:r>
            <a:endParaRPr lang="en-US" dirty="0"/>
          </a:p>
          <a:p>
            <a:pPr lvl="1"/>
            <a:r>
              <a:rPr lang="en-US" dirty="0"/>
              <a:t>In this module, the file placed in the buffer is fetched by the application and played. The user is provided with three options; play, pause and stop. User can use any of these three given options to perform actions on the selected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Complete Process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400" y="1868885"/>
            <a:ext cx="8839200" cy="3733799"/>
          </a:xfrm>
          <a:prstGeom prst="rect">
            <a:avLst/>
          </a:prstGeom>
          <a:noFill/>
          <a:ln>
            <a:noFill/>
          </a:ln>
        </p:spPr>
      </p:pic>
    </p:spTree>
    <p:extLst>
      <p:ext uri="{BB962C8B-B14F-4D97-AF65-F5344CB8AC3E}">
        <p14:creationId xmlns:p14="http://schemas.microsoft.com/office/powerpoint/2010/main" val="276267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Content Placeholder 3"/>
          <p:cNvPicPr>
            <a:picLocks noGrp="1"/>
          </p:cNvPicPr>
          <p:nvPr>
            <p:ph idx="1"/>
          </p:nvPr>
        </p:nvPicPr>
        <p:blipFill>
          <a:blip r:embed="rId2"/>
          <a:srcRect/>
          <a:stretch>
            <a:fillRect/>
          </a:stretch>
        </p:blipFill>
        <p:spPr bwMode="auto">
          <a:xfrm>
            <a:off x="685800" y="1752600"/>
            <a:ext cx="7620000" cy="4572000"/>
          </a:xfrm>
          <a:prstGeom prst="rect">
            <a:avLst/>
          </a:prstGeom>
          <a:noFill/>
          <a:ln w="9525">
            <a:noFill/>
            <a:miter lim="800000"/>
            <a:headEnd/>
            <a:tailEnd/>
          </a:ln>
        </p:spPr>
      </p:pic>
      <p:sp>
        <p:nvSpPr>
          <p:cNvPr id="5" name="TextBox 4"/>
          <p:cNvSpPr txBox="1"/>
          <p:nvPr/>
        </p:nvSpPr>
        <p:spPr>
          <a:xfrm>
            <a:off x="1219200" y="2209800"/>
            <a:ext cx="2438400" cy="369332"/>
          </a:xfrm>
          <a:prstGeom prst="rect">
            <a:avLst/>
          </a:prstGeom>
          <a:solidFill>
            <a:schemeClr val="accent6">
              <a:lumMod val="40000"/>
              <a:lumOff val="60000"/>
            </a:schemeClr>
          </a:solidFill>
        </p:spPr>
        <p:txBody>
          <a:bodyPr wrap="square" rtlCol="0">
            <a:spAutoFit/>
          </a:bodyPr>
          <a:lstStyle/>
          <a:p>
            <a:r>
              <a:rPr lang="en-US" dirty="0"/>
              <a:t>       DVFS Service</a:t>
            </a:r>
          </a:p>
        </p:txBody>
      </p:sp>
      <p:sp>
        <p:nvSpPr>
          <p:cNvPr id="7" name="TextBox 6"/>
          <p:cNvSpPr txBox="1"/>
          <p:nvPr/>
        </p:nvSpPr>
        <p:spPr>
          <a:xfrm>
            <a:off x="4953000" y="2209800"/>
            <a:ext cx="685800" cy="369332"/>
          </a:xfrm>
          <a:prstGeom prst="rect">
            <a:avLst/>
          </a:prstGeom>
          <a:solidFill>
            <a:schemeClr val="accent4">
              <a:lumMod val="40000"/>
              <a:lumOff val="60000"/>
            </a:schemeClr>
          </a:solidFill>
        </p:spPr>
        <p:txBody>
          <a:bodyPr wrap="square" rtlCol="0">
            <a:spAutoFit/>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562600"/>
          </a:xfrm>
        </p:spPr>
        <p:txBody>
          <a:bodyPr>
            <a:normAutofit/>
          </a:bodyPr>
          <a:lstStyle/>
          <a:p>
            <a:r>
              <a:rPr lang="en-US" dirty="0"/>
              <a:t>DVFS is based on MAR(Memory Access Rate) that calculates memory activity using the cache miss parameter on the PMU(Performance Monitoring Unit).</a:t>
            </a:r>
          </a:p>
          <a:p>
            <a:r>
              <a:rPr lang="en-US" dirty="0"/>
              <a:t>MAR is calculated between the no. of cache misses and the no. of total instructions and each counter can obtain the no. based on the PMU during run time.</a:t>
            </a:r>
          </a:p>
          <a:p>
            <a:r>
              <a:rPr lang="en-US" dirty="0"/>
              <a:t>MAR=</a:t>
            </a:r>
            <a:r>
              <a:rPr lang="en-US" dirty="0" err="1"/>
              <a:t>Ncache_miss</a:t>
            </a:r>
            <a:r>
              <a:rPr lang="en-US" dirty="0"/>
              <a:t>/</a:t>
            </a:r>
            <a:r>
              <a:rPr lang="en-US" dirty="0" err="1"/>
              <a:t>Ninstruc_exec</a:t>
            </a:r>
            <a:r>
              <a:rPr lang="en-US" dirty="0"/>
              <a:t>.</a:t>
            </a:r>
          </a:p>
          <a:p>
            <a:r>
              <a:rPr lang="en-US" dirty="0"/>
              <a:t>A correlation called the MAR-CSE describe the relationship to the target platform and is used to calculate critical speed.</a:t>
            </a:r>
          </a:p>
          <a:p>
            <a:r>
              <a:rPr lang="en-US" dirty="0"/>
              <a:t>MAR is retrieved from the hardware counters of the PMU.</a:t>
            </a:r>
          </a:p>
          <a:p>
            <a:r>
              <a:rPr lang="en-US" dirty="0"/>
              <a:t>This information is fed to the MAR-CSE to get the corresponding critical speed.</a:t>
            </a:r>
          </a:p>
          <a:p>
            <a:r>
              <a:rPr lang="en-US" dirty="0"/>
              <a:t>This critical speed is applied to the processor as the target frequency.</a:t>
            </a:r>
          </a:p>
        </p:txBody>
      </p:sp>
    </p:spTree>
    <p:extLst>
      <p:ext uri="{BB962C8B-B14F-4D97-AF65-F5344CB8AC3E}">
        <p14:creationId xmlns:p14="http://schemas.microsoft.com/office/powerpoint/2010/main" val="3970822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425</TotalTime>
  <Words>698</Words>
  <Application>Microsoft Office PowerPoint</Application>
  <PresentationFormat>On-screen Show (4:3)</PresentationFormat>
  <Paragraphs>93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Energy Efficient Video Player for Android</vt:lpstr>
      <vt:lpstr>Introduction</vt:lpstr>
      <vt:lpstr>Scope of the project</vt:lpstr>
      <vt:lpstr>Existing system: MX player</vt:lpstr>
      <vt:lpstr>Proposed System</vt:lpstr>
      <vt:lpstr>Modules</vt:lpstr>
      <vt:lpstr>Complete Process</vt:lpstr>
      <vt:lpstr>Architecture</vt:lpstr>
      <vt:lpstr>PowerPoint Presentation</vt:lpstr>
      <vt:lpstr>   ALGORITHM</vt:lpstr>
      <vt:lpstr>Use case diagram</vt:lpstr>
      <vt:lpstr>Sequence diagram</vt:lpstr>
      <vt:lpstr>Activity diagram</vt:lpstr>
      <vt:lpstr>Class diagram</vt:lpstr>
      <vt:lpstr>Component diagram</vt:lpstr>
      <vt:lpstr>Collaboration diagram</vt:lpstr>
      <vt:lpstr>   Screenshots</vt:lpstr>
      <vt:lpstr>PowerPoint Presentation</vt:lpstr>
      <vt:lpstr>Conclusion</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Video Player for Android</dc:title>
  <dc:creator>Taha</dc:creator>
  <cp:lastModifiedBy>abdul gaffar</cp:lastModifiedBy>
  <cp:revision>38</cp:revision>
  <dcterms:created xsi:type="dcterms:W3CDTF">2016-03-25T14:26:26Z</dcterms:created>
  <dcterms:modified xsi:type="dcterms:W3CDTF">2019-03-12T11:31:01Z</dcterms:modified>
</cp:coreProperties>
</file>