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897B-F3EF-4D56-A619-C556F92CBC45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1AFE-DC40-46FF-B39C-CF26432BB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Ethernet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RJ-45 </a:t>
            </a:r>
            <a:r>
              <a:rPr lang="en-US" sz="2800" dirty="0" smtClean="0"/>
              <a:t>Pin outs </a:t>
            </a:r>
            <a:r>
              <a:rPr lang="en-US" sz="2800" dirty="0"/>
              <a:t>and Category 5 </a:t>
            </a:r>
            <a:r>
              <a:rPr lang="en-US" sz="2800" dirty="0" smtClean="0"/>
              <a:t>Wiring</a:t>
            </a:r>
          </a:p>
          <a:p>
            <a:r>
              <a:rPr lang="en-US" sz="2800" dirty="0"/>
              <a:t>The EIA/TIA defines the cabling specifications for </a:t>
            </a:r>
            <a:r>
              <a:rPr lang="en-US" sz="2800" dirty="0" smtClean="0"/>
              <a:t>Ethernet LANs</a:t>
            </a:r>
          </a:p>
          <a:p>
            <a:r>
              <a:rPr lang="en-US" sz="2800" dirty="0" smtClean="0"/>
              <a:t>EIA/TIA define two standards: T568A &amp; T568B</a:t>
            </a:r>
          </a:p>
          <a:p>
            <a:pPr lvl="1"/>
            <a:r>
              <a:rPr lang="en-US" sz="2400" u="sng" dirty="0" smtClean="0"/>
              <a:t>PINS	T568A		PINS	T568B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1		G/W		1	O/W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2		Green		2	Orange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3		O/W		3	G/W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4		Blue		4	Blue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 smtClean="0"/>
              <a:t>	5		B/W		5	B/W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6		Orange		6	Green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7		Br/W		7	Br/W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/>
              <a:t>8		Brown		8	Brown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Ethernet Basics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338" y="1976438"/>
            <a:ext cx="6029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Ethernet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e can make Ethernet cable as straight through and crossover according to our requirement</a:t>
            </a:r>
          </a:p>
          <a:p>
            <a:pPr lvl="1">
              <a:buNone/>
            </a:pPr>
            <a:r>
              <a:rPr lang="en-US" sz="3200" dirty="0"/>
              <a:t>Ethernet Cabling </a:t>
            </a:r>
            <a:r>
              <a:rPr lang="en-US" sz="3200" dirty="0" smtClean="0"/>
              <a:t>Types</a:t>
            </a:r>
          </a:p>
          <a:p>
            <a:r>
              <a:rPr lang="en-US" b="1" dirty="0"/>
              <a:t>Type of Cable </a:t>
            </a:r>
            <a:r>
              <a:rPr lang="en-US" b="1" dirty="0" err="1"/>
              <a:t>Pinouts</a:t>
            </a:r>
            <a:r>
              <a:rPr lang="en-US" b="1" dirty="0"/>
              <a:t> Key Pins Connected</a:t>
            </a:r>
          </a:p>
          <a:p>
            <a:r>
              <a:rPr lang="en-US" dirty="0"/>
              <a:t>Straight-through T568A (both ends) or T568B (both ends) </a:t>
            </a:r>
          </a:p>
          <a:p>
            <a:r>
              <a:rPr lang="en-US" dirty="0"/>
              <a:t>Cross-over T568A on one end, T568B on the other</a:t>
            </a:r>
            <a:endParaRPr lang="en-US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Ethernet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Ethernet standards use two twisted pairs, with one pair being used for transmission in </a:t>
            </a:r>
            <a:r>
              <a:rPr lang="en-US" dirty="0" smtClean="0"/>
              <a:t>each direction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PC network interface card (NIC) transmits on pair 1,2 and receives </a:t>
            </a:r>
            <a:r>
              <a:rPr lang="en-US" dirty="0" smtClean="0"/>
              <a:t>on pair 3,6</a:t>
            </a:r>
          </a:p>
          <a:p>
            <a:r>
              <a:rPr lang="en-US" dirty="0" smtClean="0"/>
              <a:t>Switch </a:t>
            </a:r>
            <a:r>
              <a:rPr lang="en-US" dirty="0"/>
              <a:t>ports do the opposite. So, a straight-through cable works well, connecting pair </a:t>
            </a:r>
            <a:r>
              <a:rPr lang="en-US" dirty="0" smtClean="0"/>
              <a:t>1,2 on </a:t>
            </a:r>
            <a:r>
              <a:rPr lang="en-US" dirty="0"/>
              <a:t>the PC (PC transmit pair) to the switch port’s pair 1,2, on which the switch receives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Ethernet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smtClean="0"/>
              <a:t>the two </a:t>
            </a:r>
            <a:r>
              <a:rPr lang="en-US" dirty="0"/>
              <a:t>devices on the ends of the cable both transmit using the same pins, a cross-over cable </a:t>
            </a:r>
            <a:r>
              <a:rPr lang="en-US" dirty="0" smtClean="0"/>
              <a:t>is required</a:t>
            </a:r>
          </a:p>
          <a:p>
            <a:r>
              <a:rPr lang="en-US" dirty="0" smtClean="0"/>
              <a:t>If </a:t>
            </a:r>
            <a:r>
              <a:rPr lang="en-US" dirty="0"/>
              <a:t>two connected switches send using the pair at pins 3,6 and receive </a:t>
            </a:r>
            <a:r>
              <a:rPr lang="en-US" dirty="0" smtClean="0"/>
              <a:t>on pins </a:t>
            </a:r>
            <a:r>
              <a:rPr lang="en-US" dirty="0"/>
              <a:t>1,2, then the cable needs to connect the pair at 3,6 on one end to pins 1,2 at the other end, </a:t>
            </a:r>
            <a:r>
              <a:rPr lang="en-US" dirty="0" smtClean="0"/>
              <a:t>and vice </a:t>
            </a:r>
            <a:r>
              <a:rPr lang="en-US" dirty="0"/>
              <a:t>versa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Ethernet Technology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400" b="1" u="sng" dirty="0">
                <a:latin typeface="Verdana" pitchFamily="34" charset="0"/>
              </a:rPr>
              <a:t>Standard</a:t>
            </a:r>
            <a:r>
              <a:rPr lang="en-US" sz="1400" b="1" dirty="0">
                <a:latin typeface="Verdana" pitchFamily="34" charset="0"/>
              </a:rPr>
              <a:t>		</a:t>
            </a:r>
            <a:r>
              <a:rPr lang="en-US" sz="1400" b="1" u="sng" dirty="0" err="1">
                <a:latin typeface="Verdana" pitchFamily="34" charset="0"/>
              </a:rPr>
              <a:t>Datarate</a:t>
            </a:r>
            <a:r>
              <a:rPr lang="en-US" sz="1400" b="1" dirty="0">
                <a:latin typeface="Verdana" pitchFamily="34" charset="0"/>
              </a:rPr>
              <a:t>		</a:t>
            </a:r>
            <a:r>
              <a:rPr lang="en-US" sz="1400" b="1" u="sng" dirty="0">
                <a:latin typeface="Verdana" pitchFamily="34" charset="0"/>
              </a:rPr>
              <a:t>Known as</a:t>
            </a:r>
            <a:r>
              <a:rPr lang="en-US" sz="1400" b="1" dirty="0">
                <a:latin typeface="Verdana" pitchFamily="34" charset="0"/>
              </a:rPr>
              <a:t>	</a:t>
            </a:r>
            <a:r>
              <a:rPr lang="en-US" sz="1400" b="1" u="sng" dirty="0" err="1">
                <a:latin typeface="Verdana" pitchFamily="34" charset="0"/>
              </a:rPr>
              <a:t>Cabe</a:t>
            </a:r>
            <a:r>
              <a:rPr lang="en-US" sz="1400" b="1" dirty="0">
                <a:latin typeface="Verdana" pitchFamily="34" charset="0"/>
              </a:rPr>
              <a:t>	        </a:t>
            </a:r>
            <a:r>
              <a:rPr lang="en-US" sz="1400" b="1" u="sng" dirty="0" err="1">
                <a:latin typeface="Verdana" pitchFamily="34" charset="0"/>
              </a:rPr>
              <a:t>Max.Length</a:t>
            </a:r>
            <a:r>
              <a:rPr lang="en-US" sz="1600" b="1" dirty="0">
                <a:latin typeface="Verdana" pitchFamily="34" charset="0"/>
              </a:rPr>
              <a:t>	</a:t>
            </a:r>
            <a:r>
              <a:rPr lang="en-US" sz="1800" b="1" dirty="0">
                <a:latin typeface="Verdana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sz="1600" dirty="0">
                <a:latin typeface="Verdana" pitchFamily="34" charset="0"/>
              </a:rPr>
              <a:t>10  base 2	10  mbps	</a:t>
            </a:r>
            <a:r>
              <a:rPr lang="en-US" sz="1600" dirty="0" err="1">
                <a:latin typeface="Verdana" pitchFamily="34" charset="0"/>
              </a:rPr>
              <a:t>Thinnet</a:t>
            </a:r>
            <a:r>
              <a:rPr lang="en-US" sz="1600" dirty="0">
                <a:latin typeface="Verdana" pitchFamily="34" charset="0"/>
              </a:rPr>
              <a:t>	       </a:t>
            </a:r>
            <a:r>
              <a:rPr lang="en-US" sz="1600" dirty="0" err="1">
                <a:latin typeface="Verdana" pitchFamily="34" charset="0"/>
              </a:rPr>
              <a:t>coaxia</a:t>
            </a:r>
            <a:r>
              <a:rPr lang="en-US" sz="1600" dirty="0">
                <a:latin typeface="Verdana" pitchFamily="34" charset="0"/>
              </a:rPr>
              <a:t> RG58		185 m    </a:t>
            </a:r>
          </a:p>
          <a:p>
            <a:pPr>
              <a:buFontTx/>
              <a:buNone/>
            </a:pPr>
            <a:r>
              <a:rPr lang="en-US" sz="1600" dirty="0">
                <a:latin typeface="Verdana" pitchFamily="34" charset="0"/>
              </a:rPr>
              <a:t>10  base 5	10  mbps	</a:t>
            </a:r>
            <a:r>
              <a:rPr lang="en-US" sz="1600" dirty="0" err="1">
                <a:latin typeface="Verdana" pitchFamily="34" charset="0"/>
              </a:rPr>
              <a:t>Thicknet</a:t>
            </a:r>
            <a:r>
              <a:rPr lang="en-US" sz="1600" dirty="0">
                <a:latin typeface="Verdana" pitchFamily="34" charset="0"/>
              </a:rPr>
              <a:t>	       coaxial RG11             500 m</a:t>
            </a:r>
          </a:p>
          <a:p>
            <a:pPr>
              <a:buFontTx/>
              <a:buNone/>
            </a:pPr>
            <a:r>
              <a:rPr lang="en-US" sz="1600" dirty="0">
                <a:latin typeface="Verdana" pitchFamily="34" charset="0"/>
              </a:rPr>
              <a:t>10  base T	10  mbps	Ethernet	       TP (cat 3)		100 m</a:t>
            </a:r>
          </a:p>
          <a:p>
            <a:pPr>
              <a:buFontTx/>
              <a:buNone/>
            </a:pPr>
            <a:r>
              <a:rPr lang="en-US" sz="1600" dirty="0">
                <a:latin typeface="Verdana" pitchFamily="34" charset="0"/>
              </a:rPr>
              <a:t>100 base T	100  mbps	</a:t>
            </a:r>
            <a:r>
              <a:rPr lang="en-US" sz="1600" dirty="0" err="1">
                <a:latin typeface="Verdana" pitchFamily="34" charset="0"/>
              </a:rPr>
              <a:t>F.Ethernet</a:t>
            </a:r>
            <a:r>
              <a:rPr lang="en-US" sz="1600" dirty="0">
                <a:latin typeface="Verdana" pitchFamily="34" charset="0"/>
              </a:rPr>
              <a:t>     TP (cat 5)		100 m</a:t>
            </a:r>
          </a:p>
          <a:p>
            <a:pPr>
              <a:buFontTx/>
              <a:buNone/>
            </a:pPr>
            <a:r>
              <a:rPr lang="en-US" sz="1600" dirty="0">
                <a:latin typeface="Verdana" pitchFamily="34" charset="0"/>
              </a:rPr>
              <a:t>1000 base </a:t>
            </a:r>
            <a:r>
              <a:rPr lang="en-US" sz="1600" dirty="0" err="1" smtClean="0">
                <a:latin typeface="Verdana" pitchFamily="34" charset="0"/>
              </a:rPr>
              <a:t>Tx</a:t>
            </a:r>
            <a:r>
              <a:rPr lang="en-US" sz="1600" dirty="0">
                <a:latin typeface="Verdana" pitchFamily="34" charset="0"/>
              </a:rPr>
              <a:t>	1Gbps		</a:t>
            </a:r>
            <a:r>
              <a:rPr lang="en-US" sz="1600" dirty="0" err="1">
                <a:latin typeface="Verdana" pitchFamily="34" charset="0"/>
              </a:rPr>
              <a:t>G.Ethernet</a:t>
            </a:r>
            <a:r>
              <a:rPr lang="en-US" sz="1600" dirty="0">
                <a:latin typeface="Verdana" pitchFamily="34" charset="0"/>
              </a:rPr>
              <a:t>    </a:t>
            </a:r>
            <a:r>
              <a:rPr lang="en-US" sz="1600" dirty="0" smtClean="0">
                <a:latin typeface="Verdana" pitchFamily="34" charset="0"/>
              </a:rPr>
              <a:t>TP </a:t>
            </a:r>
            <a:r>
              <a:rPr lang="en-US" sz="1600" dirty="0">
                <a:latin typeface="Verdana" pitchFamily="34" charset="0"/>
              </a:rPr>
              <a:t>(cat  6)		100 m</a:t>
            </a:r>
          </a:p>
          <a:p>
            <a:pPr>
              <a:buFontTx/>
              <a:buNone/>
            </a:pPr>
            <a:r>
              <a:rPr lang="en-US" sz="1600" dirty="0">
                <a:latin typeface="Verdana" pitchFamily="34" charset="0"/>
              </a:rPr>
              <a:t>1000 base </a:t>
            </a:r>
            <a:r>
              <a:rPr lang="en-US" sz="1600" dirty="0" err="1">
                <a:latin typeface="Verdana" pitchFamily="34" charset="0"/>
              </a:rPr>
              <a:t>Sx</a:t>
            </a:r>
            <a:r>
              <a:rPr lang="en-US" sz="1600" dirty="0">
                <a:latin typeface="Verdana" pitchFamily="34" charset="0"/>
              </a:rPr>
              <a:t>	1Gbps		</a:t>
            </a:r>
            <a:r>
              <a:rPr lang="en-US" sz="1600" dirty="0" err="1">
                <a:latin typeface="Verdana" pitchFamily="34" charset="0"/>
              </a:rPr>
              <a:t>G.Ethernet</a:t>
            </a:r>
            <a:r>
              <a:rPr lang="en-US" sz="1600" dirty="0">
                <a:latin typeface="Verdana" pitchFamily="34" charset="0"/>
              </a:rPr>
              <a:t>    </a:t>
            </a:r>
            <a:r>
              <a:rPr lang="en-US" sz="1600" dirty="0" smtClean="0">
                <a:latin typeface="Verdana" pitchFamily="34" charset="0"/>
              </a:rPr>
              <a:t>Fiber </a:t>
            </a:r>
            <a:r>
              <a:rPr lang="en-US" sz="1600" dirty="0">
                <a:latin typeface="Verdana" pitchFamily="34" charset="0"/>
              </a:rPr>
              <a:t>(</a:t>
            </a:r>
            <a:r>
              <a:rPr lang="en-US" sz="1600" dirty="0" err="1">
                <a:latin typeface="Verdana" pitchFamily="34" charset="0"/>
              </a:rPr>
              <a:t>m.m</a:t>
            </a:r>
            <a:r>
              <a:rPr lang="en-US" sz="1600" dirty="0">
                <a:latin typeface="Verdana" pitchFamily="34" charset="0"/>
              </a:rPr>
              <a:t>)		550 m</a:t>
            </a:r>
          </a:p>
          <a:p>
            <a:pPr>
              <a:buFontTx/>
              <a:buNone/>
            </a:pPr>
            <a:r>
              <a:rPr lang="en-US" sz="1600" dirty="0">
                <a:latin typeface="Verdana" pitchFamily="34" charset="0"/>
              </a:rPr>
              <a:t>1000 base Lx	1 </a:t>
            </a:r>
            <a:r>
              <a:rPr lang="en-US" sz="1600" dirty="0" err="1">
                <a:latin typeface="Verdana" pitchFamily="34" charset="0"/>
              </a:rPr>
              <a:t>Gbps</a:t>
            </a:r>
            <a:r>
              <a:rPr lang="en-US" sz="1600" dirty="0">
                <a:latin typeface="Verdana" pitchFamily="34" charset="0"/>
              </a:rPr>
              <a:t>		</a:t>
            </a:r>
            <a:r>
              <a:rPr lang="en-US" sz="1600" dirty="0" err="1">
                <a:latin typeface="Verdana" pitchFamily="34" charset="0"/>
              </a:rPr>
              <a:t>G.Etherne</a:t>
            </a:r>
            <a:r>
              <a:rPr lang="en-US" sz="1600" dirty="0">
                <a:latin typeface="Verdana" pitchFamily="34" charset="0"/>
              </a:rPr>
              <a:t>     </a:t>
            </a:r>
            <a:r>
              <a:rPr lang="en-US" sz="1600" dirty="0" smtClean="0">
                <a:latin typeface="Verdana" pitchFamily="34" charset="0"/>
              </a:rPr>
              <a:t>Fiber </a:t>
            </a:r>
            <a:r>
              <a:rPr lang="en-US" sz="1600" dirty="0">
                <a:latin typeface="Verdana" pitchFamily="34" charset="0"/>
              </a:rPr>
              <a:t>(S.M)		2 km</a:t>
            </a:r>
          </a:p>
          <a:p>
            <a:pPr>
              <a:buFontTx/>
              <a:buNone/>
            </a:pPr>
            <a:endParaRPr lang="en-US" sz="1600" dirty="0">
              <a:latin typeface="Verdana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Verdana" pitchFamily="34" charset="0"/>
              </a:rPr>
              <a:t>Now new standard 10G base also introduced with twisted pair &amp; Fiber cable that support 10 </a:t>
            </a:r>
            <a:r>
              <a:rPr lang="en-US" sz="2000" dirty="0" err="1">
                <a:latin typeface="Verdana" pitchFamily="34" charset="0"/>
              </a:rPr>
              <a:t>Gbps</a:t>
            </a:r>
            <a:r>
              <a:rPr lang="en-US" sz="2000" dirty="0">
                <a:latin typeface="Verdana" pitchFamily="34" charset="0"/>
              </a:rPr>
              <a:t> data rate</a:t>
            </a:r>
          </a:p>
          <a:p>
            <a:pPr>
              <a:buFontTx/>
              <a:buNone/>
            </a:pPr>
            <a:endParaRPr lang="en-US" sz="1600" dirty="0">
              <a:latin typeface="Verdana" pitchFamily="34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2057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3810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5410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7162800" y="1600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Office Theme</vt:lpstr>
      <vt:lpstr>Ethernet Basics</vt:lpstr>
      <vt:lpstr>Ethernet Basics</vt:lpstr>
      <vt:lpstr>Ethernet Basics</vt:lpstr>
      <vt:lpstr>Ethernet Basics</vt:lpstr>
      <vt:lpstr>Ethernet Basics</vt:lpstr>
      <vt:lpstr>Ethernet Technology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Abid Mazari</dc:creator>
  <cp:lastModifiedBy>Windows User</cp:lastModifiedBy>
  <cp:revision>31</cp:revision>
  <dcterms:created xsi:type="dcterms:W3CDTF">2016-08-14T06:08:35Z</dcterms:created>
  <dcterms:modified xsi:type="dcterms:W3CDTF">2017-08-21T05:55:59Z</dcterms:modified>
</cp:coreProperties>
</file>