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56" r:id="rId3"/>
    <p:sldId id="257" r:id="rId4"/>
    <p:sldId id="260" r:id="rId5"/>
    <p:sldId id="261" r:id="rId6"/>
    <p:sldId id="258" r:id="rId7"/>
    <p:sldId id="262" r:id="rId8"/>
    <p:sldId id="264" r:id="rId9"/>
    <p:sldId id="266" r:id="rId10"/>
    <p:sldId id="267" r:id="rId11"/>
    <p:sldId id="268" r:id="rId12"/>
    <p:sldId id="263" r:id="rId13"/>
    <p:sldId id="265" r:id="rId14"/>
    <p:sldId id="269" r:id="rId15"/>
    <p:sldId id="270" r:id="rId16"/>
    <p:sldId id="271" r:id="rId17"/>
    <p:sldId id="276"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99C007-DE1A-4AF6-9D5C-5837F82F2CBA}" type="datetimeFigureOut">
              <a:rPr lang="en-US" smtClean="0"/>
              <a:pPr/>
              <a:t>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92DE5D-5D42-4D2A-98FB-1A6538EC758A}" type="slidenum">
              <a:rPr lang="en-US" smtClean="0"/>
              <a:pPr/>
              <a:t>‹#›</a:t>
            </a:fld>
            <a:endParaRPr lang="en-US"/>
          </a:p>
        </p:txBody>
      </p:sp>
    </p:spTree>
    <p:extLst>
      <p:ext uri="{BB962C8B-B14F-4D97-AF65-F5344CB8AC3E}">
        <p14:creationId xmlns:p14="http://schemas.microsoft.com/office/powerpoint/2010/main" val="912361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92DE5D-5D42-4D2A-98FB-1A6538EC758A}" type="slidenum">
              <a:rPr lang="en-US" smtClean="0"/>
              <a:pPr/>
              <a:t>6</a:t>
            </a:fld>
            <a:endParaRPr lang="en-US"/>
          </a:p>
        </p:txBody>
      </p:sp>
    </p:spTree>
    <p:extLst>
      <p:ext uri="{BB962C8B-B14F-4D97-AF65-F5344CB8AC3E}">
        <p14:creationId xmlns:p14="http://schemas.microsoft.com/office/powerpoint/2010/main" val="389405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92DE5D-5D42-4D2A-98FB-1A6538EC758A}" type="slidenum">
              <a:rPr lang="en-US" smtClean="0"/>
              <a:pPr/>
              <a:t>11</a:t>
            </a:fld>
            <a:endParaRPr lang="en-US"/>
          </a:p>
        </p:txBody>
      </p:sp>
    </p:spTree>
    <p:extLst>
      <p:ext uri="{BB962C8B-B14F-4D97-AF65-F5344CB8AC3E}">
        <p14:creationId xmlns:p14="http://schemas.microsoft.com/office/powerpoint/2010/main" val="3056521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049767-B425-434E-9EFD-F9D9FA04F40F}"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49767-B425-434E-9EFD-F9D9FA04F40F}"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49767-B425-434E-9EFD-F9D9FA04F40F}"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49767-B425-434E-9EFD-F9D9FA04F40F}"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049767-B425-434E-9EFD-F9D9FA04F40F}"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049767-B425-434E-9EFD-F9D9FA04F40F}" type="datetimeFigureOut">
              <a:rPr lang="en-US" smtClean="0"/>
              <a:pPr/>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049767-B425-434E-9EFD-F9D9FA04F40F}" type="datetimeFigureOut">
              <a:rPr lang="en-US" smtClean="0"/>
              <a:pPr/>
              <a:t>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049767-B425-434E-9EFD-F9D9FA04F40F}" type="datetimeFigureOut">
              <a:rPr lang="en-US" smtClean="0"/>
              <a:pPr/>
              <a:t>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49767-B425-434E-9EFD-F9D9FA04F40F}" type="datetimeFigureOut">
              <a:rPr lang="en-US" smtClean="0"/>
              <a:pPr/>
              <a:t>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49767-B425-434E-9EFD-F9D9FA04F40F}" type="datetimeFigureOut">
              <a:rPr lang="en-US" smtClean="0"/>
              <a:pPr/>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49767-B425-434E-9EFD-F9D9FA04F40F}" type="datetimeFigureOut">
              <a:rPr lang="en-US" smtClean="0"/>
              <a:pPr/>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EBE53-D22B-49AB-9B8A-DA06A19D29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49767-B425-434E-9EFD-F9D9FA04F40F}" type="datetimeFigureOut">
              <a:rPr lang="en-US" smtClean="0"/>
              <a:pPr/>
              <a:t>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EBE53-D22B-49AB-9B8A-DA06A19D29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Verdana" pitchFamily="34" charset="0"/>
              </a:rPr>
              <a:t>Encryption</a:t>
            </a:r>
          </a:p>
          <a:p>
            <a:pPr lvl="1"/>
            <a:r>
              <a:rPr lang="en-US" dirty="0" smtClean="0">
                <a:latin typeface="Verdana" pitchFamily="34" charset="0"/>
              </a:rPr>
              <a:t>The process of making information un-readable to protect it from unauthorized viewing or use</a:t>
            </a:r>
          </a:p>
          <a:p>
            <a:pPr lvl="1"/>
            <a:r>
              <a:rPr lang="en-US" dirty="0" smtClean="0">
                <a:latin typeface="Verdana" pitchFamily="34" charset="0"/>
              </a:rPr>
              <a:t>Microsoft used EFS technique for encryption </a:t>
            </a:r>
          </a:p>
          <a:p>
            <a:pPr lvl="1">
              <a:lnSpc>
                <a:spcPct val="90000"/>
              </a:lnSpc>
            </a:pPr>
            <a:r>
              <a:rPr lang="en-US" dirty="0" smtClean="0">
                <a:latin typeface="Verdana" pitchFamily="34" charset="0"/>
              </a:rPr>
              <a:t>The EFS (Encrypted File System) provides encryption for data in NTFS files stored on disk</a:t>
            </a:r>
          </a:p>
          <a:p>
            <a:pPr lvl="1">
              <a:lnSpc>
                <a:spcPct val="90000"/>
              </a:lnSpc>
            </a:pPr>
            <a:r>
              <a:rPr lang="en-US" dirty="0" smtClean="0">
                <a:latin typeface="Verdana" pitchFamily="34" charset="0"/>
              </a:rPr>
              <a:t>This encryption is public key–based</a:t>
            </a:r>
          </a:p>
          <a:p>
            <a:pPr lvl="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sp>
        <p:nvSpPr>
          <p:cNvPr id="3" name="Content Placeholder 2"/>
          <p:cNvSpPr>
            <a:spLocks noGrp="1"/>
          </p:cNvSpPr>
          <p:nvPr>
            <p:ph idx="1"/>
          </p:nvPr>
        </p:nvSpPr>
        <p:spPr/>
        <p:txBody>
          <a:bodyPr>
            <a:normAutofit/>
          </a:bodyPr>
          <a:lstStyle/>
          <a:p>
            <a:r>
              <a:rPr lang="en-US" dirty="0" smtClean="0"/>
              <a:t> READ AND EXECUTE </a:t>
            </a:r>
          </a:p>
          <a:p>
            <a:pPr lvl="1"/>
            <a:r>
              <a:rPr lang="en-US" sz="2400" dirty="0" smtClean="0"/>
              <a:t> Read and Execute permission allows the same as Read, but additionally allows users to run applications </a:t>
            </a:r>
            <a:endParaRPr lang="en-US" dirty="0" smtClean="0"/>
          </a:p>
          <a:p>
            <a:r>
              <a:rPr lang="en-US" sz="4400" dirty="0" smtClean="0"/>
              <a:t> </a:t>
            </a:r>
            <a:r>
              <a:rPr lang="en-US" dirty="0" smtClean="0"/>
              <a:t>MODIFY</a:t>
            </a:r>
          </a:p>
          <a:p>
            <a:pPr lvl="1"/>
            <a:r>
              <a:rPr lang="en-US" sz="2400" dirty="0" smtClean="0"/>
              <a:t> Modify permission allows the same as Read, Write and Read and Execute combined, but additionally allows deleting </a:t>
            </a:r>
            <a:endParaRPr lang="en-US" sz="7200" dirty="0" smtClean="0"/>
          </a:p>
          <a:p>
            <a:pPr>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sp>
        <p:nvSpPr>
          <p:cNvPr id="3" name="Content Placeholder 2"/>
          <p:cNvSpPr>
            <a:spLocks noGrp="1"/>
          </p:cNvSpPr>
          <p:nvPr>
            <p:ph idx="1"/>
          </p:nvPr>
        </p:nvSpPr>
        <p:spPr/>
        <p:txBody>
          <a:bodyPr>
            <a:normAutofit/>
          </a:bodyPr>
          <a:lstStyle/>
          <a:p>
            <a:r>
              <a:rPr lang="en-US" sz="4400" dirty="0" smtClean="0"/>
              <a:t> </a:t>
            </a:r>
            <a:r>
              <a:rPr lang="en-US" dirty="0" smtClean="0"/>
              <a:t>LIST CONTENTS </a:t>
            </a:r>
          </a:p>
          <a:p>
            <a:pPr lvl="1"/>
            <a:r>
              <a:rPr lang="en-US" dirty="0" smtClean="0"/>
              <a:t> List Contents permission applies to folders only </a:t>
            </a:r>
          </a:p>
          <a:p>
            <a:pPr lvl="1"/>
            <a:r>
              <a:rPr lang="en-US" dirty="0" smtClean="0"/>
              <a:t> It allows user to read files and list the contents of folders and volumes </a:t>
            </a:r>
          </a:p>
          <a:p>
            <a:pPr lvl="1"/>
            <a:r>
              <a:rPr lang="en-US" dirty="0" smtClean="0"/>
              <a:t> Users with this permissions can see the files and folders, but cannot read or modify them nor can the create new files and folders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7620000" cy="533400"/>
          </a:xfrm>
        </p:spPr>
        <p:txBody>
          <a:bodyPr>
            <a:noAutofit/>
          </a:bodyPr>
          <a:lstStyle/>
          <a:p>
            <a:pPr algn="ctr"/>
            <a:r>
              <a:rPr lang="en-US" sz="4000" b="0" dirty="0" smtClean="0"/>
              <a:t>Network Administration</a:t>
            </a:r>
            <a:endParaRPr lang="en-US" sz="4000" b="0" dirty="0"/>
          </a:p>
        </p:txBody>
      </p:sp>
      <p:sp>
        <p:nvSpPr>
          <p:cNvPr id="6" name="Text Placeholder 5"/>
          <p:cNvSpPr>
            <a:spLocks noGrp="1"/>
          </p:cNvSpPr>
          <p:nvPr>
            <p:ph type="body" sz="half" idx="2"/>
          </p:nvPr>
        </p:nvSpPr>
        <p:spPr>
          <a:xfrm>
            <a:off x="533400" y="1524000"/>
            <a:ext cx="6477000" cy="500062"/>
          </a:xfrm>
        </p:spPr>
        <p:txBody>
          <a:bodyPr>
            <a:normAutofit lnSpcReduction="10000"/>
          </a:bodyPr>
          <a:lstStyle/>
          <a:p>
            <a:r>
              <a:rPr lang="en-US" sz="2800" dirty="0" smtClean="0"/>
              <a:t>NTFS File Permissions</a:t>
            </a:r>
            <a:endParaRPr lang="en-US" sz="2800" dirty="0"/>
          </a:p>
        </p:txBody>
      </p:sp>
      <p:pic>
        <p:nvPicPr>
          <p:cNvPr id="2050" name="Picture 2"/>
          <p:cNvPicPr>
            <a:picLocks noChangeAspect="1" noChangeArrowheads="1"/>
          </p:cNvPicPr>
          <p:nvPr/>
        </p:nvPicPr>
        <p:blipFill>
          <a:blip r:embed="rId2"/>
          <a:srcRect/>
          <a:stretch>
            <a:fillRect/>
          </a:stretch>
        </p:blipFill>
        <p:spPr bwMode="auto">
          <a:xfrm>
            <a:off x="304800" y="2362200"/>
            <a:ext cx="8305800" cy="3429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239000" cy="457200"/>
          </a:xfrm>
        </p:spPr>
        <p:txBody>
          <a:bodyPr>
            <a:noAutofit/>
          </a:bodyPr>
          <a:lstStyle/>
          <a:p>
            <a:pPr algn="ctr"/>
            <a:r>
              <a:rPr lang="en-US" sz="4000" b="0" dirty="0" smtClean="0"/>
              <a:t>Network Administration</a:t>
            </a:r>
            <a:endParaRPr lang="en-US" sz="4000" b="0" dirty="0"/>
          </a:p>
        </p:txBody>
      </p:sp>
      <p:pic>
        <p:nvPicPr>
          <p:cNvPr id="3074" name="Picture 2"/>
          <p:cNvPicPr>
            <a:picLocks noChangeAspect="1" noChangeArrowheads="1"/>
          </p:cNvPicPr>
          <p:nvPr/>
        </p:nvPicPr>
        <p:blipFill>
          <a:blip r:embed="rId2"/>
          <a:srcRect/>
          <a:stretch>
            <a:fillRect/>
          </a:stretch>
        </p:blipFill>
        <p:spPr bwMode="auto">
          <a:xfrm>
            <a:off x="457200" y="2133600"/>
            <a:ext cx="8305800" cy="609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 y="2667000"/>
            <a:ext cx="8229600" cy="34956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Network Administration</a:t>
            </a:r>
            <a:endParaRPr lang="en-US" dirty="0"/>
          </a:p>
        </p:txBody>
      </p:sp>
      <p:sp>
        <p:nvSpPr>
          <p:cNvPr id="6" name="Content Placeholder 5"/>
          <p:cNvSpPr>
            <a:spLocks noGrp="1"/>
          </p:cNvSpPr>
          <p:nvPr>
            <p:ph idx="1"/>
          </p:nvPr>
        </p:nvSpPr>
        <p:spPr/>
        <p:txBody>
          <a:bodyPr/>
          <a:lstStyle/>
          <a:p>
            <a:r>
              <a:rPr lang="en-US" dirty="0" smtClean="0"/>
              <a:t>Permission Inheritance </a:t>
            </a:r>
          </a:p>
          <a:p>
            <a:pPr lvl="1"/>
            <a:r>
              <a:rPr lang="en-US" dirty="0" smtClean="0"/>
              <a:t>Besides explicitly assigned permissions on a file or folder, it may inherit permissions from its parent folder (up to the root folder, which is the volume itself) </a:t>
            </a:r>
          </a:p>
          <a:p>
            <a:pPr lvl="1"/>
            <a:r>
              <a:rPr lang="en-US" dirty="0" smtClean="0"/>
              <a:t>By default, permissions set on a folder are automatically inherited by all files and subfolders in it. This simplifies administration but is not always desired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1600200"/>
            <a:ext cx="6553200" cy="4724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sp>
        <p:nvSpPr>
          <p:cNvPr id="3" name="Content Placeholder 2"/>
          <p:cNvSpPr>
            <a:spLocks noGrp="1"/>
          </p:cNvSpPr>
          <p:nvPr>
            <p:ph idx="1"/>
          </p:nvPr>
        </p:nvSpPr>
        <p:spPr/>
        <p:txBody>
          <a:bodyPr>
            <a:normAutofit fontScale="92500"/>
          </a:bodyPr>
          <a:lstStyle/>
          <a:p>
            <a:r>
              <a:rPr lang="en-US" sz="2800" dirty="0" smtClean="0"/>
              <a:t>In the image, you can see the following two options </a:t>
            </a:r>
          </a:p>
          <a:p>
            <a:pPr lvl="1"/>
            <a:r>
              <a:rPr lang="en-US" sz="2400" b="1" dirty="0" smtClean="0"/>
              <a:t>Allow inheritable permissions from the parent to propagate to this object and all child objects. Include these with entries explicitly defined here</a:t>
            </a:r>
          </a:p>
          <a:p>
            <a:pPr lvl="1"/>
            <a:r>
              <a:rPr lang="en-US" sz="2400" dirty="0" smtClean="0"/>
              <a:t> When this option is cleared, the file or folder will not inherit permissions from the parent folder </a:t>
            </a:r>
          </a:p>
          <a:p>
            <a:pPr lvl="1"/>
            <a:r>
              <a:rPr lang="en-US" sz="2400" b="1" dirty="0" smtClean="0"/>
              <a:t>Replace permission entries on all child objects with entries shown here that apply to child objects </a:t>
            </a:r>
          </a:p>
          <a:p>
            <a:pPr lvl="1"/>
            <a:r>
              <a:rPr lang="en-US" sz="2400" dirty="0" smtClean="0"/>
              <a:t>This option will actually reset the permissions on child objects (files and subfolders) to make sure they inherit the permissions from this folder and those permissions are not overridden by permissions explicitly assigned on child objects </a:t>
            </a:r>
            <a:endParaRPr lang="en-US" sz="2400" b="1" i="1" dirty="0" smtClean="0"/>
          </a:p>
          <a:p>
            <a:pPr lvl="1"/>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Administration</a:t>
            </a:r>
          </a:p>
        </p:txBody>
      </p:sp>
      <p:sp>
        <p:nvSpPr>
          <p:cNvPr id="3" name="Content Placeholder 2"/>
          <p:cNvSpPr>
            <a:spLocks noGrp="1"/>
          </p:cNvSpPr>
          <p:nvPr>
            <p:ph idx="1"/>
          </p:nvPr>
        </p:nvSpPr>
        <p:spPr/>
        <p:txBody>
          <a:bodyPr>
            <a:normAutofit/>
          </a:bodyPr>
          <a:lstStyle/>
          <a:p>
            <a:r>
              <a:rPr lang="en-US" sz="2800" b="1" dirty="0"/>
              <a:t>Taking Ownership of an NTFS </a:t>
            </a:r>
            <a:r>
              <a:rPr lang="en-US" sz="2800" b="1" dirty="0" smtClean="0"/>
              <a:t>File</a:t>
            </a:r>
          </a:p>
          <a:p>
            <a:pPr lvl="1"/>
            <a:r>
              <a:rPr lang="en-US" sz="2400" dirty="0"/>
              <a:t>By default, the creator of a folder or a file on NTFS volumes is the owner of that object. This enables that </a:t>
            </a:r>
            <a:r>
              <a:rPr lang="en-US" sz="2400" dirty="0" smtClean="0"/>
              <a:t>user to </a:t>
            </a:r>
            <a:r>
              <a:rPr lang="en-US" sz="2400" dirty="0"/>
              <a:t>set the permissions related to that file or </a:t>
            </a:r>
            <a:r>
              <a:rPr lang="en-US" sz="2400" dirty="0" smtClean="0"/>
              <a:t>folder</a:t>
            </a:r>
          </a:p>
          <a:p>
            <a:pPr lvl="1"/>
            <a:r>
              <a:rPr lang="en-US" sz="2400" dirty="0" smtClean="0"/>
              <a:t>Administrators </a:t>
            </a:r>
            <a:r>
              <a:rPr lang="en-US" sz="2400" dirty="0"/>
              <a:t>can take ownership of any file or </a:t>
            </a:r>
            <a:r>
              <a:rPr lang="en-US" sz="2400" dirty="0" smtClean="0"/>
              <a:t>folder</a:t>
            </a:r>
          </a:p>
          <a:p>
            <a:pPr lvl="1"/>
            <a:r>
              <a:rPr lang="en-US" sz="2400" dirty="0"/>
              <a:t>Administrators can also grant ownership of files </a:t>
            </a:r>
            <a:r>
              <a:rPr lang="en-US" sz="2400" dirty="0" smtClean="0"/>
              <a:t>or folders </a:t>
            </a:r>
            <a:r>
              <a:rPr lang="en-US" sz="2400" dirty="0"/>
              <a:t>to a group or user</a:t>
            </a:r>
            <a:endParaRPr lang="en-US" sz="2400" dirty="0"/>
          </a:p>
        </p:txBody>
      </p:sp>
    </p:spTree>
    <p:extLst>
      <p:ext uri="{BB962C8B-B14F-4D97-AF65-F5344CB8AC3E}">
        <p14:creationId xmlns:p14="http://schemas.microsoft.com/office/powerpoint/2010/main" val="1823657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4800" dirty="0" smtClean="0"/>
              <a:t>Network Administration</a:t>
            </a:r>
            <a:endParaRPr lang="en-US" sz="4800" dirty="0">
              <a:latin typeface="Verdana" pitchFamily="34" charset="0"/>
            </a:endParaRPr>
          </a:p>
        </p:txBody>
      </p:sp>
      <p:sp>
        <p:nvSpPr>
          <p:cNvPr id="56323" name="Rectangle 3"/>
          <p:cNvSpPr>
            <a:spLocks noGrp="1" noChangeArrowheads="1"/>
          </p:cNvSpPr>
          <p:nvPr>
            <p:ph type="body" idx="1"/>
          </p:nvPr>
        </p:nvSpPr>
        <p:spPr/>
        <p:txBody>
          <a:bodyPr>
            <a:normAutofit fontScale="92500" lnSpcReduction="10000"/>
          </a:bodyPr>
          <a:lstStyle/>
          <a:p>
            <a:r>
              <a:rPr lang="en-US" sz="2800" dirty="0" smtClean="0">
                <a:latin typeface="Verdana" pitchFamily="34" charset="0"/>
              </a:rPr>
              <a:t>Disk Quotas</a:t>
            </a:r>
          </a:p>
          <a:p>
            <a:pPr lvl="1"/>
            <a:r>
              <a:rPr lang="en-US" sz="2600" dirty="0" smtClean="0">
                <a:latin typeface="+mj-lt"/>
              </a:rPr>
              <a:t>Tracks </a:t>
            </a:r>
            <a:r>
              <a:rPr lang="en-US" sz="2600" dirty="0">
                <a:latin typeface="+mj-lt"/>
              </a:rPr>
              <a:t>disk quotas and controls disk usage on a per-user </a:t>
            </a:r>
            <a:r>
              <a:rPr lang="en-US" sz="2600" dirty="0" smtClean="0">
                <a:latin typeface="+mj-lt"/>
              </a:rPr>
              <a:t>base</a:t>
            </a:r>
            <a:endParaRPr lang="en-US" sz="2600" dirty="0">
              <a:latin typeface="+mj-lt"/>
            </a:endParaRPr>
          </a:p>
          <a:p>
            <a:pPr lvl="1"/>
            <a:r>
              <a:rPr lang="en-US" sz="2600" dirty="0">
                <a:latin typeface="+mj-lt"/>
              </a:rPr>
              <a:t>Disk quotas can be applied only to NTFS volumes</a:t>
            </a:r>
          </a:p>
          <a:p>
            <a:pPr lvl="1"/>
            <a:r>
              <a:rPr lang="en-US" sz="2600" dirty="0">
                <a:latin typeface="+mj-lt"/>
              </a:rPr>
              <a:t>Can set disk quotas, quota thresholds, and quota limits for all users and for individual </a:t>
            </a:r>
            <a:r>
              <a:rPr lang="en-US" sz="2600" dirty="0" smtClean="0">
                <a:latin typeface="+mj-lt"/>
              </a:rPr>
              <a:t>users</a:t>
            </a:r>
          </a:p>
          <a:p>
            <a:pPr lvl="1"/>
            <a:r>
              <a:rPr lang="en-US" sz="2600" dirty="0" smtClean="0">
                <a:latin typeface="+mj-lt"/>
              </a:rPr>
              <a:t>Quotas give you the advantage to limit the amount of hard disk space that a user can have on a volume or partition</a:t>
            </a:r>
          </a:p>
          <a:p>
            <a:pPr lvl="1"/>
            <a:r>
              <a:rPr lang="en-US" sz="2600" dirty="0" smtClean="0">
                <a:latin typeface="+mj-lt"/>
              </a:rPr>
              <a:t>By default, quotas are disabled</a:t>
            </a:r>
          </a:p>
          <a:p>
            <a:pPr lvl="1"/>
            <a:r>
              <a:rPr lang="en-US" sz="2600" dirty="0" smtClean="0">
                <a:latin typeface="+mj-lt"/>
              </a:rPr>
              <a:t>To enable quotas, check the Enable Quota Management check box</a:t>
            </a:r>
            <a:endParaRPr lang="en-US" sz="2600"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636871" y="1600200"/>
            <a:ext cx="3870258"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Network Administration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EFS</a:t>
            </a:r>
          </a:p>
          <a:p>
            <a:pPr lvl="1"/>
            <a:r>
              <a:rPr lang="en-US" dirty="0"/>
              <a:t>Windows 7 includes the encrypting file system (EFS), which allows users to encrypt and decrypt files that are stored on an NTFS volume </a:t>
            </a:r>
            <a:endParaRPr lang="en-US" dirty="0" smtClean="0"/>
          </a:p>
          <a:p>
            <a:pPr lvl="1"/>
            <a:r>
              <a:rPr lang="en-US" dirty="0" smtClean="0"/>
              <a:t>This </a:t>
            </a:r>
            <a:r>
              <a:rPr lang="en-US" dirty="0"/>
              <a:t>technology is only available in the Professional, Enterprise, and Ultimate editions of Windows 7 </a:t>
            </a:r>
            <a:endParaRPr lang="en-US" dirty="0" smtClean="0"/>
          </a:p>
          <a:p>
            <a:pPr lvl="1"/>
            <a:r>
              <a:rPr lang="en-US" dirty="0"/>
              <a:t>By using EFS, folders and files are kept secure against intruders who might gain unauthorized physical access to the device </a:t>
            </a:r>
            <a:endParaRPr lang="en-US" dirty="0" smtClean="0"/>
          </a:p>
          <a:p>
            <a:pPr lvl="1"/>
            <a:r>
              <a:rPr lang="en-US" dirty="0" smtClean="0"/>
              <a:t>EFS allows users to encrypt NTFS files by using a strong public key–based cryptographic scheme that encrypts all files in a folder</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sp>
        <p:nvSpPr>
          <p:cNvPr id="3" name="Content Placeholder 2"/>
          <p:cNvSpPr>
            <a:spLocks noGrp="1"/>
          </p:cNvSpPr>
          <p:nvPr>
            <p:ph idx="1"/>
          </p:nvPr>
        </p:nvSpPr>
        <p:spPr/>
        <p:txBody>
          <a:bodyPr>
            <a:normAutofit/>
          </a:bodyPr>
          <a:lstStyle/>
          <a:p>
            <a:r>
              <a:rPr lang="en-US" sz="2800" dirty="0" smtClean="0"/>
              <a:t>The Deny Disk Space To Users Exceeding Quota Limit check box is another option</a:t>
            </a:r>
          </a:p>
          <a:p>
            <a:r>
              <a:rPr lang="en-US" sz="2800" dirty="0" smtClean="0"/>
              <a:t>When this box is enabled, any user who exceeds their quota limit will be denied disk storage</a:t>
            </a:r>
          </a:p>
          <a:p>
            <a:r>
              <a:rPr lang="en-US" sz="2800" dirty="0" smtClean="0"/>
              <a:t>You can choose not to enable this option, which allows you to just monitor the quotas</a:t>
            </a:r>
          </a:p>
          <a:p>
            <a:r>
              <a:rPr lang="en-US" sz="2800" dirty="0" smtClean="0"/>
              <a:t>You also have the ability to set the quota limit and warning size</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sp>
        <p:nvSpPr>
          <p:cNvPr id="3" name="Content Placeholder 2"/>
          <p:cNvSpPr>
            <a:spLocks noGrp="1"/>
          </p:cNvSpPr>
          <p:nvPr>
            <p:ph idx="1"/>
          </p:nvPr>
        </p:nvSpPr>
        <p:spPr/>
        <p:txBody>
          <a:bodyPr>
            <a:normAutofit lnSpcReduction="10000"/>
          </a:bodyPr>
          <a:lstStyle/>
          <a:p>
            <a:r>
              <a:rPr lang="en-US" sz="2800" dirty="0"/>
              <a:t>EFS uses a process known as public key encryption. In public key encryption, a user has 2 keys: a public key, also known as a certificate, and a private key </a:t>
            </a:r>
            <a:endParaRPr lang="en-US" sz="2800" dirty="0" smtClean="0"/>
          </a:p>
          <a:p>
            <a:r>
              <a:rPr lang="en-US" sz="2800" dirty="0"/>
              <a:t>The public key is kept in the computer’s store and accessible to everyone. Users can use the public key to encrypt data </a:t>
            </a:r>
            <a:endParaRPr lang="en-US" sz="2800" dirty="0" smtClean="0"/>
          </a:p>
          <a:p>
            <a:r>
              <a:rPr lang="en-US" sz="2800" dirty="0"/>
              <a:t>The private key is kept in the user’s private </a:t>
            </a:r>
            <a:r>
              <a:rPr lang="en-US" sz="2800" dirty="0" smtClean="0"/>
              <a:t>certificate (in LSDB with its user account) </a:t>
            </a:r>
            <a:r>
              <a:rPr lang="en-US" sz="2800" dirty="0"/>
              <a:t>store and can only be used by the user. The private key decrypts data which has been encrypted using the public key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sz="4000" dirty="0" smtClean="0"/>
              <a:t>Network Administration</a:t>
            </a:r>
            <a:endParaRPr lang="en-US" sz="4000" dirty="0">
              <a:latin typeface="Verdana" pitchFamily="34" charset="0"/>
            </a:endParaRPr>
          </a:p>
        </p:txBody>
      </p:sp>
      <p:sp>
        <p:nvSpPr>
          <p:cNvPr id="40963" name="Rectangle 3"/>
          <p:cNvSpPr>
            <a:spLocks noGrp="1" noChangeArrowheads="1"/>
          </p:cNvSpPr>
          <p:nvPr>
            <p:ph type="body" idx="1"/>
          </p:nvPr>
        </p:nvSpPr>
        <p:spPr/>
        <p:txBody>
          <a:bodyPr/>
          <a:lstStyle/>
          <a:p>
            <a:r>
              <a:rPr lang="en-US" sz="2800">
                <a:latin typeface="Verdana" pitchFamily="34" charset="0"/>
              </a:rPr>
              <a:t>NTFS permissions</a:t>
            </a:r>
          </a:p>
          <a:p>
            <a:pPr lvl="1"/>
            <a:r>
              <a:rPr lang="en-US" sz="2400">
                <a:latin typeface="Verdana" pitchFamily="34" charset="0"/>
              </a:rPr>
              <a:t>To specify which users and groups can access files and folders and what they can do with the contents of the files or folders</a:t>
            </a:r>
          </a:p>
          <a:p>
            <a:pPr lvl="1"/>
            <a:r>
              <a:rPr lang="en-US" sz="2400">
                <a:latin typeface="Verdana" pitchFamily="34" charset="0"/>
              </a:rPr>
              <a:t>NTFS permissions are available only on NTFS volumes</a:t>
            </a:r>
          </a:p>
          <a:p>
            <a:pPr lvl="1"/>
            <a:r>
              <a:rPr lang="en-US" sz="2400">
                <a:latin typeface="Verdana" pitchFamily="34" charset="0"/>
              </a:rPr>
              <a:t>NTFS security is effective whether a user accesses the file or folder at the local computer or over the network.</a:t>
            </a:r>
          </a:p>
          <a:p>
            <a:pPr lvl="1"/>
            <a:endParaRPr lang="en-US"/>
          </a:p>
          <a:p>
            <a:pPr lvl="1"/>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sz="4000" dirty="0" smtClean="0"/>
              <a:t>Network Administration</a:t>
            </a:r>
            <a:endParaRPr lang="en-US" sz="4000" dirty="0">
              <a:latin typeface="Verdana" pitchFamily="34" charset="0"/>
            </a:endParaRPr>
          </a:p>
        </p:txBody>
      </p:sp>
      <p:sp>
        <p:nvSpPr>
          <p:cNvPr id="41987" name="Rectangle 3"/>
          <p:cNvSpPr>
            <a:spLocks noGrp="1" noChangeArrowheads="1"/>
          </p:cNvSpPr>
          <p:nvPr>
            <p:ph type="body" idx="1"/>
          </p:nvPr>
        </p:nvSpPr>
        <p:spPr/>
        <p:txBody>
          <a:bodyPr>
            <a:normAutofit fontScale="92500" lnSpcReduction="10000"/>
          </a:bodyPr>
          <a:lstStyle/>
          <a:p>
            <a:r>
              <a:rPr lang="en-US" dirty="0" smtClean="0">
                <a:latin typeface="Verdana" pitchFamily="34" charset="0"/>
              </a:rPr>
              <a:t>Permissions</a:t>
            </a:r>
          </a:p>
          <a:p>
            <a:pPr lvl="1"/>
            <a:r>
              <a:rPr lang="en-US" dirty="0" smtClean="0"/>
              <a:t>Permissions are authorizations to perform specific operations on specific objects</a:t>
            </a:r>
            <a:endParaRPr lang="en-US" dirty="0"/>
          </a:p>
          <a:p>
            <a:pPr lvl="1"/>
            <a:r>
              <a:rPr lang="en-US" dirty="0" smtClean="0"/>
              <a:t>Control </a:t>
            </a:r>
            <a:r>
              <a:rPr lang="en-US" dirty="0"/>
              <a:t>what users can do with a resource such as a folder, a file, or another resource</a:t>
            </a:r>
          </a:p>
          <a:p>
            <a:pPr lvl="1"/>
            <a:r>
              <a:rPr lang="en-US" dirty="0"/>
              <a:t>When you assign permissions, you allow users to gain access to a resource and you define the type of access that they </a:t>
            </a:r>
            <a:r>
              <a:rPr lang="en-US" dirty="0" smtClean="0"/>
              <a:t>have</a:t>
            </a:r>
          </a:p>
          <a:p>
            <a:pPr lvl="1"/>
            <a:r>
              <a:rPr lang="en-US" dirty="0" smtClean="0"/>
              <a:t>The owner of an object or any user who has the necessary rights to modify permissions can apply permissions to NTFS objects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Each file or folder that created on NTFS volume has Access Control List (ACL)</a:t>
            </a:r>
          </a:p>
          <a:p>
            <a:r>
              <a:rPr lang="en-US" sz="2800" dirty="0" smtClean="0"/>
              <a:t>Access control consists of rights and permissions</a:t>
            </a:r>
          </a:p>
          <a:p>
            <a:r>
              <a:rPr lang="en-US" sz="2800" dirty="0" smtClean="0"/>
              <a:t>A right (also referred to as a privilege) is an authorization to perform a specific action means perform system tasks, such as changing the time on a computer and backing up or restoring files or shut the computer etc.</a:t>
            </a:r>
          </a:p>
          <a:p>
            <a:r>
              <a:rPr lang="en-US" sz="3000" b="1" dirty="0" smtClean="0"/>
              <a:t>Design Goals for Access Control</a:t>
            </a:r>
          </a:p>
          <a:p>
            <a:pPr lvl="1"/>
            <a:r>
              <a:rPr lang="en-US" sz="2600" dirty="0" smtClean="0"/>
              <a:t>Basic security strategy suggests that you provide each user and group with the minimum level of permissions needed for job functionality</a:t>
            </a:r>
            <a:endParaRPr 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sp>
        <p:nvSpPr>
          <p:cNvPr id="3" name="Content Placeholder 2"/>
          <p:cNvSpPr>
            <a:spLocks noGrp="1"/>
          </p:cNvSpPr>
          <p:nvPr>
            <p:ph idx="1"/>
          </p:nvPr>
        </p:nvSpPr>
        <p:spPr/>
        <p:txBody>
          <a:bodyPr/>
          <a:lstStyle/>
          <a:p>
            <a:r>
              <a:rPr lang="en-US" dirty="0" smtClean="0"/>
              <a:t>Applying NTFS Permissions</a:t>
            </a:r>
          </a:p>
          <a:p>
            <a:pPr lvl="1"/>
            <a:r>
              <a:rPr lang="en-US" dirty="0" smtClean="0"/>
              <a:t>NTFS permissions control access to NTFS files and folders</a:t>
            </a:r>
          </a:p>
          <a:p>
            <a:pPr lvl="1"/>
            <a:r>
              <a:rPr lang="en-US" dirty="0" smtClean="0"/>
              <a:t>The person who owns the object has complete control over the object</a:t>
            </a:r>
          </a:p>
          <a:p>
            <a:pPr lvl="1"/>
            <a:r>
              <a:rPr lang="en-US" dirty="0" smtClean="0"/>
              <a:t>You configure access by allowing or denying NTFS permissions to users and groups</a:t>
            </a:r>
          </a:p>
          <a:p>
            <a:pPr lvl="1"/>
            <a:r>
              <a:rPr lang="en-US" dirty="0" smtClean="0"/>
              <a:t>Denied option has priority over allow option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Network Administration</a:t>
            </a:r>
            <a:endParaRPr lang="en-US" dirty="0"/>
          </a:p>
        </p:txBody>
      </p:sp>
      <p:sp>
        <p:nvSpPr>
          <p:cNvPr id="6" name="Content Placeholder 5"/>
          <p:cNvSpPr>
            <a:spLocks noGrp="1"/>
          </p:cNvSpPr>
          <p:nvPr>
            <p:ph idx="1"/>
          </p:nvPr>
        </p:nvSpPr>
        <p:spPr/>
        <p:txBody>
          <a:bodyPr>
            <a:normAutofit lnSpcReduction="10000"/>
          </a:bodyPr>
          <a:lstStyle/>
          <a:p>
            <a:r>
              <a:rPr lang="en-US" dirty="0" smtClean="0"/>
              <a:t>NTFS File Permissions:</a:t>
            </a:r>
          </a:p>
          <a:p>
            <a:pPr lvl="1"/>
            <a:r>
              <a:rPr lang="en-US" dirty="0" smtClean="0"/>
              <a:t>NTFS file permissions are used to control the access that a user, group, or application has to files</a:t>
            </a:r>
          </a:p>
          <a:p>
            <a:r>
              <a:rPr lang="en-US" dirty="0" smtClean="0"/>
              <a:t>NTFS Folder Permissions:</a:t>
            </a:r>
          </a:p>
          <a:p>
            <a:pPr lvl="1"/>
            <a:r>
              <a:rPr lang="en-US" dirty="0" smtClean="0"/>
              <a:t>NTFS Folder permissions determine the access that is granted to a folder and the files and subfolders within that folder</a:t>
            </a:r>
          </a:p>
          <a:p>
            <a:pPr lvl="1"/>
            <a:r>
              <a:rPr lang="en-US" dirty="0" smtClean="0"/>
              <a:t>These permissions can be assigned to a user or group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Administration</a:t>
            </a:r>
            <a:endParaRPr lang="en-US" dirty="0"/>
          </a:p>
        </p:txBody>
      </p:sp>
      <p:sp>
        <p:nvSpPr>
          <p:cNvPr id="3" name="Content Placeholder 2"/>
          <p:cNvSpPr>
            <a:spLocks noGrp="1"/>
          </p:cNvSpPr>
          <p:nvPr>
            <p:ph idx="1"/>
          </p:nvPr>
        </p:nvSpPr>
        <p:spPr/>
        <p:txBody>
          <a:bodyPr>
            <a:normAutofit/>
          </a:bodyPr>
          <a:lstStyle/>
          <a:p>
            <a:r>
              <a:rPr lang="en-US" dirty="0" smtClean="0"/>
              <a:t> READ </a:t>
            </a:r>
          </a:p>
          <a:p>
            <a:pPr lvl="1"/>
            <a:r>
              <a:rPr lang="en-US" sz="2400" dirty="0" smtClean="0"/>
              <a:t> Read permission allows a user to read the files, list the contents of folders, subfolders and volumes, and read the attributes, permissions and ownership </a:t>
            </a:r>
          </a:p>
          <a:p>
            <a:pPr lvl="1"/>
            <a:r>
              <a:rPr lang="en-US" sz="2400" dirty="0" smtClean="0"/>
              <a:t>A user with only Read permission will not able to change the contents of the file or folder </a:t>
            </a:r>
            <a:endParaRPr lang="en-US" dirty="0" smtClean="0"/>
          </a:p>
          <a:p>
            <a:r>
              <a:rPr lang="en-US" dirty="0" smtClean="0"/>
              <a:t> WRITE</a:t>
            </a:r>
          </a:p>
          <a:p>
            <a:pPr lvl="1"/>
            <a:r>
              <a:rPr lang="en-US" sz="2400" dirty="0" smtClean="0"/>
              <a:t> Write permission allows the same as Read, but additionally allows the user to modify and create files and subfolders as well as change attributes  </a:t>
            </a:r>
          </a:p>
          <a:p>
            <a:pPr lvl="1"/>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1144</Words>
  <Application>Microsoft Office PowerPoint</Application>
  <PresentationFormat>On-screen Show (4:3)</PresentationFormat>
  <Paragraphs>96</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Verdana</vt:lpstr>
      <vt:lpstr>Office Theme</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lpstr>Network Administration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universal</dc:creator>
  <cp:lastModifiedBy>Windows User</cp:lastModifiedBy>
  <cp:revision>36</cp:revision>
  <dcterms:created xsi:type="dcterms:W3CDTF">2016-11-09T08:07:38Z</dcterms:created>
  <dcterms:modified xsi:type="dcterms:W3CDTF">2017-01-05T08:28:00Z</dcterms:modified>
</cp:coreProperties>
</file>