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5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383" r:id="rId10"/>
    <p:sldId id="259" r:id="rId11"/>
    <p:sldId id="282" r:id="rId12"/>
    <p:sldId id="283" r:id="rId13"/>
    <p:sldId id="284" r:id="rId14"/>
    <p:sldId id="316" r:id="rId15"/>
    <p:sldId id="317" r:id="rId16"/>
    <p:sldId id="398" r:id="rId17"/>
    <p:sldId id="260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84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85" r:id="rId39"/>
    <p:sldId id="304" r:id="rId40"/>
    <p:sldId id="305" r:id="rId41"/>
    <p:sldId id="386" r:id="rId42"/>
    <p:sldId id="261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262" r:id="rId54"/>
    <p:sldId id="318" r:id="rId55"/>
    <p:sldId id="319" r:id="rId56"/>
    <p:sldId id="320" r:id="rId57"/>
    <p:sldId id="321" r:id="rId58"/>
    <p:sldId id="387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88" r:id="rId74"/>
    <p:sldId id="337" r:id="rId75"/>
    <p:sldId id="336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89" r:id="rId85"/>
    <p:sldId id="263" r:id="rId86"/>
    <p:sldId id="346" r:id="rId87"/>
    <p:sldId id="347" r:id="rId88"/>
    <p:sldId id="348" r:id="rId89"/>
    <p:sldId id="349" r:id="rId90"/>
    <p:sldId id="350" r:id="rId91"/>
    <p:sldId id="352" r:id="rId92"/>
    <p:sldId id="351" r:id="rId93"/>
    <p:sldId id="353" r:id="rId94"/>
    <p:sldId id="354" r:id="rId95"/>
    <p:sldId id="355" r:id="rId96"/>
    <p:sldId id="390" r:id="rId97"/>
    <p:sldId id="356" r:id="rId98"/>
    <p:sldId id="357" r:id="rId99"/>
    <p:sldId id="358" r:id="rId100"/>
    <p:sldId id="359" r:id="rId101"/>
    <p:sldId id="360" r:id="rId102"/>
    <p:sldId id="361" r:id="rId103"/>
    <p:sldId id="391" r:id="rId104"/>
    <p:sldId id="362" r:id="rId105"/>
    <p:sldId id="363" r:id="rId106"/>
    <p:sldId id="364" r:id="rId107"/>
    <p:sldId id="365" r:id="rId108"/>
    <p:sldId id="392" r:id="rId109"/>
    <p:sldId id="264" r:id="rId110"/>
    <p:sldId id="366" r:id="rId111"/>
    <p:sldId id="367" r:id="rId112"/>
    <p:sldId id="368" r:id="rId113"/>
    <p:sldId id="369" r:id="rId114"/>
    <p:sldId id="370" r:id="rId115"/>
    <p:sldId id="393" r:id="rId116"/>
    <p:sldId id="265" r:id="rId117"/>
    <p:sldId id="371" r:id="rId118"/>
    <p:sldId id="372" r:id="rId119"/>
    <p:sldId id="373" r:id="rId120"/>
    <p:sldId id="374" r:id="rId121"/>
    <p:sldId id="375" r:id="rId122"/>
    <p:sldId id="376" r:id="rId123"/>
    <p:sldId id="378" r:id="rId124"/>
    <p:sldId id="394" r:id="rId125"/>
    <p:sldId id="266" r:id="rId126"/>
    <p:sldId id="377" r:id="rId127"/>
    <p:sldId id="379" r:id="rId128"/>
    <p:sldId id="395" r:id="rId129"/>
    <p:sldId id="380" r:id="rId130"/>
    <p:sldId id="381" r:id="rId131"/>
    <p:sldId id="382" r:id="rId132"/>
    <p:sldId id="396" r:id="rId133"/>
    <p:sldId id="397" r:id="rId134"/>
    <p:sldId id="267" r:id="rId135"/>
    <p:sldId id="268" r:id="rId136"/>
    <p:sldId id="269" r:id="rId137"/>
    <p:sldId id="270" r:id="rId138"/>
    <p:sldId id="271" r:id="rId139"/>
    <p:sldId id="272" r:id="rId140"/>
    <p:sldId id="273" r:id="rId141"/>
    <p:sldId id="274" r:id="rId142"/>
    <p:sldId id="275" r:id="rId143"/>
    <p:sldId id="276" r:id="rId1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468"/>
    <a:srgbClr val="FF7D6D"/>
    <a:srgbClr val="FF7978"/>
    <a:srgbClr val="DB8D7D"/>
    <a:srgbClr val="4661A3"/>
    <a:srgbClr val="5777C8"/>
    <a:srgbClr val="678CE9"/>
    <a:srgbClr val="737FE9"/>
    <a:srgbClr val="70BCE9"/>
    <a:srgbClr val="003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notesMaster" Target="notesMasters/notesMaster1.xml"/><Relationship Id="rId146" Type="http://schemas.openxmlformats.org/officeDocument/2006/relationships/printerSettings" Target="printerSettings/printerSettings1.bin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nodes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25.0</c:v>
                </c:pt>
                <c:pt idx="2">
                  <c:v>40.0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113.0</c:v>
                </c:pt>
                <c:pt idx="1">
                  <c:v>3766.0</c:v>
                </c:pt>
                <c:pt idx="2">
                  <c:v>6844.0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614744"/>
        <c:axId val="-2115630328"/>
      </c:lineChart>
      <c:catAx>
        <c:axId val="-211561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15630328"/>
        <c:crosses val="autoZero"/>
        <c:auto val="1"/>
        <c:lblAlgn val="ctr"/>
        <c:lblOffset val="100"/>
        <c:noMultiLvlLbl val="0"/>
      </c:catAx>
      <c:valAx>
        <c:axId val="-2115630328"/>
        <c:scaling>
          <c:orientation val="minMax"/>
        </c:scaling>
        <c:delete val="0"/>
        <c:axPos val="l"/>
        <c:majorGridlines>
          <c:spPr>
            <a:effectLst>
              <a:outerShdw blurRad="63500" dir="16440000" kx="2700000" rotWithShape="0">
                <a:srgbClr val="000000">
                  <a:alpha val="15000"/>
                </a:srgbClr>
              </a:outerShdw>
            </a:effectLst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Aggregate</a:t>
                </a:r>
                <a:r>
                  <a:rPr lang="en-US" baseline="0" dirty="0" smtClean="0"/>
                  <a:t> bandwidth 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effectLst/>
        </c:spPr>
        <c:crossAx val="-2115614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1CFBE-3805-F146-A984-AF657BDC271F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712D0-5DEA-1D49-B143-C30025BF2918}">
      <dgm:prSet phldrT="[Text]"/>
      <dgm:spPr/>
      <dgm:t>
        <a:bodyPr/>
        <a:lstStyle/>
        <a:p>
          <a:r>
            <a:rPr lang="en-US" dirty="0" smtClean="0"/>
            <a:t>Structured</a:t>
          </a:r>
          <a:endParaRPr lang="en-US" dirty="0"/>
        </a:p>
      </dgm:t>
    </dgm:pt>
    <dgm:pt modelId="{8AD63CEA-7680-F945-86A1-91705BBAB6F3}" type="parTrans" cxnId="{D7F240CC-54BE-D342-BBF8-DE9F916316BE}">
      <dgm:prSet/>
      <dgm:spPr/>
      <dgm:t>
        <a:bodyPr/>
        <a:lstStyle/>
        <a:p>
          <a:endParaRPr lang="en-US"/>
        </a:p>
      </dgm:t>
    </dgm:pt>
    <dgm:pt modelId="{C61383EE-CD12-FC47-A0FC-0DF726143561}" type="sibTrans" cxnId="{D7F240CC-54BE-D342-BBF8-DE9F916316BE}">
      <dgm:prSet/>
      <dgm:spPr/>
      <dgm:t>
        <a:bodyPr/>
        <a:lstStyle/>
        <a:p>
          <a:endParaRPr lang="en-US"/>
        </a:p>
      </dgm:t>
    </dgm:pt>
    <dgm:pt modelId="{80A89CE7-F384-BD4F-A9B2-118D2BF07558}">
      <dgm:prSet phldrT="[Text]"/>
      <dgm:spPr/>
      <dgm:t>
        <a:bodyPr/>
        <a:lstStyle/>
        <a:p>
          <a:r>
            <a:rPr lang="en-US" dirty="0" smtClean="0"/>
            <a:t>Pre-defined schema</a:t>
          </a:r>
          <a:endParaRPr lang="en-US" dirty="0"/>
        </a:p>
      </dgm:t>
    </dgm:pt>
    <dgm:pt modelId="{DF6F5ADF-CFD2-234E-9CEB-9F45DB5BAD9A}" type="parTrans" cxnId="{4C8133D5-54F2-B645-9446-EC339C855249}">
      <dgm:prSet/>
      <dgm:spPr/>
      <dgm:t>
        <a:bodyPr/>
        <a:lstStyle/>
        <a:p>
          <a:endParaRPr lang="en-US"/>
        </a:p>
      </dgm:t>
    </dgm:pt>
    <dgm:pt modelId="{BBB040EC-A913-F843-926D-F0ABE9963217}" type="sibTrans" cxnId="{4C8133D5-54F2-B645-9446-EC339C855249}">
      <dgm:prSet/>
      <dgm:spPr/>
      <dgm:t>
        <a:bodyPr/>
        <a:lstStyle/>
        <a:p>
          <a:endParaRPr lang="en-US"/>
        </a:p>
      </dgm:t>
    </dgm:pt>
    <dgm:pt modelId="{E56FDE81-7228-4445-BA2E-6085769BF305}">
      <dgm:prSet phldrT="[Text]"/>
      <dgm:spPr/>
      <dgm:t>
        <a:bodyPr/>
        <a:lstStyle/>
        <a:p>
          <a:r>
            <a:rPr lang="en-US" dirty="0" smtClean="0"/>
            <a:t>e.g. Relational schema</a:t>
          </a:r>
          <a:endParaRPr lang="en-US" dirty="0"/>
        </a:p>
      </dgm:t>
    </dgm:pt>
    <dgm:pt modelId="{16AA0A95-83E6-E649-AA87-55DC40CD2A57}" type="parTrans" cxnId="{AA671C91-CAA9-BF42-988B-A6768171CAE8}">
      <dgm:prSet/>
      <dgm:spPr/>
      <dgm:t>
        <a:bodyPr/>
        <a:lstStyle/>
        <a:p>
          <a:endParaRPr lang="en-US"/>
        </a:p>
      </dgm:t>
    </dgm:pt>
    <dgm:pt modelId="{EA14B808-40B6-3E44-8BAC-4F3CBF5099F5}" type="sibTrans" cxnId="{AA671C91-CAA9-BF42-988B-A6768171CAE8}">
      <dgm:prSet/>
      <dgm:spPr/>
      <dgm:t>
        <a:bodyPr/>
        <a:lstStyle/>
        <a:p>
          <a:endParaRPr lang="en-US"/>
        </a:p>
      </dgm:t>
    </dgm:pt>
    <dgm:pt modelId="{F0F6E9C0-46CB-724B-9450-44820F349BF6}">
      <dgm:prSet phldrT="[Text]"/>
      <dgm:spPr/>
      <dgm:t>
        <a:bodyPr/>
        <a:lstStyle/>
        <a:p>
          <a:r>
            <a:rPr lang="en-US" dirty="0" smtClean="0"/>
            <a:t>Semi-structured</a:t>
          </a:r>
          <a:endParaRPr lang="en-US" dirty="0"/>
        </a:p>
      </dgm:t>
    </dgm:pt>
    <dgm:pt modelId="{563BE600-17D5-344E-A1D9-306AB20C72C8}" type="parTrans" cxnId="{F640A034-11B2-8545-AC86-FD3EB96EC483}">
      <dgm:prSet/>
      <dgm:spPr/>
      <dgm:t>
        <a:bodyPr/>
        <a:lstStyle/>
        <a:p>
          <a:endParaRPr lang="en-US"/>
        </a:p>
      </dgm:t>
    </dgm:pt>
    <dgm:pt modelId="{E2D3E777-BC14-F845-B86A-D531188A73B8}" type="sibTrans" cxnId="{F640A034-11B2-8545-AC86-FD3EB96EC483}">
      <dgm:prSet/>
      <dgm:spPr/>
      <dgm:t>
        <a:bodyPr/>
        <a:lstStyle/>
        <a:p>
          <a:endParaRPr lang="en-US"/>
        </a:p>
      </dgm:t>
    </dgm:pt>
    <dgm:pt modelId="{E79EC646-8841-0943-AAE9-297A7CF11C14}">
      <dgm:prSet phldrT="[Text]"/>
      <dgm:spPr/>
      <dgm:t>
        <a:bodyPr/>
        <a:lstStyle/>
        <a:p>
          <a:r>
            <a:rPr lang="en-US" dirty="0" smtClean="0"/>
            <a:t>Inconsistent structure</a:t>
          </a:r>
          <a:endParaRPr lang="en-US" dirty="0"/>
        </a:p>
      </dgm:t>
    </dgm:pt>
    <dgm:pt modelId="{7E7B82EE-5036-BF4A-9562-1FD2EB2073A6}" type="parTrans" cxnId="{9F392AC2-CA68-C244-877B-87DE07D75370}">
      <dgm:prSet/>
      <dgm:spPr/>
      <dgm:t>
        <a:bodyPr/>
        <a:lstStyle/>
        <a:p>
          <a:endParaRPr lang="en-US"/>
        </a:p>
      </dgm:t>
    </dgm:pt>
    <dgm:pt modelId="{4AA01D6B-DF1F-3248-8C66-22A94C747762}" type="sibTrans" cxnId="{9F392AC2-CA68-C244-877B-87DE07D75370}">
      <dgm:prSet/>
      <dgm:spPr/>
      <dgm:t>
        <a:bodyPr/>
        <a:lstStyle/>
        <a:p>
          <a:endParaRPr lang="en-US"/>
        </a:p>
      </dgm:t>
    </dgm:pt>
    <dgm:pt modelId="{8959E109-3DD5-7242-9BDB-5C29F6B84E1D}">
      <dgm:prSet phldrT="[Text]"/>
      <dgm:spPr/>
      <dgm:t>
        <a:bodyPr/>
        <a:lstStyle/>
        <a:p>
          <a:r>
            <a:rPr lang="en-US" dirty="0" smtClean="0"/>
            <a:t>Cannot be stored in rows and tables</a:t>
          </a:r>
          <a:endParaRPr lang="en-US" dirty="0"/>
        </a:p>
      </dgm:t>
    </dgm:pt>
    <dgm:pt modelId="{CE99F2ED-4C57-4E43-A878-5A53EF4645B9}" type="parTrans" cxnId="{14B76868-3BBC-964D-A7E5-C1DE70F307A5}">
      <dgm:prSet/>
      <dgm:spPr/>
      <dgm:t>
        <a:bodyPr/>
        <a:lstStyle/>
        <a:p>
          <a:endParaRPr lang="en-US"/>
        </a:p>
      </dgm:t>
    </dgm:pt>
    <dgm:pt modelId="{6FC9E025-AEF2-D54A-ADD6-E24FA02CC0C2}" type="sibTrans" cxnId="{14B76868-3BBC-964D-A7E5-C1DE70F307A5}">
      <dgm:prSet/>
      <dgm:spPr/>
      <dgm:t>
        <a:bodyPr/>
        <a:lstStyle/>
        <a:p>
          <a:endParaRPr lang="en-US"/>
        </a:p>
      </dgm:t>
    </dgm:pt>
    <dgm:pt modelId="{B1A5C22A-8995-C545-9C1E-B128E42CC9F1}">
      <dgm:prSet phldrT="[Text]"/>
      <dgm:spPr/>
      <dgm:t>
        <a:bodyPr/>
        <a:lstStyle/>
        <a:p>
          <a:r>
            <a:rPr lang="en-US" dirty="0" smtClean="0"/>
            <a:t>Unstructured</a:t>
          </a:r>
          <a:endParaRPr lang="en-US" dirty="0"/>
        </a:p>
      </dgm:t>
    </dgm:pt>
    <dgm:pt modelId="{45559A89-9C80-0449-B997-8934E9E5F923}" type="parTrans" cxnId="{3CB23A98-7829-BC4E-A997-1D176A2C7DF5}">
      <dgm:prSet/>
      <dgm:spPr/>
      <dgm:t>
        <a:bodyPr/>
        <a:lstStyle/>
        <a:p>
          <a:endParaRPr lang="en-US"/>
        </a:p>
      </dgm:t>
    </dgm:pt>
    <dgm:pt modelId="{141B8327-9130-1E4B-8379-29A9078BEA5B}" type="sibTrans" cxnId="{3CB23A98-7829-BC4E-A997-1D176A2C7DF5}">
      <dgm:prSet/>
      <dgm:spPr/>
      <dgm:t>
        <a:bodyPr/>
        <a:lstStyle/>
        <a:p>
          <a:endParaRPr lang="en-US"/>
        </a:p>
      </dgm:t>
    </dgm:pt>
    <dgm:pt modelId="{32EB502C-0202-7141-86B9-CFEAE5AFEC75}">
      <dgm:prSet phldrT="[Text]"/>
      <dgm:spPr/>
      <dgm:t>
        <a:bodyPr/>
        <a:lstStyle/>
        <a:p>
          <a:r>
            <a:rPr lang="en-US" dirty="0" smtClean="0"/>
            <a:t>Lacks structure (could be partly)</a:t>
          </a:r>
          <a:endParaRPr lang="en-US" dirty="0"/>
        </a:p>
      </dgm:t>
    </dgm:pt>
    <dgm:pt modelId="{7256201B-69F2-AC46-BB1C-A257D8368344}" type="parTrans" cxnId="{793E5E15-CA24-F74B-9E30-E817B5020A76}">
      <dgm:prSet/>
      <dgm:spPr/>
      <dgm:t>
        <a:bodyPr/>
        <a:lstStyle/>
        <a:p>
          <a:endParaRPr lang="en-US"/>
        </a:p>
      </dgm:t>
    </dgm:pt>
    <dgm:pt modelId="{34359981-3A4C-4540-8DF9-316211AB9383}" type="sibTrans" cxnId="{793E5E15-CA24-F74B-9E30-E817B5020A76}">
      <dgm:prSet/>
      <dgm:spPr/>
      <dgm:t>
        <a:bodyPr/>
        <a:lstStyle/>
        <a:p>
          <a:endParaRPr lang="en-US"/>
        </a:p>
      </dgm:t>
    </dgm:pt>
    <dgm:pt modelId="{47E963BC-0868-1D4E-97FA-8F37AFD0D43C}">
      <dgm:prSet phldrT="[Text]"/>
      <dgm:spPr/>
      <dgm:t>
        <a:bodyPr/>
        <a:lstStyle/>
        <a:p>
          <a:r>
            <a:rPr lang="en-US" dirty="0" smtClean="0"/>
            <a:t>e.g. free-form, text, reports, feedback forms</a:t>
          </a:r>
          <a:endParaRPr lang="en-US" dirty="0"/>
        </a:p>
      </dgm:t>
    </dgm:pt>
    <dgm:pt modelId="{A5A84370-1BA4-7449-AAEC-EBCE2B8C18D5}" type="parTrans" cxnId="{8038DBD1-36F6-D542-9CE1-0E9727802C28}">
      <dgm:prSet/>
      <dgm:spPr/>
      <dgm:t>
        <a:bodyPr/>
        <a:lstStyle/>
        <a:p>
          <a:endParaRPr lang="en-US"/>
        </a:p>
      </dgm:t>
    </dgm:pt>
    <dgm:pt modelId="{063C0216-938B-EC48-94C7-E755154179EF}" type="sibTrans" cxnId="{8038DBD1-36F6-D542-9CE1-0E9727802C28}">
      <dgm:prSet/>
      <dgm:spPr/>
      <dgm:t>
        <a:bodyPr/>
        <a:lstStyle/>
        <a:p>
          <a:endParaRPr lang="en-US"/>
        </a:p>
      </dgm:t>
    </dgm:pt>
    <dgm:pt modelId="{1AAE0F4C-BB99-AF42-9F3B-54538E4195F6}">
      <dgm:prSet phldrT="[Text]"/>
      <dgm:spPr/>
      <dgm:t>
        <a:bodyPr/>
        <a:lstStyle/>
        <a:p>
          <a:r>
            <a:rPr lang="en-US" dirty="0" smtClean="0"/>
            <a:t>e.g. logs, tweets, sensor feeds</a:t>
          </a:r>
          <a:endParaRPr lang="en-US" dirty="0"/>
        </a:p>
      </dgm:t>
    </dgm:pt>
    <dgm:pt modelId="{89A9F3DB-FB78-174A-9AD3-E7F679AA53B4}" type="parTrans" cxnId="{89344D21-2A97-FD4C-B63D-88357ED487E2}">
      <dgm:prSet/>
      <dgm:spPr/>
      <dgm:t>
        <a:bodyPr/>
        <a:lstStyle/>
        <a:p>
          <a:endParaRPr lang="en-US"/>
        </a:p>
      </dgm:t>
    </dgm:pt>
    <dgm:pt modelId="{BE20C87F-D9A1-8544-9309-2A4B80F4D559}" type="sibTrans" cxnId="{89344D21-2A97-FD4C-B63D-88357ED487E2}">
      <dgm:prSet/>
      <dgm:spPr/>
      <dgm:t>
        <a:bodyPr/>
        <a:lstStyle/>
        <a:p>
          <a:endParaRPr lang="en-US"/>
        </a:p>
      </dgm:t>
    </dgm:pt>
    <dgm:pt modelId="{5A37B962-CDC4-D143-B922-98EEE7C8EF5F}" type="pres">
      <dgm:prSet presAssocID="{5FA1CFBE-3805-F146-A984-AF657BDC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D858B-4A0F-1640-BB7A-9AE4182A147E}" type="pres">
      <dgm:prSet presAssocID="{EB4712D0-5DEA-1D49-B143-C30025BF2918}" presName="linNode" presStyleCnt="0"/>
      <dgm:spPr/>
    </dgm:pt>
    <dgm:pt modelId="{25656041-A956-0446-88C7-12F85BE121F6}" type="pres">
      <dgm:prSet presAssocID="{EB4712D0-5DEA-1D49-B143-C30025BF291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3B994-D68D-8541-9021-5C549786F617}" type="pres">
      <dgm:prSet presAssocID="{EB4712D0-5DEA-1D49-B143-C30025BF291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007E0-9208-A94E-8DF3-77F47CB213DF}" type="pres">
      <dgm:prSet presAssocID="{C61383EE-CD12-FC47-A0FC-0DF726143561}" presName="sp" presStyleCnt="0"/>
      <dgm:spPr/>
    </dgm:pt>
    <dgm:pt modelId="{2FDE45FA-DCBE-0145-9A9F-DA8574F40F68}" type="pres">
      <dgm:prSet presAssocID="{F0F6E9C0-46CB-724B-9450-44820F349BF6}" presName="linNode" presStyleCnt="0"/>
      <dgm:spPr/>
    </dgm:pt>
    <dgm:pt modelId="{784DAD18-8CD0-FA49-88F2-C5908CE40906}" type="pres">
      <dgm:prSet presAssocID="{F0F6E9C0-46CB-724B-9450-44820F349BF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7BC8A-BD52-794E-B3C4-7EEB10C85141}" type="pres">
      <dgm:prSet presAssocID="{F0F6E9C0-46CB-724B-9450-44820F349BF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5FE76-CC52-FA42-8CD7-73D8AC9AF711}" type="pres">
      <dgm:prSet presAssocID="{E2D3E777-BC14-F845-B86A-D531188A73B8}" presName="sp" presStyleCnt="0"/>
      <dgm:spPr/>
    </dgm:pt>
    <dgm:pt modelId="{241EEDE8-8B4A-AC49-95AF-7A61ED10F82A}" type="pres">
      <dgm:prSet presAssocID="{B1A5C22A-8995-C545-9C1E-B128E42CC9F1}" presName="linNode" presStyleCnt="0"/>
      <dgm:spPr/>
    </dgm:pt>
    <dgm:pt modelId="{7CB5431B-7EAB-CB46-AB63-EBAC12F28573}" type="pres">
      <dgm:prSet presAssocID="{B1A5C22A-8995-C545-9C1E-B128E42CC9F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83AD3-FDB6-E642-8410-EFBC34C1FA51}" type="pres">
      <dgm:prSet presAssocID="{B1A5C22A-8995-C545-9C1E-B128E42CC9F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671C91-CAA9-BF42-988B-A6768171CAE8}" srcId="{EB4712D0-5DEA-1D49-B143-C30025BF2918}" destId="{E56FDE81-7228-4445-BA2E-6085769BF305}" srcOrd="1" destOrd="0" parTransId="{16AA0A95-83E6-E649-AA87-55DC40CD2A57}" sibTransId="{EA14B808-40B6-3E44-8BAC-4F3CBF5099F5}"/>
    <dgm:cxn modelId="{595BE889-BA7F-D443-9C4F-F89BBD6EFEBE}" type="presOf" srcId="{B1A5C22A-8995-C545-9C1E-B128E42CC9F1}" destId="{7CB5431B-7EAB-CB46-AB63-EBAC12F28573}" srcOrd="0" destOrd="0" presId="urn:microsoft.com/office/officeart/2005/8/layout/vList5"/>
    <dgm:cxn modelId="{4C8133D5-54F2-B645-9446-EC339C855249}" srcId="{EB4712D0-5DEA-1D49-B143-C30025BF2918}" destId="{80A89CE7-F384-BD4F-A9B2-118D2BF07558}" srcOrd="0" destOrd="0" parTransId="{DF6F5ADF-CFD2-234E-9CEB-9F45DB5BAD9A}" sibTransId="{BBB040EC-A913-F843-926D-F0ABE9963217}"/>
    <dgm:cxn modelId="{9D3FF607-5524-F840-A768-3C8D1DC21214}" type="presOf" srcId="{E79EC646-8841-0943-AAE9-297A7CF11C14}" destId="{D7D7BC8A-BD52-794E-B3C4-7EEB10C85141}" srcOrd="0" destOrd="0" presId="urn:microsoft.com/office/officeart/2005/8/layout/vList5"/>
    <dgm:cxn modelId="{9D1D5F1E-C045-D548-A3C6-ED9CBAE6C595}" type="presOf" srcId="{8959E109-3DD5-7242-9BDB-5C29F6B84E1D}" destId="{D7D7BC8A-BD52-794E-B3C4-7EEB10C85141}" srcOrd="0" destOrd="1" presId="urn:microsoft.com/office/officeart/2005/8/layout/vList5"/>
    <dgm:cxn modelId="{2EBDC768-13EC-B34D-946D-D8A5C2B50DE5}" type="presOf" srcId="{E56FDE81-7228-4445-BA2E-6085769BF305}" destId="{D933B994-D68D-8541-9021-5C549786F617}" srcOrd="0" destOrd="1" presId="urn:microsoft.com/office/officeart/2005/8/layout/vList5"/>
    <dgm:cxn modelId="{F16503B3-3F62-544E-8C5B-A2D5EA8571E8}" type="presOf" srcId="{32EB502C-0202-7141-86B9-CFEAE5AFEC75}" destId="{B1E83AD3-FDB6-E642-8410-EFBC34C1FA51}" srcOrd="0" destOrd="0" presId="urn:microsoft.com/office/officeart/2005/8/layout/vList5"/>
    <dgm:cxn modelId="{D7F240CC-54BE-D342-BBF8-DE9F916316BE}" srcId="{5FA1CFBE-3805-F146-A984-AF657BDC271F}" destId="{EB4712D0-5DEA-1D49-B143-C30025BF2918}" srcOrd="0" destOrd="0" parTransId="{8AD63CEA-7680-F945-86A1-91705BBAB6F3}" sibTransId="{C61383EE-CD12-FC47-A0FC-0DF726143561}"/>
    <dgm:cxn modelId="{89344D21-2A97-FD4C-B63D-88357ED487E2}" srcId="{F0F6E9C0-46CB-724B-9450-44820F349BF6}" destId="{1AAE0F4C-BB99-AF42-9F3B-54538E4195F6}" srcOrd="2" destOrd="0" parTransId="{89A9F3DB-FB78-174A-9AD3-E7F679AA53B4}" sibTransId="{BE20C87F-D9A1-8544-9309-2A4B80F4D559}"/>
    <dgm:cxn modelId="{9F392AC2-CA68-C244-877B-87DE07D75370}" srcId="{F0F6E9C0-46CB-724B-9450-44820F349BF6}" destId="{E79EC646-8841-0943-AAE9-297A7CF11C14}" srcOrd="0" destOrd="0" parTransId="{7E7B82EE-5036-BF4A-9562-1FD2EB2073A6}" sibTransId="{4AA01D6B-DF1F-3248-8C66-22A94C747762}"/>
    <dgm:cxn modelId="{56042C32-5BDC-9242-B2D9-26CEEBAAB15F}" type="presOf" srcId="{EB4712D0-5DEA-1D49-B143-C30025BF2918}" destId="{25656041-A956-0446-88C7-12F85BE121F6}" srcOrd="0" destOrd="0" presId="urn:microsoft.com/office/officeart/2005/8/layout/vList5"/>
    <dgm:cxn modelId="{8038DBD1-36F6-D542-9CE1-0E9727802C28}" srcId="{B1A5C22A-8995-C545-9C1E-B128E42CC9F1}" destId="{47E963BC-0868-1D4E-97FA-8F37AFD0D43C}" srcOrd="1" destOrd="0" parTransId="{A5A84370-1BA4-7449-AAEC-EBCE2B8C18D5}" sibTransId="{063C0216-938B-EC48-94C7-E755154179EF}"/>
    <dgm:cxn modelId="{3CB23A98-7829-BC4E-A997-1D176A2C7DF5}" srcId="{5FA1CFBE-3805-F146-A984-AF657BDC271F}" destId="{B1A5C22A-8995-C545-9C1E-B128E42CC9F1}" srcOrd="2" destOrd="0" parTransId="{45559A89-9C80-0449-B997-8934E9E5F923}" sibTransId="{141B8327-9130-1E4B-8379-29A9078BEA5B}"/>
    <dgm:cxn modelId="{97AD3ED1-C491-E94C-B383-10A88A7094BA}" type="presOf" srcId="{1AAE0F4C-BB99-AF42-9F3B-54538E4195F6}" destId="{D7D7BC8A-BD52-794E-B3C4-7EEB10C85141}" srcOrd="0" destOrd="2" presId="urn:microsoft.com/office/officeart/2005/8/layout/vList5"/>
    <dgm:cxn modelId="{793E5E15-CA24-F74B-9E30-E817B5020A76}" srcId="{B1A5C22A-8995-C545-9C1E-B128E42CC9F1}" destId="{32EB502C-0202-7141-86B9-CFEAE5AFEC75}" srcOrd="0" destOrd="0" parTransId="{7256201B-69F2-AC46-BB1C-A257D8368344}" sibTransId="{34359981-3A4C-4540-8DF9-316211AB9383}"/>
    <dgm:cxn modelId="{14B76868-3BBC-964D-A7E5-C1DE70F307A5}" srcId="{F0F6E9C0-46CB-724B-9450-44820F349BF6}" destId="{8959E109-3DD5-7242-9BDB-5C29F6B84E1D}" srcOrd="1" destOrd="0" parTransId="{CE99F2ED-4C57-4E43-A878-5A53EF4645B9}" sibTransId="{6FC9E025-AEF2-D54A-ADD6-E24FA02CC0C2}"/>
    <dgm:cxn modelId="{60723221-6B56-0B4D-8D68-1AA0B0A64845}" type="presOf" srcId="{80A89CE7-F384-BD4F-A9B2-118D2BF07558}" destId="{D933B994-D68D-8541-9021-5C549786F617}" srcOrd="0" destOrd="0" presId="urn:microsoft.com/office/officeart/2005/8/layout/vList5"/>
    <dgm:cxn modelId="{CC898820-659F-E841-A814-16867FC3483F}" type="presOf" srcId="{F0F6E9C0-46CB-724B-9450-44820F349BF6}" destId="{784DAD18-8CD0-FA49-88F2-C5908CE40906}" srcOrd="0" destOrd="0" presId="urn:microsoft.com/office/officeart/2005/8/layout/vList5"/>
    <dgm:cxn modelId="{F640A034-11B2-8545-AC86-FD3EB96EC483}" srcId="{5FA1CFBE-3805-F146-A984-AF657BDC271F}" destId="{F0F6E9C0-46CB-724B-9450-44820F349BF6}" srcOrd="1" destOrd="0" parTransId="{563BE600-17D5-344E-A1D9-306AB20C72C8}" sibTransId="{E2D3E777-BC14-F845-B86A-D531188A73B8}"/>
    <dgm:cxn modelId="{7B674994-AC94-044F-94A7-BB5A64162EF8}" type="presOf" srcId="{47E963BC-0868-1D4E-97FA-8F37AFD0D43C}" destId="{B1E83AD3-FDB6-E642-8410-EFBC34C1FA51}" srcOrd="0" destOrd="1" presId="urn:microsoft.com/office/officeart/2005/8/layout/vList5"/>
    <dgm:cxn modelId="{E00569E0-9FBE-7A4D-BD3E-C2BE63CCB7A7}" type="presOf" srcId="{5FA1CFBE-3805-F146-A984-AF657BDC271F}" destId="{5A37B962-CDC4-D143-B922-98EEE7C8EF5F}" srcOrd="0" destOrd="0" presId="urn:microsoft.com/office/officeart/2005/8/layout/vList5"/>
    <dgm:cxn modelId="{F9AF98CB-634F-544D-A2D2-27D00D7A2046}" type="presParOf" srcId="{5A37B962-CDC4-D143-B922-98EEE7C8EF5F}" destId="{834D858B-4A0F-1640-BB7A-9AE4182A147E}" srcOrd="0" destOrd="0" presId="urn:microsoft.com/office/officeart/2005/8/layout/vList5"/>
    <dgm:cxn modelId="{5A82F813-687E-724C-9170-7612B337AA02}" type="presParOf" srcId="{834D858B-4A0F-1640-BB7A-9AE4182A147E}" destId="{25656041-A956-0446-88C7-12F85BE121F6}" srcOrd="0" destOrd="0" presId="urn:microsoft.com/office/officeart/2005/8/layout/vList5"/>
    <dgm:cxn modelId="{5B2DE348-E6F4-DA43-B7CE-35AAF3077CD6}" type="presParOf" srcId="{834D858B-4A0F-1640-BB7A-9AE4182A147E}" destId="{D933B994-D68D-8541-9021-5C549786F617}" srcOrd="1" destOrd="0" presId="urn:microsoft.com/office/officeart/2005/8/layout/vList5"/>
    <dgm:cxn modelId="{454F4300-ED09-474C-9991-749F4459E73C}" type="presParOf" srcId="{5A37B962-CDC4-D143-B922-98EEE7C8EF5F}" destId="{A5A007E0-9208-A94E-8DF3-77F47CB213DF}" srcOrd="1" destOrd="0" presId="urn:microsoft.com/office/officeart/2005/8/layout/vList5"/>
    <dgm:cxn modelId="{63E7E2C5-1C15-0C4D-87B5-A5F4D86ACD7F}" type="presParOf" srcId="{5A37B962-CDC4-D143-B922-98EEE7C8EF5F}" destId="{2FDE45FA-DCBE-0145-9A9F-DA8574F40F68}" srcOrd="2" destOrd="0" presId="urn:microsoft.com/office/officeart/2005/8/layout/vList5"/>
    <dgm:cxn modelId="{18B378F9-417A-0B4E-895B-F916ED10E7D4}" type="presParOf" srcId="{2FDE45FA-DCBE-0145-9A9F-DA8574F40F68}" destId="{784DAD18-8CD0-FA49-88F2-C5908CE40906}" srcOrd="0" destOrd="0" presId="urn:microsoft.com/office/officeart/2005/8/layout/vList5"/>
    <dgm:cxn modelId="{BBC2780E-E1F4-F442-9D2C-C1E90D6F55BB}" type="presParOf" srcId="{2FDE45FA-DCBE-0145-9A9F-DA8574F40F68}" destId="{D7D7BC8A-BD52-794E-B3C4-7EEB10C85141}" srcOrd="1" destOrd="0" presId="urn:microsoft.com/office/officeart/2005/8/layout/vList5"/>
    <dgm:cxn modelId="{C83203C9-C3C1-A045-8EB3-10B72F0BEF5F}" type="presParOf" srcId="{5A37B962-CDC4-D143-B922-98EEE7C8EF5F}" destId="{AC95FE76-CC52-FA42-8CD7-73D8AC9AF711}" srcOrd="3" destOrd="0" presId="urn:microsoft.com/office/officeart/2005/8/layout/vList5"/>
    <dgm:cxn modelId="{8E3B9207-E943-F544-8392-7F553E496173}" type="presParOf" srcId="{5A37B962-CDC4-D143-B922-98EEE7C8EF5F}" destId="{241EEDE8-8B4A-AC49-95AF-7A61ED10F82A}" srcOrd="4" destOrd="0" presId="urn:microsoft.com/office/officeart/2005/8/layout/vList5"/>
    <dgm:cxn modelId="{6A097625-318E-6249-93C9-7E3EAEF7A581}" type="presParOf" srcId="{241EEDE8-8B4A-AC49-95AF-7A61ED10F82A}" destId="{7CB5431B-7EAB-CB46-AB63-EBAC12F28573}" srcOrd="0" destOrd="0" presId="urn:microsoft.com/office/officeart/2005/8/layout/vList5"/>
    <dgm:cxn modelId="{351AEEFF-E723-F548-8A6E-64AD4C0C13CC}" type="presParOf" srcId="{241EEDE8-8B4A-AC49-95AF-7A61ED10F82A}" destId="{B1E83AD3-FDB6-E642-8410-EFBC34C1FA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3B994-D68D-8541-9021-5C549786F617}">
      <dsp:nvSpPr>
        <dsp:cNvPr id="0" name=""/>
        <dsp:cNvSpPr/>
      </dsp:nvSpPr>
      <dsp:spPr>
        <a:xfrm rot="5400000">
          <a:off x="5134045" y="-1870693"/>
          <a:ext cx="1392564" cy="5487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Pre-defined schema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e.g. Relational schema</a:t>
          </a:r>
          <a:endParaRPr lang="en-US" sz="2500" kern="1200" dirty="0"/>
        </a:p>
      </dsp:txBody>
      <dsp:txXfrm rot="-5400000">
        <a:off x="3086644" y="244687"/>
        <a:ext cx="5419388" cy="1256606"/>
      </dsp:txXfrm>
    </dsp:sp>
    <dsp:sp modelId="{25656041-A956-0446-88C7-12F85BE121F6}">
      <dsp:nvSpPr>
        <dsp:cNvPr id="0" name=""/>
        <dsp:cNvSpPr/>
      </dsp:nvSpPr>
      <dsp:spPr>
        <a:xfrm>
          <a:off x="0" y="2637"/>
          <a:ext cx="3086643" cy="17407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Structured</a:t>
          </a:r>
          <a:endParaRPr lang="en-US" sz="3600" kern="1200" dirty="0"/>
        </a:p>
      </dsp:txBody>
      <dsp:txXfrm>
        <a:off x="84974" y="87611"/>
        <a:ext cx="2916695" cy="1570757"/>
      </dsp:txXfrm>
    </dsp:sp>
    <dsp:sp modelId="{D7D7BC8A-BD52-794E-B3C4-7EEB10C85141}">
      <dsp:nvSpPr>
        <dsp:cNvPr id="0" name=""/>
        <dsp:cNvSpPr/>
      </dsp:nvSpPr>
      <dsp:spPr>
        <a:xfrm rot="5400000">
          <a:off x="5134045" y="-42953"/>
          <a:ext cx="1392564" cy="5487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Inconsistent structure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Cannot be stored in rows and tables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e.g. logs, tweets, sensor feeds</a:t>
          </a:r>
          <a:endParaRPr lang="en-US" sz="2500" kern="1200" dirty="0"/>
        </a:p>
      </dsp:txBody>
      <dsp:txXfrm rot="-5400000">
        <a:off x="3086644" y="2072427"/>
        <a:ext cx="5419388" cy="1256606"/>
      </dsp:txXfrm>
    </dsp:sp>
    <dsp:sp modelId="{784DAD18-8CD0-FA49-88F2-C5908CE40906}">
      <dsp:nvSpPr>
        <dsp:cNvPr id="0" name=""/>
        <dsp:cNvSpPr/>
      </dsp:nvSpPr>
      <dsp:spPr>
        <a:xfrm>
          <a:off x="0" y="1830377"/>
          <a:ext cx="3086643" cy="17407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Semi-structured</a:t>
          </a:r>
          <a:endParaRPr lang="en-US" sz="3600" kern="1200" dirty="0"/>
        </a:p>
      </dsp:txBody>
      <dsp:txXfrm>
        <a:off x="84974" y="1915351"/>
        <a:ext cx="2916695" cy="1570757"/>
      </dsp:txXfrm>
    </dsp:sp>
    <dsp:sp modelId="{B1E83AD3-FDB6-E642-8410-EFBC34C1FA51}">
      <dsp:nvSpPr>
        <dsp:cNvPr id="0" name=""/>
        <dsp:cNvSpPr/>
      </dsp:nvSpPr>
      <dsp:spPr>
        <a:xfrm rot="5400000">
          <a:off x="5134045" y="1784787"/>
          <a:ext cx="1392564" cy="5487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Lacks structure (could be partly)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e.g. free-form, text, reports, feedback forms</a:t>
          </a:r>
          <a:endParaRPr lang="en-US" sz="2500" kern="1200" dirty="0"/>
        </a:p>
      </dsp:txBody>
      <dsp:txXfrm rot="-5400000">
        <a:off x="3086644" y="3900168"/>
        <a:ext cx="5419388" cy="1256606"/>
      </dsp:txXfrm>
    </dsp:sp>
    <dsp:sp modelId="{7CB5431B-7EAB-CB46-AB63-EBAC12F28573}">
      <dsp:nvSpPr>
        <dsp:cNvPr id="0" name=""/>
        <dsp:cNvSpPr/>
      </dsp:nvSpPr>
      <dsp:spPr>
        <a:xfrm>
          <a:off x="0" y="3658118"/>
          <a:ext cx="3086643" cy="17407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Unstructured</a:t>
          </a:r>
          <a:endParaRPr lang="en-US" sz="3600" kern="1200" dirty="0"/>
        </a:p>
      </dsp:txBody>
      <dsp:txXfrm>
        <a:off x="84974" y="3743092"/>
        <a:ext cx="2916695" cy="1570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0CBE-ACC9-6D4A-8C62-8CC0B6563B2A}" type="datetimeFigureOut">
              <a:rPr lang="en-US" smtClean="0"/>
              <a:t>7/2/13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B243-D5D9-6645-9744-0BAEE85C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2.0/api/org/apache/hadoop/mapred/InputSplit.html" TargetMode="External"/><Relationship Id="rId4" Type="http://schemas.openxmlformats.org/officeDocument/2006/relationships/hyperlink" Target="http://hadoop.apache.org/docs/r1.2.0/api/org/apache/hadoop/mapred/Mapper.html" TargetMode="External"/><Relationship Id="rId5" Type="http://schemas.openxmlformats.org/officeDocument/2006/relationships/hyperlink" Target="http://hadoop.apache.org/docs/r1.2.0/api/org/apache/hadoop/mapred/Reducer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r>
              <a:rPr lang="en-US" baseline="0" dirty="0" smtClean="0"/>
              <a:t> out the slides into static and dynamic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Earlier</a:t>
            </a:r>
            <a:r>
              <a:rPr lang="en-US" baseline="0" dirty="0" smtClean="0"/>
              <a:t> versions of Hadoop stored all configuration data in just one file - </a:t>
            </a:r>
            <a:r>
              <a:rPr lang="en-US" baseline="0" dirty="0" err="1" smtClean="0"/>
              <a:t>hadoop-site.xml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Can it span</a:t>
            </a:r>
            <a:r>
              <a:rPr lang="en-US" baseline="0" dirty="0" smtClean="0"/>
              <a:t> over multiple data nodes?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RecordReader</a:t>
            </a:r>
            <a:r>
              <a:rPr lang="en-US" dirty="0" smtClean="0"/>
              <a:t> reads &lt;key, value&gt; pairs from an </a:t>
            </a:r>
            <a:r>
              <a:rPr lang="en-US" dirty="0" smtClean="0">
                <a:hlinkClick r:id="rId3" tooltip="interface in org.apache.hadoop.mapred"/>
              </a:rPr>
              <a:t>InputSplit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RecordReader</a:t>
            </a:r>
            <a:r>
              <a:rPr lang="en-US" dirty="0" smtClean="0"/>
              <a:t>, typically, converts the byte-oriented view of the input, provided by the </a:t>
            </a:r>
            <a:r>
              <a:rPr lang="en-US" dirty="0" err="1" smtClean="0"/>
              <a:t>InputSplit</a:t>
            </a:r>
            <a:r>
              <a:rPr lang="en-US" dirty="0" smtClean="0"/>
              <a:t>, and presents a record-oriented view for the </a:t>
            </a:r>
            <a:r>
              <a:rPr lang="en-US" dirty="0" smtClean="0">
                <a:hlinkClick r:id="rId4" tooltip="interface in org.apache.hadoop.mapred"/>
              </a:rPr>
              <a:t>Mapper</a:t>
            </a:r>
            <a:r>
              <a:rPr lang="en-US" dirty="0" smtClean="0"/>
              <a:t> &amp; </a:t>
            </a:r>
            <a:r>
              <a:rPr lang="en-US" dirty="0" smtClean="0">
                <a:hlinkClick r:id="rId5" tooltip="interface in org.apache.hadoop.mapred"/>
              </a:rPr>
              <a:t>Reducer</a:t>
            </a:r>
            <a:r>
              <a:rPr lang="en-US" dirty="0" smtClean="0"/>
              <a:t> tasks for processing. It thus assumes the responsibility of processing record boundaries and presenting the tasks with keys and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is block-oriented. </a:t>
            </a:r>
            <a:r>
              <a:rPr lang="en-US" dirty="0" err="1" smtClean="0"/>
              <a:t>MapReduce</a:t>
            </a:r>
            <a:r>
              <a:rPr lang="en-US" dirty="0" smtClean="0"/>
              <a:t> is record oriented. </a:t>
            </a:r>
            <a:r>
              <a:rPr lang="en-US" dirty="0" err="1" smtClean="0"/>
              <a:t>RecordReader</a:t>
            </a:r>
            <a:r>
              <a:rPr lang="en-US" baseline="0" dirty="0" smtClean="0"/>
              <a:t> converts block-oriented data to record-oriented data in order to feed into the Mapper.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the</a:t>
            </a:r>
            <a:r>
              <a:rPr lang="en-US" baseline="0" dirty="0" smtClean="0"/>
              <a:t> number </a:t>
            </a:r>
            <a:r>
              <a:rPr lang="en-US" baseline="0" smtClean="0"/>
              <a:t>of "values" </a:t>
            </a:r>
            <a:r>
              <a:rPr lang="en-US" baseline="0" dirty="0" smtClean="0"/>
              <a:t>in </a:t>
            </a:r>
            <a:r>
              <a:rPr lang="en-US" baseline="0" smtClean="0"/>
              <a:t>this exercise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I/O increases when </a:t>
            </a:r>
            <a:r>
              <a:rPr lang="en-US" dirty="0" err="1" smtClean="0"/>
              <a:t>MapReduce</a:t>
            </a:r>
            <a:r>
              <a:rPr lang="en-US" baseline="0" dirty="0" smtClean="0"/>
              <a:t> has to go to a remote node to access data. Distributed cache helps to copy files to a local file on a node per Job and makes it available for every Task in the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recent versions, there is no </a:t>
            </a:r>
            <a:r>
              <a:rPr lang="en-US" baseline="0" dirty="0" err="1" smtClean="0"/>
              <a:t>local.cache.size</a:t>
            </a:r>
            <a:r>
              <a:rPr lang="en-US" baseline="0" dirty="0" smtClean="0"/>
              <a:t>. What is the new alternative?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0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 files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r>
              <a:rPr lang="en-US" dirty="0" smtClean="0"/>
              <a:t> and syslog</a:t>
            </a:r>
            <a:r>
              <a:rPr lang="en-US" baseline="0" dirty="0" smtClean="0"/>
              <a:t> 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64827" y="268289"/>
            <a:ext cx="5491406" cy="1710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9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31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6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2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2926"/>
            <a:ext cx="8342484" cy="6276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1" y="6356352"/>
            <a:ext cx="8624871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811" y="6356352"/>
            <a:ext cx="865785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4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1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4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6"/>
            <a:ext cx="1752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2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1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2"/>
            <a:ext cx="6475412" cy="13042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2"/>
            <a:ext cx="6475412" cy="13042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90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8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8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3447"/>
            <a:ext cx="8251765" cy="78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1187497"/>
            <a:ext cx="8251765" cy="493866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2"/>
            <a:ext cx="85341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2700" y="239149"/>
            <a:ext cx="833397" cy="588701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39149"/>
            <a:ext cx="7336333" cy="590606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356352"/>
            <a:ext cx="8408897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2" y="128491"/>
            <a:ext cx="8574011" cy="6136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54014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014" y="6414078"/>
            <a:ext cx="85740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4013" y="816396"/>
            <a:ext cx="8574012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572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3" y="3760407"/>
            <a:ext cx="5457916" cy="1497394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800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6"/>
            <a:ext cx="5499847" cy="365125"/>
          </a:xfrm>
          <a:prstGeom prst="rect">
            <a:avLst/>
          </a:prstGeo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54444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01955" y="2325155"/>
            <a:ext cx="5774496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9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188707"/>
            <a:ext cx="8588149" cy="5947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76" y="915363"/>
            <a:ext cx="6779748" cy="521080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551" y="6290380"/>
            <a:ext cx="83992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915363"/>
            <a:ext cx="1645920" cy="521080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284013" y="816396"/>
            <a:ext cx="8574012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5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2"/>
            <a:ext cx="1622612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2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3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6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1"/>
            <a:ext cx="3566160" cy="639763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1"/>
            <a:ext cx="3566160" cy="639763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221456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2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13" y="122735"/>
            <a:ext cx="8574012" cy="6029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13" y="964841"/>
            <a:ext cx="8574012" cy="527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013" y="6356352"/>
            <a:ext cx="8574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fld id="{AD34D8DA-F326-024B-A48A-E6E5EE0A0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4013" y="816396"/>
            <a:ext cx="8574012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 descr="elephant.png"/>
          <p:cNvPicPr>
            <a:picLocks noChangeAspect="1"/>
          </p:cNvPicPr>
          <p:nvPr userDrawn="1"/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1261" y="6242605"/>
            <a:ext cx="796764" cy="5796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Lucida Grande"/>
        <a:buChar char="-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amenode:50070" TargetMode="External"/><Relationship Id="rId3" Type="http://schemas.openxmlformats.org/officeDocument/2006/relationships/hyperlink" Target="http://datanode:5007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Hadoop Basics – HDFS and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2657990"/>
          </a:xfrm>
        </p:spPr>
        <p:txBody>
          <a:bodyPr/>
          <a:lstStyle/>
          <a:p>
            <a:r>
              <a:rPr lang="en-US" dirty="0" smtClean="0"/>
              <a:t>Implements the Reducer interface</a:t>
            </a:r>
          </a:p>
          <a:p>
            <a:r>
              <a:rPr lang="en-US" dirty="0" smtClean="0"/>
              <a:t>Reducer's input pairs must be the same type as Map output</a:t>
            </a:r>
          </a:p>
          <a:p>
            <a:r>
              <a:rPr lang="en-US" dirty="0" smtClean="0"/>
              <a:t>Can run 0 to multiple iterations</a:t>
            </a:r>
          </a:p>
          <a:p>
            <a:r>
              <a:rPr lang="en-US" dirty="0" smtClean="0"/>
              <a:t>Cannot assume that incoming list is fully sorted data</a:t>
            </a:r>
          </a:p>
          <a:p>
            <a:r>
              <a:rPr lang="en-US" dirty="0" smtClean="0"/>
              <a:t>Cannot change the values of the keys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578" y="3855755"/>
            <a:ext cx="6543098" cy="10306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5841" y="4215885"/>
            <a:ext cx="1743906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79" y="3846553"/>
            <a:ext cx="89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359747" y="4484724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84931" y="4484725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94169" y="4484726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5839" y="4469539"/>
            <a:ext cx="89422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17977" y="4215887"/>
            <a:ext cx="1085360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43161" y="4215887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52399" y="4203887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17433" y="4140030"/>
            <a:ext cx="901237" cy="45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35839" y="4346691"/>
            <a:ext cx="894221" cy="443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2676" y="3908110"/>
            <a:ext cx="66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218296" y="5283374"/>
            <a:ext cx="1500374" cy="9913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 | Value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 | Value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 |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69883" y="3507885"/>
            <a:ext cx="1127963" cy="617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1" y="4037794"/>
            <a:ext cx="1127963" cy="617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9883" y="4577538"/>
            <a:ext cx="1127963" cy="617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17" idx="1"/>
          </p:cNvCxnSpPr>
          <p:nvPr/>
        </p:nvCxnSpPr>
        <p:spPr>
          <a:xfrm rot="16200000" flipH="1">
            <a:off x="5498588" y="5059350"/>
            <a:ext cx="1025492" cy="4139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3"/>
          </p:cNvCxnSpPr>
          <p:nvPr/>
        </p:nvCxnSpPr>
        <p:spPr>
          <a:xfrm flipV="1">
            <a:off x="7718670" y="5195332"/>
            <a:ext cx="670440" cy="583726"/>
          </a:xfrm>
          <a:prstGeom prst="bentConnector3">
            <a:avLst>
              <a:gd name="adj1" fmla="val 1005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54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46" y="1380304"/>
            <a:ext cx="6489700" cy="250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875" y="419624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 of a combiner makes sense for arithmetic operations in particular.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2826" y="4873107"/>
            <a:ext cx="5998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http://</a:t>
            </a:r>
            <a:r>
              <a:rPr lang="en-US" sz="1400" dirty="0" err="1"/>
              <a:t>www.admin-magazine.com</a:t>
            </a:r>
            <a:r>
              <a:rPr lang="en-US" sz="1400" dirty="0"/>
              <a:t>/HPC/Articles/</a:t>
            </a:r>
            <a:r>
              <a:rPr lang="en-US" sz="1400" dirty="0" err="1"/>
              <a:t>MapReduce</a:t>
            </a:r>
            <a:r>
              <a:rPr lang="en-US" sz="1400" dirty="0"/>
              <a:t>-and-Hadoop</a:t>
            </a:r>
          </a:p>
        </p:txBody>
      </p:sp>
    </p:spTree>
    <p:extLst>
      <p:ext uri="{BB962C8B-B14F-4D97-AF65-F5344CB8AC3E}">
        <p14:creationId xmlns:p14="http://schemas.microsoft.com/office/powerpoint/2010/main" val="14823567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show repeatable results</a:t>
            </a:r>
          </a:p>
          <a:p>
            <a:pPr lvl="1"/>
            <a:r>
              <a:rPr lang="en-US" dirty="0" smtClean="0"/>
              <a:t>No matter how many times it is run</a:t>
            </a:r>
          </a:p>
          <a:p>
            <a:r>
              <a:rPr lang="en-US" dirty="0" smtClean="0"/>
              <a:t>Combiners are slow</a:t>
            </a:r>
          </a:p>
          <a:p>
            <a:pPr lvl="1"/>
            <a:r>
              <a:rPr lang="en-US" dirty="0" smtClean="0"/>
              <a:t>Compare MAP_OUTPUT_RECORDS without Combiner to COMBINER_OUTPUT_RECORDS with the Combiner</a:t>
            </a:r>
          </a:p>
          <a:p>
            <a:pPr lvl="2"/>
            <a:r>
              <a:rPr lang="en-US" dirty="0" smtClean="0"/>
              <a:t>MAP_OUTPUT_RECORDS should be far greater than the COMBINER_OUTPUT_RECORDS</a:t>
            </a:r>
          </a:p>
          <a:p>
            <a:r>
              <a:rPr lang="en-US" dirty="0" smtClean="0"/>
              <a:t>Make sure the combiner does not cause any needed data to be dropped</a:t>
            </a:r>
          </a:p>
          <a:p>
            <a:r>
              <a:rPr lang="en-US" dirty="0" smtClean="0"/>
              <a:t>Works only for functions that satisfy Commutative and </a:t>
            </a:r>
            <a:r>
              <a:rPr lang="en-US" smtClean="0"/>
              <a:t>Associative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37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9: Use combiner with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Use the combiner to enhance performance of the job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74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Partitioner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 the key space. </a:t>
            </a:r>
          </a:p>
          <a:p>
            <a:r>
              <a:rPr lang="en-US" dirty="0"/>
              <a:t>Partitioner controls the partitioning of the keys of the intermediate map-outputs. </a:t>
            </a:r>
          </a:p>
          <a:p>
            <a:r>
              <a:rPr lang="en-US" dirty="0" smtClean="0"/>
              <a:t>Partitioner allocates data across the number of partitions that you specify</a:t>
            </a:r>
          </a:p>
          <a:p>
            <a:r>
              <a:rPr lang="en-US" dirty="0" smtClean="0"/>
              <a:t>Key hash value determines the reducers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HashPartitioner.getPartition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r>
              <a:rPr lang="en-US" dirty="0" smtClean="0"/>
              <a:t>Can customize to ensure specific reducer targets</a:t>
            </a:r>
          </a:p>
          <a:p>
            <a:r>
              <a:rPr lang="en-US" dirty="0"/>
              <a:t>The total number of partitions is the same as the number of reduce tasks for the </a:t>
            </a:r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490" y="5536488"/>
            <a:ext cx="6098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API Docs</a:t>
            </a:r>
            <a:r>
              <a:rPr lang="en-US" sz="1200" dirty="0"/>
              <a:t>: http://</a:t>
            </a:r>
            <a:r>
              <a:rPr lang="en-US" sz="1200" dirty="0" err="1"/>
              <a:t>hadoop.apache.org</a:t>
            </a:r>
            <a:r>
              <a:rPr lang="en-US" sz="1200" dirty="0"/>
              <a:t>/docs/r1.2.0/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mapred</a:t>
            </a:r>
            <a:r>
              <a:rPr lang="en-US" sz="1200" dirty="0"/>
              <a:t>/</a:t>
            </a:r>
            <a:r>
              <a:rPr lang="en-US" sz="1200" dirty="0" err="1"/>
              <a:t>Partitioner.html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74730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Key's </a:t>
            </a:r>
            <a:r>
              <a:rPr lang="en-US" dirty="0" err="1" smtClean="0">
                <a:latin typeface="American Typewriter"/>
                <a:cs typeface="American Typewriter"/>
              </a:rPr>
              <a:t>hashcode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is used</a:t>
            </a:r>
          </a:p>
          <a:p>
            <a:pPr lvl="1"/>
            <a:r>
              <a:rPr lang="en-US" dirty="0" smtClean="0"/>
              <a:t>Converted to a positive value</a:t>
            </a:r>
          </a:p>
          <a:p>
            <a:pPr lvl="1"/>
            <a:r>
              <a:rPr lang="en-US" dirty="0" smtClean="0"/>
              <a:t>Returns a number from 0 to (# of Reducers minus1)</a:t>
            </a:r>
          </a:p>
          <a:p>
            <a:r>
              <a:rPr lang="en-US" dirty="0" smtClean="0"/>
              <a:t>Works on most keys</a:t>
            </a:r>
          </a:p>
          <a:p>
            <a:r>
              <a:rPr lang="en-US" dirty="0" smtClean="0"/>
              <a:t>May distribute unevenly</a:t>
            </a:r>
          </a:p>
          <a:p>
            <a:pPr lvl="1"/>
            <a:r>
              <a:rPr lang="en-US" dirty="0" smtClean="0"/>
              <a:t>If keys hash to similar values</a:t>
            </a:r>
          </a:p>
          <a:p>
            <a:pPr lvl="1"/>
            <a:r>
              <a:rPr lang="en-US" dirty="0" smtClean="0"/>
              <a:t>Customize to load-balance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23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HashPartitioner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345" y="1502634"/>
            <a:ext cx="6477561" cy="3541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400" dirty="0">
                <a:latin typeface="American Typewriter"/>
                <a:cs typeface="American Typewriter"/>
              </a:rPr>
              <a:t>/** Partition keys by their {@link </a:t>
            </a:r>
            <a:r>
              <a:rPr lang="en-US" sz="1400" dirty="0" err="1">
                <a:latin typeface="American Typewriter"/>
                <a:cs typeface="American Typewriter"/>
              </a:rPr>
              <a:t>Object#hashCode</a:t>
            </a:r>
            <a:r>
              <a:rPr lang="en-US" sz="1400" dirty="0">
                <a:latin typeface="American Typewriter"/>
                <a:cs typeface="American Typewriter"/>
              </a:rPr>
              <a:t>()}. */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public class </a:t>
            </a:r>
            <a:r>
              <a:rPr lang="en-US" sz="1400" dirty="0" err="1">
                <a:latin typeface="American Typewriter"/>
                <a:cs typeface="American Typewriter"/>
              </a:rPr>
              <a:t>HashPartitioner</a:t>
            </a:r>
            <a:r>
              <a:rPr lang="en-US" sz="1400" dirty="0">
                <a:latin typeface="American Typewriter"/>
                <a:cs typeface="American Typewriter"/>
              </a:rPr>
              <a:t>&lt;K2, V2&gt; implements Partitioner&lt;K2, V2&gt; {</a:t>
            </a:r>
          </a:p>
          <a:p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  public void configure(</a:t>
            </a:r>
            <a:r>
              <a:rPr lang="en-US" sz="1400" dirty="0" err="1">
                <a:latin typeface="American Typewriter"/>
                <a:cs typeface="American Typewriter"/>
              </a:rPr>
              <a:t>JobConf</a:t>
            </a:r>
            <a:r>
              <a:rPr lang="en-US" sz="1400" dirty="0">
                <a:latin typeface="American Typewriter"/>
                <a:cs typeface="American Typewriter"/>
              </a:rPr>
              <a:t> job) {}</a:t>
            </a:r>
          </a:p>
          <a:p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  /** Use {@link </a:t>
            </a:r>
            <a:r>
              <a:rPr lang="en-US" sz="1400" dirty="0" err="1">
                <a:latin typeface="American Typewriter"/>
                <a:cs typeface="American Typewriter"/>
              </a:rPr>
              <a:t>Object#hashCode</a:t>
            </a:r>
            <a:r>
              <a:rPr lang="en-US" sz="1400" dirty="0">
                <a:latin typeface="American Typewriter"/>
                <a:cs typeface="American Typewriter"/>
              </a:rPr>
              <a:t>()} to partition. */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 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 public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getPartition</a:t>
            </a:r>
            <a:r>
              <a:rPr lang="en-US" sz="1400" dirty="0">
                <a:latin typeface="American Typewriter"/>
                <a:cs typeface="American Typewriter"/>
              </a:rPr>
              <a:t>(K2 key, V2 value,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                        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err="1">
                <a:latin typeface="American Typewriter"/>
                <a:cs typeface="American Typewriter"/>
              </a:rPr>
              <a:t>numReduceTasks</a:t>
            </a:r>
            <a:r>
              <a:rPr lang="en-US" sz="1400" dirty="0">
                <a:latin typeface="American Typewriter"/>
                <a:cs typeface="American Typewriter"/>
              </a:rPr>
              <a:t>) {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   return (</a:t>
            </a:r>
            <a:r>
              <a:rPr lang="en-US" sz="1400" dirty="0" err="1">
                <a:latin typeface="American Typewriter"/>
                <a:cs typeface="American Typewriter"/>
              </a:rPr>
              <a:t>key.hashCode</a:t>
            </a:r>
            <a:r>
              <a:rPr lang="en-US" sz="1400" dirty="0">
                <a:latin typeface="American Typewriter"/>
                <a:cs typeface="American Typewriter"/>
              </a:rPr>
              <a:t>() &amp; </a:t>
            </a:r>
            <a:r>
              <a:rPr lang="en-US" sz="1400" dirty="0" err="1">
                <a:latin typeface="American Typewriter"/>
                <a:cs typeface="American Typewriter"/>
              </a:rPr>
              <a:t>Integer.MAX_VALUE</a:t>
            </a:r>
            <a:r>
              <a:rPr lang="en-US" sz="1400" dirty="0">
                <a:latin typeface="American Typewriter"/>
                <a:cs typeface="American Typewriter"/>
              </a:rPr>
              <a:t>) % </a:t>
            </a:r>
            <a:r>
              <a:rPr lang="en-US" sz="1400" dirty="0" err="1">
                <a:latin typeface="American Typewriter"/>
                <a:cs typeface="American Typewriter"/>
              </a:rPr>
              <a:t>numReduceTasks</a:t>
            </a:r>
            <a:r>
              <a:rPr lang="en-US" sz="1400" dirty="0">
                <a:latin typeface="American Typewriter"/>
                <a:cs typeface="American Typewriter"/>
              </a:rPr>
              <a:t>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 }</a:t>
            </a:r>
          </a:p>
          <a:p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}</a:t>
            </a:r>
          </a:p>
          <a:p>
            <a:endParaRPr lang="en-US" sz="1400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567" y="5625930"/>
            <a:ext cx="736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API docs</a:t>
            </a:r>
            <a:r>
              <a:rPr lang="en-US" sz="1200" dirty="0"/>
              <a:t>: http://</a:t>
            </a:r>
            <a:r>
              <a:rPr lang="en-US" sz="1200" dirty="0" err="1"/>
              <a:t>hadoop.apache.org</a:t>
            </a:r>
            <a:r>
              <a:rPr lang="en-US" sz="1200" dirty="0"/>
              <a:t>/docs/r1.2.0/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mapreduce</a:t>
            </a:r>
            <a:r>
              <a:rPr lang="en-US" sz="1200" dirty="0"/>
              <a:t>/lib/partition/</a:t>
            </a:r>
            <a:r>
              <a:rPr lang="en-US" sz="1200" dirty="0" err="1"/>
              <a:t>HashPartitioner.html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4320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7031"/>
              </p:ext>
            </p:extLst>
          </p:nvPr>
        </p:nvGraphicFramePr>
        <p:xfrm>
          <a:off x="284011" y="1093672"/>
          <a:ext cx="2935785" cy="51623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9816"/>
                <a:gridCol w="1037490"/>
                <a:gridCol w="1198479"/>
              </a:tblGrid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Key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Value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Partition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</a:tr>
              <a:tr h="34031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...</a:t>
                      </a:r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078" marR="85078" marT="42539" marB="42539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078" marR="85078" marT="42539" marB="42539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91348" y="1095118"/>
            <a:ext cx="5566676" cy="524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Lucida Grande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developer needs to know the key space</a:t>
            </a:r>
          </a:p>
          <a:p>
            <a:r>
              <a:rPr lang="en-US" dirty="0" smtClean="0"/>
              <a:t>Sampling the data can help to create the understanding.</a:t>
            </a:r>
          </a:p>
          <a:p>
            <a:pPr lvl="2"/>
            <a:r>
              <a:rPr lang="en-US" dirty="0" smtClean="0"/>
              <a:t>This could be divided up separately. For example 'S' might be broken up to go to several reducers.</a:t>
            </a:r>
            <a:br>
              <a:rPr lang="en-US" dirty="0" smtClean="0"/>
            </a:br>
            <a:r>
              <a:rPr lang="en-US" dirty="0" smtClean="0"/>
              <a:t>Sa to </a:t>
            </a:r>
            <a:r>
              <a:rPr lang="en-US" dirty="0" err="1" smtClean="0"/>
              <a:t>Sh</a:t>
            </a:r>
            <a:r>
              <a:rPr lang="en-US" dirty="0" smtClean="0"/>
              <a:t>    0</a:t>
            </a:r>
            <a:br>
              <a:rPr lang="en-US" dirty="0" smtClean="0"/>
            </a:br>
            <a:r>
              <a:rPr lang="en-US" dirty="0" smtClean="0"/>
              <a:t>Si  to </a:t>
            </a:r>
            <a:r>
              <a:rPr lang="en-US" dirty="0" err="1" smtClean="0"/>
              <a:t>Sm</a:t>
            </a:r>
            <a:r>
              <a:rPr lang="en-US" dirty="0" smtClean="0"/>
              <a:t>   1</a:t>
            </a:r>
            <a:br>
              <a:rPr lang="en-US" dirty="0" smtClean="0"/>
            </a:br>
            <a:r>
              <a:rPr lang="en-US" dirty="0" err="1" smtClean="0"/>
              <a:t>Sn</a:t>
            </a:r>
            <a:r>
              <a:rPr lang="en-US" dirty="0" smtClean="0"/>
              <a:t> to </a:t>
            </a:r>
            <a:r>
              <a:rPr lang="en-US" dirty="0" err="1" smtClean="0"/>
              <a:t>Sz</a:t>
            </a:r>
            <a:r>
              <a:rPr lang="en-US" dirty="0" smtClean="0"/>
              <a:t>    2 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33496" y="1448968"/>
            <a:ext cx="44719" cy="4807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757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10: Create a custom 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Write a </a:t>
            </a:r>
            <a:r>
              <a:rPr lang="en-US" dirty="0" err="1" smtClean="0"/>
              <a:t>MapReduce</a:t>
            </a:r>
            <a:r>
              <a:rPr lang="en-US" dirty="0" smtClean="0"/>
              <a:t> Java program that uses a custom partitioner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AlphabeticalPartitioner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Configure Hadoop to use your custom partitioner and to have 26 reducers</a:t>
            </a:r>
          </a:p>
          <a:p>
            <a:pPr lvl="1"/>
            <a:r>
              <a:rPr lang="en-US" dirty="0" smtClean="0"/>
              <a:t>Compile and run the program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311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data locally</a:t>
            </a:r>
          </a:p>
          <a:p>
            <a:r>
              <a:rPr lang="en-US" dirty="0" smtClean="0"/>
              <a:t>Reduce dependence on bandwidth</a:t>
            </a:r>
          </a:p>
          <a:p>
            <a:r>
              <a:rPr lang="en-US" dirty="0" smtClean="0"/>
              <a:t>Expect failure</a:t>
            </a:r>
          </a:p>
          <a:p>
            <a:r>
              <a:rPr lang="en-US" dirty="0" smtClean="0"/>
              <a:t>Handle failover elegantly</a:t>
            </a:r>
          </a:p>
          <a:p>
            <a:r>
              <a:rPr lang="en-US" dirty="0" smtClean="0"/>
              <a:t>Duplicate finite blocks of data to small groups of nodes instead of entire database</a:t>
            </a:r>
          </a:p>
          <a:p>
            <a:r>
              <a:rPr lang="en-US" dirty="0" smtClean="0"/>
              <a:t>Reduce elapsed seek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3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streaming allows us to create and run </a:t>
            </a:r>
            <a:r>
              <a:rPr lang="en-US" dirty="0" err="1" smtClean="0"/>
              <a:t>MapReduce</a:t>
            </a:r>
            <a:r>
              <a:rPr lang="en-US" dirty="0" smtClean="0"/>
              <a:t> jobs with any executable or script</a:t>
            </a:r>
          </a:p>
          <a:p>
            <a:r>
              <a:rPr lang="en-US" dirty="0" smtClean="0"/>
              <a:t>Typically a scripting language is used</a:t>
            </a:r>
          </a:p>
          <a:p>
            <a:pPr lvl="1"/>
            <a:r>
              <a:rPr lang="en-US" dirty="0" smtClean="0"/>
              <a:t>Supports Unix commands as mapper or reducer</a:t>
            </a:r>
          </a:p>
          <a:p>
            <a:pPr lvl="2"/>
            <a:r>
              <a:rPr lang="en-US" dirty="0" err="1" smtClean="0">
                <a:latin typeface="American Typewriter"/>
                <a:cs typeface="American Typewriter"/>
              </a:rPr>
              <a:t>awk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sed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grep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Supports scripting languages such as:</a:t>
            </a:r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Supports other languages such as:</a:t>
            </a:r>
          </a:p>
          <a:p>
            <a:pPr lvl="2"/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728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Short </a:t>
            </a:r>
            <a:r>
              <a:rPr lang="en-US" dirty="0" err="1" smtClean="0"/>
              <a:t>MapReduce</a:t>
            </a:r>
            <a:r>
              <a:rPr lang="en-US" dirty="0" smtClean="0"/>
              <a:t> programs</a:t>
            </a:r>
          </a:p>
          <a:p>
            <a:pPr lvl="2"/>
            <a:r>
              <a:rPr lang="en-US" dirty="0" smtClean="0"/>
              <a:t>more easily written in other languages</a:t>
            </a:r>
          </a:p>
          <a:p>
            <a:pPr lvl="1"/>
            <a:r>
              <a:rPr lang="en-US" dirty="0" smtClean="0"/>
              <a:t>Quick answers</a:t>
            </a:r>
          </a:p>
          <a:p>
            <a:pPr lvl="2"/>
            <a:r>
              <a:rPr lang="en-US" dirty="0" smtClean="0"/>
              <a:t>small quickly created data analysis needs</a:t>
            </a:r>
          </a:p>
          <a:p>
            <a:pPr lvl="1"/>
            <a:r>
              <a:rPr lang="en-US" dirty="0" smtClean="0"/>
              <a:t>Data is text based</a:t>
            </a:r>
          </a:p>
          <a:p>
            <a:pPr lvl="2"/>
            <a:r>
              <a:rPr lang="en-US" dirty="0" smtClean="0"/>
              <a:t>Each line read as a record</a:t>
            </a:r>
          </a:p>
          <a:p>
            <a:pPr lvl="1"/>
            <a:r>
              <a:rPr lang="en-US" dirty="0" smtClean="0"/>
              <a:t>Integration with legacy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91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6058" y="5285050"/>
            <a:ext cx="1980807" cy="700689"/>
          </a:xfrm>
          <a:prstGeom prst="roundRect">
            <a:avLst>
              <a:gd name="adj" fmla="val 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(Non-Java)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1862" y="1217448"/>
            <a:ext cx="8005379" cy="3669862"/>
          </a:xfrm>
          <a:prstGeom prst="roundRect">
            <a:avLst>
              <a:gd name="adj" fmla="val 9356"/>
            </a:avLst>
          </a:prstGeom>
          <a:solidFill>
            <a:srgbClr val="0080FF"/>
          </a:solidFill>
          <a:ln>
            <a:solidFill>
              <a:srgbClr val="0000FF"/>
            </a:solidFill>
          </a:ln>
          <a:effectLst>
            <a:innerShdw blurRad="190500" dist="63500" dir="5400000">
              <a:srgbClr val="FFFFFF">
                <a:alpha val="58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344" y="1401379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991" y="1918138"/>
            <a:ext cx="3853793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391" y="2070538"/>
            <a:ext cx="3853793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791" y="2222938"/>
            <a:ext cx="3853793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3503" y="1918138"/>
            <a:ext cx="3163250" cy="25522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15903" y="2070538"/>
            <a:ext cx="3136064" cy="25522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8549" y="2224685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0187" y="2091553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7517" y="2872828"/>
            <a:ext cx="954690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90949" y="2858815"/>
            <a:ext cx="784773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47241" y="2853560"/>
            <a:ext cx="1220943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68096" y="2872828"/>
            <a:ext cx="621594" cy="137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3257" y="2872828"/>
            <a:ext cx="907623" cy="137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01773" y="2859925"/>
            <a:ext cx="889205" cy="1388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OutputFormat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072142" y="4247931"/>
            <a:ext cx="0" cy="10418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 flipV="1">
            <a:off x="2242207" y="3546367"/>
            <a:ext cx="248742" cy="14013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6" idx="1"/>
          </p:cNvCxnSpPr>
          <p:nvPr/>
        </p:nvCxnSpPr>
        <p:spPr>
          <a:xfrm flipV="1">
            <a:off x="3275722" y="3541112"/>
            <a:ext cx="271519" cy="525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184" y="3748691"/>
            <a:ext cx="69991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38100" y="3541112"/>
            <a:ext cx="529996" cy="525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32838" y="3324020"/>
            <a:ext cx="535258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 flipV="1">
            <a:off x="7190880" y="3553929"/>
            <a:ext cx="210893" cy="645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>
            <a:off x="6089690" y="3560380"/>
            <a:ext cx="193567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6305" y="4238766"/>
            <a:ext cx="1" cy="103711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9505" y="4929634"/>
            <a:ext cx="8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28225" y="4920469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STDOUT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44870" y="5306669"/>
            <a:ext cx="2109480" cy="70068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 (Non-Java)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877844" y="4247933"/>
            <a:ext cx="0" cy="105590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66426" y="4238766"/>
            <a:ext cx="0" cy="106506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48592" y="4934500"/>
            <a:ext cx="8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STDIN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56475" y="4951032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319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streaming classes in the </a:t>
            </a:r>
            <a:r>
              <a:rPr lang="en-US" dirty="0" err="1" smtClean="0">
                <a:latin typeface="American Typewriter"/>
                <a:cs typeface="American Typewriter"/>
              </a:rPr>
              <a:t>contrib</a:t>
            </a:r>
            <a:r>
              <a:rPr lang="en-US" dirty="0" smtClean="0"/>
              <a:t>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built-in Unix commands to process data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wc</a:t>
            </a:r>
            <a:r>
              <a:rPr lang="en-US" dirty="0" smtClean="0"/>
              <a:t>, cat</a:t>
            </a:r>
          </a:p>
          <a:p>
            <a:pPr lvl="1"/>
            <a:r>
              <a:rPr lang="en-US" dirty="0" smtClean="0"/>
              <a:t>A script using combination of above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345" y="1502634"/>
            <a:ext cx="6477561" cy="171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latin typeface="American Typewriter"/>
                <a:cs typeface="American Typewriter"/>
              </a:rPr>
              <a:t>$ </a:t>
            </a:r>
            <a:r>
              <a:rPr lang="en-US" sz="1400" dirty="0" err="1" smtClean="0">
                <a:latin typeface="American Typewriter"/>
                <a:cs typeface="American Typewriter"/>
              </a:rPr>
              <a:t>hadoop</a:t>
            </a:r>
            <a:r>
              <a:rPr lang="en-US" sz="1400" dirty="0" smtClean="0">
                <a:latin typeface="American Typewriter"/>
                <a:cs typeface="American Typewriter"/>
              </a:rPr>
              <a:t> </a:t>
            </a:r>
            <a:r>
              <a:rPr lang="en-US" sz="1400" dirty="0">
                <a:latin typeface="American Typewriter"/>
                <a:cs typeface="American Typewriter"/>
              </a:rPr>
              <a:t>jar /</a:t>
            </a:r>
            <a:r>
              <a:rPr lang="en-US" sz="1400" dirty="0" err="1">
                <a:latin typeface="American Typewriter"/>
                <a:cs typeface="American Typewriter"/>
              </a:rPr>
              <a:t>usr</a:t>
            </a:r>
            <a:r>
              <a:rPr lang="en-US" sz="1400" dirty="0">
                <a:latin typeface="American Typewriter"/>
                <a:cs typeface="American Typewriter"/>
              </a:rPr>
              <a:t>/lib/</a:t>
            </a:r>
            <a:r>
              <a:rPr lang="en-US" sz="1400" dirty="0" err="1">
                <a:latin typeface="American Typewriter"/>
                <a:cs typeface="American Typewriter"/>
              </a:rPr>
              <a:t>hadoop-mapreduce</a:t>
            </a:r>
            <a:r>
              <a:rPr lang="en-US" sz="1400" dirty="0">
                <a:latin typeface="American Typewriter"/>
                <a:cs typeface="American Typewriter"/>
              </a:rPr>
              <a:t>/</a:t>
            </a:r>
            <a:r>
              <a:rPr lang="en-US" sz="1400" dirty="0" err="1">
                <a:latin typeface="American Typewriter"/>
                <a:cs typeface="American Typewriter"/>
              </a:rPr>
              <a:t>hadoop-</a:t>
            </a:r>
            <a:r>
              <a:rPr lang="en-US" sz="1400" dirty="0" err="1" smtClean="0">
                <a:latin typeface="American Typewriter"/>
                <a:cs typeface="American Typewriter"/>
              </a:rPr>
              <a:t>streaming.jar</a:t>
            </a:r>
            <a:r>
              <a:rPr lang="en-US" sz="1400" dirty="0" smtClean="0">
                <a:latin typeface="American Typewriter"/>
                <a:cs typeface="American Typewriter"/>
              </a:rPr>
              <a:t/>
            </a:r>
            <a:br>
              <a:rPr lang="en-US" sz="1400" dirty="0" smtClean="0">
                <a:latin typeface="American Typewriter"/>
                <a:cs typeface="American Typewriter"/>
              </a:rPr>
            </a:br>
            <a:r>
              <a:rPr lang="en-US" sz="1400" dirty="0" smtClean="0">
                <a:latin typeface="American Typewriter"/>
                <a:cs typeface="American Typewriter"/>
              </a:rPr>
              <a:t>   -input </a:t>
            </a:r>
            <a:r>
              <a:rPr lang="en-US" sz="1400" i="1" dirty="0" err="1" smtClean="0">
                <a:latin typeface="American Typewriter"/>
                <a:cs typeface="American Typewriter"/>
              </a:rPr>
              <a:t>inputfile</a:t>
            </a:r>
            <a:r>
              <a:rPr lang="en-US" sz="1400" dirty="0" smtClean="0">
                <a:latin typeface="American Typewriter"/>
                <a:cs typeface="American Typewriter"/>
              </a:rPr>
              <a:t/>
            </a:r>
            <a:br>
              <a:rPr lang="en-US" sz="1400" dirty="0" smtClean="0">
                <a:latin typeface="American Typewriter"/>
                <a:cs typeface="American Typewriter"/>
              </a:rPr>
            </a:br>
            <a:r>
              <a:rPr lang="en-US" sz="1400" dirty="0" smtClean="0">
                <a:latin typeface="American Typewriter"/>
                <a:cs typeface="American Typewriter"/>
              </a:rPr>
              <a:t>   -output </a:t>
            </a:r>
            <a:r>
              <a:rPr lang="en-US" sz="1400" i="1" dirty="0" err="1" smtClean="0">
                <a:latin typeface="American Typewriter"/>
                <a:cs typeface="American Typewriter"/>
              </a:rPr>
              <a:t>outputfile</a:t>
            </a:r>
            <a:r>
              <a:rPr lang="en-US" sz="1400" dirty="0" smtClean="0">
                <a:latin typeface="American Typewriter"/>
                <a:cs typeface="American Typewriter"/>
              </a:rPr>
              <a:t/>
            </a:r>
            <a:br>
              <a:rPr lang="en-US" sz="1400" dirty="0" smtClean="0">
                <a:latin typeface="American Typewriter"/>
                <a:cs typeface="American Typewriter"/>
              </a:rPr>
            </a:br>
            <a:r>
              <a:rPr lang="en-US" sz="1400" dirty="0" smtClean="0">
                <a:latin typeface="American Typewriter"/>
                <a:cs typeface="American Typewriter"/>
              </a:rPr>
              <a:t>   -mapper </a:t>
            </a:r>
            <a:r>
              <a:rPr lang="en-US" sz="1400" i="1" dirty="0" err="1" smtClean="0">
                <a:latin typeface="American Typewriter"/>
                <a:cs typeface="American Typewriter"/>
              </a:rPr>
              <a:t>myScript.py</a:t>
            </a:r>
            <a:endParaRPr lang="en-US" sz="1400" i="1" dirty="0">
              <a:latin typeface="American Typewriter"/>
              <a:cs typeface="American Typewriter"/>
            </a:endParaRPr>
          </a:p>
          <a:p>
            <a:r>
              <a:rPr lang="en-US" sz="1400" dirty="0" smtClean="0">
                <a:latin typeface="American Typewriter"/>
                <a:cs typeface="American Typewriter"/>
              </a:rPr>
              <a:t>   -file </a:t>
            </a:r>
            <a:r>
              <a:rPr lang="en-US" sz="1400" i="1" dirty="0" err="1" smtClean="0">
                <a:latin typeface="American Typewriter"/>
                <a:cs typeface="American Typewriter"/>
              </a:rPr>
              <a:t>myScript.py</a:t>
            </a:r>
            <a:endParaRPr lang="en-US" sz="1400" i="1" dirty="0" smtClean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-reducer </a:t>
            </a:r>
            <a:r>
              <a:rPr lang="en-US" sz="1400" i="1" dirty="0" smtClean="0">
                <a:latin typeface="American Typewriter"/>
                <a:cs typeface="American Typewriter"/>
              </a:rPr>
              <a:t>/bin/</a:t>
            </a:r>
            <a:r>
              <a:rPr lang="en-US" sz="1400" i="1" dirty="0" err="1" smtClean="0">
                <a:latin typeface="American Typewriter"/>
                <a:cs typeface="American Typewriter"/>
              </a:rPr>
              <a:t>somecommand</a:t>
            </a:r>
            <a:endParaRPr lang="en-US" sz="1400" i="1" dirty="0">
              <a:latin typeface="American Typewriter"/>
              <a:cs typeface="American Typewriter"/>
            </a:endParaRPr>
          </a:p>
          <a:p>
            <a:endParaRPr lang="en-US" sz="1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072635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and Key-value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can operate on key/value pairs</a:t>
            </a:r>
          </a:p>
          <a:p>
            <a:r>
              <a:rPr lang="en-US" dirty="0" smtClean="0"/>
              <a:t>Uses the tab character as a separator</a:t>
            </a:r>
          </a:p>
          <a:p>
            <a:pPr lvl="1"/>
            <a:r>
              <a:rPr lang="en-US" dirty="0" smtClean="0"/>
              <a:t>Default way to separate the key from the value in a record</a:t>
            </a:r>
          </a:p>
          <a:p>
            <a:pPr lvl="1"/>
            <a:r>
              <a:rPr lang="en-US" dirty="0" smtClean="0"/>
              <a:t>First value is considered as a key</a:t>
            </a:r>
          </a:p>
          <a:p>
            <a:pPr lvl="1"/>
            <a:r>
              <a:rPr lang="en-US" dirty="0" smtClean="0"/>
              <a:t>Remainder of line (excluding tab) is the value</a:t>
            </a:r>
          </a:p>
          <a:p>
            <a:pPr lvl="1"/>
            <a:r>
              <a:rPr lang="en-US" dirty="0" smtClean="0"/>
              <a:t>Without a delimiter the entire record is read in as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359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11: Use Python for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Demonstrate </a:t>
            </a:r>
            <a:r>
              <a:rPr lang="en-US" dirty="0" err="1" smtClean="0"/>
              <a:t>MapReduce</a:t>
            </a:r>
            <a:r>
              <a:rPr lang="en-US" dirty="0" smtClean="0"/>
              <a:t> using a non-Java language such as Python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Examine the Python map application</a:t>
            </a:r>
          </a:p>
          <a:p>
            <a:pPr lvl="1"/>
            <a:r>
              <a:rPr lang="en-US" dirty="0" smtClean="0"/>
              <a:t>Ensure that you have map data</a:t>
            </a:r>
          </a:p>
          <a:p>
            <a:pPr lvl="1"/>
            <a:r>
              <a:rPr lang="en-US" dirty="0" smtClean="0"/>
              <a:t>Run the streaming job</a:t>
            </a:r>
          </a:p>
          <a:p>
            <a:pPr lvl="1"/>
            <a:r>
              <a:rPr lang="en-US" dirty="0" smtClean="0"/>
              <a:t>Display the streaming job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34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Distributes application-specific large, read-only files efficiently</a:t>
            </a:r>
          </a:p>
          <a:p>
            <a:r>
              <a:rPr lang="en-US" dirty="0" smtClean="0"/>
              <a:t>Facility provided by Map-Reduce to cache files (text, archives, jars) needed by applications</a:t>
            </a:r>
          </a:p>
          <a:p>
            <a:r>
              <a:rPr lang="en-US" dirty="0" smtClean="0"/>
              <a:t>Specify files via URLs (</a:t>
            </a:r>
            <a:r>
              <a:rPr lang="en-US" dirty="0" err="1" smtClean="0"/>
              <a:t>hdfs</a:t>
            </a:r>
            <a:r>
              <a:rPr lang="en-US" dirty="0" smtClean="0"/>
              <a:t>:// or http://) to be cached via </a:t>
            </a:r>
            <a:r>
              <a:rPr lang="en-US" dirty="0" err="1" smtClean="0">
                <a:latin typeface="American Typewriter"/>
                <a:cs typeface="American Typewriter"/>
              </a:rPr>
              <a:t>JobConf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/>
              <a:t>Framework copies files to task nodes</a:t>
            </a:r>
          </a:p>
          <a:p>
            <a:pPr lvl="1"/>
            <a:r>
              <a:rPr lang="en-US" dirty="0" smtClean="0"/>
              <a:t>Before the tasks are launched</a:t>
            </a:r>
          </a:p>
          <a:p>
            <a:pPr lvl="1"/>
            <a:r>
              <a:rPr lang="en-US" dirty="0" smtClean="0"/>
              <a:t>Files are read-only</a:t>
            </a:r>
          </a:p>
          <a:p>
            <a:pPr lvl="1"/>
            <a:r>
              <a:rPr lang="en-US" dirty="0" smtClean="0"/>
              <a:t>Archives are un-archived on the slave</a:t>
            </a:r>
          </a:p>
          <a:p>
            <a:r>
              <a:rPr lang="en-US" dirty="0" smtClean="0"/>
              <a:t>Good for supplemental data</a:t>
            </a:r>
          </a:p>
          <a:p>
            <a:pPr lvl="1"/>
            <a:r>
              <a:rPr lang="en-US" dirty="0" smtClean="0"/>
              <a:t>Used </a:t>
            </a:r>
            <a:r>
              <a:rPr lang="en-US" i="1" dirty="0" smtClean="0"/>
              <a:t>locally</a:t>
            </a:r>
            <a:r>
              <a:rPr lang="en-US" dirty="0" smtClean="0"/>
              <a:t> by mappers and reducers</a:t>
            </a:r>
          </a:p>
          <a:p>
            <a:r>
              <a:rPr lang="en-US" dirty="0" smtClean="0"/>
              <a:t>Often stored on node's Linux file system</a:t>
            </a:r>
          </a:p>
          <a:p>
            <a:pPr lvl="1"/>
            <a:r>
              <a:rPr lang="en-US" dirty="0" smtClean="0"/>
              <a:t>Optionally upload from the local file system of the client</a:t>
            </a:r>
          </a:p>
          <a:p>
            <a:r>
              <a:rPr lang="en-US" dirty="0" smtClean="0"/>
              <a:t>Efficient</a:t>
            </a:r>
          </a:p>
          <a:p>
            <a:pPr lvl="1"/>
            <a:r>
              <a:rPr lang="en-US" dirty="0"/>
              <a:t>Once per job (i.e. node) [not once per task]</a:t>
            </a:r>
          </a:p>
          <a:p>
            <a:pPr lvl="1"/>
            <a:r>
              <a:rPr lang="en-US" dirty="0" smtClean="0"/>
              <a:t>Many tasks from the same job may run on a single node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294" y="6341563"/>
            <a:ext cx="6545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API docs: http</a:t>
            </a:r>
            <a:r>
              <a:rPr lang="en-US" sz="1200" dirty="0"/>
              <a:t>://</a:t>
            </a:r>
            <a:r>
              <a:rPr lang="en-US" sz="1200" dirty="0" err="1"/>
              <a:t>hadoop.apache.org</a:t>
            </a:r>
            <a:r>
              <a:rPr lang="en-US" sz="1200" dirty="0"/>
              <a:t>/docs/stable/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filecache</a:t>
            </a:r>
            <a:r>
              <a:rPr lang="en-US" sz="1200" dirty="0"/>
              <a:t>/</a:t>
            </a:r>
            <a:r>
              <a:rPr lang="en-US" sz="1200" dirty="0" err="1"/>
              <a:t>DistributedCache.html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72268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file access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5510" y="3112597"/>
            <a:ext cx="7691738" cy="7960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510" y="3112597"/>
            <a:ext cx="74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815608" y="2996322"/>
            <a:ext cx="876500" cy="102858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186090" y="2996322"/>
            <a:ext cx="876500" cy="102858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574107" y="2996322"/>
            <a:ext cx="876500" cy="102858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5510" y="4239572"/>
            <a:ext cx="7691738" cy="9033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File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6598" y="4498955"/>
            <a:ext cx="509801" cy="482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1671" y="3327607"/>
            <a:ext cx="509801" cy="482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3912" y="3372329"/>
            <a:ext cx="509801" cy="482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70872" y="4498955"/>
            <a:ext cx="509801" cy="482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0872" y="3327607"/>
            <a:ext cx="509801" cy="482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348288" y="1797794"/>
            <a:ext cx="1907285" cy="438268"/>
            <a:chOff x="1348288" y="1797794"/>
            <a:chExt cx="1907285" cy="438268"/>
          </a:xfrm>
        </p:grpSpPr>
        <p:sp>
          <p:nvSpPr>
            <p:cNvPr id="18" name="Rounded Rectangle 17"/>
            <p:cNvSpPr/>
            <p:nvPr/>
          </p:nvSpPr>
          <p:spPr>
            <a:xfrm>
              <a:off x="1348288" y="1797794"/>
              <a:ext cx="1907285" cy="438268"/>
            </a:xfrm>
            <a:prstGeom prst="roundRect">
              <a:avLst/>
            </a:prstGeom>
            <a:solidFill>
              <a:srgbClr val="70BCE9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46672" y="1887236"/>
              <a:ext cx="181114" cy="2683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16461" y="1887236"/>
              <a:ext cx="181114" cy="2683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4778" y="1887236"/>
              <a:ext cx="181114" cy="2683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05904" y="1887236"/>
              <a:ext cx="717744" cy="268327"/>
              <a:chOff x="2395842" y="1905472"/>
              <a:chExt cx="717744" cy="26832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95842" y="1905472"/>
                <a:ext cx="181114" cy="2683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4512" y="1905472"/>
                <a:ext cx="181114" cy="2683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32472" y="1905472"/>
                <a:ext cx="181114" cy="2683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407376" y="1828800"/>
              <a:ext cx="838200" cy="380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54729" y="1825545"/>
              <a:ext cx="838200" cy="380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1" idx="3"/>
              <a:endCxn id="22" idx="1"/>
            </p:cNvCxnSpPr>
            <p:nvPr/>
          </p:nvCxnSpPr>
          <p:spPr>
            <a:xfrm>
              <a:off x="2165892" y="2021400"/>
              <a:ext cx="240012" cy="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026290" y="1797794"/>
            <a:ext cx="1907285" cy="438268"/>
            <a:chOff x="1348288" y="1797794"/>
            <a:chExt cx="1907285" cy="438268"/>
          </a:xfrm>
        </p:grpSpPr>
        <p:sp>
          <p:nvSpPr>
            <p:cNvPr id="33" name="Rounded Rectangle 32"/>
            <p:cNvSpPr/>
            <p:nvPr/>
          </p:nvSpPr>
          <p:spPr>
            <a:xfrm>
              <a:off x="1348288" y="1797794"/>
              <a:ext cx="1907285" cy="438268"/>
            </a:xfrm>
            <a:prstGeom prst="roundRect">
              <a:avLst/>
            </a:prstGeom>
            <a:solidFill>
              <a:srgbClr val="70BCE9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6672" y="1887236"/>
              <a:ext cx="181114" cy="2683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16461" y="1887236"/>
              <a:ext cx="181114" cy="2683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84778" y="1887236"/>
              <a:ext cx="181114" cy="2683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405904" y="1887236"/>
              <a:ext cx="717744" cy="268327"/>
              <a:chOff x="2395842" y="1905472"/>
              <a:chExt cx="717744" cy="26832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395842" y="1905472"/>
                <a:ext cx="181114" cy="2683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64512" y="1905472"/>
                <a:ext cx="181114" cy="2683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32472" y="1905472"/>
                <a:ext cx="181114" cy="2683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407376" y="1828800"/>
              <a:ext cx="838200" cy="380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4729" y="1825545"/>
              <a:ext cx="838200" cy="380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6" idx="3"/>
              <a:endCxn id="41" idx="1"/>
            </p:cNvCxnSpPr>
            <p:nvPr/>
          </p:nvCxnSpPr>
          <p:spPr>
            <a:xfrm>
              <a:off x="2165892" y="2021400"/>
              <a:ext cx="240012" cy="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Elbow Connector 44"/>
          <p:cNvCxnSpPr>
            <a:endCxn id="10" idx="3"/>
          </p:cNvCxnSpPr>
          <p:nvPr/>
        </p:nvCxnSpPr>
        <p:spPr>
          <a:xfrm rot="5400000">
            <a:off x="1462274" y="3260190"/>
            <a:ext cx="2504386" cy="4561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6258783" y="3260757"/>
            <a:ext cx="2504386" cy="4561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6929" y="5751150"/>
            <a:ext cx="692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Avoid Network I/O by copying file once and keeping on local file system</a:t>
            </a:r>
            <a:endParaRPr lang="en-US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2942535" y="2450723"/>
            <a:ext cx="3828337" cy="1126975"/>
          </a:xfrm>
          <a:prstGeom prst="bentConnector3">
            <a:avLst>
              <a:gd name="adj1" fmla="val 71260"/>
            </a:avLst>
          </a:prstGeom>
          <a:ln w="1905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30800" y="2209235"/>
            <a:ext cx="279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Avoid accessing blocks from remote node 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2704" y="1362688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62444" y="1366199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829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software distribution mechanism</a:t>
            </a:r>
          </a:p>
          <a:p>
            <a:pPr lvl="1"/>
            <a:r>
              <a:rPr lang="en-US" dirty="0" smtClean="0"/>
              <a:t>For example to distribute shared objects (</a:t>
            </a:r>
            <a:r>
              <a:rPr lang="en-US" dirty="0" smtClean="0">
                <a:latin typeface="American Typewriter"/>
                <a:cs typeface="American Typewriter"/>
              </a:rPr>
              <a:t>.so</a:t>
            </a:r>
            <a:r>
              <a:rPr lang="en-US" dirty="0" smtClean="0"/>
              <a:t> files)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-files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allows to provide a comma-separated list of paths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-archive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allows to distribute .jar, .zip, .tar or .</a:t>
            </a:r>
            <a:r>
              <a:rPr lang="en-US" dirty="0" err="1" smtClean="0"/>
              <a:t>tar.gz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Decompression of archives is automatic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dirty="0" err="1" smtClean="0">
                <a:latin typeface="American Typewriter"/>
                <a:cs typeface="American Typewriter"/>
              </a:rPr>
              <a:t>libjars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modifies </a:t>
            </a:r>
            <a:r>
              <a:rPr lang="en-US" dirty="0" err="1" smtClean="0"/>
              <a:t>classpath</a:t>
            </a:r>
            <a:r>
              <a:rPr lang="en-US" dirty="0" smtClean="0"/>
              <a:t> of the mapper and reducer tasks</a:t>
            </a:r>
          </a:p>
          <a:p>
            <a:r>
              <a:rPr lang="en-US" dirty="0" smtClean="0"/>
              <a:t>Default cache size</a:t>
            </a:r>
          </a:p>
          <a:p>
            <a:pPr lvl="1"/>
            <a:r>
              <a:rPr lang="en-US" dirty="0" smtClean="0"/>
              <a:t>is 10GB</a:t>
            </a:r>
          </a:p>
          <a:p>
            <a:pPr lvl="1"/>
            <a:r>
              <a:rPr lang="en-US" dirty="0" smtClean="0"/>
              <a:t>can be set with the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local.cache.size</a:t>
            </a:r>
            <a:r>
              <a:rPr lang="en-US" dirty="0" smtClean="0"/>
              <a:t> 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Hadoop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1917836"/>
          </a:xfrm>
        </p:spPr>
        <p:txBody>
          <a:bodyPr/>
          <a:lstStyle/>
          <a:p>
            <a:r>
              <a:rPr lang="en-US" dirty="0" smtClean="0"/>
              <a:t>HDFS – is Hadoop Distributed File System</a:t>
            </a:r>
          </a:p>
          <a:p>
            <a:pPr lvl="1"/>
            <a:r>
              <a:rPr lang="en-US" dirty="0" smtClean="0"/>
              <a:t>HDFS provides storage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– a distributed analysis method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provides analysis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83" y="2452729"/>
            <a:ext cx="2774286" cy="6565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4013" y="3109310"/>
            <a:ext cx="8574011" cy="307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Distribute large amounts of data across thousands of commodity hardware nodes</a:t>
            </a:r>
          </a:p>
          <a:p>
            <a:pPr lvl="1"/>
            <a:r>
              <a:rPr lang="en-US" dirty="0" smtClean="0"/>
              <a:t>Process data in parallel</a:t>
            </a:r>
            <a:endParaRPr lang="en-US" dirty="0"/>
          </a:p>
          <a:p>
            <a:pPr lvl="1"/>
            <a:r>
              <a:rPr lang="en-US" dirty="0" smtClean="0"/>
              <a:t>Replicate data across cluster for reliability</a:t>
            </a:r>
          </a:p>
          <a:p>
            <a:r>
              <a:rPr lang="en-US" dirty="0" smtClean="0"/>
              <a:t>Analysis moved to data</a:t>
            </a:r>
          </a:p>
          <a:p>
            <a:pPr lvl="1"/>
            <a:r>
              <a:rPr lang="en-US" dirty="0" smtClean="0"/>
              <a:t>Avoids data copy</a:t>
            </a:r>
          </a:p>
          <a:p>
            <a:r>
              <a:rPr lang="en-US" dirty="0" smtClean="0"/>
              <a:t>Scanning of data</a:t>
            </a:r>
          </a:p>
          <a:p>
            <a:pPr lvl="1"/>
            <a:r>
              <a:rPr lang="en-US" dirty="0" smtClean="0"/>
              <a:t>Avoids random seeks</a:t>
            </a:r>
          </a:p>
          <a:p>
            <a:pPr lvl="1"/>
            <a:r>
              <a:rPr lang="en-US" dirty="0" smtClean="0"/>
              <a:t>Easiest way to process</a:t>
            </a:r>
          </a:p>
        </p:txBody>
      </p:sp>
    </p:spTree>
    <p:extLst>
      <p:ext uri="{BB962C8B-B14F-4D97-AF65-F5344CB8AC3E}">
        <p14:creationId xmlns:p14="http://schemas.microsoft.com/office/powerpoint/2010/main" val="3042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Keywords for documents</a:t>
            </a:r>
          </a:p>
          <a:p>
            <a:pPr lvl="1"/>
            <a:r>
              <a:rPr lang="en-US" dirty="0" smtClean="0"/>
              <a:t>City name for zip codes</a:t>
            </a:r>
          </a:p>
          <a:p>
            <a:r>
              <a:rPr lang="en-US" dirty="0" smtClean="0"/>
              <a:t>Distributed data</a:t>
            </a:r>
          </a:p>
          <a:p>
            <a:pPr lvl="1"/>
            <a:r>
              <a:rPr lang="en-US" dirty="0" smtClean="0"/>
              <a:t>for Map-</a:t>
            </a:r>
            <a:r>
              <a:rPr lang="en-US" smtClean="0"/>
              <a:t>side Joins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78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2109886"/>
          </a:xfrm>
        </p:spPr>
        <p:txBody>
          <a:bodyPr/>
          <a:lstStyle/>
          <a:p>
            <a:r>
              <a:rPr lang="en-US" dirty="0" err="1" smtClean="0"/>
              <a:t>TaskTracker</a:t>
            </a:r>
            <a:r>
              <a:rPr lang="en-US" dirty="0" smtClean="0"/>
              <a:t> deploys files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JobTracker's</a:t>
            </a:r>
            <a:r>
              <a:rPr lang="en-US" dirty="0" smtClean="0"/>
              <a:t> file system to local disks</a:t>
            </a:r>
          </a:p>
          <a:p>
            <a:pPr lvl="1"/>
            <a:r>
              <a:rPr lang="en-US" dirty="0" smtClean="0"/>
              <a:t>Before the job is run</a:t>
            </a:r>
          </a:p>
          <a:p>
            <a:r>
              <a:rPr lang="en-US" dirty="0" smtClean="0"/>
              <a:t>Reference count is maintained</a:t>
            </a:r>
          </a:p>
          <a:p>
            <a:pPr lvl="1"/>
            <a:r>
              <a:rPr lang="en-US" dirty="0" smtClean="0"/>
              <a:t>For each task that is using each file in cache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1216" y="3210984"/>
            <a:ext cx="1278975" cy="6797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JobTracker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4949" y="4624174"/>
            <a:ext cx="1377358" cy="1788849"/>
            <a:chOff x="804949" y="4624174"/>
            <a:chExt cx="1377358" cy="1788849"/>
          </a:xfrm>
        </p:grpSpPr>
        <p:sp>
          <p:nvSpPr>
            <p:cNvPr id="5" name="Rounded Rectangle 4"/>
            <p:cNvSpPr/>
            <p:nvPr/>
          </p:nvSpPr>
          <p:spPr>
            <a:xfrm>
              <a:off x="804949" y="4624174"/>
              <a:ext cx="1377358" cy="17888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8546" y="6041073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Node 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94388" y="4829892"/>
              <a:ext cx="1198480" cy="8918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4388" y="4794116"/>
              <a:ext cx="1176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FFFF"/>
                  </a:solidFill>
                </a:rPr>
                <a:t>TaskTracker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28546" y="5213166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98" y="5419230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1296863" y="5804815"/>
              <a:ext cx="660142" cy="236258"/>
            </a:xfrm>
            <a:prstGeom prst="snip1Rect">
              <a:avLst/>
            </a:prstGeom>
            <a:solidFill>
              <a:srgbClr val="678CE9"/>
            </a:solidFill>
            <a:ln>
              <a:solidFill>
                <a:srgbClr val="4661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File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22272" y="4626792"/>
            <a:ext cx="1377358" cy="1788849"/>
            <a:chOff x="804949" y="4624174"/>
            <a:chExt cx="1377358" cy="1788849"/>
          </a:xfrm>
        </p:grpSpPr>
        <p:sp>
          <p:nvSpPr>
            <p:cNvPr id="14" name="Rounded Rectangle 13"/>
            <p:cNvSpPr/>
            <p:nvPr/>
          </p:nvSpPr>
          <p:spPr>
            <a:xfrm>
              <a:off x="804949" y="4624174"/>
              <a:ext cx="1377358" cy="17888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8546" y="6041073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Node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4388" y="4829892"/>
              <a:ext cx="1198480" cy="8918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388" y="4794116"/>
              <a:ext cx="1176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FFFF"/>
                  </a:solidFill>
                </a:rPr>
                <a:t>TaskTracker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8546" y="5213166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8898" y="5419230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1296863" y="5804815"/>
              <a:ext cx="660142" cy="236258"/>
            </a:xfrm>
            <a:prstGeom prst="snip1Rect">
              <a:avLst/>
            </a:prstGeom>
            <a:solidFill>
              <a:srgbClr val="678CE9"/>
            </a:solidFill>
            <a:ln>
              <a:solidFill>
                <a:srgbClr val="4661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File</a:t>
              </a:r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95229" y="4624174"/>
            <a:ext cx="1377358" cy="1788849"/>
            <a:chOff x="6395229" y="4624174"/>
            <a:chExt cx="1377358" cy="1788849"/>
          </a:xfrm>
        </p:grpSpPr>
        <p:sp>
          <p:nvSpPr>
            <p:cNvPr id="22" name="Rounded Rectangle 21"/>
            <p:cNvSpPr/>
            <p:nvPr/>
          </p:nvSpPr>
          <p:spPr>
            <a:xfrm>
              <a:off x="6395229" y="4624174"/>
              <a:ext cx="1377358" cy="17888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8826" y="6041073"/>
              <a:ext cx="948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Node 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84668" y="4829892"/>
              <a:ext cx="1198480" cy="8918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84668" y="4794116"/>
              <a:ext cx="1176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FFFF"/>
                  </a:solidFill>
                </a:rPr>
                <a:t>TaskTracker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18826" y="5213166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19178" y="5419230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6887143" y="5804815"/>
              <a:ext cx="660142" cy="236258"/>
            </a:xfrm>
            <a:prstGeom prst="snip1Rect">
              <a:avLst/>
            </a:prstGeom>
            <a:solidFill>
              <a:srgbClr val="678CE9"/>
            </a:solidFill>
            <a:ln>
              <a:solidFill>
                <a:srgbClr val="4661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File</a:t>
              </a:r>
              <a:endParaRPr lang="en-US" sz="1200" dirty="0"/>
            </a:p>
          </p:txBody>
        </p:sp>
      </p:grpSp>
      <p:sp>
        <p:nvSpPr>
          <p:cNvPr id="30" name="Snip Single Corner Rectangle 29"/>
          <p:cNvSpPr/>
          <p:nvPr/>
        </p:nvSpPr>
        <p:spPr>
          <a:xfrm>
            <a:off x="4382857" y="3772618"/>
            <a:ext cx="660142" cy="236258"/>
          </a:xfrm>
          <a:prstGeom prst="snip1Rect">
            <a:avLst/>
          </a:prstGeom>
          <a:solidFill>
            <a:srgbClr val="678CE9"/>
          </a:solidFill>
          <a:ln>
            <a:solidFill>
              <a:srgbClr val="4661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0" idx="1"/>
          </p:cNvCxnSpPr>
          <p:nvPr/>
        </p:nvCxnSpPr>
        <p:spPr>
          <a:xfrm rot="16200000" flipH="1">
            <a:off x="5044298" y="3677505"/>
            <a:ext cx="472193" cy="11349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8" idx="2"/>
          </p:cNvCxnSpPr>
          <p:nvPr/>
        </p:nvCxnSpPr>
        <p:spPr>
          <a:xfrm rot="16200000" flipH="1">
            <a:off x="5646566" y="4682366"/>
            <a:ext cx="1441875" cy="10392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1" idx="0"/>
          </p:cNvCxnSpPr>
          <p:nvPr/>
        </p:nvCxnSpPr>
        <p:spPr>
          <a:xfrm rot="10800000" flipV="1">
            <a:off x="1957005" y="4481068"/>
            <a:ext cx="2755922" cy="14418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428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2682317"/>
          </a:xfrm>
        </p:spPr>
        <p:txBody>
          <a:bodyPr/>
          <a:lstStyle/>
          <a:p>
            <a:r>
              <a:rPr lang="en-US" dirty="0" smtClean="0"/>
              <a:t>Place the file on HDFS</a:t>
            </a:r>
          </a:p>
          <a:p>
            <a:r>
              <a:rPr lang="en-US" dirty="0" smtClean="0"/>
              <a:t>Call the static method </a:t>
            </a:r>
            <a:r>
              <a:rPr lang="en-US" dirty="0" err="1" smtClean="0">
                <a:latin typeface="American Typewriter"/>
                <a:cs typeface="American Typewriter"/>
              </a:rPr>
              <a:t>DistributedCache.addCacheFile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American Typewriter"/>
                <a:cs typeface="American Typewriter"/>
              </a:rPr>
              <a:t>DistributedCache.addCacheArchive</a:t>
            </a:r>
            <a:r>
              <a:rPr lang="en-US" dirty="0" smtClean="0">
                <a:latin typeface="American Typewriter"/>
                <a:cs typeface="American Typewriter"/>
              </a:rPr>
              <a:t>() </a:t>
            </a:r>
            <a:r>
              <a:rPr lang="en-US" dirty="0" smtClean="0"/>
              <a:t>to specify the files</a:t>
            </a:r>
          </a:p>
          <a:p>
            <a:r>
              <a:rPr lang="en-US" dirty="0" smtClean="0"/>
              <a:t>Mappers on each individual </a:t>
            </a:r>
            <a:r>
              <a:rPr lang="en-US" dirty="0" err="1" smtClean="0"/>
              <a:t>TaskTracker</a:t>
            </a:r>
            <a:r>
              <a:rPr lang="en-US" dirty="0" smtClean="0"/>
              <a:t> call method </a:t>
            </a:r>
            <a:r>
              <a:rPr lang="en-US" dirty="0" err="1" smtClean="0">
                <a:latin typeface="American Typewriter"/>
                <a:cs typeface="American Typewriter"/>
              </a:rPr>
              <a:t>getLocalCacheFiles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to get an array of local file Paths where the local copy is located</a:t>
            </a:r>
          </a:p>
          <a:p>
            <a:r>
              <a:rPr lang="en-US" dirty="0" smtClean="0"/>
              <a:t>The mapper uses Java file I/O techniques to read the local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1216" y="3772618"/>
            <a:ext cx="1278975" cy="6797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JobTracker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06550" y="4633118"/>
            <a:ext cx="1377358" cy="1788849"/>
            <a:chOff x="6395229" y="4624174"/>
            <a:chExt cx="1377358" cy="1788849"/>
          </a:xfrm>
        </p:grpSpPr>
        <p:sp>
          <p:nvSpPr>
            <p:cNvPr id="22" name="Rounded Rectangle 21"/>
            <p:cNvSpPr/>
            <p:nvPr/>
          </p:nvSpPr>
          <p:spPr>
            <a:xfrm>
              <a:off x="6395229" y="4624174"/>
              <a:ext cx="1377358" cy="17888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8826" y="6041073"/>
              <a:ext cx="948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Node 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84668" y="4829892"/>
              <a:ext cx="1198480" cy="8918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84668" y="4794116"/>
              <a:ext cx="1176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FFFF"/>
                  </a:solidFill>
                </a:rPr>
                <a:t>TaskTracker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18826" y="5213166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19178" y="5419230"/>
              <a:ext cx="554521" cy="1802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6887143" y="5804815"/>
              <a:ext cx="660142" cy="236258"/>
            </a:xfrm>
            <a:prstGeom prst="snip1Rect">
              <a:avLst/>
            </a:prstGeom>
            <a:solidFill>
              <a:srgbClr val="678CE9"/>
            </a:solidFill>
            <a:ln>
              <a:solidFill>
                <a:srgbClr val="4661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File</a:t>
              </a:r>
              <a:endParaRPr lang="en-US" sz="1200" dirty="0"/>
            </a:p>
          </p:txBody>
        </p:sp>
      </p:grpSp>
      <p:sp>
        <p:nvSpPr>
          <p:cNvPr id="29" name="Snip Single Corner Rectangle 28"/>
          <p:cNvSpPr/>
          <p:nvPr/>
        </p:nvSpPr>
        <p:spPr>
          <a:xfrm>
            <a:off x="4382857" y="4334252"/>
            <a:ext cx="660142" cy="236258"/>
          </a:xfrm>
          <a:prstGeom prst="snip1Rect">
            <a:avLst/>
          </a:prstGeom>
          <a:solidFill>
            <a:srgbClr val="678CE9"/>
          </a:solidFill>
          <a:ln>
            <a:solidFill>
              <a:srgbClr val="4661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31" name="Elbow Connector 30"/>
          <p:cNvCxnSpPr>
            <a:stCxn id="29" idx="1"/>
            <a:endCxn id="28" idx="2"/>
          </p:cNvCxnSpPr>
          <p:nvPr/>
        </p:nvCxnSpPr>
        <p:spPr>
          <a:xfrm rot="16200000" flipH="1">
            <a:off x="4775007" y="4508431"/>
            <a:ext cx="1361378" cy="14855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563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load the cache data into memory when the mapper is first initialized</a:t>
            </a:r>
          </a:p>
          <a:p>
            <a:r>
              <a:rPr lang="en-US" dirty="0"/>
              <a:t>I</a:t>
            </a:r>
            <a:r>
              <a:rPr lang="en-US" dirty="0" smtClean="0"/>
              <a:t>t is overwritten each time the mapper is initialized</a:t>
            </a:r>
          </a:p>
          <a:p>
            <a:r>
              <a:rPr lang="en-US" dirty="0" smtClean="0"/>
              <a:t>Provides an array of file paths to local copy of files pushed by </a:t>
            </a:r>
            <a:r>
              <a:rPr lang="en-US" dirty="0" err="1" smtClean="0"/>
              <a:t>DistributedCache</a:t>
            </a:r>
            <a:endParaRPr lang="en-US" dirty="0" smtClean="0"/>
          </a:p>
          <a:p>
            <a:r>
              <a:rPr lang="en-US" dirty="0" smtClean="0"/>
              <a:t>Cache file is retrieved using its original name</a:t>
            </a:r>
            <a:r>
              <a:rPr lang="en-US" dirty="0"/>
              <a:t> </a:t>
            </a:r>
            <a:r>
              <a:rPr lang="en-US" dirty="0" smtClean="0"/>
              <a:t>placed relative to the working directory of the task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345" y="3336202"/>
            <a:ext cx="6477561" cy="330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latin typeface="American Typewriter"/>
                <a:cs typeface="American Typewriter"/>
              </a:rPr>
              <a:t>public static class </a:t>
            </a:r>
            <a:r>
              <a:rPr lang="en-US" sz="1400" dirty="0" err="1" smtClean="0">
                <a:latin typeface="American Typewriter"/>
                <a:cs typeface="American Typewriter"/>
              </a:rPr>
              <a:t>MyMapClass</a:t>
            </a:r>
            <a:r>
              <a:rPr lang="en-US" sz="1400" dirty="0" smtClean="0">
                <a:latin typeface="American Typewriter"/>
                <a:cs typeface="American Typewriter"/>
              </a:rPr>
              <a:t> extends </a:t>
            </a:r>
            <a:r>
              <a:rPr lang="en-US" sz="1400" dirty="0" err="1" smtClean="0">
                <a:latin typeface="American Typewriter"/>
                <a:cs typeface="American Typewriter"/>
              </a:rPr>
              <a:t>MapReduceBase</a:t>
            </a:r>
            <a:endParaRPr lang="en-US" sz="1400" dirty="0" smtClean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	</a:t>
            </a:r>
            <a:r>
              <a:rPr lang="en-US" sz="1400" dirty="0" smtClean="0">
                <a:latin typeface="American Typewriter"/>
                <a:cs typeface="American Typewriter"/>
              </a:rPr>
              <a:t>implements Mapper&lt;K, V, K, V&gt; {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        private Path[] </a:t>
            </a:r>
            <a:r>
              <a:rPr lang="en-US" sz="1400" dirty="0" err="1" smtClean="0">
                <a:latin typeface="American Typewriter"/>
                <a:cs typeface="American Typewriter"/>
              </a:rPr>
              <a:t>localArchives</a:t>
            </a:r>
            <a:r>
              <a:rPr lang="en-US" sz="1400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private Path[] </a:t>
            </a:r>
            <a:r>
              <a:rPr lang="en-US" sz="1400" dirty="0" err="1" smtClean="0">
                <a:latin typeface="American Typewriter"/>
                <a:cs typeface="American Typewriter"/>
              </a:rPr>
              <a:t>localFiles</a:t>
            </a:r>
            <a:r>
              <a:rPr lang="en-US" sz="1400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public void configure(</a:t>
            </a:r>
            <a:r>
              <a:rPr lang="en-US" sz="1400" dirty="0" err="1" smtClean="0">
                <a:latin typeface="American Typewriter"/>
                <a:cs typeface="American Typewriter"/>
              </a:rPr>
              <a:t>JobConf</a:t>
            </a:r>
            <a:r>
              <a:rPr lang="en-US" sz="1400" dirty="0" smtClean="0">
                <a:latin typeface="American Typewriter"/>
                <a:cs typeface="American Typewriter"/>
              </a:rPr>
              <a:t> job) {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      </a:t>
            </a:r>
            <a:r>
              <a:rPr lang="en-US" sz="1400" dirty="0" err="1" smtClean="0">
                <a:latin typeface="American Typewriter"/>
                <a:cs typeface="American Typewriter"/>
              </a:rPr>
              <a:t>localArchives</a:t>
            </a:r>
            <a:r>
              <a:rPr lang="en-US" sz="1400" dirty="0" smtClean="0">
                <a:latin typeface="American Typewriter"/>
                <a:cs typeface="American Typewriter"/>
              </a:rPr>
              <a:t>  = </a:t>
            </a:r>
            <a:r>
              <a:rPr lang="en-US" sz="1400" dirty="0" err="1" smtClean="0">
                <a:latin typeface="American Typewriter"/>
                <a:cs typeface="American Typewriter"/>
              </a:rPr>
              <a:t>DistributedCache.getLocalCacheArchives</a:t>
            </a:r>
            <a:r>
              <a:rPr lang="en-US" sz="1400" dirty="0" smtClean="0">
                <a:latin typeface="American Typewriter"/>
                <a:cs typeface="American Typewriter"/>
              </a:rPr>
              <a:t>(job);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      </a:t>
            </a:r>
            <a:r>
              <a:rPr lang="en-US" sz="1400" dirty="0" err="1" smtClean="0">
                <a:latin typeface="American Typewriter"/>
                <a:cs typeface="American Typewriter"/>
              </a:rPr>
              <a:t>localFiles</a:t>
            </a:r>
            <a:r>
              <a:rPr lang="en-US" sz="1400" dirty="0" smtClean="0">
                <a:latin typeface="American Typewriter"/>
                <a:cs typeface="American Typewriter"/>
              </a:rPr>
              <a:t> = </a:t>
            </a:r>
            <a:r>
              <a:rPr lang="en-US" sz="1400" dirty="0" err="1" smtClean="0">
                <a:latin typeface="American Typewriter"/>
                <a:cs typeface="American Typewriter"/>
              </a:rPr>
              <a:t>DistributedCachc.getLocalCacheFiles</a:t>
            </a:r>
            <a:r>
              <a:rPr lang="en-US" sz="1400" dirty="0" smtClean="0">
                <a:latin typeface="American Typewriter"/>
                <a:cs typeface="American Typewriter"/>
              </a:rPr>
              <a:t>(job);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public void map(K key, V value, </a:t>
            </a:r>
            <a:r>
              <a:rPr lang="en-US" sz="1400" dirty="0" err="1" smtClean="0">
                <a:latin typeface="American Typewriter"/>
                <a:cs typeface="American Typewriter"/>
              </a:rPr>
              <a:t>OutputCollector</a:t>
            </a:r>
            <a:r>
              <a:rPr lang="en-US" sz="1400" dirty="0" smtClean="0">
                <a:latin typeface="American Typewriter"/>
                <a:cs typeface="American Typewriter"/>
              </a:rPr>
              <a:t>&lt;K, V&gt; output, 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           Reporter reporter) throws IO Exception {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       // Use data from the cached archives and files here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 </a:t>
            </a:r>
            <a:r>
              <a:rPr lang="en-US" sz="1400" dirty="0" smtClean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3866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200" dirty="0" smtClean="0"/>
              <a:t>Lab 12: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with Distributed Cache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Write a </a:t>
            </a:r>
            <a:r>
              <a:rPr lang="en-US" dirty="0" err="1" smtClean="0"/>
              <a:t>MapReduce</a:t>
            </a:r>
            <a:r>
              <a:rPr lang="en-US" dirty="0" smtClean="0"/>
              <a:t> program that uses the Distributed Cache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Configure your job to get the local cache file for your mapper</a:t>
            </a:r>
          </a:p>
          <a:p>
            <a:pPr lvl="1"/>
            <a:r>
              <a:rPr lang="en-US" dirty="0" smtClean="0"/>
              <a:t>In your Map class, open the File from the Distributed Cache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conf</a:t>
            </a:r>
            <a:r>
              <a:rPr lang="en-US" dirty="0" smtClean="0"/>
              <a:t> to add the cache file</a:t>
            </a:r>
          </a:p>
          <a:p>
            <a:pPr lvl="1"/>
            <a:r>
              <a:rPr lang="en-US" dirty="0" smtClean="0"/>
              <a:t>Compile and run your code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062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Monitoring and Debugging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 Hadoop job</a:t>
            </a:r>
            <a:endParaRPr lang="en-US" dirty="0"/>
          </a:p>
        </p:txBody>
      </p:sp>
      <p:pic>
        <p:nvPicPr>
          <p:cNvPr id="4" name="Picture 3" descr="Screenshot_5_20_13_11_12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2" y="1175149"/>
            <a:ext cx="7849900" cy="5032157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2330" y="870754"/>
            <a:ext cx="278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http://localhost:50030/</a:t>
            </a:r>
            <a:r>
              <a:rPr lang="en-US" sz="1400" dirty="0" err="1"/>
              <a:t>jobtracker.jsp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35619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TaskTracker</a:t>
            </a:r>
            <a:endParaRPr lang="en-US" dirty="0"/>
          </a:p>
        </p:txBody>
      </p:sp>
      <p:pic>
        <p:nvPicPr>
          <p:cNvPr id="4" name="Picture 3" descr="Screenshot_5_20_13_11_18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1" y="1392024"/>
            <a:ext cx="5768537" cy="517975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0791" y="888643"/>
            <a:ext cx="770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http://localhost:50030/</a:t>
            </a:r>
            <a:r>
              <a:rPr lang="en-US" dirty="0" err="1"/>
              <a:t>jobdetails.jsp?jobid</a:t>
            </a:r>
            <a:r>
              <a:rPr lang="en-US" dirty="0"/>
              <a:t>=job_201305172317_0001&amp;refresh=30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06157" y="1882096"/>
            <a:ext cx="2329973" cy="4459467"/>
          </a:xfrm>
        </p:spPr>
        <p:txBody>
          <a:bodyPr>
            <a:normAutofit/>
          </a:bodyPr>
          <a:lstStyle/>
          <a:p>
            <a:r>
              <a:rPr lang="en-US" dirty="0" smtClean="0"/>
              <a:t>Drill-down from </a:t>
            </a:r>
            <a:r>
              <a:rPr lang="en-US" dirty="0" err="1" smtClean="0"/>
              <a:t>JobTracker</a:t>
            </a:r>
            <a:r>
              <a:rPr lang="en-US" dirty="0" smtClean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23329139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13: Monitoring a Job with </a:t>
            </a:r>
            <a:r>
              <a:rPr lang="en-US" dirty="0" err="1" smtClean="0"/>
              <a:t>TaskTracker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Running a </a:t>
            </a:r>
            <a:r>
              <a:rPr lang="en-US" dirty="0" err="1" smtClean="0"/>
              <a:t>MapReduce</a:t>
            </a:r>
            <a:r>
              <a:rPr lang="en-US" dirty="0" smtClean="0"/>
              <a:t> job and analyze statistics in </a:t>
            </a:r>
            <a:r>
              <a:rPr lang="en-US" dirty="0" err="1" smtClean="0"/>
              <a:t>JobTracker</a:t>
            </a:r>
            <a:endParaRPr lang="en-US" dirty="0" smtClean="0"/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Run a Java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JobTracker</a:t>
            </a:r>
            <a:r>
              <a:rPr lang="en-US" dirty="0" smtClean="0"/>
              <a:t> GUI to analyze the job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74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IDE to step through</a:t>
            </a:r>
          </a:p>
          <a:p>
            <a:r>
              <a:rPr lang="en-US" dirty="0" smtClean="0"/>
              <a:t>Find the log files under 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var</a:t>
            </a:r>
            <a:r>
              <a:rPr lang="en-US" dirty="0" smtClean="0">
                <a:latin typeface="American Typewriter"/>
                <a:cs typeface="American Typewriter"/>
              </a:rPr>
              <a:t>/log/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i="1" dirty="0" smtClean="0">
                <a:latin typeface="American Typewriter"/>
                <a:cs typeface="American Typewriter"/>
              </a:rPr>
              <a:t>username</a:t>
            </a:r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i="1" dirty="0" smtClean="0">
                <a:latin typeface="American Typewriter"/>
                <a:cs typeface="American Typewriter"/>
              </a:rPr>
              <a:t>service</a:t>
            </a:r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i="1" dirty="0" err="1" smtClean="0">
                <a:latin typeface="American Typewriter"/>
                <a:cs typeface="American Typewriter"/>
              </a:rPr>
              <a:t>hostname</a:t>
            </a:r>
            <a:r>
              <a:rPr lang="en-US" dirty="0" err="1" smtClean="0">
                <a:latin typeface="American Typewriter"/>
                <a:cs typeface="American Typewriter"/>
              </a:rPr>
              <a:t>.log</a:t>
            </a:r>
            <a:endParaRPr lang="en-US" dirty="0">
              <a:latin typeface="American Typewriter"/>
              <a:cs typeface="American Typewriter"/>
            </a:endParaRPr>
          </a:p>
          <a:p>
            <a:pPr lvl="1"/>
            <a:r>
              <a:rPr lang="en-US" dirty="0" smtClean="0">
                <a:cs typeface="American Typewriter"/>
              </a:rPr>
              <a:t>Service could be '</a:t>
            </a:r>
            <a:r>
              <a:rPr lang="en-US" dirty="0" err="1" smtClean="0">
                <a:cs typeface="American Typewriter"/>
              </a:rPr>
              <a:t>jobtracker</a:t>
            </a:r>
            <a:r>
              <a:rPr lang="en-US" dirty="0" smtClean="0">
                <a:cs typeface="American Typewriter"/>
              </a:rPr>
              <a:t>', '</a:t>
            </a:r>
            <a:r>
              <a:rPr lang="en-US" dirty="0" err="1" smtClean="0">
                <a:cs typeface="American Typewriter"/>
              </a:rPr>
              <a:t>namenode</a:t>
            </a:r>
            <a:r>
              <a:rPr lang="en-US" dirty="0" smtClean="0">
                <a:cs typeface="American Typewriter"/>
              </a:rPr>
              <a:t>', '</a:t>
            </a:r>
            <a:r>
              <a:rPr lang="en-US" dirty="0" err="1" smtClean="0">
                <a:cs typeface="American Typewriter"/>
              </a:rPr>
              <a:t>tasktracker</a:t>
            </a:r>
            <a:r>
              <a:rPr lang="en-US" dirty="0" smtClean="0">
                <a:cs typeface="American Typewriter"/>
              </a:rPr>
              <a:t>', etc.</a:t>
            </a:r>
          </a:p>
          <a:p>
            <a:pPr lvl="1"/>
            <a:r>
              <a:rPr lang="en-US" dirty="0" smtClean="0">
                <a:cs typeface="American Typewriter"/>
              </a:rPr>
              <a:t>For </a:t>
            </a:r>
            <a:r>
              <a:rPr lang="en-US" dirty="0" err="1" smtClean="0">
                <a:cs typeface="American Typewriter"/>
              </a:rPr>
              <a:t>MapReduce</a:t>
            </a:r>
            <a:r>
              <a:rPr lang="en-US" dirty="0" smtClean="0">
                <a:cs typeface="American Typewriter"/>
              </a:rPr>
              <a:t> jobs, '</a:t>
            </a:r>
            <a:r>
              <a:rPr lang="en-US" dirty="0" err="1" smtClean="0">
                <a:cs typeface="American Typewriter"/>
              </a:rPr>
              <a:t>tasktracker</a:t>
            </a:r>
            <a:r>
              <a:rPr lang="en-US" dirty="0" smtClean="0">
                <a:cs typeface="American Typewriter"/>
              </a:rPr>
              <a:t>' is most relevant</a:t>
            </a:r>
          </a:p>
          <a:p>
            <a:r>
              <a:rPr lang="en-US" dirty="0" err="1" smtClean="0">
                <a:cs typeface="American Typewriter"/>
              </a:rPr>
              <a:t>TaskTracker</a:t>
            </a:r>
            <a:r>
              <a:rPr lang="en-US" dirty="0" smtClean="0">
                <a:cs typeface="American Typewriter"/>
              </a:rPr>
              <a:t> logs go to </a:t>
            </a:r>
            <a:r>
              <a:rPr lang="en-US" dirty="0" smtClean="0">
                <a:latin typeface="American Typewriter"/>
                <a:cs typeface="American Typewriter"/>
              </a:rPr>
              <a:t>$HADOOP_LOG_DIR/</a:t>
            </a:r>
            <a:r>
              <a:rPr lang="en-US" dirty="0" err="1" smtClean="0">
                <a:latin typeface="American Typewriter"/>
                <a:cs typeface="American Typewriter"/>
              </a:rPr>
              <a:t>userlogs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>
                <a:cs typeface="American Typewriter"/>
              </a:rPr>
              <a:t>Start at </a:t>
            </a:r>
            <a:r>
              <a:rPr lang="en-US" dirty="0" err="1" smtClean="0">
                <a:cs typeface="American Typewriter"/>
              </a:rPr>
              <a:t>JobTracker</a:t>
            </a:r>
            <a:r>
              <a:rPr lang="en-US" dirty="0" smtClean="0">
                <a:cs typeface="American Typewriter"/>
              </a:rPr>
              <a:t> UI and drill down from there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587" y="1869345"/>
            <a:ext cx="8255201" cy="1502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</a:t>
            </a:r>
            <a:r>
              <a:rPr lang="en-US" sz="1200" dirty="0" err="1" smtClean="0">
                <a:latin typeface="Andale Mono"/>
                <a:cs typeface="Andale Mono"/>
              </a:rPr>
              <a:t>pwd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/</a:t>
            </a:r>
            <a:r>
              <a:rPr lang="en-US" sz="1200" dirty="0" err="1" smtClean="0">
                <a:latin typeface="Andale Mono"/>
                <a:cs typeface="Andale Mono"/>
              </a:rPr>
              <a:t>var</a:t>
            </a:r>
            <a:r>
              <a:rPr lang="en-US" sz="1200" dirty="0" smtClean="0">
                <a:latin typeface="Andale Mono"/>
                <a:cs typeface="Andale Mono"/>
              </a:rPr>
              <a:t>/log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 </a:t>
            </a:r>
            <a:r>
              <a:rPr lang="en-US" sz="1200" dirty="0" err="1" smtClean="0">
                <a:latin typeface="Andale Mono"/>
                <a:cs typeface="Andale Mono"/>
              </a:rPr>
              <a:t>ls</a:t>
            </a:r>
            <a:r>
              <a:rPr lang="en-US" sz="1200" dirty="0" smtClean="0">
                <a:latin typeface="Andale Mono"/>
                <a:cs typeface="Andale Mono"/>
              </a:rPr>
              <a:t> -al </a:t>
            </a:r>
            <a:r>
              <a:rPr lang="en-US" sz="1200" dirty="0">
                <a:latin typeface="Andale Mono"/>
                <a:cs typeface="Andale Mono"/>
              </a:rPr>
              <a:t>| </a:t>
            </a:r>
            <a:r>
              <a:rPr lang="en-US" sz="1200" dirty="0" err="1">
                <a:latin typeface="Andale Mono"/>
                <a:cs typeface="Andale Mono"/>
              </a:rPr>
              <a:t>grep</a:t>
            </a:r>
            <a:r>
              <a:rPr lang="en-US" sz="1200" dirty="0">
                <a:latin typeface="Andale Mono"/>
                <a:cs typeface="Andale Mono"/>
              </a:rPr>
              <a:t> </a:t>
            </a:r>
            <a:r>
              <a:rPr lang="en-US" sz="1200" dirty="0" err="1">
                <a:latin typeface="Andale Mono"/>
                <a:cs typeface="Andale Mono"/>
              </a:rPr>
              <a:t>hadoop</a:t>
            </a:r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 err="1">
                <a:latin typeface="Andale Mono"/>
                <a:cs typeface="Andale Mono"/>
              </a:rPr>
              <a:t>drwxrwxr</a:t>
            </a:r>
            <a:r>
              <a:rPr lang="en-US" sz="1200" dirty="0">
                <a:latin typeface="Andale Mono"/>
                <a:cs typeface="Andale Mono"/>
              </a:rPr>
              <a:t>-x. 4 root      </a:t>
            </a:r>
            <a:r>
              <a:rPr lang="en-US" sz="1200" dirty="0" err="1">
                <a:latin typeface="Andale Mono"/>
                <a:cs typeface="Andale Mono"/>
              </a:rPr>
              <a:t>hadoop</a:t>
            </a:r>
            <a:r>
              <a:rPr lang="en-US" sz="1200" dirty="0">
                <a:latin typeface="Andale Mono"/>
                <a:cs typeface="Andale Mono"/>
              </a:rPr>
              <a:t>      12288 May 20 23:11 hadoop-0.20-mapreduce</a:t>
            </a:r>
          </a:p>
          <a:p>
            <a:r>
              <a:rPr lang="en-US" sz="1200" dirty="0" err="1">
                <a:latin typeface="Andale Mono"/>
                <a:cs typeface="Andale Mono"/>
              </a:rPr>
              <a:t>drwxrwxr</a:t>
            </a:r>
            <a:r>
              <a:rPr lang="en-US" sz="1200" dirty="0">
                <a:latin typeface="Andale Mono"/>
                <a:cs typeface="Andale Mono"/>
              </a:rPr>
              <a:t>-x. 2 </a:t>
            </a:r>
            <a:r>
              <a:rPr lang="en-US" sz="1200" dirty="0" err="1">
                <a:latin typeface="Andale Mono"/>
                <a:cs typeface="Andale Mono"/>
              </a:rPr>
              <a:t>hdfs</a:t>
            </a:r>
            <a:r>
              <a:rPr lang="en-US" sz="1200" dirty="0">
                <a:latin typeface="Andale Mono"/>
                <a:cs typeface="Andale Mono"/>
              </a:rPr>
              <a:t>      </a:t>
            </a:r>
            <a:r>
              <a:rPr lang="en-US" sz="1200" dirty="0" err="1">
                <a:latin typeface="Andale Mono"/>
                <a:cs typeface="Andale Mono"/>
              </a:rPr>
              <a:t>hadoop</a:t>
            </a:r>
            <a:r>
              <a:rPr lang="en-US" sz="1200" dirty="0">
                <a:latin typeface="Andale Mono"/>
                <a:cs typeface="Andale Mono"/>
              </a:rPr>
              <a:t>       4096 May 17 23:17 </a:t>
            </a:r>
            <a:r>
              <a:rPr lang="en-US" sz="1200" dirty="0" err="1">
                <a:latin typeface="Andale Mono"/>
                <a:cs typeface="Andale Mono"/>
              </a:rPr>
              <a:t>hadoop-hdfs</a:t>
            </a:r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 err="1">
                <a:latin typeface="Andale Mono"/>
                <a:cs typeface="Andale Mono"/>
              </a:rPr>
              <a:t>drwxrwxr</a:t>
            </a:r>
            <a:r>
              <a:rPr lang="en-US" sz="1200" dirty="0">
                <a:latin typeface="Andale Mono"/>
                <a:cs typeface="Andale Mono"/>
              </a:rPr>
              <a:t>-x  2 </a:t>
            </a:r>
            <a:r>
              <a:rPr lang="en-US" sz="1200" dirty="0" err="1">
                <a:latin typeface="Andale Mono"/>
                <a:cs typeface="Andale Mono"/>
              </a:rPr>
              <a:t>httpfs</a:t>
            </a:r>
            <a:r>
              <a:rPr lang="en-US" sz="1200" dirty="0">
                <a:latin typeface="Andale Mono"/>
                <a:cs typeface="Andale Mono"/>
              </a:rPr>
              <a:t>    </a:t>
            </a:r>
            <a:r>
              <a:rPr lang="en-US" sz="1200" dirty="0" err="1">
                <a:latin typeface="Andale Mono"/>
                <a:cs typeface="Andale Mono"/>
              </a:rPr>
              <a:t>httpfs</a:t>
            </a:r>
            <a:r>
              <a:rPr lang="en-US" sz="1200" dirty="0">
                <a:latin typeface="Andale Mono"/>
                <a:cs typeface="Andale Mono"/>
              </a:rPr>
              <a:t>       4096 Apr 22 10:36 </a:t>
            </a:r>
            <a:r>
              <a:rPr lang="en-US" sz="1200" dirty="0" err="1">
                <a:latin typeface="Andale Mono"/>
                <a:cs typeface="Andale Mono"/>
              </a:rPr>
              <a:t>hadoop-httpfs</a:t>
            </a:r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 err="1">
                <a:latin typeface="Andale Mono"/>
                <a:cs typeface="Andale Mono"/>
              </a:rPr>
              <a:t>drwxrwxr</a:t>
            </a:r>
            <a:r>
              <a:rPr lang="en-US" sz="1200" dirty="0">
                <a:latin typeface="Andale Mono"/>
                <a:cs typeface="Andale Mono"/>
              </a:rPr>
              <a:t>-x  2 </a:t>
            </a:r>
            <a:r>
              <a:rPr lang="en-US" sz="1200" dirty="0" err="1">
                <a:latin typeface="Andale Mono"/>
                <a:cs typeface="Andale Mono"/>
              </a:rPr>
              <a:t>mapred</a:t>
            </a:r>
            <a:r>
              <a:rPr lang="en-US" sz="1200" dirty="0">
                <a:latin typeface="Andale Mono"/>
                <a:cs typeface="Andale Mono"/>
              </a:rPr>
              <a:t>    </a:t>
            </a:r>
            <a:r>
              <a:rPr lang="en-US" sz="1200" dirty="0" err="1">
                <a:latin typeface="Andale Mono"/>
                <a:cs typeface="Andale Mono"/>
              </a:rPr>
              <a:t>hadoop</a:t>
            </a:r>
            <a:r>
              <a:rPr lang="en-US" sz="1200" dirty="0">
                <a:latin typeface="Andale Mono"/>
                <a:cs typeface="Andale Mono"/>
              </a:rPr>
              <a:t>       4096 Apr 22 10:36 </a:t>
            </a:r>
            <a:r>
              <a:rPr lang="en-US" sz="1200" dirty="0" err="1">
                <a:latin typeface="Andale Mono"/>
                <a:cs typeface="Andale Mono"/>
              </a:rPr>
              <a:t>hadoop-mapreduce</a:t>
            </a:r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 err="1">
                <a:latin typeface="Andale Mono"/>
                <a:cs typeface="Andale Mono"/>
              </a:rPr>
              <a:t>drwxrwxr</a:t>
            </a:r>
            <a:r>
              <a:rPr lang="en-US" sz="1200" dirty="0">
                <a:latin typeface="Andale Mono"/>
                <a:cs typeface="Andale Mono"/>
              </a:rPr>
              <a:t>-x  2 yarn      </a:t>
            </a:r>
            <a:r>
              <a:rPr lang="en-US" sz="1200" dirty="0" err="1">
                <a:latin typeface="Andale Mono"/>
                <a:cs typeface="Andale Mono"/>
              </a:rPr>
              <a:t>hadoop</a:t>
            </a:r>
            <a:r>
              <a:rPr lang="en-US" sz="1200" dirty="0">
                <a:latin typeface="Andale Mono"/>
                <a:cs typeface="Andale Mono"/>
              </a:rPr>
              <a:t>       4096 Apr 22 10:36 </a:t>
            </a:r>
            <a:r>
              <a:rPr lang="en-US" sz="1200" dirty="0" err="1">
                <a:latin typeface="Andale Mono"/>
                <a:cs typeface="Andale Mono"/>
              </a:rPr>
              <a:t>hadoop</a:t>
            </a:r>
            <a:r>
              <a:rPr lang="en-US" sz="1200" dirty="0">
                <a:latin typeface="Andale Mono"/>
                <a:cs typeface="Andale Mono"/>
              </a:rPr>
              <a:t>-yarn</a:t>
            </a:r>
          </a:p>
          <a:p>
            <a:endParaRPr lang="en-US" sz="1100" dirty="0">
              <a:latin typeface="Andale Mono"/>
              <a:cs typeface="Andale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690" y="5339714"/>
            <a:ext cx="7423066" cy="1154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100" dirty="0" smtClean="0">
                <a:latin typeface="Andale Mono"/>
                <a:cs typeface="Andale Mono"/>
              </a:rPr>
              <a:t>$ </a:t>
            </a:r>
            <a:r>
              <a:rPr lang="nl-NL" sz="1100" dirty="0" err="1">
                <a:latin typeface="Andale Mono"/>
                <a:cs typeface="Andale Mono"/>
              </a:rPr>
              <a:t>pwd</a:t>
            </a:r>
            <a:endParaRPr lang="nl-NL" sz="1100" dirty="0">
              <a:latin typeface="Andale Mono"/>
              <a:cs typeface="Andale Mono"/>
            </a:endParaRPr>
          </a:p>
          <a:p>
            <a:r>
              <a:rPr lang="nl-NL" sz="1100" dirty="0">
                <a:latin typeface="Andale Mono"/>
                <a:cs typeface="Andale Mono"/>
              </a:rPr>
              <a:t>/var/log/hadoop-0.20-mapreduce/</a:t>
            </a:r>
            <a:r>
              <a:rPr lang="nl-NL" sz="1100" dirty="0" err="1">
                <a:latin typeface="Andale Mono"/>
                <a:cs typeface="Andale Mono"/>
              </a:rPr>
              <a:t>userlogs</a:t>
            </a:r>
            <a:r>
              <a:rPr lang="nl-NL" sz="1100" dirty="0">
                <a:latin typeface="Andale Mono"/>
                <a:cs typeface="Andale Mono"/>
              </a:rPr>
              <a:t>/job_201305172317_0001</a:t>
            </a:r>
          </a:p>
          <a:p>
            <a:r>
              <a:rPr lang="nl-NL" sz="1100" dirty="0">
                <a:latin typeface="Andale Mono"/>
                <a:cs typeface="Andale Mono"/>
              </a:rPr>
              <a:t>$</a:t>
            </a:r>
            <a:r>
              <a:rPr lang="nl-NL" sz="1100" dirty="0" smtClean="0">
                <a:latin typeface="Andale Mono"/>
                <a:cs typeface="Andale Mono"/>
              </a:rPr>
              <a:t> </a:t>
            </a:r>
            <a:r>
              <a:rPr lang="nl-NL" sz="1100" dirty="0" err="1" smtClean="0">
                <a:latin typeface="Andale Mono"/>
                <a:cs typeface="Andale Mono"/>
              </a:rPr>
              <a:t>ls</a:t>
            </a:r>
            <a:r>
              <a:rPr lang="nl-NL" sz="1100" dirty="0" smtClean="0">
                <a:latin typeface="Andale Mono"/>
                <a:cs typeface="Andale Mono"/>
              </a:rPr>
              <a:t>  -al</a:t>
            </a:r>
            <a:endParaRPr lang="nl-NL" sz="1100" dirty="0">
              <a:latin typeface="Andale Mono"/>
              <a:cs typeface="Andale Mono"/>
            </a:endParaRPr>
          </a:p>
          <a:p>
            <a:r>
              <a:rPr lang="nl-NL" sz="1100" dirty="0" err="1">
                <a:latin typeface="Andale Mono"/>
                <a:cs typeface="Andale Mono"/>
              </a:rPr>
              <a:t>total</a:t>
            </a:r>
            <a:r>
              <a:rPr lang="nl-NL" sz="1100" dirty="0">
                <a:latin typeface="Andale Mono"/>
                <a:cs typeface="Andale Mono"/>
              </a:rPr>
              <a:t> 20</a:t>
            </a:r>
          </a:p>
          <a:p>
            <a:r>
              <a:rPr lang="nl-NL" sz="1100" dirty="0" err="1">
                <a:latin typeface="Andale Mono"/>
                <a:cs typeface="Andale Mono"/>
              </a:rPr>
              <a:t>lrwxrwxrwx</a:t>
            </a:r>
            <a:r>
              <a:rPr lang="nl-NL" sz="1100" dirty="0">
                <a:latin typeface="Andale Mono"/>
                <a:cs typeface="Andale Mono"/>
              </a:rPr>
              <a:t> 1 </a:t>
            </a:r>
            <a:r>
              <a:rPr lang="nl-NL" sz="1100" dirty="0" err="1">
                <a:latin typeface="Andale Mono"/>
                <a:cs typeface="Andale Mono"/>
              </a:rPr>
              <a:t>mapred</a:t>
            </a:r>
            <a:r>
              <a:rPr lang="nl-NL" sz="1100" dirty="0">
                <a:latin typeface="Andale Mono"/>
                <a:cs typeface="Andale Mono"/>
              </a:rPr>
              <a:t> </a:t>
            </a:r>
            <a:r>
              <a:rPr lang="nl-NL" sz="1100" dirty="0" err="1">
                <a:latin typeface="Andale Mono"/>
                <a:cs typeface="Andale Mono"/>
              </a:rPr>
              <a:t>mapred</a:t>
            </a:r>
            <a:r>
              <a:rPr lang="nl-NL" sz="1100" dirty="0">
                <a:latin typeface="Andale Mono"/>
                <a:cs typeface="Andale Mono"/>
              </a:rPr>
              <a:t> 114 May 20 23:12 attempt_201305172317_0001_m_000000_0 -&gt; /var/</a:t>
            </a:r>
            <a:r>
              <a:rPr lang="nl-NL" sz="1100" dirty="0" err="1">
                <a:latin typeface="Andale Mono"/>
                <a:cs typeface="Andale Mono"/>
              </a:rPr>
              <a:t>lib</a:t>
            </a:r>
            <a:r>
              <a:rPr lang="nl-NL" sz="1100" dirty="0">
                <a:latin typeface="Andale Mono"/>
                <a:cs typeface="Andale Mono"/>
              </a:rPr>
              <a:t>/</a:t>
            </a:r>
            <a:r>
              <a:rPr lang="nl-NL" sz="1100" dirty="0" err="1">
                <a:latin typeface="Andale Mono"/>
                <a:cs typeface="Andale Mono"/>
              </a:rPr>
              <a:t>hadoop-hdfs</a:t>
            </a:r>
            <a:r>
              <a:rPr lang="nl-NL" sz="1100" dirty="0">
                <a:latin typeface="Andale Mono"/>
                <a:cs typeface="Andale Mono"/>
              </a:rPr>
              <a:t>/cache/</a:t>
            </a:r>
            <a:r>
              <a:rPr lang="nl-NL" sz="1100" dirty="0" err="1">
                <a:latin typeface="Andale Mono"/>
                <a:cs typeface="Andale Mono"/>
              </a:rPr>
              <a:t>mapred</a:t>
            </a:r>
            <a:r>
              <a:rPr lang="nl-NL" sz="1100" dirty="0">
                <a:latin typeface="Andale Mono"/>
                <a:cs typeface="Andale Mono"/>
              </a:rPr>
              <a:t>/</a:t>
            </a:r>
            <a:r>
              <a:rPr lang="nl-NL" sz="1100" dirty="0" err="1">
                <a:latin typeface="Andale Mono"/>
                <a:cs typeface="Andale Mono"/>
              </a:rPr>
              <a:t>mapred</a:t>
            </a:r>
            <a:r>
              <a:rPr lang="nl-NL" sz="1100" dirty="0">
                <a:latin typeface="Andale Mono"/>
                <a:cs typeface="Andale Mono"/>
              </a:rPr>
              <a:t>/</a:t>
            </a:r>
            <a:r>
              <a:rPr lang="nl-NL" sz="1100" dirty="0" err="1">
                <a:latin typeface="Andale Mono"/>
                <a:cs typeface="Andale Mono"/>
              </a:rPr>
              <a:t>local</a:t>
            </a:r>
            <a:r>
              <a:rPr lang="nl-NL" sz="1100" dirty="0">
                <a:latin typeface="Andale Mono"/>
                <a:cs typeface="Andale Mono"/>
              </a:rPr>
              <a:t>/</a:t>
            </a:r>
            <a:r>
              <a:rPr lang="nl-NL" sz="1100" dirty="0" err="1">
                <a:latin typeface="Andale Mono"/>
                <a:cs typeface="Andale Mono"/>
              </a:rPr>
              <a:t>userlogs</a:t>
            </a:r>
            <a:r>
              <a:rPr lang="nl-NL" sz="1100" dirty="0">
                <a:latin typeface="Andale Mono"/>
                <a:cs typeface="Andale Mono"/>
              </a:rPr>
              <a:t>/job_201305172317_0001/</a:t>
            </a:r>
            <a:r>
              <a:rPr lang="nl-NL" sz="1100" dirty="0" smtClean="0">
                <a:latin typeface="Andale Mono"/>
                <a:cs typeface="Andale Mono"/>
              </a:rPr>
              <a:t>attempt_201305172317_0001_m_000000_0</a:t>
            </a:r>
            <a:endParaRPr lang="nl-NL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295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Scalability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11380"/>
              </p:ext>
            </p:extLst>
          </p:nvPr>
        </p:nvGraphicFramePr>
        <p:xfrm>
          <a:off x="1059793" y="1145785"/>
          <a:ext cx="7474388" cy="4709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8069" y="6227379"/>
            <a:ext cx="228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Rate: ~170 Mbps/node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Hadoop daemons and jobs use log4j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etc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/log4j.properties </a:t>
            </a:r>
            <a:r>
              <a:rPr lang="en-US" dirty="0" smtClean="0"/>
              <a:t>configures </a:t>
            </a:r>
            <a:r>
              <a:rPr lang="en-US" u="sng" dirty="0" smtClean="0"/>
              <a:t>cluster-wide</a:t>
            </a:r>
          </a:p>
          <a:p>
            <a:pPr lvl="1"/>
            <a:r>
              <a:rPr lang="en-US" dirty="0" smtClean="0"/>
              <a:t>One should use log4j, but with a different configuration file, or a programmable configuration for logging level</a:t>
            </a:r>
          </a:p>
          <a:p>
            <a:r>
              <a:rPr lang="en-US" dirty="0" smtClean="0"/>
              <a:t>Hadoop logs output from </a:t>
            </a:r>
            <a:r>
              <a:rPr lang="en-US" dirty="0" err="1" smtClean="0">
                <a:latin typeface="American Typewriter"/>
                <a:cs typeface="American Typewriter"/>
              </a:rPr>
              <a:t>System.out.println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American Typewriter"/>
                <a:cs typeface="American Typewriter"/>
              </a:rPr>
              <a:t>System.err.println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pPr lvl="1"/>
            <a:r>
              <a:rPr lang="en-US" dirty="0" smtClean="0"/>
              <a:t>Stored in files named </a:t>
            </a:r>
            <a:r>
              <a:rPr lang="en-US" dirty="0" err="1" smtClean="0">
                <a:latin typeface="American Typewriter"/>
                <a:cs typeface="American Typewriter"/>
              </a:rPr>
              <a:t>stdout</a:t>
            </a:r>
            <a:r>
              <a:rPr lang="en-US" dirty="0" smtClean="0"/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stderr</a:t>
            </a:r>
            <a:r>
              <a:rPr lang="en-US" dirty="0" smtClean="0"/>
              <a:t> and </a:t>
            </a:r>
            <a:r>
              <a:rPr lang="en-US" dirty="0" smtClean="0">
                <a:latin typeface="American Typewriter"/>
                <a:cs typeface="American Typewriter"/>
              </a:rPr>
              <a:t>syslog</a:t>
            </a:r>
          </a:p>
          <a:p>
            <a:pPr lvl="1"/>
            <a:r>
              <a:rPr lang="en-US" dirty="0" smtClean="0"/>
              <a:t>It is spread around the cluster</a:t>
            </a:r>
          </a:p>
          <a:p>
            <a:pPr lvl="2"/>
            <a:r>
              <a:rPr lang="en-US" dirty="0" smtClean="0"/>
              <a:t>Co-located on nodes with </a:t>
            </a:r>
            <a:r>
              <a:rPr lang="en-US" dirty="0" err="1" smtClean="0"/>
              <a:t>TaskTracker</a:t>
            </a:r>
            <a:r>
              <a:rPr lang="en-US" dirty="0" smtClean="0"/>
              <a:t> daemons</a:t>
            </a:r>
          </a:p>
          <a:p>
            <a:pPr lvl="2"/>
            <a:r>
              <a:rPr lang="en-US" dirty="0" smtClean="0">
                <a:latin typeface="American Typewriter"/>
                <a:cs typeface="American Typewriter"/>
              </a:rPr>
              <a:t>$(HADOOP_LOG_DIR)/</a:t>
            </a:r>
            <a:r>
              <a:rPr lang="en-US" dirty="0" err="1" smtClean="0">
                <a:latin typeface="American Typewriter"/>
                <a:cs typeface="American Typewriter"/>
              </a:rPr>
              <a:t>userlogs</a:t>
            </a:r>
            <a:r>
              <a:rPr lang="en-US" dirty="0" smtClean="0">
                <a:latin typeface="American Typewriter"/>
                <a:cs typeface="American Typewriter"/>
              </a:rPr>
              <a:t>/&lt;</a:t>
            </a:r>
            <a:r>
              <a:rPr lang="en-US" dirty="0" err="1" smtClean="0">
                <a:latin typeface="American Typewriter"/>
                <a:cs typeface="American Typewriter"/>
              </a:rPr>
              <a:t>subdirs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174" y="4794116"/>
            <a:ext cx="7181582" cy="1431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100" dirty="0" smtClean="0">
                <a:latin typeface="Andale Mono"/>
                <a:cs typeface="Andale Mono"/>
              </a:rPr>
              <a:t>$ </a:t>
            </a:r>
            <a:r>
              <a:rPr lang="en-US" sz="1100" dirty="0" err="1">
                <a:latin typeface="Andale Mono"/>
                <a:cs typeface="Andale Mono"/>
              </a:rPr>
              <a:t>pwd</a:t>
            </a:r>
            <a:endParaRPr lang="en-US" sz="1100" dirty="0">
              <a:latin typeface="Andale Mono"/>
              <a:cs typeface="Andale Mono"/>
            </a:endParaRPr>
          </a:p>
          <a:p>
            <a:r>
              <a:rPr lang="en-US" sz="1100" dirty="0">
                <a:latin typeface="Andale Mono"/>
                <a:cs typeface="Andale Mono"/>
              </a:rPr>
              <a:t>/</a:t>
            </a:r>
            <a:r>
              <a:rPr lang="en-US" sz="1100" dirty="0" err="1">
                <a:latin typeface="Andale Mono"/>
                <a:cs typeface="Andale Mono"/>
              </a:rPr>
              <a:t>var</a:t>
            </a:r>
            <a:r>
              <a:rPr lang="en-US" sz="1100" dirty="0">
                <a:latin typeface="Andale Mono"/>
                <a:cs typeface="Andale Mono"/>
              </a:rPr>
              <a:t>/log/hadoop-0.20-mapreduce</a:t>
            </a:r>
          </a:p>
          <a:p>
            <a:r>
              <a:rPr lang="en-US" sz="1100" dirty="0" smtClean="0">
                <a:latin typeface="Andale Mono"/>
                <a:cs typeface="Andale Mono"/>
              </a:rPr>
              <a:t>$ </a:t>
            </a:r>
            <a:r>
              <a:rPr lang="en-US" sz="1100" dirty="0" err="1" smtClean="0">
                <a:latin typeface="Andale Mono"/>
                <a:cs typeface="Andale Mono"/>
              </a:rPr>
              <a:t>ls</a:t>
            </a:r>
            <a:r>
              <a:rPr lang="en-US" sz="1100" dirty="0" smtClean="0">
                <a:latin typeface="Andale Mono"/>
                <a:cs typeface="Andale Mono"/>
              </a:rPr>
              <a:t> </a:t>
            </a:r>
            <a:r>
              <a:rPr lang="en-US" sz="1100" dirty="0">
                <a:latin typeface="Andale Mono"/>
                <a:cs typeface="Andale Mono"/>
              </a:rPr>
              <a:t>-al | </a:t>
            </a:r>
            <a:r>
              <a:rPr lang="en-US" sz="1100" dirty="0" err="1">
                <a:latin typeface="Andale Mono"/>
                <a:cs typeface="Andale Mono"/>
              </a:rPr>
              <a:t>grep</a:t>
            </a:r>
            <a:r>
              <a:rPr lang="en-US" sz="1100" dirty="0">
                <a:latin typeface="Andale Mono"/>
                <a:cs typeface="Andale Mono"/>
              </a:rPr>
              <a:t> ^d</a:t>
            </a:r>
          </a:p>
          <a:p>
            <a:r>
              <a:rPr lang="en-US" sz="1100" dirty="0" err="1">
                <a:latin typeface="Andale Mono"/>
                <a:cs typeface="Andale Mono"/>
              </a:rPr>
              <a:t>drwxrwxr</a:t>
            </a:r>
            <a:r>
              <a:rPr lang="en-US" sz="1100" dirty="0">
                <a:latin typeface="Andale Mono"/>
                <a:cs typeface="Andale Mono"/>
              </a:rPr>
              <a:t>-x.  4 root   </a:t>
            </a:r>
            <a:r>
              <a:rPr lang="en-US" sz="1100" dirty="0" err="1">
                <a:latin typeface="Andale Mono"/>
                <a:cs typeface="Andale Mono"/>
              </a:rPr>
              <a:t>hadoop</a:t>
            </a:r>
            <a:r>
              <a:rPr lang="en-US" sz="1100" dirty="0">
                <a:latin typeface="Andale Mono"/>
                <a:cs typeface="Andale Mono"/>
              </a:rPr>
              <a:t>    12288 May 21 07:40 .</a:t>
            </a:r>
          </a:p>
          <a:p>
            <a:r>
              <a:rPr lang="en-US" sz="1100" dirty="0" err="1">
                <a:latin typeface="Andale Mono"/>
                <a:cs typeface="Andale Mono"/>
              </a:rPr>
              <a:t>drwxr</a:t>
            </a:r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xr</a:t>
            </a:r>
            <a:r>
              <a:rPr lang="en-US" sz="1100" dirty="0">
                <a:latin typeface="Andale Mono"/>
                <a:cs typeface="Andale Mono"/>
              </a:rPr>
              <a:t>-x. 25 root   root       4096 May 19 19:01 ..</a:t>
            </a:r>
          </a:p>
          <a:p>
            <a:r>
              <a:rPr lang="en-US" sz="1100" dirty="0" err="1">
                <a:latin typeface="Andale Mono"/>
                <a:cs typeface="Andale Mono"/>
              </a:rPr>
              <a:t>drwxr</a:t>
            </a:r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xr</a:t>
            </a:r>
            <a:r>
              <a:rPr lang="en-US" sz="1100" dirty="0">
                <a:latin typeface="Andale Mono"/>
                <a:cs typeface="Andale Mono"/>
              </a:rPr>
              <a:t>-x.  3 </a:t>
            </a:r>
            <a:r>
              <a:rPr lang="en-US" sz="1100" dirty="0" err="1">
                <a:latin typeface="Andale Mono"/>
                <a:cs typeface="Andale Mono"/>
              </a:rPr>
              <a:t>mapred</a:t>
            </a:r>
            <a:r>
              <a:rPr lang="en-US" sz="1100" dirty="0">
                <a:latin typeface="Andale Mono"/>
                <a:cs typeface="Andale Mono"/>
              </a:rPr>
              <a:t> </a:t>
            </a:r>
            <a:r>
              <a:rPr lang="en-US" sz="1100" dirty="0" err="1">
                <a:latin typeface="Andale Mono"/>
                <a:cs typeface="Andale Mono"/>
              </a:rPr>
              <a:t>mapred</a:t>
            </a:r>
            <a:r>
              <a:rPr lang="en-US" sz="1100" dirty="0">
                <a:latin typeface="Andale Mono"/>
                <a:cs typeface="Andale Mono"/>
              </a:rPr>
              <a:t>     4096 May 20 23:12 history</a:t>
            </a:r>
          </a:p>
          <a:p>
            <a:r>
              <a:rPr lang="en-US" sz="1100" dirty="0" err="1">
                <a:latin typeface="Andale Mono"/>
                <a:cs typeface="Andale Mono"/>
              </a:rPr>
              <a:t>drwxr</a:t>
            </a:r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xr</a:t>
            </a:r>
            <a:r>
              <a:rPr lang="en-US" sz="1100" dirty="0">
                <a:latin typeface="Andale Mono"/>
                <a:cs typeface="Andale Mono"/>
              </a:rPr>
              <a:t>-x.  3 </a:t>
            </a:r>
            <a:r>
              <a:rPr lang="en-US" sz="1100" dirty="0" err="1">
                <a:latin typeface="Andale Mono"/>
                <a:cs typeface="Andale Mono"/>
              </a:rPr>
              <a:t>mapred</a:t>
            </a:r>
            <a:r>
              <a:rPr lang="en-US" sz="1100" dirty="0">
                <a:latin typeface="Andale Mono"/>
                <a:cs typeface="Andale Mono"/>
              </a:rPr>
              <a:t> </a:t>
            </a:r>
            <a:r>
              <a:rPr lang="en-US" sz="1100" dirty="0" err="1">
                <a:latin typeface="Andale Mono"/>
                <a:cs typeface="Andale Mono"/>
              </a:rPr>
              <a:t>mapred</a:t>
            </a:r>
            <a:r>
              <a:rPr lang="en-US" sz="1100" dirty="0">
                <a:latin typeface="Andale Mono"/>
                <a:cs typeface="Andale Mono"/>
              </a:rPr>
              <a:t>     4096 May 20 23:12 </a:t>
            </a:r>
            <a:r>
              <a:rPr lang="en-US" sz="1100" dirty="0" err="1" smtClean="0">
                <a:latin typeface="Andale Mono"/>
                <a:cs typeface="Andale Mono"/>
              </a:rPr>
              <a:t>userlogs</a:t>
            </a:r>
            <a:endParaRPr lang="en-US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318271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location of log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used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JobTracker</a:t>
            </a:r>
            <a:r>
              <a:rPr lang="en-US" dirty="0" smtClean="0"/>
              <a:t> GUI and follow the links to see your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r>
              <a:rPr lang="en-US" dirty="0" smtClean="0"/>
              <a:t> and syslog generated by log4j</a:t>
            </a:r>
          </a:p>
          <a:p>
            <a:pPr lvl="1"/>
            <a:r>
              <a:rPr lang="en-US" dirty="0" smtClean="0"/>
              <a:t>Write a script to collect logs from the cluster</a:t>
            </a:r>
          </a:p>
          <a:p>
            <a:pPr lvl="2"/>
            <a:r>
              <a:rPr lang="en-US" dirty="0" smtClean="0"/>
              <a:t>Links to logs are stored at </a:t>
            </a:r>
            <a:r>
              <a:rPr lang="en-US" dirty="0" smtClean="0">
                <a:latin typeface="American Typewriter"/>
                <a:cs typeface="American Typewriter"/>
              </a:rPr>
              <a:t>$HADOOP_LOG_DIR/</a:t>
            </a:r>
            <a:r>
              <a:rPr lang="en-US" dirty="0" err="1" smtClean="0">
                <a:latin typeface="American Typewriter"/>
                <a:cs typeface="American Typewriter"/>
              </a:rPr>
              <a:t>userlogs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2"/>
            <a:r>
              <a:rPr lang="en-US" dirty="0" smtClean="0"/>
              <a:t>Other </a:t>
            </a:r>
            <a:r>
              <a:rPr lang="en-US" dirty="0" err="1" smtClean="0">
                <a:latin typeface="American Typewriter"/>
                <a:cs typeface="American Typewriter"/>
              </a:rPr>
              <a:t>userlogs</a:t>
            </a:r>
            <a:r>
              <a:rPr lang="en-US" dirty="0" smtClean="0"/>
              <a:t> directories kept by each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May cause confusion when you only see a subset of your logs in a given </a:t>
            </a:r>
            <a:r>
              <a:rPr lang="en-US" dirty="0" err="1" smtClean="0">
                <a:latin typeface="American Typewriter"/>
                <a:cs typeface="American Typewriter"/>
              </a:rPr>
              <a:t>userlogs</a:t>
            </a:r>
            <a:r>
              <a:rPr lang="en-US" dirty="0" smtClean="0"/>
              <a:t> directory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756" y="3702919"/>
            <a:ext cx="8398304" cy="2200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100" dirty="0" smtClean="0">
                <a:latin typeface="Andale Mono"/>
                <a:cs typeface="Andale Mono"/>
              </a:rPr>
              <a:t>$ </a:t>
            </a:r>
            <a:r>
              <a:rPr lang="sk-SK" sz="1100" dirty="0">
                <a:latin typeface="Andale Mono"/>
                <a:cs typeface="Andale Mono"/>
              </a:rPr>
              <a:t>pwd</a:t>
            </a:r>
          </a:p>
          <a:p>
            <a:r>
              <a:rPr lang="sk-SK" sz="1100" dirty="0">
                <a:latin typeface="Andale Mono"/>
                <a:cs typeface="Andale Mono"/>
              </a:rPr>
              <a:t>/var/log/hadoop-0.20-mapreduce/userlogs/job_201305172317_0001/attempt_201305172317_0001_m_000000_0</a:t>
            </a:r>
          </a:p>
          <a:p>
            <a:r>
              <a:rPr lang="sk-SK" sz="1100" dirty="0">
                <a:latin typeface="Andale Mono"/>
                <a:cs typeface="Andale Mono"/>
              </a:rPr>
              <a:t>$</a:t>
            </a:r>
            <a:r>
              <a:rPr lang="sk-SK" sz="1100" dirty="0" smtClean="0">
                <a:latin typeface="Andale Mono"/>
                <a:cs typeface="Andale Mono"/>
              </a:rPr>
              <a:t> </a:t>
            </a:r>
            <a:r>
              <a:rPr lang="sk-SK" sz="1100" dirty="0">
                <a:latin typeface="Andale Mono"/>
                <a:cs typeface="Andale Mono"/>
              </a:rPr>
              <a:t>ls -al</a:t>
            </a:r>
          </a:p>
          <a:p>
            <a:r>
              <a:rPr lang="sk-SK" sz="1100" dirty="0">
                <a:latin typeface="Andale Mono"/>
                <a:cs typeface="Andale Mono"/>
              </a:rPr>
              <a:t>total 16</a:t>
            </a:r>
          </a:p>
          <a:p>
            <a:r>
              <a:rPr lang="sk-SK" sz="1100" dirty="0">
                <a:latin typeface="Andale Mono"/>
                <a:cs typeface="Andale Mono"/>
              </a:rPr>
              <a:t>drwx------ 2 mapred mapred 4096 May 20 23:12 .</a:t>
            </a:r>
          </a:p>
          <a:p>
            <a:r>
              <a:rPr lang="sk-SK" sz="1100" dirty="0">
                <a:latin typeface="Andale Mono"/>
                <a:cs typeface="Andale Mono"/>
              </a:rPr>
              <a:t>drwxr-xr-x 6 mapred mapred 4096 May 20 23:12 ..</a:t>
            </a:r>
          </a:p>
          <a:p>
            <a:r>
              <a:rPr lang="sk-SK" sz="1100" dirty="0">
                <a:latin typeface="Andale Mono"/>
                <a:cs typeface="Andale Mono"/>
              </a:rPr>
              <a:t>-rw-r--r-- 1 mapred mapred  143 May 20 23:12 log.index</a:t>
            </a:r>
          </a:p>
          <a:p>
            <a:r>
              <a:rPr lang="sk-SK" sz="1100" dirty="0">
                <a:latin typeface="Andale Mono"/>
                <a:cs typeface="Andale Mono"/>
              </a:rPr>
              <a:t>-rw-r--r-- 1 mapred mapred    0 May 20 23:12 stderr</a:t>
            </a:r>
          </a:p>
          <a:p>
            <a:r>
              <a:rPr lang="sk-SK" sz="1100" dirty="0">
                <a:latin typeface="Andale Mono"/>
                <a:cs typeface="Andale Mono"/>
              </a:rPr>
              <a:t>-rw-r--r-- 1 mapred mapred    0 May 20 23:12 stdout</a:t>
            </a:r>
          </a:p>
          <a:p>
            <a:r>
              <a:rPr lang="sk-SK" sz="1100" dirty="0">
                <a:latin typeface="Andale Mono"/>
                <a:cs typeface="Andale Mono"/>
              </a:rPr>
              <a:t>-rw-r--r-- 1 mapred mapred 1514 May 20 23:12 syslog</a:t>
            </a:r>
            <a:endParaRPr lang="en-US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8090920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14: Debug </a:t>
            </a:r>
            <a:r>
              <a:rPr lang="en-US" dirty="0" err="1" smtClean="0"/>
              <a:t>MapReduce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Write a simple </a:t>
            </a:r>
            <a:r>
              <a:rPr lang="en-US" dirty="0" err="1" smtClean="0"/>
              <a:t>MapReduce</a:t>
            </a:r>
            <a:r>
              <a:rPr lang="en-US" dirty="0" smtClean="0"/>
              <a:t> program that uses log4j and standard error output (</a:t>
            </a:r>
            <a:r>
              <a:rPr lang="en-US" dirty="0" err="1" smtClean="0"/>
              <a:t>stderr</a:t>
            </a:r>
            <a:r>
              <a:rPr lang="en-US" dirty="0" smtClean="0"/>
              <a:t>) to debug code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60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15: Practice </a:t>
            </a:r>
            <a:r>
              <a:rPr lang="en-US" dirty="0" err="1" smtClean="0"/>
              <a:t>MapReduce</a:t>
            </a:r>
            <a:r>
              <a:rPr lang="en-US" dirty="0" smtClean="0"/>
              <a:t> use-case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statistics</a:t>
            </a:r>
          </a:p>
          <a:p>
            <a:r>
              <a:rPr lang="en-US" dirty="0" smtClean="0"/>
              <a:t>Stock market statistics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05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 of PIG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PIG Latin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 Operators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Hadoop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" b="25330"/>
          <a:stretch/>
        </p:blipFill>
        <p:spPr>
          <a:xfrm>
            <a:off x="284012" y="963448"/>
            <a:ext cx="4589469" cy="512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4689" b="-74689"/>
          <a:stretch/>
        </p:blipFill>
        <p:spPr>
          <a:xfrm>
            <a:off x="4396875" y="1133856"/>
            <a:ext cx="45894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344" y="6396660"/>
            <a:ext cx="4731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 http</a:t>
            </a:r>
            <a:r>
              <a:rPr lang="en-US" sz="1050" dirty="0"/>
              <a:t>://</a:t>
            </a:r>
            <a:r>
              <a:rPr lang="en-US" sz="1050" dirty="0" err="1"/>
              <a:t>hadoopilluminated.com</a:t>
            </a:r>
            <a:r>
              <a:rPr lang="en-US" sz="1050" dirty="0"/>
              <a:t>/</a:t>
            </a:r>
            <a:r>
              <a:rPr lang="en-US" sz="1050" dirty="0" err="1"/>
              <a:t>hadoop_book</a:t>
            </a:r>
            <a:r>
              <a:rPr lang="en-US" sz="1050" dirty="0"/>
              <a:t>/chapter-</a:t>
            </a:r>
            <a:r>
              <a:rPr lang="en-US" sz="1050" dirty="0" err="1"/>
              <a:t>Hadoop_Versions.html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3522060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Architecture and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Hadoop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versions and branches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" y="742186"/>
            <a:ext cx="8812986" cy="5353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265" y="6270187"/>
            <a:ext cx="6862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Genealogy of Elephants II: </a:t>
            </a:r>
            <a:r>
              <a:rPr lang="en-US" sz="1200" dirty="0"/>
              <a:t>http://</a:t>
            </a:r>
            <a:r>
              <a:rPr lang="en-US" sz="1200" dirty="0" err="1"/>
              <a:t>drcos.boudnik.org</a:t>
            </a:r>
            <a:r>
              <a:rPr lang="en-US" sz="1200" dirty="0"/>
              <a:t>/2013/01/what-you-wanted-to-know-about-</a:t>
            </a:r>
            <a:r>
              <a:rPr lang="en-US" sz="1200" dirty="0" err="1"/>
              <a:t>hadoop.html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124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pic>
        <p:nvPicPr>
          <p:cNvPr id="4" name="Picture 3" descr="HadoopEco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574"/>
            <a:ext cx="9144000" cy="62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2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HDFS = Hadoop Distributed File System</a:t>
            </a:r>
          </a:p>
          <a:p>
            <a:r>
              <a:rPr lang="en-US" dirty="0" smtClean="0"/>
              <a:t>Primary storage for Hadoop</a:t>
            </a:r>
          </a:p>
          <a:p>
            <a:r>
              <a:rPr lang="en-US" dirty="0" smtClean="0"/>
              <a:t>Fast and reliable</a:t>
            </a:r>
          </a:p>
          <a:p>
            <a:r>
              <a:rPr lang="en-US" dirty="0" smtClean="0"/>
              <a:t>Deployed only on Linux so far (Windows in the works)</a:t>
            </a:r>
          </a:p>
          <a:p>
            <a:r>
              <a:rPr lang="en-US" dirty="0" smtClean="0"/>
              <a:t>Characteristics of </a:t>
            </a:r>
            <a:r>
              <a:rPr lang="en-US" dirty="0" smtClean="0"/>
              <a:t>HDFS</a:t>
            </a:r>
            <a:endParaRPr lang="en-US" dirty="0" smtClean="0"/>
          </a:p>
          <a:p>
            <a:pPr lvl="1"/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Replicated</a:t>
            </a:r>
          </a:p>
          <a:p>
            <a:pPr lvl="1"/>
            <a:r>
              <a:rPr lang="en-US" dirty="0" smtClean="0"/>
              <a:t>Linearly scalable</a:t>
            </a:r>
          </a:p>
          <a:p>
            <a:pPr lvl="1"/>
            <a:r>
              <a:rPr lang="en-US" dirty="0" smtClean="0"/>
              <a:t>Applications sequentially stream reads – often from very large files</a:t>
            </a:r>
          </a:p>
          <a:p>
            <a:pPr lvl="1"/>
            <a:r>
              <a:rPr lang="en-US" dirty="0" smtClean="0"/>
              <a:t>Optimized for read performance – avoids random disk seeks</a:t>
            </a:r>
          </a:p>
          <a:p>
            <a:pPr lvl="1"/>
            <a:r>
              <a:rPr lang="en-US" dirty="0" smtClean="0"/>
              <a:t>Write once and read many times</a:t>
            </a:r>
          </a:p>
          <a:p>
            <a:pPr lvl="1"/>
            <a:r>
              <a:rPr lang="en-US" dirty="0" smtClean="0"/>
              <a:t>Files only append</a:t>
            </a:r>
          </a:p>
          <a:p>
            <a:pPr lvl="1"/>
            <a:r>
              <a:rPr lang="en-US" dirty="0" smtClean="0"/>
              <a:t>Data stored in blocks distributed over many nodes with block sizes from 128MB to 1GB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38320" y="1092224"/>
            <a:ext cx="2219928" cy="22618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7216" y="1092224"/>
            <a:ext cx="116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NameNode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787216" y="1594970"/>
            <a:ext cx="1904842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Namespace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787216" y="2038155"/>
            <a:ext cx="1904842" cy="940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Management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1895" y="2567171"/>
            <a:ext cx="1592156" cy="2224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 Map</a:t>
            </a:r>
            <a:endParaRPr lang="en-US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5466062" y="1162293"/>
            <a:ext cx="1778000" cy="1751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14958" y="1162293"/>
            <a:ext cx="11652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Secondary</a:t>
            </a:r>
            <a:br>
              <a:rPr lang="en-US" sz="1600" dirty="0" smtClean="0"/>
            </a:br>
            <a:r>
              <a:rPr lang="en-US" sz="1600" dirty="0" err="1" smtClean="0"/>
              <a:t>NameNode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2080248" y="4750216"/>
            <a:ext cx="1778000" cy="175172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29144" y="4750216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DataNode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2229144" y="5252962"/>
            <a:ext cx="659729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BL1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041273" y="5252962"/>
            <a:ext cx="659729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BL6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2229144" y="5735366"/>
            <a:ext cx="659729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BL2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032329" y="5752202"/>
            <a:ext cx="659729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BL7</a:t>
            </a:r>
            <a:endParaRPr lang="en-US" sz="1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120931" y="4750216"/>
            <a:ext cx="1778000" cy="1751723"/>
            <a:chOff x="4120931" y="4750216"/>
            <a:chExt cx="1778000" cy="1751723"/>
          </a:xfrm>
        </p:grpSpPr>
        <p:sp>
          <p:nvSpPr>
            <p:cNvPr id="27" name="Rounded Rectangle 26"/>
            <p:cNvSpPr/>
            <p:nvPr/>
          </p:nvSpPr>
          <p:spPr>
            <a:xfrm>
              <a:off x="4120931" y="4750216"/>
              <a:ext cx="1778000" cy="17517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9827" y="4750216"/>
              <a:ext cx="10583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DataNode</a:t>
              </a:r>
              <a:endParaRPr lang="en-US" sz="16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269827" y="525296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BL1</a:t>
              </a:r>
              <a:endParaRPr lang="en-US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81956" y="525296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BL3</a:t>
              </a:r>
              <a:endParaRPr lang="en-US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69827" y="5735366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BL6</a:t>
              </a:r>
              <a:endParaRPr lang="en-US" sz="14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073012" y="575220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BL2</a:t>
              </a:r>
              <a:endParaRPr lang="en-US" sz="1400" dirty="0"/>
            </a:p>
          </p:txBody>
        </p:sp>
      </p:grpSp>
      <p:sp>
        <p:nvSpPr>
          <p:cNvPr id="33" name="Magnetic Disk 32"/>
          <p:cNvSpPr/>
          <p:nvPr/>
        </p:nvSpPr>
        <p:spPr>
          <a:xfrm>
            <a:off x="7289263" y="3065516"/>
            <a:ext cx="1270031" cy="81628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4467" y="4031191"/>
            <a:ext cx="14429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Namespace </a:t>
            </a:r>
            <a:r>
              <a:rPr lang="en-US" sz="1100" dirty="0" err="1" smtClean="0"/>
              <a:t>MetaData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Image (Checkpoint) &amp;</a:t>
            </a:r>
            <a:br>
              <a:rPr lang="en-US" sz="1100" dirty="0" smtClean="0"/>
            </a:br>
            <a:r>
              <a:rPr lang="en-US" sz="1100" dirty="0" smtClean="0"/>
              <a:t>Edit Journal Log</a:t>
            </a:r>
            <a:endParaRPr lang="en-US" sz="11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158969" y="5131222"/>
            <a:ext cx="1154574" cy="1132601"/>
            <a:chOff x="4120931" y="4750216"/>
            <a:chExt cx="1785707" cy="1751723"/>
          </a:xfrm>
        </p:grpSpPr>
        <p:sp>
          <p:nvSpPr>
            <p:cNvPr id="37" name="Rounded Rectangle 36"/>
            <p:cNvSpPr/>
            <p:nvPr/>
          </p:nvSpPr>
          <p:spPr>
            <a:xfrm>
              <a:off x="4120931" y="4750216"/>
              <a:ext cx="1778000" cy="17517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69827" y="4750216"/>
              <a:ext cx="1636811" cy="523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DataNode</a:t>
              </a:r>
              <a:endParaRPr lang="en-US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69827" y="525296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1956" y="525296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269827" y="5735366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073012" y="575220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6452" y="5214410"/>
            <a:ext cx="1154574" cy="1132601"/>
            <a:chOff x="4120931" y="4750216"/>
            <a:chExt cx="1785707" cy="1751723"/>
          </a:xfrm>
        </p:grpSpPr>
        <p:sp>
          <p:nvSpPr>
            <p:cNvPr id="44" name="Rounded Rectangle 43"/>
            <p:cNvSpPr/>
            <p:nvPr/>
          </p:nvSpPr>
          <p:spPr>
            <a:xfrm>
              <a:off x="4120931" y="4750216"/>
              <a:ext cx="1778000" cy="17517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69827" y="4750216"/>
              <a:ext cx="1636811" cy="523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DataNode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269827" y="525296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81956" y="525296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269827" y="5735366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73012" y="5752202"/>
              <a:ext cx="659729" cy="3468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50" name="Magnetic Disk 49"/>
          <p:cNvSpPr/>
          <p:nvPr/>
        </p:nvSpPr>
        <p:spPr>
          <a:xfrm>
            <a:off x="284012" y="3217916"/>
            <a:ext cx="1270031" cy="81628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25983" y="4034202"/>
            <a:ext cx="1620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Checkpoints Image and</a:t>
            </a:r>
            <a:br>
              <a:rPr lang="en-US" sz="1100" dirty="0" smtClean="0"/>
            </a:br>
            <a:r>
              <a:rPr lang="en-US" sz="1100" dirty="0" smtClean="0"/>
              <a:t>Edit Journal Log (backup)</a:t>
            </a:r>
            <a:endParaRPr lang="en-US" sz="1100" dirty="0"/>
          </a:p>
        </p:txBody>
      </p:sp>
      <p:cxnSp>
        <p:nvCxnSpPr>
          <p:cNvPr id="53" name="Straight Arrow Connector 52"/>
          <p:cNvCxnSpPr>
            <a:endCxn id="33" idx="1"/>
          </p:cNvCxnSpPr>
          <p:nvPr/>
        </p:nvCxnSpPr>
        <p:spPr>
          <a:xfrm>
            <a:off x="7244062" y="2094209"/>
            <a:ext cx="680217" cy="971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1"/>
            <a:endCxn id="50" idx="1"/>
          </p:cNvCxnSpPr>
          <p:nvPr/>
        </p:nvCxnSpPr>
        <p:spPr>
          <a:xfrm flipH="1">
            <a:off x="919028" y="2223158"/>
            <a:ext cx="719292" cy="994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58248" y="1940120"/>
            <a:ext cx="1598755" cy="1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20557" y="3354092"/>
            <a:ext cx="411772" cy="1396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614958" y="1768390"/>
            <a:ext cx="1524000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Namespace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5614958" y="2146881"/>
            <a:ext cx="1524000" cy="61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Management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759475" y="2455937"/>
            <a:ext cx="1234966" cy="2224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 Map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192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defines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Petabytes and </a:t>
            </a:r>
            <a:r>
              <a:rPr lang="en-US" dirty="0" err="1" smtClean="0"/>
              <a:t>exabytes</a:t>
            </a:r>
            <a:r>
              <a:rPr lang="en-US" dirty="0" smtClean="0"/>
              <a:t> (10</a:t>
            </a:r>
            <a:r>
              <a:rPr lang="en-US" baseline="30000" dirty="0" smtClean="0"/>
              <a:t>15</a:t>
            </a:r>
            <a:r>
              <a:rPr lang="en-US" dirty="0" smtClean="0"/>
              <a:t> bytes = 1 petabyte, 10</a:t>
            </a:r>
            <a:r>
              <a:rPr lang="en-US" baseline="30000" dirty="0" smtClean="0"/>
              <a:t>18</a:t>
            </a:r>
            <a:r>
              <a:rPr lang="en-US" dirty="0" smtClean="0"/>
              <a:t> bytes = 1 </a:t>
            </a:r>
            <a:r>
              <a:rPr lang="en-US" dirty="0" err="1" smtClean="0"/>
              <a:t>exabyte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Any type of data (text, XML, binary, structured, un-structured)</a:t>
            </a:r>
          </a:p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Speed at which it is collected (Social web, Satellite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0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Organized into files and directories</a:t>
            </a:r>
          </a:p>
          <a:p>
            <a:pPr lvl="1"/>
            <a:r>
              <a:rPr lang="en-US" dirty="0" smtClean="0"/>
              <a:t>Linux-like permissions prevent accidental deletions</a:t>
            </a:r>
          </a:p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Divided into uniform sized blocks</a:t>
            </a:r>
          </a:p>
          <a:p>
            <a:pPr lvl="1"/>
            <a:r>
              <a:rPr lang="en-US" dirty="0" smtClean="0"/>
              <a:t>Default 64 MB</a:t>
            </a:r>
          </a:p>
          <a:p>
            <a:pPr lvl="1"/>
            <a:r>
              <a:rPr lang="en-US" dirty="0" smtClean="0"/>
              <a:t>Distributed across clusters</a:t>
            </a:r>
          </a:p>
          <a:p>
            <a:r>
              <a:rPr lang="en-US" dirty="0" smtClean="0"/>
              <a:t>Rack-aware</a:t>
            </a:r>
          </a:p>
          <a:p>
            <a:r>
              <a:rPr lang="en-US" dirty="0" smtClean="0"/>
              <a:t>Keeps sizing checksums</a:t>
            </a:r>
          </a:p>
          <a:p>
            <a:pPr lvl="1"/>
            <a:r>
              <a:rPr lang="en-US" dirty="0" smtClean="0"/>
              <a:t>for corruption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9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runs in Hadoop distributed mode</a:t>
            </a:r>
          </a:p>
          <a:p>
            <a:pPr lvl="1"/>
            <a:r>
              <a:rPr lang="en-US" dirty="0" smtClean="0"/>
              <a:t>on a cluster</a:t>
            </a:r>
          </a:p>
          <a:p>
            <a:r>
              <a:rPr lang="en-US" dirty="0" smtClean="0"/>
              <a:t>3 main components:</a:t>
            </a:r>
          </a:p>
          <a:p>
            <a:pPr lvl="1"/>
            <a:r>
              <a:rPr lang="en-US" dirty="0" err="1" smtClean="0"/>
              <a:t>NameNode</a:t>
            </a:r>
            <a:endParaRPr lang="en-US" dirty="0" smtClean="0"/>
          </a:p>
          <a:p>
            <a:pPr lvl="2"/>
            <a:r>
              <a:rPr lang="en-US" dirty="0" smtClean="0"/>
              <a:t>Manages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lvl="2"/>
            <a:r>
              <a:rPr lang="en-US" dirty="0" smtClean="0"/>
              <a:t>Keeps metadata for all nodes and blocks</a:t>
            </a:r>
          </a:p>
          <a:p>
            <a:pPr lvl="1"/>
            <a:r>
              <a:rPr lang="en-US" dirty="0" err="1" smtClean="0"/>
              <a:t>DataNodes</a:t>
            </a:r>
            <a:endParaRPr lang="en-US" dirty="0" smtClean="0"/>
          </a:p>
          <a:p>
            <a:pPr lvl="2"/>
            <a:r>
              <a:rPr lang="en-US" dirty="0" smtClean="0"/>
              <a:t>Hold data blocks</a:t>
            </a:r>
          </a:p>
          <a:p>
            <a:pPr lvl="2"/>
            <a:r>
              <a:rPr lang="en-US" dirty="0" smtClean="0"/>
              <a:t>Live on racks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Talks directly to </a:t>
            </a:r>
            <a:r>
              <a:rPr lang="en-US" dirty="0" err="1" smtClean="0"/>
              <a:t>NameNode</a:t>
            </a:r>
            <a:r>
              <a:rPr lang="en-US" dirty="0" smtClean="0"/>
              <a:t> and then </a:t>
            </a:r>
            <a:r>
              <a:rPr lang="en-US" dirty="0" err="1" smtClean="0"/>
              <a:t>DataNodes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0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the </a:t>
            </a:r>
            <a:r>
              <a:rPr lang="en-US" i="1" dirty="0" err="1"/>
              <a:t>N</a:t>
            </a:r>
            <a:r>
              <a:rPr lang="en-US" i="1" dirty="0" err="1" smtClean="0"/>
              <a:t>amenode</a:t>
            </a:r>
            <a:r>
              <a:rPr lang="en-US" dirty="0" smtClean="0"/>
              <a:t> daemon</a:t>
            </a:r>
          </a:p>
          <a:p>
            <a:pPr lvl="1"/>
            <a:r>
              <a:rPr lang="en-US" dirty="0" smtClean="0"/>
              <a:t>Responsible for coordinating </a:t>
            </a:r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The ‘master’ of the </a:t>
            </a:r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Lots of overhead to being the Master</a:t>
            </a:r>
          </a:p>
          <a:p>
            <a:pPr lvl="1"/>
            <a:r>
              <a:rPr lang="en-US" dirty="0" smtClean="0"/>
              <a:t>Should be special server for performance</a:t>
            </a:r>
          </a:p>
          <a:p>
            <a:pPr lvl="1"/>
            <a:r>
              <a:rPr lang="en-US" dirty="0" smtClean="0"/>
              <a:t>Single point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0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</a:t>
            </a:r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an automatic secondary – named poorly!</a:t>
            </a:r>
          </a:p>
          <a:p>
            <a:r>
              <a:rPr lang="en-US" dirty="0" smtClean="0"/>
              <a:t>NO auto-failover</a:t>
            </a:r>
          </a:p>
          <a:p>
            <a:r>
              <a:rPr lang="en-US" dirty="0" smtClean="0"/>
              <a:t>Must be configured</a:t>
            </a:r>
          </a:p>
          <a:p>
            <a:r>
              <a:rPr lang="en-US" dirty="0" smtClean="0"/>
              <a:t>Merges and manages two files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image (</a:t>
            </a:r>
            <a:r>
              <a:rPr lang="en-US" i="1" dirty="0" err="1" smtClean="0"/>
              <a:t>fsimage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Edit log</a:t>
            </a:r>
          </a:p>
          <a:p>
            <a:r>
              <a:rPr lang="en-US" dirty="0" smtClean="0"/>
              <a:t>Sends resulting metadata back to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Should run on a separate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7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node running a </a:t>
            </a:r>
            <a:r>
              <a:rPr lang="en-US" i="1" dirty="0" err="1" smtClean="0"/>
              <a:t>datanode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Slave</a:t>
            </a:r>
          </a:p>
          <a:p>
            <a:r>
              <a:rPr lang="en-US" dirty="0" smtClean="0"/>
              <a:t>Manages block reads/writes for HDFS</a:t>
            </a:r>
          </a:p>
          <a:p>
            <a:r>
              <a:rPr lang="en-US" dirty="0" smtClean="0"/>
              <a:t>Manages block replication</a:t>
            </a:r>
          </a:p>
          <a:p>
            <a:r>
              <a:rPr lang="en-US" dirty="0" smtClean="0"/>
              <a:t>Pings </a:t>
            </a:r>
            <a:r>
              <a:rPr lang="en-US" dirty="0" err="1" smtClean="0"/>
              <a:t>NameNode</a:t>
            </a:r>
            <a:r>
              <a:rPr lang="en-US" dirty="0" smtClean="0"/>
              <a:t> and gets instructions back</a:t>
            </a:r>
          </a:p>
          <a:p>
            <a:r>
              <a:rPr lang="en-US" dirty="0" smtClean="0"/>
              <a:t>If heartbeat fails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removes from cluster</a:t>
            </a:r>
          </a:p>
          <a:p>
            <a:pPr lvl="1"/>
            <a:r>
              <a:rPr lang="en-US" dirty="0" smtClean="0"/>
              <a:t>Replicated blocks take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84012" y="4426608"/>
            <a:ext cx="8574011" cy="373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Heartbeats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84940" y="1092224"/>
            <a:ext cx="1777543" cy="133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68414" y="1589730"/>
            <a:ext cx="1410138" cy="280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sz="1050" dirty="0"/>
          </a:p>
        </p:txBody>
      </p:sp>
      <p:grpSp>
        <p:nvGrpSpPr>
          <p:cNvPr id="9" name="Group 8"/>
          <p:cNvGrpSpPr/>
          <p:nvPr/>
        </p:nvGrpSpPr>
        <p:grpSpPr>
          <a:xfrm>
            <a:off x="937177" y="3915103"/>
            <a:ext cx="1042276" cy="1541517"/>
            <a:chOff x="1042276" y="3512207"/>
            <a:chExt cx="1042276" cy="1541517"/>
          </a:xfrm>
        </p:grpSpPr>
        <p:sp>
          <p:nvSpPr>
            <p:cNvPr id="6" name="Rounded Rectangle 5"/>
            <p:cNvSpPr/>
            <p:nvPr/>
          </p:nvSpPr>
          <p:spPr>
            <a:xfrm>
              <a:off x="1042276" y="3512207"/>
              <a:ext cx="1042276" cy="15415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agnetic Disk 6"/>
            <p:cNvSpPr/>
            <p:nvPr/>
          </p:nvSpPr>
          <p:spPr>
            <a:xfrm>
              <a:off x="1322554" y="4230415"/>
              <a:ext cx="481724" cy="62186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29867" y="3665502"/>
              <a:ext cx="849586" cy="4072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DataNode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daemon</a:t>
              </a:r>
              <a:endParaRPr lang="en-US" sz="105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78522" y="3915103"/>
            <a:ext cx="1042276" cy="1541517"/>
            <a:chOff x="1042276" y="3512207"/>
            <a:chExt cx="1042276" cy="1541517"/>
          </a:xfrm>
        </p:grpSpPr>
        <p:sp>
          <p:nvSpPr>
            <p:cNvPr id="11" name="Rounded Rectangle 10"/>
            <p:cNvSpPr/>
            <p:nvPr/>
          </p:nvSpPr>
          <p:spPr>
            <a:xfrm>
              <a:off x="1042276" y="3512207"/>
              <a:ext cx="1042276" cy="15415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agnetic Disk 11"/>
            <p:cNvSpPr/>
            <p:nvPr/>
          </p:nvSpPr>
          <p:spPr>
            <a:xfrm>
              <a:off x="1322554" y="4230415"/>
              <a:ext cx="481724" cy="62186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29867" y="3665502"/>
              <a:ext cx="849586" cy="4072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DataNode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daemon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3301" y="3915103"/>
            <a:ext cx="1042276" cy="1541517"/>
            <a:chOff x="1042276" y="3512207"/>
            <a:chExt cx="1042276" cy="1541517"/>
          </a:xfrm>
        </p:grpSpPr>
        <p:sp>
          <p:nvSpPr>
            <p:cNvPr id="15" name="Rounded Rectangle 14"/>
            <p:cNvSpPr/>
            <p:nvPr/>
          </p:nvSpPr>
          <p:spPr>
            <a:xfrm>
              <a:off x="1042276" y="3512207"/>
              <a:ext cx="1042276" cy="15415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agnetic Disk 15"/>
            <p:cNvSpPr/>
            <p:nvPr/>
          </p:nvSpPr>
          <p:spPr>
            <a:xfrm>
              <a:off x="1322554" y="4230415"/>
              <a:ext cx="481724" cy="62186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29867" y="3665502"/>
              <a:ext cx="849586" cy="4072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DataNode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daemon</a:t>
              </a:r>
              <a:endParaRPr lang="en-US" sz="105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69012" y="3915103"/>
            <a:ext cx="1042276" cy="1541517"/>
            <a:chOff x="1042276" y="3512207"/>
            <a:chExt cx="1042276" cy="1541517"/>
          </a:xfrm>
        </p:grpSpPr>
        <p:sp>
          <p:nvSpPr>
            <p:cNvPr id="19" name="Rounded Rectangle 18"/>
            <p:cNvSpPr/>
            <p:nvPr/>
          </p:nvSpPr>
          <p:spPr>
            <a:xfrm>
              <a:off x="1042276" y="3512207"/>
              <a:ext cx="1042276" cy="15415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agnetic Disk 19"/>
            <p:cNvSpPr/>
            <p:nvPr/>
          </p:nvSpPr>
          <p:spPr>
            <a:xfrm>
              <a:off x="1322554" y="4230415"/>
              <a:ext cx="481724" cy="62186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29867" y="3665502"/>
              <a:ext cx="849586" cy="4072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DataNode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daemon</a:t>
              </a:r>
              <a:endParaRPr lang="en-US" sz="105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79784" y="3866056"/>
            <a:ext cx="1042276" cy="1541517"/>
            <a:chOff x="1042276" y="3512207"/>
            <a:chExt cx="1042276" cy="1541517"/>
          </a:xfrm>
        </p:grpSpPr>
        <p:sp>
          <p:nvSpPr>
            <p:cNvPr id="23" name="Rounded Rectangle 22"/>
            <p:cNvSpPr/>
            <p:nvPr/>
          </p:nvSpPr>
          <p:spPr>
            <a:xfrm>
              <a:off x="1042276" y="3512207"/>
              <a:ext cx="1042276" cy="15415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agnetic Disk 23"/>
            <p:cNvSpPr/>
            <p:nvPr/>
          </p:nvSpPr>
          <p:spPr>
            <a:xfrm>
              <a:off x="1322554" y="4230415"/>
              <a:ext cx="481724" cy="62186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129867" y="3665502"/>
              <a:ext cx="849586" cy="4072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DataNode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daemon</a:t>
              </a:r>
              <a:endParaRPr lang="en-US" sz="1050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595639" y="4495799"/>
            <a:ext cx="1040363" cy="2224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HDFS</a:t>
            </a:r>
            <a:endParaRPr lang="en-US" sz="1050" dirty="0"/>
          </a:p>
        </p:txBody>
      </p:sp>
      <p:sp>
        <p:nvSpPr>
          <p:cNvPr id="28" name="Magnetic Disk 27"/>
          <p:cNvSpPr/>
          <p:nvPr/>
        </p:nvSpPr>
        <p:spPr>
          <a:xfrm>
            <a:off x="5731014" y="1357586"/>
            <a:ext cx="1118227" cy="512399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906180" y="1568688"/>
            <a:ext cx="776643" cy="2224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fsimage</a:t>
            </a:r>
            <a:endParaRPr lang="en-US" sz="1050" dirty="0"/>
          </a:p>
        </p:txBody>
      </p:sp>
      <p:sp>
        <p:nvSpPr>
          <p:cNvPr id="30" name="Magnetic Disk 29"/>
          <p:cNvSpPr/>
          <p:nvPr/>
        </p:nvSpPr>
        <p:spPr>
          <a:xfrm>
            <a:off x="5743270" y="2000490"/>
            <a:ext cx="1118227" cy="512399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918436" y="2211592"/>
            <a:ext cx="776643" cy="2224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editlog</a:t>
            </a:r>
            <a:endParaRPr lang="en-US" sz="1050" dirty="0"/>
          </a:p>
        </p:txBody>
      </p:sp>
      <p:cxnSp>
        <p:nvCxnSpPr>
          <p:cNvPr id="33" name="Straight Arrow Connector 32"/>
          <p:cNvCxnSpPr>
            <a:stCxn id="6" idx="0"/>
          </p:cNvCxnSpPr>
          <p:nvPr/>
        </p:nvCxnSpPr>
        <p:spPr>
          <a:xfrm flipV="1">
            <a:off x="1458315" y="2338552"/>
            <a:ext cx="1826625" cy="1576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37793" y="2426138"/>
            <a:ext cx="853099" cy="1488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4" idx="2"/>
          </p:cNvCxnSpPr>
          <p:nvPr/>
        </p:nvCxnSpPr>
        <p:spPr>
          <a:xfrm flipV="1">
            <a:off x="4124439" y="2426138"/>
            <a:ext cx="49273" cy="1488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0"/>
          </p:cNvCxnSpPr>
          <p:nvPr/>
        </p:nvCxnSpPr>
        <p:spPr>
          <a:xfrm flipH="1" flipV="1">
            <a:off x="4540478" y="2434062"/>
            <a:ext cx="949672" cy="1481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969012" y="2338552"/>
            <a:ext cx="1892485" cy="152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Callout 45"/>
          <p:cNvSpPr/>
          <p:nvPr/>
        </p:nvSpPr>
        <p:spPr>
          <a:xfrm>
            <a:off x="897765" y="1909866"/>
            <a:ext cx="1602827" cy="867104"/>
          </a:xfrm>
          <a:prstGeom prst="wedgeEllipseCallout">
            <a:avLst>
              <a:gd name="adj1" fmla="val 44194"/>
              <a:gd name="adj2" fmla="val 76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am </a:t>
            </a:r>
            <a:r>
              <a:rPr lang="en-US" sz="1200" dirty="0" err="1" smtClean="0"/>
              <a:t>DataNode</a:t>
            </a:r>
            <a:r>
              <a:rPr lang="en-US" sz="1200" dirty="0" smtClean="0"/>
              <a:t> X and my new blocks are 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11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- RPC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420" y="1092224"/>
            <a:ext cx="2219928" cy="22618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316" y="1092224"/>
            <a:ext cx="116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NameNode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11316" y="1594970"/>
            <a:ext cx="1904842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Namespace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911316" y="2038155"/>
            <a:ext cx="1904842" cy="940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Management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025995" y="2567171"/>
            <a:ext cx="1592156" cy="2224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 Map</a:t>
            </a:r>
            <a:endParaRPr lang="en-US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4181786" y="1092224"/>
            <a:ext cx="3884904" cy="22618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0682" y="1092224"/>
            <a:ext cx="532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JVM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330682" y="1594970"/>
            <a:ext cx="1904842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 File System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330682" y="2631594"/>
            <a:ext cx="1904842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FSDataOutput</a:t>
            </a:r>
            <a:r>
              <a:rPr lang="en-US" sz="1400" dirty="0" smtClean="0"/>
              <a:t>/Input </a:t>
            </a:r>
            <a:r>
              <a:rPr lang="en-US" sz="1400" dirty="0" smtClean="0"/>
              <a:t>Stream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330682" y="2094210"/>
            <a:ext cx="1904842" cy="34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Code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822966" y="1366345"/>
            <a:ext cx="1103586" cy="324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22966" y="1779775"/>
            <a:ext cx="1103586" cy="324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22966" y="2243102"/>
            <a:ext cx="1103586" cy="324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966" y="2766868"/>
            <a:ext cx="1103586" cy="324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fsshell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672268" y="3986072"/>
            <a:ext cx="2219928" cy="22618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DataNode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2196" y="4125310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NameNode</a:t>
            </a:r>
            <a:r>
              <a:rPr lang="en-US" dirty="0" smtClean="0"/>
              <a:t> is not</a:t>
            </a:r>
            <a:br>
              <a:rPr lang="en-US" dirty="0" smtClean="0"/>
            </a:br>
            <a:r>
              <a:rPr lang="en-US" dirty="0" smtClean="0"/>
              <a:t>in data path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NameNode</a:t>
            </a:r>
            <a:r>
              <a:rPr lang="en-US" dirty="0" smtClean="0"/>
              <a:t> only</a:t>
            </a:r>
            <a:br>
              <a:rPr lang="en-US" dirty="0" smtClean="0"/>
            </a:br>
            <a:r>
              <a:rPr lang="en-US" dirty="0" smtClean="0"/>
              <a:t>stores metadata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82348" y="1594970"/>
            <a:ext cx="1199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82348" y="1941810"/>
            <a:ext cx="1199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82348" y="2278138"/>
            <a:ext cx="1199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82348" y="2614976"/>
            <a:ext cx="1199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68414" y="1225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8414" y="1572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8414" y="19088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414" y="2238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377793" y="3354092"/>
            <a:ext cx="8759" cy="63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235524" y="3354092"/>
            <a:ext cx="0" cy="63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7711" y="3488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5442" y="3488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0938" y="3498523"/>
            <a:ext cx="374974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Request (create/open/delete)</a:t>
            </a:r>
            <a:br>
              <a:rPr lang="en-US" dirty="0" smtClean="0"/>
            </a:br>
            <a:r>
              <a:rPr lang="en-US" dirty="0" smtClean="0"/>
              <a:t>- Provide name of file or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Approval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Request for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Block ID and list of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Operation on </a:t>
            </a:r>
            <a:r>
              <a:rPr lang="en-US" dirty="0" err="1" smtClean="0"/>
              <a:t>DataNode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Read</a:t>
            </a:r>
            <a:br>
              <a:rPr lang="en-US" dirty="0" smtClean="0"/>
            </a:br>
            <a:r>
              <a:rPr lang="en-US" dirty="0" smtClean="0"/>
              <a:t>- Write</a:t>
            </a:r>
            <a:br>
              <a:rPr lang="en-US" dirty="0" smtClean="0"/>
            </a:br>
            <a:r>
              <a:rPr lang="en-US" dirty="0" smtClean="0"/>
              <a:t>- 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9520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1900622"/>
            <a:ext cx="8574011" cy="4440942"/>
          </a:xfrm>
        </p:spPr>
        <p:txBody>
          <a:bodyPr/>
          <a:lstStyle/>
          <a:p>
            <a:r>
              <a:rPr lang="en-US" dirty="0" smtClean="0"/>
              <a:t>HDFS command examples (around 30 commands)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-cat</a:t>
            </a:r>
            <a:r>
              <a:rPr lang="en-US" dirty="0" smtClean="0"/>
              <a:t>: display file contents (uncompressed)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-text</a:t>
            </a:r>
            <a:r>
              <a:rPr lang="en-US" dirty="0" smtClean="0"/>
              <a:t>: like cat, but works on compressed files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dirty="0" err="1" smtClean="0">
                <a:latin typeface="American Typewriter"/>
                <a:cs typeface="American Typewriter"/>
              </a:rPr>
              <a:t>chgrp</a:t>
            </a:r>
            <a:r>
              <a:rPr lang="en-US" dirty="0" smtClean="0"/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dirty="0" err="1" smtClean="0">
                <a:latin typeface="American Typewriter"/>
                <a:cs typeface="American Typewriter"/>
              </a:rPr>
              <a:t>chmod</a:t>
            </a:r>
            <a:r>
              <a:rPr lang="en-US" dirty="0" smtClean="0"/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dirty="0" err="1" smtClean="0">
                <a:latin typeface="American Typewriter"/>
                <a:cs typeface="American Typewriter"/>
              </a:rPr>
              <a:t>chown</a:t>
            </a:r>
            <a:r>
              <a:rPr lang="en-US" dirty="0" smtClean="0"/>
              <a:t>: just like the Unix command, changes permissions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-put, -get, -</a:t>
            </a:r>
            <a:r>
              <a:rPr lang="en-US" dirty="0" err="1" smtClean="0">
                <a:latin typeface="American Typewriter"/>
                <a:cs typeface="American Typewriter"/>
              </a:rPr>
              <a:t>copyFromLocal</a:t>
            </a:r>
            <a:r>
              <a:rPr lang="en-US" dirty="0" smtClean="0">
                <a:latin typeface="American Typewriter"/>
                <a:cs typeface="American Typewriter"/>
              </a:rPr>
              <a:t>, -</a:t>
            </a:r>
            <a:r>
              <a:rPr lang="en-US" dirty="0" err="1" smtClean="0">
                <a:latin typeface="American Typewriter"/>
                <a:cs typeface="American Typewriter"/>
              </a:rPr>
              <a:t>copyToLocal</a:t>
            </a:r>
            <a:r>
              <a:rPr lang="en-US" dirty="0" smtClean="0"/>
              <a:t>: copies files from the local file system to HDFS and vice-versa.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dirty="0" err="1" smtClean="0">
                <a:latin typeface="American Typewriter"/>
                <a:cs typeface="American Typewriter"/>
              </a:rPr>
              <a:t>ls</a:t>
            </a:r>
            <a:r>
              <a:rPr lang="en-US" dirty="0" smtClean="0">
                <a:latin typeface="American Typewriter"/>
                <a:cs typeface="American Typewriter"/>
              </a:rPr>
              <a:t>, -</a:t>
            </a:r>
            <a:r>
              <a:rPr lang="en-US" dirty="0" err="1" smtClean="0">
                <a:latin typeface="American Typewriter"/>
                <a:cs typeface="American Typewriter"/>
              </a:rPr>
              <a:t>lsr</a:t>
            </a:r>
            <a:r>
              <a:rPr lang="en-US" dirty="0" smtClean="0"/>
              <a:t>: lists files / directories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-mv, -</a:t>
            </a:r>
            <a:r>
              <a:rPr lang="en-US" dirty="0" err="1" smtClean="0">
                <a:latin typeface="American Typewriter"/>
                <a:cs typeface="American Typewriter"/>
              </a:rPr>
              <a:t>moveToLocal</a:t>
            </a:r>
            <a:r>
              <a:rPr lang="en-US" dirty="0" smtClean="0">
                <a:latin typeface="American Typewriter"/>
                <a:cs typeface="American Typewriter"/>
              </a:rPr>
              <a:t>, -</a:t>
            </a:r>
            <a:r>
              <a:rPr lang="en-US" dirty="0" err="1" smtClean="0">
                <a:latin typeface="American Typewriter"/>
                <a:cs typeface="American Typewriter"/>
              </a:rPr>
              <a:t>moveFromLocal</a:t>
            </a:r>
            <a:r>
              <a:rPr lang="en-US" dirty="0" smtClean="0"/>
              <a:t>: moves files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-stat</a:t>
            </a:r>
            <a:r>
              <a:rPr lang="en-US" dirty="0" smtClean="0"/>
              <a:t>: statistical info for any given file (block size, number of blocks, file type, etc.)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5655" y="1103587"/>
            <a:ext cx="5228896" cy="613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–command &lt;</a:t>
            </a:r>
            <a:r>
              <a:rPr lang="en-US" dirty="0" err="1" smtClean="0">
                <a:latin typeface="American Typewriter"/>
                <a:cs typeface="American Typewriter"/>
              </a:rPr>
              <a:t>args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8182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3517" y="1524001"/>
            <a:ext cx="7164552" cy="2680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</a:t>
            </a:r>
            <a:r>
              <a:rPr lang="en-US" dirty="0" smtClean="0">
                <a:latin typeface="American Typewriter"/>
                <a:cs typeface="American Typewriter"/>
              </a:rPr>
              <a:t> /user/john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lsr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mkdir</a:t>
            </a:r>
            <a:r>
              <a:rPr lang="en-US" dirty="0" smtClean="0">
                <a:latin typeface="American Typewriter"/>
                <a:cs typeface="American Typewriter"/>
              </a:rPr>
              <a:t> input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~/training/</a:t>
            </a:r>
            <a:r>
              <a:rPr lang="en-US" dirty="0" err="1" smtClean="0">
                <a:latin typeface="American Typewriter"/>
                <a:cs typeface="American Typewriter"/>
              </a:rPr>
              <a:t>commands.txt</a:t>
            </a:r>
            <a:r>
              <a:rPr lang="en-US" dirty="0" smtClean="0">
                <a:latin typeface="American Typewriter"/>
                <a:cs typeface="American Typewriter"/>
              </a:rPr>
              <a:t> notes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chmod</a:t>
            </a:r>
            <a:r>
              <a:rPr lang="en-US" dirty="0" smtClean="0">
                <a:latin typeface="American Typewriter"/>
                <a:cs typeface="American Typewriter"/>
              </a:rPr>
              <a:t> 777 notes/</a:t>
            </a:r>
            <a:r>
              <a:rPr lang="en-US" dirty="0" err="1" smtClean="0">
                <a:latin typeface="American Typewriter"/>
                <a:cs typeface="American Typewriter"/>
              </a:rPr>
              <a:t>command.txt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–cat notes/</a:t>
            </a:r>
            <a:r>
              <a:rPr lang="en-US" dirty="0" err="1" smtClean="0">
                <a:latin typeface="American Typewriter"/>
                <a:cs typeface="American Typewriter"/>
              </a:rPr>
              <a:t>commands.txt</a:t>
            </a:r>
            <a:r>
              <a:rPr lang="en-US" dirty="0" smtClean="0">
                <a:latin typeface="American Typewriter"/>
                <a:cs typeface="American Typewriter"/>
              </a:rPr>
              <a:t> | more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rm</a:t>
            </a:r>
            <a:r>
              <a:rPr lang="en-US" dirty="0" smtClean="0">
                <a:latin typeface="American Typewriter"/>
                <a:cs typeface="American Typewriter"/>
              </a:rPr>
              <a:t> notes/*.txt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28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and Retrieving files on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Retrieving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3517" y="1418894"/>
            <a:ext cx="7164552" cy="1252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</a:t>
            </a:r>
            <a:r>
              <a:rPr lang="en-US" dirty="0" err="1" smtClean="0">
                <a:latin typeface="American Typewriter"/>
                <a:cs typeface="American Typewriter"/>
              </a:rPr>
              <a:t>filenameSource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filenameDestination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filename </a:t>
            </a:r>
            <a:r>
              <a:rPr lang="en-US" dirty="0" err="1" smtClean="0">
                <a:latin typeface="American Typewriter"/>
                <a:cs typeface="American Typewriter"/>
              </a:rPr>
              <a:t>directoryName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fileName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3517" y="2928881"/>
            <a:ext cx="7164552" cy="1231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foo bar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foo </a:t>
            </a:r>
            <a:r>
              <a:rPr lang="en-US" dirty="0" err="1" smtClean="0">
                <a:latin typeface="American Typewriter"/>
                <a:cs typeface="American Typewriter"/>
              </a:rPr>
              <a:t>directoryName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fileName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directoryName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517" y="4692872"/>
            <a:ext cx="7164552" cy="136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–cat foo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–get foo </a:t>
            </a:r>
            <a:r>
              <a:rPr lang="en-US" dirty="0" err="1" smtClean="0">
                <a:latin typeface="American Typewriter"/>
                <a:cs typeface="American Typewriter"/>
              </a:rPr>
              <a:t>LocalFoo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copyToLocal</a:t>
            </a:r>
            <a:r>
              <a:rPr lang="en-US" dirty="0" smtClean="0">
                <a:latin typeface="American Typewriter"/>
                <a:cs typeface="American Typewriter"/>
              </a:rPr>
              <a:t> foo </a:t>
            </a:r>
            <a:r>
              <a:rPr lang="en-US" dirty="0" err="1" smtClean="0">
                <a:latin typeface="American Typewriter"/>
                <a:cs typeface="American Typewriter"/>
              </a:rPr>
              <a:t>LocalFoo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rmr</a:t>
            </a:r>
            <a:r>
              <a:rPr lang="en-US" dirty="0" smtClean="0">
                <a:latin typeface="American Typewriter"/>
                <a:cs typeface="American Typewriter"/>
              </a:rPr>
              <a:t> directory/file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382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includes all types of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266511"/>
              </p:ext>
            </p:extLst>
          </p:nvPr>
        </p:nvGraphicFramePr>
        <p:xfrm>
          <a:off x="284013" y="940102"/>
          <a:ext cx="8574011" cy="540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8310029" y="2539265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Time-based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8368420" y="4364561"/>
            <a:ext cx="11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5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2: Get familiar with 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basic HDFS file-system commands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APIs exists for low-level access to HDFS</a:t>
            </a:r>
          </a:p>
          <a:p>
            <a:pPr lvl="1"/>
            <a:r>
              <a:rPr lang="en-US" dirty="0" smtClean="0"/>
              <a:t>Abstracts file-system API</a:t>
            </a:r>
          </a:p>
          <a:p>
            <a:pPr lvl="1"/>
            <a:r>
              <a:rPr lang="en-US" dirty="0" smtClean="0"/>
              <a:t>Easy access and storage on HDFS</a:t>
            </a:r>
          </a:p>
          <a:p>
            <a:pPr lvl="1"/>
            <a:r>
              <a:rPr lang="en-US" dirty="0" smtClean="0"/>
              <a:t>API hides low-level details about file-system</a:t>
            </a:r>
          </a:p>
          <a:p>
            <a:r>
              <a:rPr lang="en-US" dirty="0" smtClean="0"/>
              <a:t>Package containing APIs </a:t>
            </a:r>
            <a:r>
              <a:rPr lang="en-US" dirty="0" err="1" smtClean="0">
                <a:latin typeface="American Typewriter"/>
                <a:cs typeface="American Typewriter"/>
              </a:rPr>
              <a:t>org.apache.hadoop.fs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Five interfaces provided</a:t>
            </a:r>
          </a:p>
          <a:p>
            <a:pPr lvl="1"/>
            <a:r>
              <a:rPr lang="en-US" dirty="0" smtClean="0"/>
              <a:t>Over 20 classes, </a:t>
            </a:r>
            <a:r>
              <a:rPr lang="en-US" dirty="0" err="1" smtClean="0"/>
              <a:t>enums</a:t>
            </a:r>
            <a:r>
              <a:rPr lang="en-US" dirty="0" smtClean="0"/>
              <a:t>, exceptions provided, e.g.</a:t>
            </a:r>
          </a:p>
          <a:p>
            <a:pPr lvl="2"/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Path</a:t>
            </a:r>
          </a:p>
          <a:p>
            <a:pPr lvl="2"/>
            <a:r>
              <a:rPr lang="en-US" dirty="0" err="1" smtClean="0"/>
              <a:t>BlockLocation</a:t>
            </a:r>
            <a:endParaRPr lang="en-US" dirty="0" smtClean="0"/>
          </a:p>
          <a:p>
            <a:pPr lvl="2"/>
            <a:r>
              <a:rPr lang="en-US" dirty="0" err="1" smtClean="0"/>
              <a:t>FileChecksum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types found in .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Path</a:t>
            </a:r>
          </a:p>
          <a:p>
            <a:pPr lvl="1"/>
            <a:r>
              <a:rPr lang="en-US" dirty="0" smtClean="0"/>
              <a:t>Wraps a directory or file</a:t>
            </a:r>
          </a:p>
          <a:p>
            <a:pPr lvl="1"/>
            <a:r>
              <a:rPr lang="en-US" dirty="0" smtClean="0"/>
              <a:t>Uses “/” as a path separator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Represents either distributed HDFS of Local </a:t>
            </a:r>
            <a:r>
              <a:rPr lang="en-US" dirty="0" smtClean="0"/>
              <a:t>Linux </a:t>
            </a:r>
            <a:r>
              <a:rPr lang="en-US" dirty="0" smtClean="0"/>
              <a:t>OS file system (determined by factory method)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FSDataInputStream</a:t>
            </a:r>
            <a:r>
              <a:rPr lang="en-US" dirty="0" smtClean="0"/>
              <a:t> and </a:t>
            </a:r>
            <a:r>
              <a:rPr lang="en-US" dirty="0" err="1" smtClean="0">
                <a:latin typeface="American Typewriter"/>
                <a:cs typeface="American Typewriter"/>
              </a:rPr>
              <a:t>FSDataOutputStream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Handles File I/O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FileStatus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Provides directory or file metadata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group, owner, directory flag etc.</a:t>
            </a:r>
          </a:p>
        </p:txBody>
      </p:sp>
    </p:spTree>
    <p:extLst>
      <p:ext uri="{BB962C8B-B14F-4D97-AF65-F5344CB8AC3E}">
        <p14:creationId xmlns:p14="http://schemas.microsoft.com/office/powerpoint/2010/main" val="3595220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Path</a:t>
            </a:r>
            <a:r>
              <a:rPr lang="en-US" dirty="0" smtClean="0"/>
              <a:t> – allows path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Path</a:t>
            </a:r>
            <a:r>
              <a:rPr lang="en-US" dirty="0" smtClean="0"/>
              <a:t> – represents and HDFS file or directory</a:t>
            </a:r>
          </a:p>
          <a:p>
            <a:r>
              <a:rPr lang="en-US" dirty="0" smtClean="0"/>
              <a:t>Used by </a:t>
            </a:r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/>
              <a:t> object at runtime</a:t>
            </a:r>
          </a:p>
          <a:p>
            <a:r>
              <a:rPr lang="en-US" dirty="0" smtClean="0"/>
              <a:t>Path has 7 constructors and over a dozen methods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23" y="3348627"/>
            <a:ext cx="8638400" cy="1973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FileSystem.get</a:t>
            </a:r>
            <a:r>
              <a:rPr lang="en-US" dirty="0" smtClean="0">
                <a:latin typeface="American Typewriter"/>
                <a:cs typeface="American Typewriter"/>
              </a:rPr>
              <a:t>(new Configuration());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Path </a:t>
            </a:r>
            <a:r>
              <a:rPr lang="en-US" dirty="0" err="1" smtClean="0">
                <a:latin typeface="American Typewriter"/>
                <a:cs typeface="American Typewriter"/>
              </a:rPr>
              <a:t>myPath</a:t>
            </a:r>
            <a:r>
              <a:rPr lang="en-US" dirty="0" smtClean="0">
                <a:latin typeface="American Typewriter"/>
                <a:cs typeface="American Typewriter"/>
              </a:rPr>
              <a:t> = new Path(</a:t>
            </a:r>
            <a:r>
              <a:rPr lang="en-US" dirty="0" err="1" smtClean="0">
                <a:latin typeface="American Typewriter"/>
                <a:cs typeface="American Typewriter"/>
              </a:rPr>
              <a:t>hadoop.getWorkingDirectory</a:t>
            </a:r>
            <a:r>
              <a:rPr lang="en-US" dirty="0" smtClean="0">
                <a:latin typeface="American Typewriter"/>
                <a:cs typeface="American Typewriter"/>
              </a:rPr>
              <a:t>(), “/</a:t>
            </a:r>
            <a:r>
              <a:rPr lang="en-US" dirty="0" err="1" smtClean="0">
                <a:latin typeface="American Typewriter"/>
                <a:cs typeface="American Typewriter"/>
              </a:rPr>
              <a:t>logdata</a:t>
            </a:r>
            <a:r>
              <a:rPr lang="en-US" dirty="0" smtClean="0">
                <a:latin typeface="American Typewriter"/>
                <a:cs typeface="American Typewriter"/>
              </a:rPr>
              <a:t>”);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h</a:t>
            </a:r>
            <a:r>
              <a:rPr lang="en-US" dirty="0" err="1" smtClean="0">
                <a:latin typeface="American Typewriter"/>
                <a:cs typeface="American Typewriter"/>
              </a:rPr>
              <a:t>adoop.mkdirs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myPath</a:t>
            </a:r>
            <a:r>
              <a:rPr lang="en-US" dirty="0" smtClean="0">
                <a:latin typeface="American Typewriter"/>
                <a:cs typeface="American Typewriter"/>
              </a:rPr>
              <a:t>);  // creates with default permissions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 err="1" smtClean="0">
                <a:latin typeface="American Typewriter"/>
                <a:cs typeface="American Typewriter"/>
              </a:rPr>
              <a:t>oolean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wasDeleted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hadoop.deleteOnExit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myPath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9205" y="5507037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how to create an HDFS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American Typewriter"/>
                <a:cs typeface="American Typewriter"/>
              </a:rPr>
              <a:t>FileSystem</a:t>
            </a:r>
            <a:r>
              <a:rPr lang="en-US" sz="3200" dirty="0" smtClean="0"/>
              <a:t> – a class to represent file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/>
              <a:t> – represents the HDFS </a:t>
            </a:r>
            <a:r>
              <a:rPr lang="en-US" u="sng" dirty="0" smtClean="0"/>
              <a:t>or</a:t>
            </a:r>
            <a:r>
              <a:rPr lang="en-US" dirty="0" smtClean="0"/>
              <a:t> local file system</a:t>
            </a:r>
          </a:p>
          <a:p>
            <a:r>
              <a:rPr lang="en-US" dirty="0" smtClean="0"/>
              <a:t>No public constructor</a:t>
            </a:r>
            <a:endParaRPr lang="en-US" dirty="0"/>
          </a:p>
          <a:p>
            <a:r>
              <a:rPr lang="en-US" dirty="0" smtClean="0"/>
              <a:t>Dozens of methods available</a:t>
            </a:r>
          </a:p>
          <a:p>
            <a:r>
              <a:rPr lang="en-US" dirty="0" smtClean="0"/>
              <a:t>Use public static factory methods to get an instance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LocalFileSystem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getLocal</a:t>
            </a:r>
            <a:r>
              <a:rPr lang="en-US" dirty="0" smtClean="0">
                <a:latin typeface="American Typewriter"/>
                <a:cs typeface="American Typewriter"/>
              </a:rPr>
              <a:t>(Configuration </a:t>
            </a:r>
            <a:r>
              <a:rPr lang="en-US" dirty="0" err="1" smtClean="0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get(Configuration </a:t>
            </a:r>
            <a:r>
              <a:rPr lang="en-US" dirty="0" err="1" smtClean="0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get(URI </a:t>
            </a:r>
            <a:r>
              <a:rPr lang="en-US" dirty="0" err="1" smtClean="0">
                <a:latin typeface="American Typewriter"/>
                <a:cs typeface="American Typewriter"/>
              </a:rPr>
              <a:t>uri</a:t>
            </a:r>
            <a:r>
              <a:rPr lang="en-US" dirty="0" smtClean="0">
                <a:latin typeface="American Typewriter"/>
                <a:cs typeface="American Typewriter"/>
              </a:rPr>
              <a:t>, Configuration </a:t>
            </a:r>
            <a:r>
              <a:rPr lang="en-US" dirty="0" err="1" smtClean="0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get(URI </a:t>
            </a:r>
            <a:r>
              <a:rPr lang="en-US" dirty="0" err="1" smtClean="0">
                <a:latin typeface="American Typewriter"/>
                <a:cs typeface="American Typewriter"/>
              </a:rPr>
              <a:t>uri</a:t>
            </a:r>
            <a:r>
              <a:rPr lang="en-US" dirty="0" smtClean="0">
                <a:latin typeface="American Typewriter"/>
                <a:cs typeface="American Typewriter"/>
              </a:rPr>
              <a:t>, Configuration </a:t>
            </a:r>
            <a:r>
              <a:rPr lang="en-US" dirty="0" err="1" smtClean="0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, String 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276" y="4782208"/>
            <a:ext cx="7944070" cy="1336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hdfs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FileSystem.get</a:t>
            </a:r>
            <a:r>
              <a:rPr lang="en-US" dirty="0" smtClean="0">
                <a:latin typeface="American Typewriter"/>
                <a:cs typeface="American Typewriter"/>
              </a:rPr>
              <a:t>(new Configuration());</a:t>
            </a:r>
          </a:p>
        </p:txBody>
      </p:sp>
    </p:spTree>
    <p:extLst>
      <p:ext uri="{BB962C8B-B14F-4D97-AF65-F5344CB8AC3E}">
        <p14:creationId xmlns:p14="http://schemas.microsoft.com/office/powerpoint/2010/main" val="115118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FileStatus</a:t>
            </a:r>
            <a:r>
              <a:rPr lang="en-US" dirty="0" smtClean="0"/>
              <a:t> – a class for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FileStatus</a:t>
            </a:r>
            <a:r>
              <a:rPr lang="en-US" dirty="0" smtClean="0"/>
              <a:t> – represents metadata for HDFS or a directory</a:t>
            </a:r>
          </a:p>
          <a:p>
            <a:pPr lvl="1"/>
            <a:r>
              <a:rPr lang="en-US" dirty="0">
                <a:latin typeface="American Typewriter"/>
                <a:cs typeface="American Typewriter"/>
              </a:rPr>
              <a:t>p</a:t>
            </a:r>
            <a:r>
              <a:rPr lang="en-US" dirty="0" smtClean="0">
                <a:latin typeface="American Typewriter"/>
                <a:cs typeface="American Typewriter"/>
              </a:rPr>
              <a:t>ublic Path </a:t>
            </a:r>
            <a:r>
              <a:rPr lang="en-US" dirty="0" err="1" smtClean="0">
                <a:latin typeface="American Typewriter"/>
                <a:cs typeface="American Typewriter"/>
              </a:rPr>
              <a:t>getPath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pPr lvl="2"/>
            <a:r>
              <a:rPr lang="en-US" dirty="0" smtClean="0"/>
              <a:t>Once </a:t>
            </a:r>
            <a:r>
              <a:rPr lang="en-US" dirty="0" smtClean="0">
                <a:latin typeface="American Typewriter"/>
                <a:cs typeface="American Typewriter"/>
              </a:rPr>
              <a:t>Path</a:t>
            </a:r>
            <a:r>
              <a:rPr lang="en-US" dirty="0" smtClean="0"/>
              <a:t> is known, the file can be read</a:t>
            </a:r>
          </a:p>
          <a:p>
            <a:pPr lvl="1"/>
            <a:r>
              <a:rPr lang="en-US" dirty="0" smtClean="0"/>
              <a:t>Retrieve other data like length, modification time, permissions, etc.</a:t>
            </a:r>
          </a:p>
          <a:p>
            <a:r>
              <a:rPr lang="en-US" dirty="0" smtClean="0"/>
              <a:t>Returned by </a:t>
            </a:r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345" y="3348627"/>
            <a:ext cx="8285655" cy="1973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p</a:t>
            </a:r>
            <a:r>
              <a:rPr lang="en-US" dirty="0" smtClean="0">
                <a:latin typeface="American Typewriter"/>
                <a:cs typeface="American Typewriter"/>
              </a:rPr>
              <a:t>ublic </a:t>
            </a:r>
            <a:r>
              <a:rPr lang="en-US" dirty="0" err="1" smtClean="0">
                <a:latin typeface="American Typewriter"/>
                <a:cs typeface="American Typewriter"/>
              </a:rPr>
              <a:t>FileStatus</a:t>
            </a:r>
            <a:r>
              <a:rPr lang="en-US" dirty="0" smtClean="0">
                <a:latin typeface="American Typewriter"/>
                <a:cs typeface="American Typewriter"/>
              </a:rPr>
              <a:t>[] </a:t>
            </a:r>
            <a:r>
              <a:rPr lang="en-US" dirty="0" err="1" smtClean="0">
                <a:latin typeface="American Typewriter"/>
                <a:cs typeface="American Typewriter"/>
              </a:rPr>
              <a:t>getFilesByDir</a:t>
            </a:r>
            <a:r>
              <a:rPr lang="en-US" dirty="0" smtClean="0">
                <a:latin typeface="American Typewriter"/>
                <a:cs typeface="American Typewriter"/>
              </a:rPr>
              <a:t>(Path </a:t>
            </a:r>
            <a:r>
              <a:rPr lang="en-US" dirty="0" err="1" smtClean="0">
                <a:latin typeface="American Typewriter"/>
                <a:cs typeface="American Typewriter"/>
              </a:rPr>
              <a:t>hdfsDir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hdfs</a:t>
            </a:r>
            <a:r>
              <a:rPr lang="en-US" dirty="0" smtClean="0">
                <a:latin typeface="American Typewriter"/>
                <a:cs typeface="American Typewriter"/>
              </a:rPr>
              <a:t>) {</a:t>
            </a:r>
          </a:p>
          <a:p>
            <a:r>
              <a:rPr lang="en-US" dirty="0">
                <a:latin typeface="American Typewriter"/>
                <a:cs typeface="American Typewriter"/>
              </a:rPr>
              <a:t>	</a:t>
            </a:r>
            <a:r>
              <a:rPr lang="en-US" dirty="0" err="1" smtClean="0">
                <a:latin typeface="American Typewriter"/>
                <a:cs typeface="American Typewriter"/>
              </a:rPr>
              <a:t>FileStatus</a:t>
            </a:r>
            <a:r>
              <a:rPr lang="en-US" dirty="0" smtClean="0">
                <a:latin typeface="American Typewriter"/>
                <a:cs typeface="American Typewriter"/>
              </a:rPr>
              <a:t>[] </a:t>
            </a:r>
            <a:r>
              <a:rPr lang="en-US" dirty="0" err="1" smtClean="0">
                <a:latin typeface="American Typewriter"/>
                <a:cs typeface="American Typewriter"/>
              </a:rPr>
              <a:t>allFiles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hdfs.listStatus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hdfsDir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	</a:t>
            </a:r>
            <a:r>
              <a:rPr lang="en-US" dirty="0" smtClean="0">
                <a:latin typeface="American Typewriter"/>
                <a:cs typeface="American Typewriter"/>
              </a:rPr>
              <a:t>return </a:t>
            </a:r>
            <a:r>
              <a:rPr lang="en-US" dirty="0" err="1" smtClean="0">
                <a:latin typeface="American Typewriter"/>
                <a:cs typeface="American Typewriter"/>
              </a:rPr>
              <a:t>allFiles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}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74744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HDFS API – example to copy a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23" y="989724"/>
            <a:ext cx="8638400" cy="4843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p</a:t>
            </a:r>
            <a:r>
              <a:rPr lang="en-US" dirty="0" smtClean="0">
                <a:latin typeface="American Typewriter"/>
                <a:cs typeface="American Typewriter"/>
              </a:rPr>
              <a:t>ublic void </a:t>
            </a:r>
            <a:r>
              <a:rPr lang="en-US" dirty="0" err="1" smtClean="0">
                <a:latin typeface="American Typewriter"/>
                <a:cs typeface="American Typewriter"/>
              </a:rPr>
              <a:t>showHDFS</a:t>
            </a:r>
            <a:r>
              <a:rPr lang="en-US" dirty="0" smtClean="0">
                <a:latin typeface="American Typewriter"/>
                <a:cs typeface="American Typewriter"/>
              </a:rPr>
              <a:t>(Path </a:t>
            </a:r>
            <a:r>
              <a:rPr lang="en-US" dirty="0" err="1" smtClean="0">
                <a:latin typeface="American Typewriter"/>
                <a:cs typeface="American Typewriter"/>
              </a:rPr>
              <a:t>inPath</a:t>
            </a:r>
            <a:r>
              <a:rPr lang="en-US" dirty="0" smtClean="0">
                <a:latin typeface="American Typewriter"/>
                <a:cs typeface="American Typewriter"/>
              </a:rPr>
              <a:t>, Path </a:t>
            </a:r>
            <a:r>
              <a:rPr lang="en-US" dirty="0" err="1" smtClean="0">
                <a:latin typeface="American Typewriter"/>
                <a:cs typeface="American Typewriter"/>
              </a:rPr>
              <a:t>outPath</a:t>
            </a:r>
            <a:r>
              <a:rPr lang="en-US" dirty="0" smtClean="0">
                <a:latin typeface="American Typewriter"/>
                <a:cs typeface="American Typewriter"/>
              </a:rPr>
              <a:t>) throws </a:t>
            </a:r>
            <a:r>
              <a:rPr lang="en-US" dirty="0" err="1" smtClean="0">
                <a:latin typeface="American Typewriter"/>
                <a:cs typeface="American Typewriter"/>
              </a:rPr>
              <a:t>IOException</a:t>
            </a:r>
            <a:r>
              <a:rPr lang="en-US" dirty="0" smtClean="0">
                <a:latin typeface="American Typewriter"/>
                <a:cs typeface="American Typewriter"/>
              </a:rPr>
              <a:t>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Configuration </a:t>
            </a:r>
            <a:r>
              <a:rPr lang="en-US" dirty="0" err="1" smtClean="0">
                <a:latin typeface="American Typewriter"/>
                <a:cs typeface="American Typewriter"/>
              </a:rPr>
              <a:t>config</a:t>
            </a:r>
            <a:r>
              <a:rPr lang="en-US" dirty="0" smtClean="0">
                <a:latin typeface="American Typewriter"/>
                <a:cs typeface="American Typewriter"/>
              </a:rPr>
              <a:t> = new Configuration();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FileSystem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hdfs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FileSystem.get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config</a:t>
            </a:r>
            <a:r>
              <a:rPr lang="en-US" dirty="0" smtClean="0">
                <a:latin typeface="American Typewriter"/>
                <a:cs typeface="American Typewriter"/>
              </a:rPr>
              <a:t>); //call static factory method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    </a:t>
            </a:r>
            <a:r>
              <a:rPr lang="en-US" dirty="0" err="1" smtClean="0">
                <a:latin typeface="American Typewriter"/>
                <a:cs typeface="American Typewriter"/>
              </a:rPr>
              <a:t>LocalFileSystem</a:t>
            </a:r>
            <a:r>
              <a:rPr lang="en-US" dirty="0" smtClean="0">
                <a:latin typeface="American Typewriter"/>
                <a:cs typeface="American Typewriter"/>
              </a:rPr>
              <a:t> local = </a:t>
            </a:r>
            <a:r>
              <a:rPr lang="en-US" dirty="0" err="1" smtClean="0">
                <a:latin typeface="American Typewriter"/>
                <a:cs typeface="American Typewriter"/>
              </a:rPr>
              <a:t>FileSystem.getLocal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config</a:t>
            </a:r>
            <a:r>
              <a:rPr lang="en-US" dirty="0" smtClean="0">
                <a:latin typeface="American Typewriter"/>
                <a:cs typeface="American Typewriter"/>
              </a:rPr>
              <a:t>); // local </a:t>
            </a:r>
            <a:r>
              <a:rPr lang="en-US" dirty="0">
                <a:latin typeface="American Typewriter"/>
                <a:cs typeface="American Typewriter"/>
              </a:rPr>
              <a:t>L</a:t>
            </a:r>
            <a:r>
              <a:rPr lang="en-US" dirty="0" smtClean="0">
                <a:latin typeface="American Typewriter"/>
                <a:cs typeface="American Typewriter"/>
              </a:rPr>
              <a:t>inux file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FSDataInputStream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inStream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local.open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inPath</a:t>
            </a:r>
            <a:r>
              <a:rPr lang="en-US" dirty="0" smtClean="0">
                <a:latin typeface="American Typewriter"/>
                <a:cs typeface="American Typewriter"/>
              </a:rPr>
              <a:t>); // read data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FSDataOutputStream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outStream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hdfs.create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outPath</a:t>
            </a:r>
            <a:r>
              <a:rPr lang="en-US" dirty="0" smtClean="0">
                <a:latin typeface="American Typewriter"/>
                <a:cs typeface="American Typewriter"/>
              </a:rPr>
              <a:t>); //open out stream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byte[] </a:t>
            </a:r>
            <a:r>
              <a:rPr lang="en-US" dirty="0" err="1" smtClean="0">
                <a:latin typeface="American Typewriter"/>
                <a:cs typeface="American Typewriter"/>
              </a:rPr>
              <a:t>bytesRead</a:t>
            </a:r>
            <a:r>
              <a:rPr lang="en-US" dirty="0" smtClean="0">
                <a:latin typeface="American Typewriter"/>
                <a:cs typeface="American Typewriter"/>
              </a:rPr>
              <a:t> = new byte[1000]; // to hold file data in memory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data = 0; // counter to read input file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while ((data = </a:t>
            </a:r>
            <a:r>
              <a:rPr lang="en-US" dirty="0" err="1" smtClean="0">
                <a:latin typeface="American Typewriter"/>
                <a:cs typeface="American Typewriter"/>
              </a:rPr>
              <a:t>inStream.read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bytesRead</a:t>
            </a:r>
            <a:r>
              <a:rPr lang="en-US" dirty="0" smtClean="0">
                <a:latin typeface="American Typewriter"/>
                <a:cs typeface="American Typewriter"/>
              </a:rPr>
              <a:t>)) &gt; 0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</a:t>
            </a:r>
            <a:r>
              <a:rPr lang="en-US" dirty="0" err="1" smtClean="0">
                <a:latin typeface="American Typewriter"/>
                <a:cs typeface="American Typewriter"/>
              </a:rPr>
              <a:t>System.out.println</a:t>
            </a:r>
            <a:r>
              <a:rPr lang="en-US" dirty="0" smtClean="0">
                <a:latin typeface="American Typewriter"/>
                <a:cs typeface="American Typewriter"/>
              </a:rPr>
              <a:t>("Reading input file: " + </a:t>
            </a:r>
            <a:r>
              <a:rPr lang="en-US" dirty="0" err="1" smtClean="0">
                <a:latin typeface="American Typewriter"/>
                <a:cs typeface="American Typewriter"/>
              </a:rPr>
              <a:t>inPath</a:t>
            </a:r>
            <a:r>
              <a:rPr lang="en-US" dirty="0" smtClean="0">
                <a:latin typeface="American Typewriter"/>
                <a:cs typeface="American Typewriter"/>
              </a:rPr>
              <a:t>); // report file name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        </a:t>
            </a:r>
            <a:r>
              <a:rPr lang="en-US" dirty="0" err="1" smtClean="0">
                <a:latin typeface="American Typewriter"/>
                <a:cs typeface="American Typewriter"/>
              </a:rPr>
              <a:t>outStream.write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bytesRead</a:t>
            </a:r>
            <a:r>
              <a:rPr lang="en-US" dirty="0" smtClean="0">
                <a:latin typeface="American Typewriter"/>
                <a:cs typeface="American Typewriter"/>
              </a:rPr>
              <a:t>); // write data to output stream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inStream.close</a:t>
            </a:r>
            <a:r>
              <a:rPr lang="en-US" dirty="0" smtClean="0">
                <a:latin typeface="American Typewriter"/>
                <a:cs typeface="American Typewriter"/>
              </a:rPr>
              <a:t>(); // close the input stream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outStream.close</a:t>
            </a:r>
            <a:r>
              <a:rPr lang="en-US" dirty="0" smtClean="0">
                <a:latin typeface="American Typewriter"/>
                <a:cs typeface="American Typewriter"/>
              </a:rPr>
              <a:t>(); // close the output stream</a:t>
            </a:r>
          </a:p>
          <a:p>
            <a:r>
              <a:rPr lang="en-US" dirty="0">
                <a:latin typeface="American Typewriter"/>
                <a:cs typeface="American Typewrit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862" y="5972644"/>
            <a:ext cx="427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Copies a file from local file system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6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5278519"/>
          </a:xfrm>
        </p:spPr>
        <p:txBody>
          <a:bodyPr/>
          <a:lstStyle/>
          <a:p>
            <a:r>
              <a:rPr lang="en-US" dirty="0" smtClean="0"/>
              <a:t>Three configuration files (Hadoop v0.2 and beyond)</a:t>
            </a:r>
          </a:p>
          <a:p>
            <a:pPr lvl="1"/>
            <a:r>
              <a:rPr lang="en-US" dirty="0">
                <a:latin typeface="American Typewriter"/>
                <a:cs typeface="American Typewriter"/>
              </a:rPr>
              <a:t>c</a:t>
            </a:r>
            <a:r>
              <a:rPr lang="en-US" dirty="0" smtClean="0">
                <a:latin typeface="American Typewriter"/>
                <a:cs typeface="American Typewriter"/>
              </a:rPr>
              <a:t>ore-</a:t>
            </a:r>
            <a:r>
              <a:rPr lang="en-US" dirty="0" err="1" smtClean="0">
                <a:latin typeface="American Typewriter"/>
                <a:cs typeface="American Typewriter"/>
              </a:rPr>
              <a:t>site.xml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smtClean="0"/>
              <a:t>for core settings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hostname for </a:t>
            </a:r>
            <a:r>
              <a:rPr lang="en-US" dirty="0" err="1" smtClean="0">
                <a:latin typeface="American Typewriter"/>
                <a:cs typeface="American Typewriter"/>
              </a:rPr>
              <a:t>NameNode</a:t>
            </a:r>
            <a:r>
              <a:rPr lang="en-US" dirty="0" smtClean="0"/>
              <a:t> </a:t>
            </a:r>
            <a:r>
              <a:rPr lang="en-US" dirty="0" err="1" smtClean="0"/>
              <a:t>deamon</a:t>
            </a:r>
            <a:endParaRPr lang="en-US" dirty="0" smtClean="0"/>
          </a:p>
          <a:p>
            <a:pPr lvl="1"/>
            <a:r>
              <a:rPr lang="en-US" dirty="0" err="1">
                <a:latin typeface="American Typewriter"/>
                <a:cs typeface="American Typewriter"/>
              </a:rPr>
              <a:t>h</a:t>
            </a:r>
            <a:r>
              <a:rPr lang="en-US" dirty="0" err="1" smtClean="0">
                <a:latin typeface="American Typewriter"/>
                <a:cs typeface="American Typewriter"/>
              </a:rPr>
              <a:t>dfs-site.xml</a:t>
            </a:r>
            <a:r>
              <a:rPr lang="en-US" dirty="0" smtClean="0">
                <a:latin typeface="American Typewriter"/>
                <a:cs typeface="American Typewriter"/>
              </a:rPr>
              <a:t>  </a:t>
            </a:r>
            <a:r>
              <a:rPr lang="en-US" dirty="0" smtClean="0"/>
              <a:t>for HDFS issues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how a data block replicates to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lvl="1"/>
            <a:r>
              <a:rPr lang="en-US" dirty="0" err="1">
                <a:latin typeface="American Typewriter"/>
                <a:cs typeface="American Typewriter"/>
              </a:rPr>
              <a:t>m</a:t>
            </a:r>
            <a:r>
              <a:rPr lang="en-US" dirty="0" err="1" smtClean="0">
                <a:latin typeface="American Typewriter"/>
                <a:cs typeface="American Typewriter"/>
              </a:rPr>
              <a:t>apred-site.xml</a:t>
            </a:r>
            <a:r>
              <a:rPr lang="en-US" dirty="0" smtClean="0">
                <a:latin typeface="American Typewriter"/>
                <a:cs typeface="American Typewriter"/>
              </a:rPr>
              <a:t>  </a:t>
            </a:r>
            <a:r>
              <a:rPr lang="en-US" dirty="0" smtClean="0"/>
              <a:t>for </a:t>
            </a:r>
            <a:r>
              <a:rPr lang="en-US" dirty="0" err="1" smtClean="0"/>
              <a:t>MapReduce</a:t>
            </a:r>
            <a:r>
              <a:rPr lang="en-US" dirty="0" smtClean="0"/>
              <a:t> issues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hostname for the </a:t>
            </a:r>
            <a:r>
              <a:rPr lang="en-US" dirty="0" err="1" smtClean="0">
                <a:latin typeface="American Typewriter"/>
                <a:cs typeface="American Typewriter"/>
              </a:rPr>
              <a:t>JobTracker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Environment configuration stored in </a:t>
            </a:r>
            <a:r>
              <a:rPr lang="en-US" dirty="0" err="1" smtClean="0">
                <a:latin typeface="American Typewriter"/>
                <a:cs typeface="American Typewriter"/>
              </a:rPr>
              <a:t>hadoop-env.sh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smtClean="0">
                <a:latin typeface="American Typewriter"/>
                <a:cs typeface="American Typewriter"/>
              </a:rPr>
              <a:t>JAVA_HOME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56703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3: Program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Use Java to accomplish HDFS tasks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Read a file from local Linux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Write a file to the HDFS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59" y="1342998"/>
            <a:ext cx="8087264" cy="2204243"/>
          </a:xfrm>
        </p:spPr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can be accessed from port 50070</a:t>
            </a:r>
          </a:p>
          <a:p>
            <a:pPr lvl="1"/>
            <a:r>
              <a:rPr lang="en-US" dirty="0" smtClean="0">
                <a:hlinkClick r:id="rId2"/>
              </a:rPr>
              <a:t>http://namenode:50070</a:t>
            </a:r>
            <a:endParaRPr lang="en-US" dirty="0" smtClean="0"/>
          </a:p>
          <a:p>
            <a:pPr lvl="1"/>
            <a:r>
              <a:rPr lang="en-US" dirty="0" smtClean="0"/>
              <a:t>Provides basic monitoring and file browsing operations</a:t>
            </a:r>
          </a:p>
          <a:p>
            <a:r>
              <a:rPr lang="en-US" dirty="0" err="1" smtClean="0"/>
              <a:t>DataNode</a:t>
            </a:r>
            <a:r>
              <a:rPr lang="en-US" dirty="0" smtClean="0"/>
              <a:t> can be accessed by using port 50075</a:t>
            </a:r>
          </a:p>
          <a:p>
            <a:pPr lvl="1"/>
            <a:r>
              <a:rPr lang="en-US" dirty="0" smtClean="0">
                <a:hlinkClick r:id="rId3"/>
              </a:rPr>
              <a:t>http://datanode:50075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0759" y="3930295"/>
            <a:ext cx="8239665" cy="2204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Lucida Grande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Hadoop in distributed modes uses log files</a:t>
            </a:r>
          </a:p>
          <a:p>
            <a:r>
              <a:rPr lang="en-US" dirty="0" smtClean="0"/>
              <a:t>The following daemons create logs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amenode</a:t>
            </a:r>
            <a:endParaRPr lang="en-US" dirty="0" smtClean="0"/>
          </a:p>
          <a:p>
            <a:pPr lvl="1"/>
            <a:r>
              <a:rPr lang="en-US" dirty="0" err="1" smtClean="0"/>
              <a:t>secondarynamenode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atanode</a:t>
            </a:r>
            <a:endParaRPr lang="en-US" dirty="0" smtClean="0"/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obtracker</a:t>
            </a:r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012" y="938630"/>
            <a:ext cx="195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Interface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5027" y="3385888"/>
            <a:ext cx="209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HDFS Log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45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Legacy Solution</a:t>
            </a:r>
            <a:endParaRPr lang="en-US" dirty="0"/>
          </a:p>
        </p:txBody>
      </p:sp>
      <p:pic>
        <p:nvPicPr>
          <p:cNvPr id="9" name="Picture 8" descr="harddiskr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79" y="2857384"/>
            <a:ext cx="2070100" cy="2844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73655" y="3687379"/>
            <a:ext cx="1366345" cy="621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6695089" y="3687379"/>
            <a:ext cx="1366345" cy="621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3953641" y="1562541"/>
            <a:ext cx="1366345" cy="621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36820" y="5806966"/>
            <a:ext cx="217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Warehouse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7129" y="24880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909" y="3428124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33565" y="3243458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19" name="Extract 18"/>
          <p:cNvSpPr/>
          <p:nvPr/>
        </p:nvSpPr>
        <p:spPr>
          <a:xfrm>
            <a:off x="2890345" y="3797456"/>
            <a:ext cx="586827" cy="415441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tract 19"/>
          <p:cNvSpPr/>
          <p:nvPr/>
        </p:nvSpPr>
        <p:spPr>
          <a:xfrm>
            <a:off x="5913430" y="3742135"/>
            <a:ext cx="586827" cy="415441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13430" y="3337958"/>
            <a:ext cx="5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4504" y="3343665"/>
            <a:ext cx="5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2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permission system based on POSIX model</a:t>
            </a:r>
          </a:p>
          <a:p>
            <a:r>
              <a:rPr lang="en-US" dirty="0" smtClean="0"/>
              <a:t>Does not provide strong security for HDFS</a:t>
            </a:r>
          </a:p>
          <a:p>
            <a:r>
              <a:rPr lang="en-US" dirty="0" smtClean="0"/>
              <a:t>Designed to prevent accidental corruption of data or casual misuse of information</a:t>
            </a:r>
          </a:p>
          <a:p>
            <a:r>
              <a:rPr lang="en-US" dirty="0" smtClean="0"/>
              <a:t>Users and Groups defined</a:t>
            </a:r>
          </a:p>
          <a:p>
            <a:r>
              <a:rPr lang="en-US" dirty="0" smtClean="0"/>
              <a:t>Each file or directory has 3 permissions</a:t>
            </a:r>
          </a:p>
          <a:p>
            <a:pPr lvl="1"/>
            <a:r>
              <a:rPr lang="en-US" dirty="0" smtClean="0"/>
              <a:t>Read, write and execute</a:t>
            </a:r>
          </a:p>
          <a:p>
            <a:r>
              <a:rPr lang="en-US" dirty="0" err="1" smtClean="0"/>
              <a:t>Superuser</a:t>
            </a:r>
            <a:r>
              <a:rPr lang="en-US" dirty="0" smtClean="0"/>
              <a:t> supersedes all permission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02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4: Monitor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Practice using basic monitoring tasks in HDFS and explore various configurations and variables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Explore 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configuration</a:t>
            </a:r>
          </a:p>
          <a:p>
            <a:pPr lvl="1"/>
            <a:r>
              <a:rPr lang="en-US" dirty="0" smtClean="0"/>
              <a:t>Explore </a:t>
            </a:r>
            <a:r>
              <a:rPr lang="en-US" dirty="0" err="1" smtClean="0"/>
              <a:t>JobTracker</a:t>
            </a:r>
            <a:r>
              <a:rPr lang="en-US" dirty="0" smtClean="0"/>
              <a:t> and </a:t>
            </a:r>
            <a:r>
              <a:rPr lang="en-US" dirty="0" err="1" smtClean="0"/>
              <a:t>TaskTracker</a:t>
            </a:r>
            <a:r>
              <a:rPr lang="en-US" dirty="0" smtClean="0"/>
              <a:t> configuration</a:t>
            </a:r>
          </a:p>
          <a:p>
            <a:pPr lvl="1"/>
            <a:r>
              <a:rPr lang="en-US" dirty="0" smtClean="0"/>
              <a:t>Use the HDP web-based GUI to browse web user interfaces</a:t>
            </a:r>
          </a:p>
          <a:p>
            <a:pPr lvl="1"/>
            <a:r>
              <a:rPr lang="en-US" dirty="0" smtClean="0"/>
              <a:t>Examine Hadoop primary daemons and environmental variables</a:t>
            </a:r>
          </a:p>
          <a:p>
            <a:pPr lvl="1"/>
            <a:r>
              <a:rPr lang="en-US" dirty="0" smtClean="0"/>
              <a:t>Start and stop Hadoop services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7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– A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2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</a:t>
            </a:r>
          </a:p>
          <a:p>
            <a:r>
              <a:rPr lang="en-US" dirty="0" smtClean="0"/>
              <a:t>Big Data analytics and processing</a:t>
            </a:r>
          </a:p>
          <a:p>
            <a:pPr lvl="1"/>
            <a:r>
              <a:rPr lang="en-US" dirty="0" smtClean="0"/>
              <a:t>Large datasets</a:t>
            </a:r>
          </a:p>
          <a:p>
            <a:r>
              <a:rPr lang="en-US" dirty="0" smtClean="0"/>
              <a:t>Node-local computation</a:t>
            </a:r>
          </a:p>
          <a:p>
            <a:r>
              <a:rPr lang="en-US" dirty="0" smtClean="0"/>
              <a:t>Parallel processes</a:t>
            </a:r>
          </a:p>
          <a:p>
            <a:r>
              <a:rPr lang="en-US" dirty="0" smtClean="0"/>
              <a:t>Handles node fail-over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Other languages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7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1862" y="5298966"/>
            <a:ext cx="8005379" cy="70068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(HDFS)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1862" y="1217448"/>
            <a:ext cx="8005379" cy="3669862"/>
          </a:xfrm>
          <a:prstGeom prst="roundRect">
            <a:avLst>
              <a:gd name="adj" fmla="val 9356"/>
            </a:avLst>
          </a:prstGeom>
          <a:solidFill>
            <a:srgbClr val="0080FF"/>
          </a:solidFill>
          <a:ln>
            <a:solidFill>
              <a:srgbClr val="0000FF"/>
            </a:solidFill>
          </a:ln>
          <a:effectLst>
            <a:innerShdw blurRad="190500" dist="63500" dir="5400000">
              <a:srgbClr val="FFFFFF">
                <a:alpha val="58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8344" y="1401379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991" y="1918138"/>
            <a:ext cx="3853793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391" y="2070538"/>
            <a:ext cx="3853793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66791" y="2222938"/>
            <a:ext cx="3853793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63503" y="1918138"/>
            <a:ext cx="3163250" cy="25522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5903" y="2070538"/>
            <a:ext cx="3136064" cy="25522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68549" y="2224685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30187" y="2091553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87517" y="2872828"/>
            <a:ext cx="954690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490949" y="2858815"/>
            <a:ext cx="784773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47241" y="2853560"/>
            <a:ext cx="1220943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68096" y="2872828"/>
            <a:ext cx="621594" cy="137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83257" y="2872828"/>
            <a:ext cx="907623" cy="137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401773" y="2859925"/>
            <a:ext cx="889205" cy="1388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OutputFormat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8" idx="3"/>
            <a:endCxn id="39" idx="1"/>
          </p:cNvCxnSpPr>
          <p:nvPr/>
        </p:nvCxnSpPr>
        <p:spPr>
          <a:xfrm flipV="1">
            <a:off x="2242207" y="3546367"/>
            <a:ext cx="248742" cy="14013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0" idx="1"/>
          </p:cNvCxnSpPr>
          <p:nvPr/>
        </p:nvCxnSpPr>
        <p:spPr>
          <a:xfrm flipV="1">
            <a:off x="3275722" y="3541112"/>
            <a:ext cx="271519" cy="525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68184" y="3748691"/>
            <a:ext cx="69991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938100" y="3541112"/>
            <a:ext cx="529996" cy="525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32838" y="3324020"/>
            <a:ext cx="535258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44" idx="1"/>
          </p:cNvCxnSpPr>
          <p:nvPr/>
        </p:nvCxnSpPr>
        <p:spPr>
          <a:xfrm flipV="1">
            <a:off x="7190880" y="3553929"/>
            <a:ext cx="210893" cy="645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3"/>
            <a:endCxn id="43" idx="1"/>
          </p:cNvCxnSpPr>
          <p:nvPr/>
        </p:nvCxnSpPr>
        <p:spPr>
          <a:xfrm>
            <a:off x="6089690" y="3560380"/>
            <a:ext cx="193567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42983" y="4247931"/>
            <a:ext cx="26275" cy="105103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17626" y="4247933"/>
            <a:ext cx="1" cy="1051033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38585" y="1304145"/>
            <a:ext cx="1348828" cy="11692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Key</a:t>
            </a:r>
            <a:r>
              <a:rPr lang="en-US" dirty="0" smtClean="0"/>
              <a:t> | 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09195" y="2239141"/>
            <a:ext cx="1348828" cy="11692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Key</a:t>
            </a:r>
            <a:r>
              <a:rPr lang="en-US" dirty="0" smtClean="0"/>
              <a:t> | 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8000" y="1103586"/>
            <a:ext cx="1348828" cy="31268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Key</a:t>
            </a:r>
            <a:r>
              <a:rPr lang="en-US" dirty="0" smtClean="0"/>
              <a:t> | 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Value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15931" y="2172137"/>
            <a:ext cx="1059793" cy="814551"/>
          </a:xfrm>
          <a:prstGeom prst="roundRect">
            <a:avLst/>
          </a:prstGeom>
          <a:solidFill>
            <a:srgbClr val="0080FF"/>
          </a:solidFill>
          <a:ln>
            <a:solidFill>
              <a:srgbClr val="0000FF"/>
            </a:solidFill>
          </a:ln>
          <a:effectLst>
            <a:innerShdw blurRad="190500" dist="63500" dir="5400000">
              <a:srgbClr val="FFFFFF">
                <a:alpha val="58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20819" y="1107089"/>
            <a:ext cx="1348828" cy="31268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Key</a:t>
            </a:r>
            <a:r>
              <a:rPr lang="en-US" dirty="0" smtClean="0"/>
              <a:t> | 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9986" y="2172137"/>
            <a:ext cx="1059793" cy="814551"/>
          </a:xfrm>
          <a:prstGeom prst="roundRect">
            <a:avLst/>
          </a:prstGeom>
          <a:solidFill>
            <a:srgbClr val="008080"/>
          </a:solidFill>
          <a:ln>
            <a:solidFill>
              <a:srgbClr val="003435"/>
            </a:solidFill>
          </a:ln>
          <a:effectLst>
            <a:innerShdw blurRad="190500" dist="63500" dir="5400000">
              <a:srgbClr val="FFFFFF">
                <a:alpha val="58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38585" y="3061136"/>
            <a:ext cx="1348828" cy="11692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Key</a:t>
            </a:r>
            <a:r>
              <a:rPr lang="en-US" dirty="0" smtClean="0"/>
              <a:t> | 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5161" y="45537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0819" y="4556501"/>
            <a:ext cx="168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88426" y="4521467"/>
            <a:ext cx="76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05034" y="5648432"/>
            <a:ext cx="797034" cy="7278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5931" y="5826797"/>
            <a:ext cx="38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Represents some type of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3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InputFormat</a:t>
            </a:r>
            <a:r>
              <a:rPr lang="en-US" dirty="0" smtClean="0"/>
              <a:t> determines how the data is split up</a:t>
            </a:r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American Typewriter"/>
                <a:cs typeface="American Typewriter"/>
              </a:rPr>
              <a:t>InputSplit</a:t>
            </a:r>
            <a:r>
              <a:rPr lang="en-US" dirty="0" smtClean="0">
                <a:latin typeface="American Typewriter"/>
                <a:cs typeface="American Typewriter"/>
              </a:rPr>
              <a:t>[]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Each is individual map</a:t>
            </a:r>
          </a:p>
          <a:p>
            <a:pPr lvl="1"/>
            <a:r>
              <a:rPr lang="en-US" dirty="0" smtClean="0"/>
              <a:t>Associated with a list of destination nodes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Makes key, value pairs</a:t>
            </a:r>
          </a:p>
          <a:p>
            <a:pPr lvl="1"/>
            <a:r>
              <a:rPr lang="en-US" dirty="0" smtClean="0"/>
              <a:t>Converts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46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operates on every data set individually</a:t>
            </a:r>
          </a:p>
          <a:p>
            <a:r>
              <a:rPr lang="en-US" dirty="0" smtClean="0"/>
              <a:t>Often used for extraction, transformation and loading (ETL) operations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3992" y="2294749"/>
            <a:ext cx="1348828" cy="1933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Key</a:t>
            </a:r>
            <a:r>
              <a:rPr lang="en-US" dirty="0" smtClean="0"/>
              <a:t> | 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i="1" dirty="0"/>
              <a:t>Key</a:t>
            </a:r>
            <a:r>
              <a:rPr lang="en-US" dirty="0"/>
              <a:t> |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3468414" y="2347311"/>
            <a:ext cx="3450896" cy="630620"/>
          </a:xfrm>
          <a:prstGeom prst="borderCallout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 algorithm on each data row sequentially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1034" y="4692872"/>
            <a:ext cx="7138276" cy="136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map(K1 key,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              V1 value,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</a:t>
            </a:r>
            <a:r>
              <a:rPr lang="en-US" dirty="0" err="1" smtClean="0">
                <a:latin typeface="American Typewriter"/>
                <a:cs typeface="American Typewriter"/>
              </a:rPr>
              <a:t>OutputCollector</a:t>
            </a:r>
            <a:r>
              <a:rPr lang="en-US" dirty="0" smtClean="0">
                <a:latin typeface="American Typewriter"/>
                <a:cs typeface="American Typewriter"/>
              </a:rPr>
              <a:t>&lt;K2, V2&gt; output, 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Reporter reporter)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9023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Partitioner distributes [</a:t>
            </a:r>
            <a:r>
              <a:rPr lang="en-US" i="1" dirty="0" smtClean="0"/>
              <a:t>key</a:t>
            </a:r>
            <a:r>
              <a:rPr lang="en-US" dirty="0" smtClean="0"/>
              <a:t>, value] pairs</a:t>
            </a:r>
          </a:p>
          <a:p>
            <a:r>
              <a:rPr lang="en-US" dirty="0" smtClean="0"/>
              <a:t>Decides the target Reducer</a:t>
            </a:r>
          </a:p>
          <a:p>
            <a:pPr lvl="1"/>
            <a:r>
              <a:rPr lang="en-US" dirty="0" smtClean="0"/>
              <a:t>Uses the key to determine</a:t>
            </a:r>
          </a:p>
          <a:p>
            <a:pPr lvl="1"/>
            <a:r>
              <a:rPr lang="en-US" dirty="0" smtClean="0"/>
              <a:t>Uses Hash function by default</a:t>
            </a:r>
          </a:p>
          <a:p>
            <a:pPr lvl="1"/>
            <a:r>
              <a:rPr lang="en-US" dirty="0" smtClean="0"/>
              <a:t>Can be overridden with custom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1034" y="3019976"/>
            <a:ext cx="7138276" cy="1201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getPartition</a:t>
            </a:r>
            <a:r>
              <a:rPr lang="en-US" dirty="0" smtClean="0">
                <a:latin typeface="American Typewriter"/>
                <a:cs typeface="American Typewriter"/>
              </a:rPr>
              <a:t>(K2 key,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                            V2 value,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                           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numPartitions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3793" y="4519448"/>
            <a:ext cx="1024759" cy="5780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01311" y="5249917"/>
            <a:ext cx="1024759" cy="5780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5035" y="5997903"/>
            <a:ext cx="1024759" cy="5780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82745" y="4899572"/>
            <a:ext cx="1024759" cy="5780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educe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82745" y="5672082"/>
            <a:ext cx="1024759" cy="5780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3608552" y="4808483"/>
            <a:ext cx="1974193" cy="380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3608552" y="4808483"/>
            <a:ext cx="1974193" cy="118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3626070" y="5188607"/>
            <a:ext cx="1956675" cy="35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08552" y="5188607"/>
            <a:ext cx="1974193" cy="106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26070" y="5997903"/>
            <a:ext cx="1956675" cy="25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26070" y="5538952"/>
            <a:ext cx="1956675" cy="45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1034" y="5302750"/>
            <a:ext cx="122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Shuffle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4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guarantees sorted inputs to Reducers</a:t>
            </a:r>
          </a:p>
          <a:p>
            <a:r>
              <a:rPr lang="en-US" dirty="0" smtClean="0"/>
              <a:t>Final step of Shuffle</a:t>
            </a:r>
          </a:p>
          <a:p>
            <a:r>
              <a:rPr lang="en-US" dirty="0" smtClean="0"/>
              <a:t>Helps to merge Reducer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Legacy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is Expensive</a:t>
            </a:r>
          </a:p>
          <a:p>
            <a:r>
              <a:rPr lang="en-US" dirty="0" smtClean="0"/>
              <a:t>Data is Rigid</a:t>
            </a:r>
          </a:p>
          <a:p>
            <a:r>
              <a:rPr lang="en-US" dirty="0" smtClean="0"/>
              <a:t>Data generally stale when collected for processing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Scaling up costs lots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8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output from multiple Mappers</a:t>
            </a:r>
          </a:p>
          <a:p>
            <a:r>
              <a:rPr lang="en-US" dirty="0" smtClean="0"/>
              <a:t>Consolidates values for common intermediate keys</a:t>
            </a:r>
          </a:p>
          <a:p>
            <a:r>
              <a:rPr lang="en-US" dirty="0" smtClean="0"/>
              <a:t>Groups values by </a:t>
            </a:r>
            <a:r>
              <a:rPr lang="en-US" i="1" dirty="0" smtClean="0"/>
              <a:t>key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051034" y="2739700"/>
            <a:ext cx="7138276" cy="1201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reduce(K2 key,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    Iterator&lt;V2&gt; values,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    </a:t>
            </a:r>
            <a:r>
              <a:rPr lang="en-US" dirty="0" err="1" smtClean="0">
                <a:latin typeface="American Typewriter"/>
                <a:cs typeface="American Typewriter"/>
              </a:rPr>
              <a:t>OutputCollector</a:t>
            </a:r>
            <a:r>
              <a:rPr lang="en-US" dirty="0" smtClean="0">
                <a:latin typeface="American Typewriter"/>
                <a:cs typeface="American Typewriter"/>
              </a:rPr>
              <a:t>&lt;K3, V3&gt; output,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    Reporter reporter);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53602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OutputFormat</a:t>
            </a:r>
            <a:r>
              <a:rPr lang="en-US" dirty="0" smtClean="0"/>
              <a:t> is a validator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output specifications</a:t>
            </a:r>
          </a:p>
          <a:p>
            <a:r>
              <a:rPr lang="en-US" dirty="0" smtClean="0"/>
              <a:t>Sets up a </a:t>
            </a:r>
            <a:r>
              <a:rPr lang="en-US" dirty="0" err="1" smtClean="0">
                <a:latin typeface="American Typewriter"/>
                <a:cs typeface="American Typewriter"/>
              </a:rPr>
              <a:t>RecordWriter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Which writes out to HDFS</a:t>
            </a:r>
          </a:p>
          <a:p>
            <a:pPr lvl="1"/>
            <a:r>
              <a:rPr lang="en-US" dirty="0" smtClean="0"/>
              <a:t>Organizes output into </a:t>
            </a:r>
            <a:r>
              <a:rPr lang="en-US" dirty="0" smtClean="0">
                <a:latin typeface="American Typewriter"/>
                <a:cs typeface="American Typewriter"/>
              </a:rPr>
              <a:t>part-r-0000x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77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Hadoop using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1"/>
            <a:ext cx="8574011" cy="5681415"/>
          </a:xfrm>
        </p:spPr>
        <p:txBody>
          <a:bodyPr>
            <a:normAutofit/>
          </a:bodyPr>
          <a:lstStyle/>
          <a:p>
            <a:r>
              <a:rPr lang="en-US" dirty="0" smtClean="0"/>
              <a:t>Hadoop has hundreds of properties</a:t>
            </a:r>
          </a:p>
          <a:p>
            <a:pPr lvl="1"/>
            <a:r>
              <a:rPr lang="en-US" dirty="0" smtClean="0"/>
              <a:t>Some are related to HDFS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Some are related to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Some are related to system as a whole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Source code is best source to find properties</a:t>
            </a:r>
          </a:p>
          <a:p>
            <a:pPr lvl="1"/>
            <a:r>
              <a:rPr lang="en-US" dirty="0" smtClean="0"/>
              <a:t>One can create own properties too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2345" y="1714945"/>
            <a:ext cx="7138276" cy="1061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&lt;property&gt;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&lt;name&gt;</a:t>
            </a:r>
            <a:r>
              <a:rPr lang="en-US" dirty="0" err="1">
                <a:latin typeface="American Typewriter"/>
                <a:cs typeface="American Typewriter"/>
              </a:rPr>
              <a:t>dfs.blocksize</a:t>
            </a:r>
            <a:r>
              <a:rPr lang="en-US" dirty="0">
                <a:latin typeface="American Typewriter"/>
                <a:cs typeface="American Typewriter"/>
              </a:rPr>
              <a:t>&lt;/name&gt;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&lt;value&gt;67108864&lt;/value&gt;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&lt;description&gt;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The default block size for new files, in bytes.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  &lt;</a:t>
            </a:r>
            <a:r>
              <a:rPr lang="en-US" dirty="0">
                <a:latin typeface="American Typewriter"/>
                <a:cs typeface="American Typewriter"/>
              </a:rPr>
              <a:t>/description&gt;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&lt;/property&gt;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345" y="3154857"/>
            <a:ext cx="7138276" cy="102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&lt;property&gt;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&lt;name&gt;</a:t>
            </a:r>
            <a:r>
              <a:rPr lang="en-US" dirty="0" err="1">
                <a:latin typeface="American Typewriter"/>
                <a:cs typeface="American Typewriter"/>
              </a:rPr>
              <a:t>mapreduce.output.fileoutputformat.compress</a:t>
            </a:r>
            <a:r>
              <a:rPr lang="en-US" dirty="0">
                <a:latin typeface="American Typewriter"/>
                <a:cs typeface="American Typewriter"/>
              </a:rPr>
              <a:t>&lt;/name&gt;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&lt;value&gt;false&lt;/value&gt;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&lt;description&gt;Should the job outputs be compressed?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&lt;/description&gt;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&lt;/property&gt;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2345" y="4568496"/>
            <a:ext cx="7138276" cy="11158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&lt;property&gt;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&lt;name&gt;</a:t>
            </a:r>
            <a:r>
              <a:rPr lang="en-US" dirty="0" err="1">
                <a:latin typeface="American Typewriter"/>
                <a:cs typeface="American Typewriter"/>
              </a:rPr>
              <a:t>io.file.buffer.size</a:t>
            </a:r>
            <a:r>
              <a:rPr lang="en-US" dirty="0">
                <a:latin typeface="American Typewriter"/>
                <a:cs typeface="American Typewriter"/>
              </a:rPr>
              <a:t>&lt;/name&gt;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&lt;value&gt;4096&lt;/value&gt;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&lt;description&gt;The size of buffer for use in sequence files.</a:t>
            </a:r>
          </a:p>
          <a:p>
            <a:r>
              <a:rPr lang="en-US" dirty="0">
                <a:latin typeface="American Typewriter"/>
                <a:cs typeface="American Typewriter"/>
              </a:rPr>
              <a:t>  The size of this buffer should probably be a multiple of hardware</a:t>
            </a:r>
          </a:p>
          <a:p>
            <a:r>
              <a:rPr lang="en-US" dirty="0">
                <a:latin typeface="American Typewriter"/>
                <a:cs typeface="American Typewriter"/>
              </a:rPr>
              <a:t>  page size (4096 on Intel x86), and it determines how much data is</a:t>
            </a:r>
          </a:p>
          <a:p>
            <a:r>
              <a:rPr lang="en-US" dirty="0">
                <a:latin typeface="American Typewriter"/>
                <a:cs typeface="American Typewriter"/>
              </a:rPr>
              <a:t>  buffered during read and write operations.&lt;/description&gt;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&lt;/property&gt;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6867" y="6351318"/>
            <a:ext cx="6488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See more at http</a:t>
            </a:r>
            <a:r>
              <a:rPr lang="en-US" sz="1200" dirty="0"/>
              <a:t>://</a:t>
            </a:r>
            <a:r>
              <a:rPr lang="en-US" sz="1200" dirty="0" err="1"/>
              <a:t>hadoop.apache.org</a:t>
            </a:r>
            <a:r>
              <a:rPr lang="en-US" sz="1200" dirty="0"/>
              <a:t>/docs/current/</a:t>
            </a:r>
            <a:r>
              <a:rPr lang="en-US" sz="1200" dirty="0" err="1"/>
              <a:t>hadoop</a:t>
            </a:r>
            <a:r>
              <a:rPr lang="en-US" sz="1200" dirty="0"/>
              <a:t>-project-</a:t>
            </a:r>
            <a:r>
              <a:rPr lang="en-US" sz="1200" dirty="0" err="1"/>
              <a:t>dist</a:t>
            </a:r>
            <a:r>
              <a:rPr lang="en-US" sz="1200" dirty="0"/>
              <a:t>/</a:t>
            </a:r>
            <a:r>
              <a:rPr lang="en-US" sz="1200" dirty="0" err="1"/>
              <a:t>hadoop-hdfs</a:t>
            </a:r>
            <a:r>
              <a:rPr lang="en-US" sz="1200" dirty="0"/>
              <a:t>/</a:t>
            </a:r>
            <a:r>
              <a:rPr lang="en-US" sz="1200" dirty="0" err="1"/>
              <a:t>hdfs-default.xml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1" y="6404030"/>
            <a:ext cx="394103" cy="3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53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2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– A 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kept in folder /user/</a:t>
            </a:r>
            <a:r>
              <a:rPr lang="en-US" dirty="0" err="1" smtClean="0"/>
              <a:t>yourname</a:t>
            </a:r>
            <a:r>
              <a:rPr lang="en-US" dirty="0" smtClean="0"/>
              <a:t>/input</a:t>
            </a:r>
          </a:p>
          <a:p>
            <a:r>
              <a:rPr lang="en-US" dirty="0" smtClean="0"/>
              <a:t>Output is generated in folder /user/</a:t>
            </a:r>
            <a:r>
              <a:rPr lang="en-US" dirty="0" err="1" smtClean="0"/>
              <a:t>yourname</a:t>
            </a:r>
            <a:r>
              <a:rPr lang="en-US" dirty="0" smtClean="0"/>
              <a:t>/output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412" y="1883104"/>
            <a:ext cx="7366001" cy="4239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public class </a:t>
            </a:r>
            <a:r>
              <a:rPr lang="en-US" dirty="0" err="1">
                <a:latin typeface="American Typewriter"/>
                <a:cs typeface="American Typewriter"/>
              </a:rPr>
              <a:t>WordCount</a:t>
            </a:r>
            <a:r>
              <a:rPr lang="en-US" dirty="0">
                <a:latin typeface="American Typewriter"/>
                <a:cs typeface="American Typewriter"/>
              </a:rPr>
              <a:t> {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/**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The mapper extends from the </a:t>
            </a:r>
            <a:r>
              <a:rPr lang="en-US" dirty="0" err="1">
                <a:latin typeface="American Typewriter"/>
                <a:cs typeface="American Typewriter"/>
              </a:rPr>
              <a:t>org.apache.hadoop.mapreduce.Mapper</a:t>
            </a:r>
            <a:r>
              <a:rPr lang="en-US" dirty="0">
                <a:latin typeface="American Typewriter"/>
                <a:cs typeface="American Typewriter"/>
              </a:rPr>
              <a:t> interface. When Hadoop runs,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it receives each new line in the input files as an input to the mapper. The "map" function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tokenize the line, and for each token (word) emits (word,1) as the output.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*/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public static class </a:t>
            </a:r>
            <a:r>
              <a:rPr lang="en-US" dirty="0" err="1">
                <a:latin typeface="American Typewriter"/>
                <a:cs typeface="American Typewriter"/>
              </a:rPr>
              <a:t>TokenizerMapper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    extends Mapper&lt;Object, Text, Text, 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&gt;{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/**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Reduce function receives all the values that has the same key as the input, and it output the key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and the number of occurrences of the key as the output.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*/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public static class </a:t>
            </a:r>
            <a:r>
              <a:rPr lang="en-US" dirty="0" err="1">
                <a:latin typeface="American Typewriter"/>
                <a:cs typeface="American Typewriter"/>
              </a:rPr>
              <a:t>IntSumReducer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    extends Reducer&lt;</a:t>
            </a:r>
            <a:r>
              <a:rPr lang="en-US" dirty="0" err="1">
                <a:latin typeface="American Typewriter"/>
                <a:cs typeface="American Typewriter"/>
              </a:rPr>
              <a:t>Text,IntWritable,Text,IntWritable</a:t>
            </a:r>
            <a:r>
              <a:rPr lang="en-US" dirty="0">
                <a:latin typeface="American Typewriter"/>
                <a:cs typeface="American Typewriter"/>
              </a:rPr>
              <a:t>&gt;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/**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As input this program takes any text file. Create a folder called input in HDFS (or in local directory if you are running this locally)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@</a:t>
            </a:r>
            <a:r>
              <a:rPr lang="en-US" dirty="0" err="1">
                <a:latin typeface="American Typewriter"/>
                <a:cs typeface="American Typewriter"/>
              </a:rPr>
              <a:t>param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args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* @throws Exception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*/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public static void main(String[] </a:t>
            </a:r>
            <a:r>
              <a:rPr lang="en-US" dirty="0" err="1">
                <a:latin typeface="American Typewriter"/>
                <a:cs typeface="American Typewriter"/>
              </a:rPr>
              <a:t>args</a:t>
            </a:r>
            <a:r>
              <a:rPr lang="en-US" dirty="0">
                <a:latin typeface="American Typewriter"/>
                <a:cs typeface="American Typewriter"/>
              </a:rPr>
              <a:t>) throws Exception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014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/>
                <a:cs typeface="American Typewriter"/>
              </a:rPr>
              <a:t>m</a:t>
            </a:r>
            <a:r>
              <a:rPr lang="en-US" dirty="0" smtClean="0">
                <a:latin typeface="American Typewriter"/>
                <a:cs typeface="American Typewriter"/>
              </a:rPr>
              <a:t>ap()</a:t>
            </a:r>
            <a:r>
              <a:rPr lang="en-US" dirty="0" smtClean="0"/>
              <a:t> method of a basic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412" y="1883104"/>
            <a:ext cx="7366001" cy="4239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 /*</a:t>
            </a:r>
            <a:r>
              <a:rPr lang="en-US" dirty="0" smtClean="0">
                <a:latin typeface="American Typewriter"/>
                <a:cs typeface="American Typewriter"/>
              </a:rPr>
              <a:t>*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* The mapper extends from the </a:t>
            </a:r>
            <a:r>
              <a:rPr lang="en-US" dirty="0" err="1" smtClean="0">
                <a:latin typeface="American Typewriter"/>
                <a:cs typeface="American Typewriter"/>
              </a:rPr>
              <a:t>org.apache.hadoop.mapreduce.Mapper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* </a:t>
            </a:r>
            <a:r>
              <a:rPr lang="en-US" dirty="0">
                <a:latin typeface="American Typewriter"/>
                <a:cs typeface="American Typewriter"/>
              </a:rPr>
              <a:t>interface. When Hadoop runs</a:t>
            </a:r>
            <a:r>
              <a:rPr lang="en-US" dirty="0" smtClean="0">
                <a:latin typeface="American Typewriter"/>
                <a:cs typeface="American Typewriter"/>
              </a:rPr>
              <a:t>, it </a:t>
            </a:r>
            <a:r>
              <a:rPr lang="en-US" dirty="0">
                <a:latin typeface="American Typewriter"/>
                <a:cs typeface="American Typewriter"/>
              </a:rPr>
              <a:t>receives each new line in the input </a:t>
            </a:r>
            <a:r>
              <a:rPr lang="en-US" dirty="0" smtClean="0">
                <a:latin typeface="American Typewriter"/>
                <a:cs typeface="American Typewriter"/>
              </a:rPr>
              <a:t>files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* </a:t>
            </a:r>
            <a:r>
              <a:rPr lang="en-US" dirty="0">
                <a:latin typeface="American Typewriter"/>
                <a:cs typeface="American Typewriter"/>
              </a:rPr>
              <a:t>as an input to the mapper. The "map" </a:t>
            </a:r>
            <a:r>
              <a:rPr lang="en-US" dirty="0" smtClean="0">
                <a:latin typeface="American Typewriter"/>
                <a:cs typeface="American Typewriter"/>
              </a:rPr>
              <a:t>function tokenize </a:t>
            </a:r>
            <a:r>
              <a:rPr lang="en-US" dirty="0">
                <a:latin typeface="American Typewriter"/>
                <a:cs typeface="American Typewriter"/>
              </a:rPr>
              <a:t>the line, and </a:t>
            </a:r>
            <a:r>
              <a:rPr lang="en-US" dirty="0" smtClean="0">
                <a:latin typeface="American Typewriter"/>
                <a:cs typeface="American Typewriter"/>
              </a:rPr>
              <a:t>for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* </a:t>
            </a:r>
            <a:r>
              <a:rPr lang="en-US" dirty="0">
                <a:latin typeface="American Typewriter"/>
                <a:cs typeface="American Typewriter"/>
              </a:rPr>
              <a:t>each token (word) emits (word,1) as the output. 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*/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public static class </a:t>
            </a:r>
            <a:r>
              <a:rPr lang="en-US" dirty="0" err="1">
                <a:latin typeface="American Typewriter"/>
                <a:cs typeface="American Typewriter"/>
              </a:rPr>
              <a:t>TokenizerMapper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    extends Mapper&lt;Object, Text, Text, 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&gt;{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private final static 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 one = new 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(1);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private Text word = new Text();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public void map(Object key, Text value, Context </a:t>
            </a:r>
            <a:r>
              <a:rPr lang="en-US" dirty="0" smtClean="0">
                <a:latin typeface="American Typewriter"/>
                <a:cs typeface="American Typewriter"/>
              </a:rPr>
              <a:t>context) throws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      </a:t>
            </a:r>
            <a:r>
              <a:rPr lang="en-US" dirty="0" err="1">
                <a:latin typeface="American Typewriter"/>
                <a:cs typeface="American Typewriter"/>
              </a:rPr>
              <a:t>IOException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InterruptedException</a:t>
            </a:r>
            <a:r>
              <a:rPr lang="en-US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</a:t>
            </a:r>
            <a:r>
              <a:rPr lang="en-US" dirty="0" err="1">
                <a:latin typeface="American Typewriter"/>
                <a:cs typeface="American Typewriter"/>
              </a:rPr>
              <a:t>StringTokenizer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itr</a:t>
            </a:r>
            <a:r>
              <a:rPr lang="en-US" dirty="0">
                <a:latin typeface="American Typewriter"/>
                <a:cs typeface="American Typewriter"/>
              </a:rPr>
              <a:t> = new </a:t>
            </a:r>
            <a:r>
              <a:rPr lang="en-US" dirty="0" err="1">
                <a:latin typeface="American Typewriter"/>
                <a:cs typeface="American Typewriter"/>
              </a:rPr>
              <a:t>StringTokenizer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value.toString</a:t>
            </a:r>
            <a:r>
              <a:rPr lang="en-US" dirty="0">
                <a:latin typeface="American Typewriter"/>
                <a:cs typeface="American Typewriter"/>
              </a:rPr>
              <a:t>());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while (</a:t>
            </a:r>
            <a:r>
              <a:rPr lang="en-US" dirty="0" err="1">
                <a:latin typeface="American Typewriter"/>
                <a:cs typeface="American Typewriter"/>
              </a:rPr>
              <a:t>itr.hasMoreTokens</a:t>
            </a:r>
            <a:r>
              <a:rPr lang="en-US" dirty="0">
                <a:latin typeface="American Typewriter"/>
                <a:cs typeface="American Typewriter"/>
              </a:rPr>
              <a:t>())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    </a:t>
            </a:r>
            <a:r>
              <a:rPr lang="en-US" dirty="0" err="1">
                <a:latin typeface="American Typewriter"/>
                <a:cs typeface="American Typewriter"/>
              </a:rPr>
              <a:t>word.set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itr.nextToken</a:t>
            </a:r>
            <a:r>
              <a:rPr lang="en-US" dirty="0">
                <a:latin typeface="American Typewriter"/>
                <a:cs typeface="American Typewriter"/>
              </a:rPr>
              <a:t>());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    </a:t>
            </a:r>
            <a:r>
              <a:rPr lang="en-US" dirty="0" err="1">
                <a:latin typeface="American Typewriter"/>
                <a:cs typeface="American Typewriter"/>
              </a:rPr>
              <a:t>context.write</a:t>
            </a:r>
            <a:r>
              <a:rPr lang="en-US" dirty="0">
                <a:latin typeface="American Typewriter"/>
                <a:cs typeface="American Typewriter"/>
              </a:rPr>
              <a:t>(word, one);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53741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educe()</a:t>
            </a:r>
            <a:r>
              <a:rPr lang="en-US" dirty="0" smtClean="0"/>
              <a:t> method of a basic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412" y="1883104"/>
            <a:ext cx="7366001" cy="4239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 /**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</a:t>
            </a:r>
            <a:r>
              <a:rPr lang="en-US" dirty="0" smtClean="0">
                <a:latin typeface="American Typewriter"/>
                <a:cs typeface="American Typewriter"/>
              </a:rPr>
              <a:t>Reduce </a:t>
            </a:r>
            <a:r>
              <a:rPr lang="en-US" dirty="0">
                <a:latin typeface="American Typewriter"/>
                <a:cs typeface="American Typewriter"/>
              </a:rPr>
              <a:t>function receives all the values that has the same </a:t>
            </a:r>
            <a:r>
              <a:rPr lang="en-US" dirty="0" smtClean="0">
                <a:latin typeface="American Typewriter"/>
                <a:cs typeface="American Typewriter"/>
              </a:rPr>
              <a:t>key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* </a:t>
            </a:r>
            <a:r>
              <a:rPr lang="en-US" dirty="0">
                <a:latin typeface="American Typewriter"/>
                <a:cs typeface="American Typewriter"/>
              </a:rPr>
              <a:t>as the input, and it output the </a:t>
            </a:r>
            <a:r>
              <a:rPr lang="en-US" dirty="0" err="1" smtClean="0">
                <a:latin typeface="American Typewriter"/>
                <a:cs typeface="American Typewriter"/>
              </a:rPr>
              <a:t>keyand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the number of </a:t>
            </a:r>
            <a:r>
              <a:rPr lang="en-US" dirty="0" smtClean="0">
                <a:latin typeface="American Typewriter"/>
                <a:cs typeface="American Typewriter"/>
              </a:rPr>
              <a:t>occurrences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* </a:t>
            </a:r>
            <a:r>
              <a:rPr lang="en-US" dirty="0">
                <a:latin typeface="American Typewriter"/>
                <a:cs typeface="American Typewriter"/>
              </a:rPr>
              <a:t>of the key as the output</a:t>
            </a:r>
            <a:r>
              <a:rPr lang="en-US" dirty="0" smtClean="0">
                <a:latin typeface="American Typewriter"/>
                <a:cs typeface="American Typewriter"/>
              </a:rPr>
              <a:t>.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*/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public static class </a:t>
            </a:r>
            <a:r>
              <a:rPr lang="en-US" dirty="0" err="1">
                <a:latin typeface="American Typewriter"/>
                <a:cs typeface="American Typewriter"/>
              </a:rPr>
              <a:t>IntSumReducer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    extends Reducer&lt;</a:t>
            </a:r>
            <a:r>
              <a:rPr lang="en-US" dirty="0" err="1">
                <a:latin typeface="American Typewriter"/>
                <a:cs typeface="American Typewriter"/>
              </a:rPr>
              <a:t>Text,IntWritable,Text,IntWritable</a:t>
            </a:r>
            <a:r>
              <a:rPr lang="en-US" dirty="0">
                <a:latin typeface="American Typewriter"/>
                <a:cs typeface="American Typewriter"/>
              </a:rPr>
              <a:t>&gt;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private 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 result = new 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();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public void reduce(Text key, </a:t>
            </a:r>
            <a:r>
              <a:rPr lang="en-US" dirty="0" err="1">
                <a:latin typeface="American Typewriter"/>
                <a:cs typeface="American Typewriter"/>
              </a:rPr>
              <a:t>Iterable</a:t>
            </a:r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&gt; values,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               Context context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) throws </a:t>
            </a:r>
            <a:r>
              <a:rPr lang="en-US" dirty="0" err="1">
                <a:latin typeface="American Typewriter"/>
                <a:cs typeface="American Typewriter"/>
              </a:rPr>
              <a:t>IOException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InterruptedException</a:t>
            </a:r>
            <a:r>
              <a:rPr lang="en-US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sum = 0;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for (</a:t>
            </a:r>
            <a:r>
              <a:rPr lang="en-US" dirty="0" err="1">
                <a:latin typeface="American Typewriter"/>
                <a:cs typeface="American Typewriter"/>
              </a:rPr>
              <a:t>IntWritable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val</a:t>
            </a:r>
            <a:r>
              <a:rPr lang="en-US" dirty="0">
                <a:latin typeface="American Typewriter"/>
                <a:cs typeface="American Typewriter"/>
              </a:rPr>
              <a:t> : values)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    sum += </a:t>
            </a:r>
            <a:r>
              <a:rPr lang="en-US" dirty="0" err="1">
                <a:latin typeface="American Typewriter"/>
                <a:cs typeface="American Typewriter"/>
              </a:rPr>
              <a:t>val.get</a:t>
            </a:r>
            <a:r>
              <a:rPr lang="en-US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</a:t>
            </a:r>
            <a:r>
              <a:rPr lang="en-US" dirty="0" err="1">
                <a:latin typeface="American Typewriter"/>
                <a:cs typeface="American Typewriter"/>
              </a:rPr>
              <a:t>result.set</a:t>
            </a:r>
            <a:r>
              <a:rPr lang="en-US" dirty="0">
                <a:latin typeface="American Typewriter"/>
                <a:cs typeface="American Typewriter"/>
              </a:rPr>
              <a:t>(sum);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</a:t>
            </a:r>
            <a:r>
              <a:rPr lang="en-US" dirty="0" err="1">
                <a:latin typeface="American Typewriter"/>
                <a:cs typeface="American Typewriter"/>
              </a:rPr>
              <a:t>context.write</a:t>
            </a:r>
            <a:r>
              <a:rPr lang="en-US" dirty="0">
                <a:latin typeface="American Typewriter"/>
                <a:cs typeface="American Typewriter"/>
              </a:rPr>
              <a:t>(key, result);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97276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/>
                <a:cs typeface="American Typewriter"/>
              </a:rPr>
              <a:t>m</a:t>
            </a:r>
            <a:r>
              <a:rPr lang="en-US" dirty="0" smtClean="0">
                <a:latin typeface="American Typewriter"/>
                <a:cs typeface="American Typewriter"/>
              </a:rPr>
              <a:t>ain()</a:t>
            </a:r>
            <a:r>
              <a:rPr lang="en-US" dirty="0" smtClean="0"/>
              <a:t> for a basic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998" y="1112345"/>
            <a:ext cx="7497381" cy="5395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/**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 </a:t>
            </a:r>
            <a:r>
              <a:rPr lang="en-US" dirty="0" smtClean="0">
                <a:latin typeface="American Typewriter"/>
                <a:cs typeface="American Typewriter"/>
              </a:rPr>
              <a:t>As </a:t>
            </a:r>
            <a:r>
              <a:rPr lang="en-US" dirty="0">
                <a:latin typeface="American Typewriter"/>
                <a:cs typeface="American Typewriter"/>
              </a:rPr>
              <a:t>input this program takes any text file. Create a folder called input </a:t>
            </a:r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* </a:t>
            </a:r>
            <a:r>
              <a:rPr lang="en-US" dirty="0">
                <a:latin typeface="American Typewriter"/>
                <a:cs typeface="American Typewriter"/>
              </a:rPr>
              <a:t>HDFS (or in local directory if you are running this locally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* </a:t>
            </a:r>
            <a:r>
              <a:rPr lang="en-US" dirty="0">
                <a:latin typeface="American Typewriter"/>
                <a:cs typeface="American Typewriter"/>
              </a:rPr>
              <a:t>@</a:t>
            </a:r>
            <a:r>
              <a:rPr lang="en-US" dirty="0" err="1">
                <a:latin typeface="American Typewriter"/>
                <a:cs typeface="American Typewriter"/>
              </a:rPr>
              <a:t>param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args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* @throws Exception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*/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public static void main(String[] </a:t>
            </a:r>
            <a:r>
              <a:rPr lang="en-US" dirty="0" err="1">
                <a:latin typeface="American Typewriter"/>
                <a:cs typeface="American Typewriter"/>
              </a:rPr>
              <a:t>args</a:t>
            </a:r>
            <a:r>
              <a:rPr lang="en-US" dirty="0">
                <a:latin typeface="American Typewriter"/>
                <a:cs typeface="American Typewriter"/>
              </a:rPr>
              <a:t>) throws Exception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JobConf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conf</a:t>
            </a:r>
            <a:r>
              <a:rPr lang="en-US" dirty="0">
                <a:latin typeface="American Typewriter"/>
                <a:cs typeface="American Typewriter"/>
              </a:rPr>
              <a:t> = new </a:t>
            </a:r>
            <a:r>
              <a:rPr lang="en-US" dirty="0" err="1">
                <a:latin typeface="American Typewriter"/>
                <a:cs typeface="American Typewriter"/>
              </a:rPr>
              <a:t>JobConf</a:t>
            </a:r>
            <a:r>
              <a:rPr lang="en-US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String[] </a:t>
            </a:r>
            <a:r>
              <a:rPr lang="en-US" dirty="0" err="1">
                <a:latin typeface="American Typewriter"/>
                <a:cs typeface="American Typewriter"/>
              </a:rPr>
              <a:t>otherArgs</a:t>
            </a:r>
            <a:r>
              <a:rPr lang="en-US" dirty="0">
                <a:latin typeface="American Typewriter"/>
                <a:cs typeface="American Typewriter"/>
              </a:rPr>
              <a:t> = new </a:t>
            </a:r>
            <a:r>
              <a:rPr lang="en-US" dirty="0" err="1">
                <a:latin typeface="American Typewriter"/>
                <a:cs typeface="American Typewriter"/>
              </a:rPr>
              <a:t>GenericOptionsParser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,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                    </a:t>
            </a:r>
            <a:r>
              <a:rPr lang="en-US" dirty="0" err="1" smtClean="0">
                <a:latin typeface="American Typewriter"/>
                <a:cs typeface="American Typewriter"/>
              </a:rPr>
              <a:t>args</a:t>
            </a:r>
            <a:r>
              <a:rPr lang="en-US" dirty="0">
                <a:latin typeface="American Typewriter"/>
                <a:cs typeface="American Typewriter"/>
              </a:rPr>
              <a:t>).</a:t>
            </a:r>
            <a:r>
              <a:rPr lang="en-US" dirty="0" err="1">
                <a:latin typeface="American Typewriter"/>
                <a:cs typeface="American Typewriter"/>
              </a:rPr>
              <a:t>getRemainingArgs</a:t>
            </a:r>
            <a:r>
              <a:rPr lang="en-US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if (</a:t>
            </a:r>
            <a:r>
              <a:rPr lang="en-US" dirty="0" err="1">
                <a:latin typeface="American Typewriter"/>
                <a:cs typeface="American Typewriter"/>
              </a:rPr>
              <a:t>otherArgs.length</a:t>
            </a:r>
            <a:r>
              <a:rPr lang="en-US" dirty="0">
                <a:latin typeface="American Typewriter"/>
                <a:cs typeface="American Typewriter"/>
              </a:rPr>
              <a:t> != 2)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</a:t>
            </a:r>
            <a:r>
              <a:rPr lang="en-US" dirty="0" err="1">
                <a:latin typeface="American Typewriter"/>
                <a:cs typeface="American Typewriter"/>
              </a:rPr>
              <a:t>System.err.println</a:t>
            </a:r>
            <a:r>
              <a:rPr lang="en-US" dirty="0">
                <a:latin typeface="American Typewriter"/>
                <a:cs typeface="American Typewriter"/>
              </a:rPr>
              <a:t>("Usage: </a:t>
            </a:r>
            <a:r>
              <a:rPr lang="en-US" dirty="0" err="1">
                <a:latin typeface="American Typewriter"/>
                <a:cs typeface="American Typewriter"/>
              </a:rPr>
              <a:t>wordcount</a:t>
            </a:r>
            <a:r>
              <a:rPr lang="en-US" dirty="0">
                <a:latin typeface="American Typewriter"/>
                <a:cs typeface="American Typewriter"/>
              </a:rPr>
              <a:t> &lt;in&gt; &lt;out&gt;");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    </a:t>
            </a:r>
            <a:r>
              <a:rPr lang="en-US" dirty="0" err="1">
                <a:latin typeface="American Typewriter"/>
                <a:cs typeface="American Typewriter"/>
              </a:rPr>
              <a:t>System.exit</a:t>
            </a:r>
            <a:r>
              <a:rPr lang="en-US" dirty="0">
                <a:latin typeface="American Typewriter"/>
                <a:cs typeface="American Typewriter"/>
              </a:rPr>
              <a:t>(2);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}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Job job = new Job(</a:t>
            </a:r>
            <a:r>
              <a:rPr lang="en-US" dirty="0" err="1">
                <a:latin typeface="American Typewriter"/>
                <a:cs typeface="American Typewriter"/>
              </a:rPr>
              <a:t>conf</a:t>
            </a:r>
            <a:r>
              <a:rPr lang="en-US" dirty="0">
                <a:latin typeface="American Typewriter"/>
                <a:cs typeface="American Typewriter"/>
              </a:rPr>
              <a:t>, "word count");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job.setJarByClass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WordCount.class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job.setMapperClass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TokenizerMapper.class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//</a:t>
            </a:r>
            <a:r>
              <a:rPr lang="en-US" dirty="0" err="1">
                <a:latin typeface="American Typewriter"/>
                <a:cs typeface="American Typewriter"/>
              </a:rPr>
              <a:t>job.setCombinerClass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IntSumReducer.class</a:t>
            </a:r>
            <a:r>
              <a:rPr lang="en-US" dirty="0" smtClean="0">
                <a:latin typeface="American Typewriter"/>
                <a:cs typeface="American Typewriter"/>
              </a:rPr>
              <a:t>); //Uncomment for combiner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job.setReducerClass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IntSumReducer.class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job.setOutputKeyClass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Text.class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job.setOutputValueClass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IntWritable.class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FileInputFormat.addInputPath</a:t>
            </a:r>
            <a:r>
              <a:rPr lang="en-US" dirty="0">
                <a:latin typeface="American Typewriter"/>
                <a:cs typeface="American Typewriter"/>
              </a:rPr>
              <a:t>(job, new Path(</a:t>
            </a:r>
            <a:r>
              <a:rPr lang="en-US" dirty="0" err="1">
                <a:latin typeface="American Typewriter"/>
                <a:cs typeface="American Typewriter"/>
              </a:rPr>
              <a:t>otherArgs</a:t>
            </a:r>
            <a:r>
              <a:rPr lang="en-US" dirty="0">
                <a:latin typeface="American Typewriter"/>
                <a:cs typeface="American Typewriter"/>
              </a:rPr>
              <a:t>[0]));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FileOutputFormat.setOutputPath</a:t>
            </a:r>
            <a:r>
              <a:rPr lang="en-US" dirty="0">
                <a:latin typeface="American Typewriter"/>
                <a:cs typeface="American Typewriter"/>
              </a:rPr>
              <a:t>(job, new Path(</a:t>
            </a:r>
            <a:r>
              <a:rPr lang="en-US" dirty="0" err="1">
                <a:latin typeface="American Typewriter"/>
                <a:cs typeface="American Typewriter"/>
              </a:rPr>
              <a:t>otherArgs</a:t>
            </a:r>
            <a:r>
              <a:rPr lang="en-US" dirty="0">
                <a:latin typeface="American Typewriter"/>
                <a:cs typeface="American Typewriter"/>
              </a:rPr>
              <a:t>[1]));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System.exit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job.waitForCompletion</a:t>
            </a:r>
            <a:r>
              <a:rPr lang="en-US" dirty="0">
                <a:latin typeface="American Typewriter"/>
                <a:cs typeface="American Typewriter"/>
              </a:rPr>
              <a:t>(true) ? 0 : 1);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9275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5: Run an existing </a:t>
            </a:r>
            <a:r>
              <a:rPr lang="en-US" dirty="0" err="1" smtClean="0"/>
              <a:t>MapReduce</a:t>
            </a:r>
            <a:r>
              <a:rPr lang="en-US" dirty="0" smtClean="0"/>
              <a:t> 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Run a simple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Use Hadoop built-in map() and Hadoop built-in reduce() code</a:t>
            </a:r>
          </a:p>
          <a:p>
            <a:pPr lvl="1"/>
            <a:r>
              <a:rPr lang="en-US" dirty="0" smtClean="0"/>
              <a:t>Review the code for Job setup and configuration</a:t>
            </a:r>
          </a:p>
          <a:p>
            <a:pPr lvl="2"/>
            <a:r>
              <a:rPr lang="en-US" dirty="0" smtClean="0"/>
              <a:t>Configuration() class, </a:t>
            </a:r>
            <a:r>
              <a:rPr lang="en-US" dirty="0" err="1" smtClean="0"/>
              <a:t>JobConf</a:t>
            </a:r>
            <a:r>
              <a:rPr lang="en-US" dirty="0" smtClean="0"/>
              <a:t>() class, and </a:t>
            </a:r>
            <a:r>
              <a:rPr lang="en-US" dirty="0" err="1" smtClean="0"/>
              <a:t>JobClient</a:t>
            </a:r>
            <a:r>
              <a:rPr lang="en-US" dirty="0" smtClean="0"/>
              <a:t>() class</a:t>
            </a:r>
          </a:p>
          <a:p>
            <a:pPr lvl="1"/>
            <a:r>
              <a:rPr lang="en-US" dirty="0" smtClean="0"/>
              <a:t>Run the job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26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life-cycle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420" y="1531457"/>
            <a:ext cx="2154201" cy="878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NameNode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8345" y="1506483"/>
            <a:ext cx="1874345" cy="12174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38345" y="4102538"/>
            <a:ext cx="1874345" cy="12174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JobTracker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2277" y="3822259"/>
            <a:ext cx="1393362" cy="723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TaskTracker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70435" y="4406462"/>
            <a:ext cx="1393362" cy="723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TaskTracker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754" y="4958255"/>
            <a:ext cx="1393362" cy="723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TaskTracker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22401" y="5498662"/>
            <a:ext cx="1393362" cy="723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TaskTracker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916621" y="1961931"/>
            <a:ext cx="3021724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866759" y="2723931"/>
            <a:ext cx="8759" cy="137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750207" y="4300483"/>
            <a:ext cx="3188138" cy="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5763" y="5072703"/>
            <a:ext cx="3122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9448" y="161158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Clients gets metadata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90199" y="3319517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Client </a:t>
            </a:r>
            <a:r>
              <a:rPr lang="en-US" dirty="0" err="1" smtClean="0"/>
              <a:t>configs</a:t>
            </a:r>
            <a:r>
              <a:rPr lang="en-US" dirty="0" smtClean="0"/>
              <a:t> job and starts 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60011" y="3917872"/>
            <a:ext cx="340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JobTracker</a:t>
            </a:r>
            <a:r>
              <a:rPr lang="en-US" dirty="0" smtClean="0"/>
              <a:t> informs </a:t>
            </a:r>
            <a:r>
              <a:rPr lang="en-US" dirty="0" err="1" smtClean="0"/>
              <a:t>TaskTrackers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23930" y="4703371"/>
            <a:ext cx="322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4.TaskTrackers update job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8466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‘Scale out’ instead of ‘Scale up’</a:t>
            </a:r>
          </a:p>
          <a:p>
            <a:r>
              <a:rPr lang="en-US" dirty="0" smtClean="0"/>
              <a:t>Horizontally instead of  Vertically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16001" y="2110827"/>
            <a:ext cx="5442607" cy="884621"/>
            <a:chOff x="1016001" y="1909379"/>
            <a:chExt cx="5442607" cy="884621"/>
          </a:xfrm>
        </p:grpSpPr>
        <p:grpSp>
          <p:nvGrpSpPr>
            <p:cNvPr id="6" name="Group 5"/>
            <p:cNvGrpSpPr/>
            <p:nvPr/>
          </p:nvGrpSpPr>
          <p:grpSpPr>
            <a:xfrm>
              <a:off x="1016001" y="1909379"/>
              <a:ext cx="525518" cy="884621"/>
              <a:chOff x="1462690" y="1988207"/>
              <a:chExt cx="525518" cy="884621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07780" y="1909379"/>
              <a:ext cx="525518" cy="884621"/>
              <a:chOff x="1462690" y="1988207"/>
              <a:chExt cx="525518" cy="884621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78538" y="1909379"/>
              <a:ext cx="525518" cy="884621"/>
              <a:chOff x="1462690" y="1988207"/>
              <a:chExt cx="525518" cy="884621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49298" y="1909379"/>
              <a:ext cx="525518" cy="884621"/>
              <a:chOff x="1462690" y="1988207"/>
              <a:chExt cx="525518" cy="884621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172608" y="1909379"/>
              <a:ext cx="525518" cy="884621"/>
              <a:chOff x="1462690" y="1988207"/>
              <a:chExt cx="525518" cy="884621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74746" y="1909379"/>
              <a:ext cx="525518" cy="884621"/>
              <a:chOff x="1462690" y="1988207"/>
              <a:chExt cx="525518" cy="884621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33090" y="1909379"/>
              <a:ext cx="525518" cy="884621"/>
              <a:chOff x="1462690" y="1988207"/>
              <a:chExt cx="525518" cy="884621"/>
            </a:xfrm>
          </p:grpSpPr>
          <p:sp>
            <p:nvSpPr>
              <p:cNvPr id="23" name="Cube 22"/>
              <p:cNvSpPr/>
              <p:nvPr/>
            </p:nvSpPr>
            <p:spPr>
              <a:xfrm>
                <a:off x="1462690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/>
              <p:cNvSpPr/>
              <p:nvPr/>
            </p:nvSpPr>
            <p:spPr>
              <a:xfrm>
                <a:off x="1707932" y="1988207"/>
                <a:ext cx="280276" cy="88462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Left-Right Arrow 24"/>
          <p:cNvSpPr/>
          <p:nvPr/>
        </p:nvSpPr>
        <p:spPr>
          <a:xfrm>
            <a:off x="1016001" y="3218793"/>
            <a:ext cx="5442607" cy="2890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86483" y="2777218"/>
            <a:ext cx="179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nodes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78760" y="4023710"/>
            <a:ext cx="1825296" cy="1739462"/>
            <a:chOff x="1462690" y="1988207"/>
            <a:chExt cx="525518" cy="884621"/>
          </a:xfrm>
        </p:grpSpPr>
        <p:sp>
          <p:nvSpPr>
            <p:cNvPr id="29" name="Cube 28"/>
            <p:cNvSpPr/>
            <p:nvPr/>
          </p:nvSpPr>
          <p:spPr>
            <a:xfrm>
              <a:off x="1462690" y="1988207"/>
              <a:ext cx="280276" cy="88462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707932" y="1988207"/>
              <a:ext cx="280276" cy="88462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34608" y="4023710"/>
            <a:ext cx="1825296" cy="1739462"/>
            <a:chOff x="1462690" y="1988207"/>
            <a:chExt cx="525518" cy="884621"/>
          </a:xfrm>
        </p:grpSpPr>
        <p:sp>
          <p:nvSpPr>
            <p:cNvPr id="35" name="Cube 34"/>
            <p:cNvSpPr/>
            <p:nvPr/>
          </p:nvSpPr>
          <p:spPr>
            <a:xfrm>
              <a:off x="1462690" y="1988207"/>
              <a:ext cx="280276" cy="88462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1707932" y="1988207"/>
              <a:ext cx="280276" cy="88462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41519" y="616606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22184" y="6133803"/>
            <a:ext cx="91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04056" y="4747172"/>
            <a:ext cx="1830552" cy="140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66966" y="44486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0100100101010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1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“master” daemon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long with </a:t>
            </a:r>
            <a:r>
              <a:rPr lang="en-US" dirty="0" err="1" smtClean="0"/>
              <a:t>NameNodes</a:t>
            </a:r>
            <a:endParaRPr lang="en-US" dirty="0" smtClean="0"/>
          </a:p>
          <a:p>
            <a:r>
              <a:rPr lang="en-US" dirty="0" smtClean="0"/>
              <a:t>Provides resource management</a:t>
            </a:r>
          </a:p>
          <a:p>
            <a:pPr lvl="1"/>
            <a:r>
              <a:rPr lang="en-US" dirty="0" smtClean="0"/>
              <a:t>Manages </a:t>
            </a:r>
            <a:r>
              <a:rPr lang="en-US" dirty="0" err="1" smtClean="0"/>
              <a:t>TaskTrackers</a:t>
            </a:r>
            <a:r>
              <a:rPr lang="en-US" dirty="0" smtClean="0"/>
              <a:t> at each node</a:t>
            </a:r>
          </a:p>
          <a:p>
            <a:pPr lvl="1"/>
            <a:r>
              <a:rPr lang="en-US" dirty="0" smtClean="0"/>
              <a:t>Schedules tasks to available resources</a:t>
            </a:r>
          </a:p>
          <a:p>
            <a:r>
              <a:rPr lang="en-US" dirty="0" smtClean="0"/>
              <a:t>Manages Job lifecycle</a:t>
            </a:r>
          </a:p>
          <a:p>
            <a:pPr lvl="1"/>
            <a:r>
              <a:rPr lang="en-US" dirty="0" smtClean="0"/>
              <a:t>Job submission</a:t>
            </a:r>
          </a:p>
          <a:p>
            <a:pPr lvl="1"/>
            <a:r>
              <a:rPr lang="en-US" dirty="0" smtClean="0"/>
              <a:t>Task execution</a:t>
            </a:r>
          </a:p>
          <a:p>
            <a:pPr lvl="1"/>
            <a:r>
              <a:rPr lang="en-US" dirty="0" smtClean="0"/>
              <a:t>Task error recovery</a:t>
            </a:r>
          </a:p>
          <a:p>
            <a:pPr lvl="1"/>
            <a:r>
              <a:rPr lang="en-US" dirty="0" smtClean="0"/>
              <a:t>Run job’s tasks to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85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node-level daemon</a:t>
            </a:r>
          </a:p>
          <a:p>
            <a:r>
              <a:rPr lang="en-US" dirty="0" smtClean="0"/>
              <a:t>Manages tasks at the node</a:t>
            </a:r>
          </a:p>
          <a:p>
            <a:r>
              <a:rPr lang="en-US" dirty="0" smtClean="0"/>
              <a:t>Talks with </a:t>
            </a:r>
            <a:r>
              <a:rPr lang="en-US" dirty="0" err="1" smtClean="0">
                <a:latin typeface="American Typewriter"/>
                <a:cs typeface="American Typewriter"/>
              </a:rPr>
              <a:t>JobTracker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Gets new tasks</a:t>
            </a:r>
          </a:p>
          <a:p>
            <a:pPr lvl="1"/>
            <a:r>
              <a:rPr lang="en-US" dirty="0" smtClean="0"/>
              <a:t>Provides updates</a:t>
            </a:r>
          </a:p>
          <a:p>
            <a:r>
              <a:rPr lang="en-US" dirty="0" smtClean="0"/>
              <a:t>Typically fetches </a:t>
            </a:r>
            <a:r>
              <a:rPr lang="en-US" dirty="0" err="1" smtClean="0"/>
              <a:t>executables</a:t>
            </a:r>
            <a:r>
              <a:rPr lang="en-US" dirty="0" smtClean="0"/>
              <a:t> from HDFS</a:t>
            </a:r>
          </a:p>
          <a:p>
            <a:r>
              <a:rPr lang="en-US" dirty="0" smtClean="0"/>
              <a:t>Has </a:t>
            </a:r>
            <a:r>
              <a:rPr lang="en-US" i="1" dirty="0" smtClean="0"/>
              <a:t>slots</a:t>
            </a:r>
          </a:p>
          <a:p>
            <a:pPr lvl="1"/>
            <a:r>
              <a:rPr lang="en-US" dirty="0" smtClean="0"/>
              <a:t>One task per slot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5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Submission and Running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420" y="1531457"/>
            <a:ext cx="2154201" cy="878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NameNode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8345" y="1506483"/>
            <a:ext cx="1874345" cy="12174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5854" y="2654003"/>
            <a:ext cx="1874345" cy="6655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JobTracker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5853" y="3944879"/>
            <a:ext cx="1874345" cy="22562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90199" y="2723931"/>
            <a:ext cx="648146" cy="350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3241" y="3100692"/>
            <a:ext cx="315310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Send </a:t>
            </a:r>
            <a:r>
              <a:rPr lang="en-US" dirty="0" err="1" smtClean="0"/>
              <a:t>config</a:t>
            </a:r>
            <a:r>
              <a:rPr lang="en-US" dirty="0" smtClean="0"/>
              <a:t> and jars</a:t>
            </a:r>
          </a:p>
          <a:p>
            <a:pPr marL="342900" indent="-342900">
              <a:buAutoNum type="arabicPeriod"/>
            </a:pPr>
            <a:r>
              <a:rPr lang="en-US" dirty="0" smtClean="0"/>
              <a:t>Request location of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Obtain location of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Submit job</a:t>
            </a:r>
          </a:p>
          <a:p>
            <a:pPr marL="342900" indent="-342900">
              <a:buAutoNum type="arabicPeriod"/>
            </a:pPr>
            <a:r>
              <a:rPr lang="en-US" dirty="0" smtClean="0"/>
              <a:t>Requests </a:t>
            </a:r>
            <a:r>
              <a:rPr lang="en-US" dirty="0" err="1" smtClean="0"/>
              <a:t>InputSplits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Send task to </a:t>
            </a:r>
            <a:r>
              <a:rPr lang="en-US" dirty="0" err="1" smtClean="0"/>
              <a:t>TaskTransfer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Request for job related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job related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tasks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 about tasks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9931" y="5044966"/>
            <a:ext cx="1261241" cy="9984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16621" y="1760483"/>
            <a:ext cx="3021724" cy="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ctagon 25"/>
          <p:cNvSpPr/>
          <p:nvPr/>
        </p:nvSpPr>
        <p:spPr>
          <a:xfrm>
            <a:off x="4099034" y="1598448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916621" y="2061779"/>
            <a:ext cx="3021724" cy="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16621" y="2338552"/>
            <a:ext cx="30217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ctagon 31"/>
          <p:cNvSpPr/>
          <p:nvPr/>
        </p:nvSpPr>
        <p:spPr>
          <a:xfrm>
            <a:off x="4650827" y="1899744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Octagon 32"/>
          <p:cNvSpPr/>
          <p:nvPr/>
        </p:nvSpPr>
        <p:spPr>
          <a:xfrm>
            <a:off x="3564758" y="2166882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ctagon 33"/>
          <p:cNvSpPr/>
          <p:nvPr/>
        </p:nvSpPr>
        <p:spPr>
          <a:xfrm>
            <a:off x="5482896" y="2692541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776467" y="2409923"/>
            <a:ext cx="648146" cy="466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61034" y="3319517"/>
            <a:ext cx="1" cy="625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15103" y="3319517"/>
            <a:ext cx="0" cy="625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 flipH="1" flipV="1">
            <a:off x="1839521" y="2409923"/>
            <a:ext cx="1900410" cy="153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226207" y="2409923"/>
            <a:ext cx="2198406" cy="1835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4403" y="3985586"/>
            <a:ext cx="117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</a:rPr>
              <a:t>TaskTracker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50827" y="461581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Task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0827" y="427725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Task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3915103" y="4324140"/>
            <a:ext cx="735724" cy="122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915103" y="4324140"/>
            <a:ext cx="735724" cy="4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ctagon 58"/>
          <p:cNvSpPr/>
          <p:nvPr/>
        </p:nvSpPr>
        <p:spPr>
          <a:xfrm>
            <a:off x="2960414" y="2491968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Octagon 59"/>
          <p:cNvSpPr/>
          <p:nvPr/>
        </p:nvSpPr>
        <p:spPr>
          <a:xfrm>
            <a:off x="4685862" y="3423010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Octagon 60"/>
          <p:cNvSpPr/>
          <p:nvPr/>
        </p:nvSpPr>
        <p:spPr>
          <a:xfrm>
            <a:off x="2741448" y="3107841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Octagon 61"/>
          <p:cNvSpPr/>
          <p:nvPr/>
        </p:nvSpPr>
        <p:spPr>
          <a:xfrm>
            <a:off x="2023453" y="3074417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3" name="Octagon 62"/>
          <p:cNvSpPr/>
          <p:nvPr/>
        </p:nvSpPr>
        <p:spPr>
          <a:xfrm>
            <a:off x="4076257" y="4300477"/>
            <a:ext cx="350345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4" name="Octagon 63"/>
          <p:cNvSpPr/>
          <p:nvPr/>
        </p:nvSpPr>
        <p:spPr>
          <a:xfrm>
            <a:off x="3661098" y="3536874"/>
            <a:ext cx="516759" cy="324069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85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Job Submission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136" y="1112344"/>
            <a:ext cx="7497381" cy="691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myMapReduce.jar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com.mycompany.hadoop.MyJob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    </a:t>
            </a:r>
            <a:r>
              <a:rPr lang="en-US" dirty="0" err="1" smtClean="0">
                <a:latin typeface="American Typewriter"/>
                <a:cs typeface="American Typewriter"/>
              </a:rPr>
              <a:t>inputFile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outputDirectory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5931" y="2093310"/>
            <a:ext cx="593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-</a:t>
            </a:r>
            <a:r>
              <a:rPr lang="en-US" dirty="0" err="1" smtClean="0">
                <a:latin typeface="American Typewriter"/>
                <a:cs typeface="American Typewriter"/>
              </a:rPr>
              <a:t>Dproperty</a:t>
            </a:r>
            <a:r>
              <a:rPr lang="en-US" dirty="0" smtClean="0">
                <a:latin typeface="American Typewriter"/>
                <a:cs typeface="American Typewriter"/>
              </a:rPr>
              <a:t>=value –</a:t>
            </a:r>
            <a:r>
              <a:rPr lang="en-US" dirty="0" err="1" smtClean="0">
                <a:latin typeface="American Typewriter"/>
                <a:cs typeface="American Typewriter"/>
              </a:rPr>
              <a:t>conf</a:t>
            </a:r>
            <a:r>
              <a:rPr lang="en-US" dirty="0" smtClean="0">
                <a:latin typeface="American Typewriter"/>
                <a:cs typeface="American Typewriter"/>
              </a:rPr>
              <a:t> path &amp; file –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some </a:t>
            </a:r>
            <a:r>
              <a:rPr lang="en-US" dirty="0" err="1" smtClean="0">
                <a:latin typeface="American Typewriter"/>
                <a:cs typeface="American Typewriter"/>
              </a:rPr>
              <a:t>uri</a:t>
            </a:r>
            <a:r>
              <a:rPr lang="en-US" dirty="0" smtClean="0">
                <a:latin typeface="American Typewriter"/>
                <a:cs typeface="American Typewriter"/>
              </a:rPr>
              <a:t> -files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709" y="3270471"/>
            <a:ext cx="7497381" cy="691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jar </a:t>
            </a:r>
            <a:r>
              <a:rPr lang="en-US" dirty="0" err="1" smtClean="0">
                <a:latin typeface="American Typewriter"/>
                <a:cs typeface="American Typewriter"/>
              </a:rPr>
              <a:t>myMapreduce.jar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MyJob</a:t>
            </a:r>
            <a:r>
              <a:rPr lang="en-US" dirty="0" smtClean="0">
                <a:latin typeface="American Typewriter"/>
                <a:cs typeface="American Typewriter"/>
              </a:rPr>
              <a:t> arg1 arg2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1541517" y="4186621"/>
            <a:ext cx="5675586" cy="59558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//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config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job in main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ublic static void main(String[]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41517" y="5004675"/>
            <a:ext cx="5675586" cy="94242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// call run() from main()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ublic static void main(String[]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ToolRunner.run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MyClass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326" y="267940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Invocation options: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987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command-line arguments</a:t>
            </a:r>
          </a:p>
          <a:p>
            <a:r>
              <a:rPr lang="en-US" dirty="0" smtClean="0"/>
              <a:t>Job </a:t>
            </a:r>
            <a:r>
              <a:rPr lang="en-US" dirty="0" err="1" smtClean="0"/>
              <a:t>config</a:t>
            </a:r>
            <a:r>
              <a:rPr lang="en-US" dirty="0" smtClean="0"/>
              <a:t> is in </a:t>
            </a:r>
            <a:r>
              <a:rPr lang="en-US" dirty="0" smtClean="0">
                <a:latin typeface="American Typewriter"/>
                <a:cs typeface="American Typewriter"/>
              </a:rPr>
              <a:t>run()</a:t>
            </a:r>
            <a:r>
              <a:rPr lang="en-US" dirty="0" smtClean="0"/>
              <a:t> method</a:t>
            </a:r>
          </a:p>
          <a:p>
            <a:r>
              <a:rPr lang="en-US" dirty="0">
                <a:latin typeface="American Typewriter"/>
                <a:cs typeface="American Typewriter"/>
              </a:rPr>
              <a:t>m</a:t>
            </a:r>
            <a:r>
              <a:rPr lang="en-US" dirty="0" smtClean="0">
                <a:latin typeface="American Typewriter"/>
                <a:cs typeface="American Typewriter"/>
              </a:rPr>
              <a:t>ain()</a:t>
            </a:r>
            <a:r>
              <a:rPr lang="en-US" dirty="0" smtClean="0"/>
              <a:t> now calls </a:t>
            </a:r>
            <a:r>
              <a:rPr lang="en-US" dirty="0" err="1" smtClean="0"/>
              <a:t>ToolRunner</a:t>
            </a:r>
            <a:endParaRPr lang="en-US" dirty="0" smtClean="0"/>
          </a:p>
          <a:p>
            <a:pPr lvl="1"/>
            <a:r>
              <a:rPr lang="en-US" dirty="0" smtClean="0"/>
              <a:t>Invokes your </a:t>
            </a:r>
            <a:r>
              <a:rPr lang="en-US" dirty="0" smtClean="0">
                <a:latin typeface="American Typewriter"/>
                <a:cs typeface="American Typewriter"/>
              </a:rPr>
              <a:t>run()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Needs to know the class holding your run method, and the command line arguments</a:t>
            </a:r>
          </a:p>
          <a:p>
            <a:pPr lvl="1"/>
            <a:r>
              <a:rPr lang="en-US" dirty="0" smtClean="0"/>
              <a:t>Passes parameters to </a:t>
            </a:r>
            <a:r>
              <a:rPr lang="en-US" dirty="0" smtClean="0">
                <a:latin typeface="American Typewriter"/>
                <a:cs typeface="American Typewriter"/>
              </a:rPr>
              <a:t>run()</a:t>
            </a:r>
            <a:r>
              <a:rPr lang="en-US" dirty="0" smtClean="0"/>
              <a:t> via a </a:t>
            </a:r>
            <a:r>
              <a:rPr lang="en-US" dirty="0" smtClean="0">
                <a:latin typeface="American Typewriter"/>
                <a:cs typeface="American Typewriter"/>
              </a:rPr>
              <a:t>Configuration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258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Tool is implemented you also get </a:t>
            </a:r>
            <a:r>
              <a:rPr lang="en-US" dirty="0" err="1" smtClean="0">
                <a:latin typeface="American Typewriter"/>
                <a:cs typeface="American Typewriter"/>
              </a:rPr>
              <a:t>GenericOptionsParser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A class that interprets Hadoop command-line options</a:t>
            </a:r>
          </a:p>
          <a:p>
            <a:pPr lvl="2"/>
            <a:r>
              <a:rPr lang="en-US" dirty="0" smtClean="0"/>
              <a:t>Sets them in a Configuration object</a:t>
            </a:r>
          </a:p>
          <a:p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un()</a:t>
            </a:r>
            <a:r>
              <a:rPr lang="en-US" dirty="0" smtClean="0"/>
              <a:t> method gets Configuration using</a:t>
            </a:r>
            <a:r>
              <a:rPr lang="en-US" dirty="0"/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getConf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1709" y="3270471"/>
            <a:ext cx="7497381" cy="959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p</a:t>
            </a:r>
            <a:r>
              <a:rPr lang="en-US" dirty="0" smtClean="0">
                <a:latin typeface="American Typewriter"/>
                <a:cs typeface="American Typewriter"/>
              </a:rPr>
              <a:t>ublic interface Tool extends Configurable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 run(String[] </a:t>
            </a:r>
            <a:r>
              <a:rPr lang="en-US" dirty="0" err="1" smtClean="0">
                <a:latin typeface="American Typewriter"/>
                <a:cs typeface="American Typewriter"/>
              </a:rPr>
              <a:t>args</a:t>
            </a:r>
            <a:r>
              <a:rPr lang="en-US" dirty="0" smtClean="0">
                <a:latin typeface="American Typewriter"/>
                <a:cs typeface="American Typewriter"/>
              </a:rPr>
              <a:t>) throws Exception;</a:t>
            </a:r>
          </a:p>
          <a:p>
            <a:r>
              <a:rPr lang="en-US" dirty="0">
                <a:latin typeface="American Typewriter"/>
                <a:cs typeface="American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758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JobConf</a:t>
            </a:r>
            <a:r>
              <a:rPr lang="en-US" dirty="0" smtClean="0"/>
              <a:t> defines Hadoop job properties</a:t>
            </a:r>
          </a:p>
          <a:p>
            <a:pPr lvl="1"/>
            <a:r>
              <a:rPr lang="en-US" dirty="0" smtClean="0"/>
              <a:t>Reads a </a:t>
            </a:r>
            <a:r>
              <a:rPr lang="en-US" dirty="0" smtClean="0">
                <a:latin typeface="American Typewriter"/>
                <a:cs typeface="American Typewriter"/>
              </a:rPr>
              <a:t>Configuration() </a:t>
            </a:r>
            <a:r>
              <a:rPr lang="en-US" dirty="0" smtClean="0"/>
              <a:t>instance to get some of those properties</a:t>
            </a:r>
          </a:p>
          <a:p>
            <a:r>
              <a:rPr lang="en-US" dirty="0" smtClean="0"/>
              <a:t>Assigns a job name</a:t>
            </a:r>
          </a:p>
          <a:p>
            <a:r>
              <a:rPr lang="en-US" dirty="0" smtClean="0"/>
              <a:t>Specifies key/value data types for map and reduce</a:t>
            </a:r>
          </a:p>
          <a:p>
            <a:r>
              <a:rPr lang="en-US" dirty="0" smtClean="0"/>
              <a:t>Assigns map and reduce runtime classes</a:t>
            </a:r>
          </a:p>
          <a:p>
            <a:r>
              <a:rPr lang="en-US" dirty="0" smtClean="0"/>
              <a:t>Specifies HDFS input and output directories</a:t>
            </a:r>
          </a:p>
        </p:txBody>
      </p:sp>
    </p:spTree>
    <p:extLst>
      <p:ext uri="{BB962C8B-B14F-4D97-AF65-F5344CB8AC3E}">
        <p14:creationId xmlns:p14="http://schemas.microsoft.com/office/powerpoint/2010/main" val="4250421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JobConf</a:t>
            </a:r>
            <a:r>
              <a:rPr lang="en-US" dirty="0" smtClean="0"/>
              <a:t>() properties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78759" y="1821793"/>
            <a:ext cx="1629103" cy="1384995"/>
            <a:chOff x="1278759" y="1821793"/>
            <a:chExt cx="1629103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1278759" y="1821793"/>
              <a:ext cx="1629103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Configuration</a:t>
              </a:r>
            </a:p>
            <a:p>
              <a:r>
                <a:rPr lang="en-US" sz="1400" dirty="0" smtClean="0"/>
                <a:t>Reads and stores properties as pairs of Strings. Has a variety of get and set methods.</a:t>
              </a:r>
              <a:endParaRPr lang="en-US" sz="1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78759" y="2102067"/>
              <a:ext cx="16291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278759" y="4496676"/>
            <a:ext cx="1629103" cy="738664"/>
            <a:chOff x="1278759" y="1821793"/>
            <a:chExt cx="1629103" cy="738664"/>
          </a:xfrm>
        </p:grpSpPr>
        <p:sp>
          <p:nvSpPr>
            <p:cNvPr id="10" name="TextBox 9"/>
            <p:cNvSpPr txBox="1"/>
            <p:nvPr/>
          </p:nvSpPr>
          <p:spPr>
            <a:xfrm>
              <a:off x="1278759" y="1821793"/>
              <a:ext cx="162910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JobConf</a:t>
              </a:r>
              <a:endParaRPr lang="en-US" sz="1400" dirty="0" smtClean="0"/>
            </a:p>
            <a:p>
              <a:r>
                <a:rPr lang="en-US" sz="1400" dirty="0" smtClean="0"/>
                <a:t>Setup information for a Job.</a:t>
              </a:r>
              <a:endParaRPr lang="en-US" sz="1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78759" y="2102067"/>
              <a:ext cx="16291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10" idx="0"/>
            <a:endCxn id="4" idx="2"/>
          </p:cNvCxnSpPr>
          <p:nvPr/>
        </p:nvCxnSpPr>
        <p:spPr>
          <a:xfrm flipV="1">
            <a:off x="2093311" y="3206788"/>
            <a:ext cx="0" cy="1289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 flipV="1">
            <a:off x="4668345" y="1821793"/>
            <a:ext cx="648138" cy="90213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90199" y="2093305"/>
            <a:ext cx="100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ore-</a:t>
            </a:r>
            <a:r>
              <a:rPr lang="en-US" sz="1200" dirty="0" err="1" smtClean="0"/>
              <a:t>site.xml</a:t>
            </a:r>
            <a:endParaRPr lang="en-US" sz="1200" dirty="0"/>
          </a:p>
        </p:txBody>
      </p:sp>
      <p:sp>
        <p:nvSpPr>
          <p:cNvPr id="20" name="Folded Corner 19"/>
          <p:cNvSpPr/>
          <p:nvPr/>
        </p:nvSpPr>
        <p:spPr>
          <a:xfrm flipV="1">
            <a:off x="4689351" y="4423949"/>
            <a:ext cx="648138" cy="90213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11205" y="4695461"/>
            <a:ext cx="1188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mapred-site.xml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2907862" y="2272862"/>
            <a:ext cx="17604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>
            <a:off x="2907862" y="4866008"/>
            <a:ext cx="17604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84392" y="3685396"/>
            <a:ext cx="674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079298" y="1357586"/>
            <a:ext cx="14013" cy="464207"/>
          </a:xfrm>
          <a:prstGeom prst="straightConnector1">
            <a:avLst/>
          </a:prstGeom>
          <a:ln w="12700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464" y="966946"/>
            <a:ext cx="3595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 &lt;&lt;</a:t>
            </a:r>
            <a:r>
              <a:rPr lang="en-US" sz="1200" dirty="0" err="1" smtClean="0"/>
              <a:t>Iterable</a:t>
            </a:r>
            <a:r>
              <a:rPr lang="en-US" sz="1200" dirty="0" smtClean="0"/>
              <a:t>&lt;</a:t>
            </a:r>
            <a:r>
              <a:rPr lang="en-US" sz="1200" dirty="0" err="1" smtClean="0"/>
              <a:t>Map.Entry</a:t>
            </a:r>
            <a:r>
              <a:rPr lang="en-US" sz="1200" dirty="0" smtClean="0"/>
              <a:t>&lt;String, String&gt;&gt; 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76861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>
                <a:latin typeface="American Typewriter"/>
                <a:cs typeface="American Typewriter"/>
              </a:rPr>
              <a:t>JobConf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817" y="1509038"/>
            <a:ext cx="7497381" cy="3867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latin typeface="American Typewriter"/>
                <a:cs typeface="American Typewriter"/>
              </a:rPr>
              <a:t>j</a:t>
            </a:r>
            <a:r>
              <a:rPr lang="en-US" dirty="0" err="1" smtClean="0">
                <a:latin typeface="American Typewriter"/>
                <a:cs typeface="American Typewriter"/>
              </a:rPr>
              <a:t>ob.setJobName</a:t>
            </a:r>
            <a:r>
              <a:rPr lang="en-US" dirty="0" smtClean="0">
                <a:latin typeface="American Typewriter"/>
                <a:cs typeface="American Typewriter"/>
              </a:rPr>
              <a:t>(“Log Processing Job”);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job.setMapperClass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Mapper.class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j</a:t>
            </a:r>
            <a:r>
              <a:rPr lang="en-US" dirty="0" err="1" smtClean="0">
                <a:latin typeface="American Typewriter"/>
                <a:cs typeface="American Typewriter"/>
              </a:rPr>
              <a:t>ob.setReduceClass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Reducer.class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job.setOutputKeyClass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Text.class</a:t>
            </a:r>
            <a:r>
              <a:rPr lang="en-US" dirty="0" smtClean="0">
                <a:latin typeface="American Typewriter"/>
                <a:cs typeface="American Typewriter"/>
              </a:rPr>
              <a:t>); // to HDFS from reduce()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job.setOutputValueClass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Text.class</a:t>
            </a:r>
            <a:r>
              <a:rPr lang="en-US" dirty="0" smtClean="0">
                <a:latin typeface="American Typewriter"/>
                <a:cs typeface="American Typewriter"/>
              </a:rPr>
              <a:t>);  // to HDFS from reduce()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job.setCombinerClass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Reducer.class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job.setJarByClass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PageStat.class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job.setMapOutputKeyClass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Text.class</a:t>
            </a:r>
            <a:r>
              <a:rPr lang="en-US" dirty="0" smtClean="0">
                <a:latin typeface="American Typewriter"/>
                <a:cs typeface="American Typewriter"/>
              </a:rPr>
              <a:t>);  // output from map()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job.setMapOutputValueClass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IntWritable.class</a:t>
            </a:r>
            <a:r>
              <a:rPr lang="en-US" dirty="0" smtClean="0">
                <a:latin typeface="American Typewriter"/>
                <a:cs typeface="American Typewriter"/>
              </a:rPr>
              <a:t>); // from map()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job.setNumReduceTasks</a:t>
            </a:r>
            <a:r>
              <a:rPr lang="en-US" dirty="0" smtClean="0">
                <a:latin typeface="American Typewriter"/>
                <a:cs typeface="American Typewriter"/>
              </a:rPr>
              <a:t>(1);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job.set</a:t>
            </a:r>
            <a:r>
              <a:rPr lang="en-US" dirty="0" smtClean="0">
                <a:latin typeface="American Typewriter"/>
                <a:cs typeface="American Typewriter"/>
              </a:rPr>
              <a:t>(String name, String value); // set arbitrary property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String </a:t>
            </a:r>
            <a:r>
              <a:rPr lang="en-US" dirty="0" err="1" smtClean="0">
                <a:latin typeface="American Typewriter"/>
                <a:cs typeface="American Typewriter"/>
              </a:rPr>
              <a:t>jobName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 err="1" smtClean="0">
                <a:latin typeface="American Typewriter"/>
                <a:cs typeface="American Typewriter"/>
              </a:rPr>
              <a:t>job.get</a:t>
            </a:r>
            <a:r>
              <a:rPr lang="en-US" dirty="0" smtClean="0">
                <a:latin typeface="American Typewriter"/>
                <a:cs typeface="American Typewriter"/>
              </a:rPr>
              <a:t>(String name);</a:t>
            </a:r>
          </a:p>
          <a:p>
            <a:endParaRPr lang="en-US" dirty="0" smtClean="0">
              <a:latin typeface="American Typewriter"/>
              <a:cs typeface="American Typewriter"/>
            </a:endParaRPr>
          </a:p>
          <a:p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059" y="5654579"/>
            <a:ext cx="682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set may be </a:t>
            </a:r>
            <a:r>
              <a:rPr lang="en-US" sz="1200" dirty="0"/>
              <a:t>found </a:t>
            </a:r>
            <a:r>
              <a:rPr lang="en-US" sz="1200" dirty="0" smtClean="0"/>
              <a:t>at http</a:t>
            </a:r>
            <a:r>
              <a:rPr lang="en-US" sz="1200" dirty="0"/>
              <a:t>://</a:t>
            </a:r>
            <a:r>
              <a:rPr lang="en-US" sz="1200" dirty="0" err="1"/>
              <a:t>hadoop.apache.org</a:t>
            </a:r>
            <a:r>
              <a:rPr lang="en-US" sz="1200" dirty="0"/>
              <a:t>/docs/r1.2.0/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mapred</a:t>
            </a:r>
            <a:r>
              <a:rPr lang="en-US" sz="1200" dirty="0"/>
              <a:t>/</a:t>
            </a:r>
            <a:r>
              <a:rPr lang="en-US" sz="1200" dirty="0" err="1"/>
              <a:t>JobConf.html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1073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Jobs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0928" y="3509444"/>
            <a:ext cx="5654800" cy="1372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8419" y="3895567"/>
            <a:ext cx="1527396" cy="5577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Unstructured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66015" y="3895567"/>
            <a:ext cx="1767660" cy="5577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Semi-structured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20398" y="3895567"/>
            <a:ext cx="1349253" cy="5577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442" y="3466899"/>
            <a:ext cx="74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9548" y="2599905"/>
            <a:ext cx="1516664" cy="5148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0801" y="2599905"/>
            <a:ext cx="1516664" cy="5148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2</a:t>
            </a:r>
            <a:endParaRPr lang="en-US" dirty="0"/>
          </a:p>
        </p:txBody>
      </p:sp>
      <p:cxnSp>
        <p:nvCxnSpPr>
          <p:cNvPr id="12" name="Curved Connector 11"/>
          <p:cNvCxnSpPr>
            <a:stCxn id="8" idx="0"/>
          </p:cNvCxnSpPr>
          <p:nvPr/>
        </p:nvCxnSpPr>
        <p:spPr>
          <a:xfrm rot="5400000" flipH="1" flipV="1">
            <a:off x="1069765" y="3007117"/>
            <a:ext cx="549512" cy="370053"/>
          </a:xfrm>
          <a:prstGeom prst="curvedConnector3">
            <a:avLst>
              <a:gd name="adj1" fmla="val 98406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2913849" y="3007024"/>
            <a:ext cx="634783" cy="370056"/>
          </a:xfrm>
          <a:prstGeom prst="curvedConnector3">
            <a:avLst>
              <a:gd name="adj1" fmla="val -14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4032764" y="3011409"/>
            <a:ext cx="626020" cy="370051"/>
          </a:xfrm>
          <a:prstGeom prst="curvedConnector3">
            <a:avLst>
              <a:gd name="adj1" fmla="val 10208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5915102" y="2973060"/>
            <a:ext cx="634783" cy="370056"/>
          </a:xfrm>
          <a:prstGeom prst="curvedConnector3">
            <a:avLst>
              <a:gd name="adj1" fmla="val -14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495728" y="3981373"/>
            <a:ext cx="617821" cy="5491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agnetic Disk 29"/>
          <p:cNvSpPr/>
          <p:nvPr/>
        </p:nvSpPr>
        <p:spPr>
          <a:xfrm>
            <a:off x="7139292" y="3698215"/>
            <a:ext cx="926735" cy="1012504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44572" y="4822265"/>
            <a:ext cx="174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47529" y="5766126"/>
            <a:ext cx="566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mechanism to chain jobs for any problem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2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Issues with </a:t>
            </a:r>
            <a:r>
              <a:rPr lang="en-US" sz="2800" dirty="0"/>
              <a:t>d</a:t>
            </a:r>
            <a:r>
              <a:rPr lang="en-US" sz="2800" dirty="0" smtClean="0"/>
              <a:t>isk seek in traditional horizontal scaling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seek</a:t>
            </a:r>
          </a:p>
          <a:p>
            <a:pPr lvl="1"/>
            <a:r>
              <a:rPr lang="en-US" dirty="0" smtClean="0"/>
              <a:t>100 Billion records x 10 bytes = 1 TB</a:t>
            </a:r>
          </a:p>
          <a:p>
            <a:pPr lvl="1"/>
            <a:r>
              <a:rPr lang="en-US" dirty="0" smtClean="0"/>
              <a:t>To update 10% of records would mean updating 10 billion records</a:t>
            </a:r>
          </a:p>
          <a:p>
            <a:r>
              <a:rPr lang="en-US" dirty="0" smtClean="0"/>
              <a:t>Traditional approach in classical systems:</a:t>
            </a:r>
          </a:p>
          <a:p>
            <a:pPr lvl="1"/>
            <a:r>
              <a:rPr lang="en-US" dirty="0" smtClean="0"/>
              <a:t>Seek, read, write</a:t>
            </a:r>
          </a:p>
          <a:p>
            <a:pPr lvl="1"/>
            <a:r>
              <a:rPr lang="en-US" dirty="0" smtClean="0"/>
              <a:t>Seek is slowest with average cost of 10ms (needs physical movement of head)</a:t>
            </a:r>
          </a:p>
          <a:p>
            <a:pPr lvl="1"/>
            <a:r>
              <a:rPr lang="en-US" dirty="0" smtClean="0"/>
              <a:t>A seek for every record would take 2,700 hours</a:t>
            </a:r>
          </a:p>
          <a:p>
            <a:pPr lvl="1"/>
            <a:r>
              <a:rPr lang="en-US" dirty="0" smtClean="0"/>
              <a:t>A scan read would take about 10,000 seconds (2.7 hours)</a:t>
            </a:r>
          </a:p>
          <a:p>
            <a:pPr lvl="1"/>
            <a:r>
              <a:rPr lang="en-US" dirty="0" smtClean="0"/>
              <a:t>More seek – make the numbers go even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TaskTracker</a:t>
            </a:r>
            <a:r>
              <a:rPr lang="en-US" dirty="0" smtClean="0"/>
              <a:t> sends heartbeats to the </a:t>
            </a:r>
            <a:r>
              <a:rPr lang="en-US" dirty="0" err="1" smtClean="0"/>
              <a:t>JobTracker</a:t>
            </a:r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 err="1" smtClean="0"/>
              <a:t>TaskTracker</a:t>
            </a:r>
            <a:r>
              <a:rPr lang="en-US" dirty="0" smtClean="0"/>
              <a:t> fails during Map process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TaskTrackers</a:t>
            </a:r>
            <a:r>
              <a:rPr lang="en-US" dirty="0" smtClean="0"/>
              <a:t> will be assigned</a:t>
            </a:r>
          </a:p>
          <a:p>
            <a:pPr lvl="1"/>
            <a:r>
              <a:rPr lang="en-US" dirty="0" smtClean="0"/>
              <a:t>Re-execute all tasks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TaskTracker</a:t>
            </a:r>
            <a:r>
              <a:rPr lang="en-US" dirty="0" smtClean="0"/>
              <a:t> fails during Reduce process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TaskTrackers</a:t>
            </a:r>
            <a:r>
              <a:rPr lang="en-US" dirty="0" smtClean="0"/>
              <a:t> will be assigned</a:t>
            </a:r>
          </a:p>
          <a:p>
            <a:pPr lvl="1"/>
            <a:r>
              <a:rPr lang="en-US" dirty="0" smtClean="0"/>
              <a:t>Re-execute only incomplete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459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reducers is configurable</a:t>
            </a:r>
          </a:p>
          <a:p>
            <a:pPr lvl="1"/>
            <a:r>
              <a:rPr lang="en-US" dirty="0" smtClean="0"/>
              <a:t>number of output files = number of reducers</a:t>
            </a:r>
          </a:p>
          <a:p>
            <a:pPr lvl="1"/>
            <a:r>
              <a:rPr lang="en-US" dirty="0" smtClean="0"/>
              <a:t>One-to-one reducer to output file</a:t>
            </a:r>
          </a:p>
          <a:p>
            <a:pPr lvl="1"/>
            <a:r>
              <a:rPr lang="en-US" dirty="0" smtClean="0"/>
              <a:t>One can specify the number of reducers in code </a:t>
            </a:r>
            <a:r>
              <a:rPr lang="en-US" dirty="0" err="1" smtClean="0">
                <a:latin typeface="American Typewriter"/>
                <a:cs typeface="American Typewriter"/>
              </a:rPr>
              <a:t>JobConf.setNumReduceTasks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r>
              <a:rPr lang="en-US" dirty="0" smtClean="0"/>
              <a:t>A map-only job</a:t>
            </a:r>
          </a:p>
          <a:p>
            <a:pPr lvl="1"/>
            <a:r>
              <a:rPr lang="en-US" dirty="0" smtClean="0"/>
              <a:t>Specify number of reducers to be zero</a:t>
            </a:r>
          </a:p>
          <a:p>
            <a:pPr lvl="1"/>
            <a:r>
              <a:rPr lang="en-US" dirty="0" smtClean="0"/>
              <a:t>number of output files = number of mappers = number of input blocks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>
                <a:latin typeface="American Typewriter"/>
                <a:cs typeface="American Typewriter"/>
              </a:rPr>
              <a:t>InputFormat.getSplits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to control the number of map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836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Runaway jobs can be killed with a "</a:t>
            </a:r>
            <a:r>
              <a:rPr lang="en-US" dirty="0" smtClean="0">
                <a:latin typeface="American Typewriter"/>
                <a:cs typeface="American Typewriter"/>
              </a:rPr>
              <a:t>job –kill</a:t>
            </a:r>
            <a:r>
              <a:rPr lang="en-US" dirty="0" smtClean="0"/>
              <a:t>"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817" y="2720032"/>
            <a:ext cx="7632313" cy="1161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$ </a:t>
            </a:r>
            <a:r>
              <a:rPr lang="en-US" sz="1200" dirty="0" err="1">
                <a:latin typeface="Andale Mono"/>
                <a:cs typeface="Andale Mono"/>
              </a:rPr>
              <a:t>mapred</a:t>
            </a:r>
            <a:r>
              <a:rPr lang="en-US" sz="1200" dirty="0">
                <a:latin typeface="Andale Mono"/>
                <a:cs typeface="Andale Mono"/>
              </a:rPr>
              <a:t> job -list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0 jobs currently running</a:t>
            </a: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JobId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   State  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StartTime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      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UserName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        Priority        </a:t>
            </a:r>
            <a:r>
              <a:rPr lang="en-US" sz="1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SchedulingInfo</a:t>
            </a:r>
            <a:endParaRPr lang="en-US" sz="1200" dirty="0" smtClean="0">
              <a:solidFill>
                <a:schemeClr val="tx2">
                  <a:lumMod val="75000"/>
                  <a:lumOff val="25000"/>
                </a:schemeClr>
              </a:solidFill>
              <a:latin typeface="Andale Mono"/>
              <a:cs typeface="Andale Mono"/>
            </a:endParaRPr>
          </a:p>
          <a:p>
            <a:r>
              <a:rPr lang="ro-RO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job_201305162210_0001   4       1368767710835   </a:t>
            </a:r>
            <a:r>
              <a:rPr lang="ro-RO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shrek  </a:t>
            </a:r>
            <a:r>
              <a:rPr lang="ro-RO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NORMAL  </a:t>
            </a:r>
            <a:r>
              <a:rPr lang="ro-RO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NA</a:t>
            </a:r>
          </a:p>
          <a:p>
            <a:r>
              <a:rPr lang="ro-RO" sz="1200" dirty="0" smtClean="0">
                <a:latin typeface="Andale Mono"/>
                <a:cs typeface="Andale Mono"/>
              </a:rPr>
              <a:t>$ mapred job –</a:t>
            </a:r>
            <a:r>
              <a:rPr lang="ro-RO" sz="1200" dirty="0">
                <a:latin typeface="Andale Mono"/>
                <a:cs typeface="Andale Mono"/>
              </a:rPr>
              <a:t>kill </a:t>
            </a:r>
            <a:r>
              <a:rPr lang="ro-RO" sz="1200" dirty="0" smtClean="0">
                <a:latin typeface="Andale Mono"/>
                <a:cs typeface="Andale Mono"/>
              </a:rPr>
              <a:t> job_201305162210_0001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700632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6: Write a simple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Write a </a:t>
            </a:r>
            <a:r>
              <a:rPr lang="en-US" dirty="0" err="1" smtClean="0"/>
              <a:t>MapReduce</a:t>
            </a:r>
            <a:r>
              <a:rPr lang="en-US" dirty="0" smtClean="0"/>
              <a:t> program to count the occurrences of distinct words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Create an input file and copy it to HDFS</a:t>
            </a:r>
          </a:p>
          <a:p>
            <a:pPr lvl="1"/>
            <a:r>
              <a:rPr lang="en-US" dirty="0" smtClean="0"/>
              <a:t>Create a java file that adds the Java and Hadoop imports, the </a:t>
            </a:r>
            <a:r>
              <a:rPr lang="en-US" dirty="0" err="1" smtClean="0"/>
              <a:t>MapReduce</a:t>
            </a:r>
            <a:r>
              <a:rPr lang="en-US" dirty="0" smtClean="0"/>
              <a:t> class and sub-classes, map and reduce methods, and specify other aspects of the job</a:t>
            </a:r>
          </a:p>
          <a:p>
            <a:pPr lvl="1"/>
            <a:r>
              <a:rPr lang="en-US" dirty="0" smtClean="0"/>
              <a:t>Compile and run the program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Hadoop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27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Built-in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implementations of map() and reduce()</a:t>
            </a:r>
          </a:p>
          <a:p>
            <a:pPr lvl="1"/>
            <a:r>
              <a:rPr lang="en-US" dirty="0" smtClean="0"/>
              <a:t>simple e.g. reverse K,V mapper</a:t>
            </a:r>
          </a:p>
          <a:p>
            <a:r>
              <a:rPr lang="en-US" dirty="0" smtClean="0"/>
              <a:t>map() "pass through"</a:t>
            </a:r>
          </a:p>
          <a:p>
            <a:pPr lvl="1"/>
            <a:r>
              <a:rPr lang="en-US" dirty="0" smtClean="0"/>
              <a:t>copies K,V input as K,V output</a:t>
            </a:r>
          </a:p>
          <a:p>
            <a:pPr lvl="1"/>
            <a:r>
              <a:rPr lang="en-US" dirty="0" smtClean="0"/>
              <a:t>still groups by key</a:t>
            </a:r>
          </a:p>
          <a:p>
            <a:pPr lvl="1"/>
            <a:r>
              <a:rPr lang="en-US" dirty="0" smtClean="0"/>
              <a:t>sends the grouped data to a reducer</a:t>
            </a:r>
          </a:p>
          <a:p>
            <a:r>
              <a:rPr lang="en-US" dirty="0" smtClean="0"/>
              <a:t>reduce() "pass through"</a:t>
            </a:r>
          </a:p>
          <a:p>
            <a:pPr lvl="1"/>
            <a:r>
              <a:rPr lang="en-US" dirty="0" smtClean="0"/>
              <a:t>pulls out each V from the Iterator and creates a KV pair</a:t>
            </a:r>
          </a:p>
          <a:p>
            <a:pPr lvl="1"/>
            <a:r>
              <a:rPr lang="en-US" dirty="0" smtClean="0"/>
              <a:t>KV pairs are sent as output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374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American Typewriter"/>
                <a:cs typeface="American Typewriter"/>
              </a:rPr>
              <a:t>Writable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817" y="1278501"/>
            <a:ext cx="7658055" cy="4710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600" dirty="0">
                <a:latin typeface="American Typewriter"/>
                <a:cs typeface="American Typewriter"/>
              </a:rPr>
              <a:t>public class </a:t>
            </a:r>
            <a:r>
              <a:rPr lang="en-US" sz="1600" dirty="0" err="1">
                <a:latin typeface="American Typewriter"/>
                <a:cs typeface="American Typewriter"/>
              </a:rPr>
              <a:t>MyWritable</a:t>
            </a:r>
            <a:r>
              <a:rPr lang="en-US" sz="1600" dirty="0">
                <a:latin typeface="American Typewriter"/>
                <a:cs typeface="American Typewriter"/>
              </a:rPr>
              <a:t> implements Writable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// Some data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private </a:t>
            </a:r>
            <a:r>
              <a:rPr lang="en-US" sz="1600" dirty="0" err="1">
                <a:latin typeface="American Typewriter"/>
                <a:cs typeface="American Typewriter"/>
              </a:rPr>
              <a:t>int</a:t>
            </a:r>
            <a:r>
              <a:rPr lang="en-US" sz="1600" dirty="0">
                <a:latin typeface="American Typewriter"/>
                <a:cs typeface="American Typewriter"/>
              </a:rPr>
              <a:t> counter;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private long timestamp;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public void write(</a:t>
            </a:r>
            <a:r>
              <a:rPr lang="en-US" sz="1600" dirty="0" err="1">
                <a:latin typeface="American Typewriter"/>
                <a:cs typeface="American Typewriter"/>
              </a:rPr>
              <a:t>DataOutput</a:t>
            </a:r>
            <a:r>
              <a:rPr lang="en-US" sz="1600" dirty="0">
                <a:latin typeface="American Typewriter"/>
                <a:cs typeface="American Typewriter"/>
              </a:rPr>
              <a:t> out)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out.writeInt</a:t>
            </a:r>
            <a:r>
              <a:rPr lang="en-US" sz="1600" dirty="0">
                <a:latin typeface="American Typewriter"/>
                <a:cs typeface="American Typewriter"/>
              </a:rPr>
              <a:t>(counter);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out.writeLong</a:t>
            </a:r>
            <a:r>
              <a:rPr lang="en-US" sz="1600" dirty="0">
                <a:latin typeface="American Typewriter"/>
                <a:cs typeface="American Typewriter"/>
              </a:rPr>
              <a:t>(timestamp);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public void </a:t>
            </a:r>
            <a:r>
              <a:rPr lang="en-US" sz="1600" dirty="0" err="1">
                <a:latin typeface="American Typewriter"/>
                <a:cs typeface="American Typewriter"/>
              </a:rPr>
              <a:t>readFields</a:t>
            </a:r>
            <a:r>
              <a:rPr lang="en-US" sz="1600" dirty="0">
                <a:latin typeface="American Typewriter"/>
                <a:cs typeface="American Typewriter"/>
              </a:rPr>
              <a:t>(</a:t>
            </a:r>
            <a:r>
              <a:rPr lang="en-US" sz="1600" dirty="0" err="1">
                <a:latin typeface="American Typewriter"/>
                <a:cs typeface="American Typewriter"/>
              </a:rPr>
              <a:t>DataInput</a:t>
            </a:r>
            <a:r>
              <a:rPr lang="en-US" sz="1600" dirty="0">
                <a:latin typeface="American Typewriter"/>
                <a:cs typeface="American Typewriter"/>
              </a:rPr>
              <a:t> in)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counter = </a:t>
            </a:r>
            <a:r>
              <a:rPr lang="en-US" sz="1600" dirty="0" err="1">
                <a:latin typeface="American Typewriter"/>
                <a:cs typeface="American Typewriter"/>
              </a:rPr>
              <a:t>in.readInt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timestamp = </a:t>
            </a:r>
            <a:r>
              <a:rPr lang="en-US" sz="1600" dirty="0" err="1">
                <a:latin typeface="American Typewriter"/>
                <a:cs typeface="American Typewriter"/>
              </a:rPr>
              <a:t>in.readLong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public static </a:t>
            </a:r>
            <a:r>
              <a:rPr lang="en-US" sz="1600" dirty="0" err="1">
                <a:latin typeface="American Typewriter"/>
                <a:cs typeface="American Typewriter"/>
              </a:rPr>
              <a:t>MyWritable</a:t>
            </a:r>
            <a:r>
              <a:rPr lang="en-US" sz="1600" dirty="0">
                <a:latin typeface="American Typewriter"/>
                <a:cs typeface="American Typewriter"/>
              </a:rPr>
              <a:t> read(</a:t>
            </a:r>
            <a:r>
              <a:rPr lang="en-US" sz="1600" dirty="0" err="1">
                <a:latin typeface="American Typewriter"/>
                <a:cs typeface="American Typewriter"/>
              </a:rPr>
              <a:t>DataInput</a:t>
            </a:r>
            <a:r>
              <a:rPr lang="en-US" sz="1600" dirty="0">
                <a:latin typeface="American Typewriter"/>
                <a:cs typeface="American Typewriter"/>
              </a:rPr>
              <a:t> in)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MyWritable</a:t>
            </a:r>
            <a:r>
              <a:rPr lang="en-US" sz="1600" dirty="0">
                <a:latin typeface="American Typewriter"/>
                <a:cs typeface="American Typewriter"/>
              </a:rPr>
              <a:t> w = new </a:t>
            </a:r>
            <a:r>
              <a:rPr lang="en-US" sz="1600" dirty="0" err="1">
                <a:latin typeface="American Typewriter"/>
                <a:cs typeface="American Typewriter"/>
              </a:rPr>
              <a:t>MyWritable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w.readFields</a:t>
            </a:r>
            <a:r>
              <a:rPr lang="en-US" sz="1600" dirty="0">
                <a:latin typeface="American Typewriter"/>
                <a:cs typeface="American Typewriter"/>
              </a:rPr>
              <a:t>(in);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return w;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500" y="6083606"/>
            <a:ext cx="274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a Writable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70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Writable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4422738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write(</a:t>
            </a:r>
            <a:r>
              <a:rPr lang="en-US" dirty="0" err="1" smtClean="0">
                <a:latin typeface="American Typewriter"/>
                <a:cs typeface="American Typewriter"/>
              </a:rPr>
              <a:t>DataOutput</a:t>
            </a:r>
            <a:r>
              <a:rPr lang="en-US" dirty="0" smtClean="0">
                <a:latin typeface="American Typewriter"/>
                <a:cs typeface="American Typewriter"/>
              </a:rPr>
              <a:t> out)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readFields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DataInput</a:t>
            </a:r>
            <a:r>
              <a:rPr lang="en-US" dirty="0" smtClean="0">
                <a:latin typeface="American Typewriter"/>
                <a:cs typeface="American Typewriter"/>
              </a:rPr>
              <a:t> in)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DataInput</a:t>
            </a:r>
            <a:r>
              <a:rPr lang="en-US" dirty="0" smtClean="0"/>
              <a:t> and </a:t>
            </a:r>
            <a:r>
              <a:rPr lang="en-US" dirty="0" err="1" smtClean="0">
                <a:latin typeface="American Typewriter"/>
                <a:cs typeface="American Typewriter"/>
              </a:rPr>
              <a:t>DataOutput</a:t>
            </a:r>
            <a:r>
              <a:rPr lang="en-US" dirty="0" smtClean="0"/>
              <a:t> are streaming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methods that can be used on those streams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>
                <a:latin typeface="American Typewriter"/>
                <a:cs typeface="American Typewriter"/>
              </a:rPr>
              <a:t>readInt</a:t>
            </a:r>
            <a:r>
              <a:rPr lang="en-US" dirty="0" smtClean="0">
                <a:latin typeface="American Typewriter"/>
                <a:cs typeface="American Typewriter"/>
              </a:rPr>
              <a:t>(), </a:t>
            </a:r>
            <a:r>
              <a:rPr lang="en-US" dirty="0" err="1" smtClean="0">
                <a:latin typeface="American Typewriter"/>
                <a:cs typeface="American Typewriter"/>
              </a:rPr>
              <a:t>writeInt</a:t>
            </a:r>
            <a:r>
              <a:rPr lang="en-US" dirty="0" smtClean="0">
                <a:latin typeface="American Typewriter"/>
                <a:cs typeface="American Typewriter"/>
              </a:rPr>
              <a:t>(), </a:t>
            </a:r>
            <a:r>
              <a:rPr lang="en-US" dirty="0" err="1" smtClean="0">
                <a:latin typeface="American Typewriter"/>
                <a:cs typeface="American Typewriter"/>
              </a:rPr>
              <a:t>readLong</a:t>
            </a:r>
            <a:r>
              <a:rPr lang="en-US" dirty="0" smtClean="0">
                <a:latin typeface="American Typewriter"/>
                <a:cs typeface="American Typewriter"/>
              </a:rPr>
              <a:t>(), </a:t>
            </a:r>
            <a:r>
              <a:rPr lang="en-US" dirty="0" err="1" smtClean="0">
                <a:latin typeface="American Typewriter"/>
                <a:cs typeface="American Typewriter"/>
              </a:rPr>
              <a:t>writeLong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pPr lvl="2"/>
            <a:r>
              <a:rPr lang="en-US" dirty="0" smtClean="0"/>
              <a:t>I/O on those streams is Hadoop-specific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051" y="3938470"/>
            <a:ext cx="6049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API docs available at: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http</a:t>
            </a:r>
            <a:r>
              <a:rPr lang="en-US" sz="1400" dirty="0"/>
              <a:t>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 smtClean="0"/>
              <a:t>Writable.html</a:t>
            </a:r>
            <a:endParaRPr lang="en-US" sz="1400" dirty="0" smtClean="0"/>
          </a:p>
          <a:p>
            <a:r>
              <a:rPr lang="en-US" sz="1400" dirty="0"/>
              <a:t>   </a:t>
            </a:r>
            <a:r>
              <a:rPr lang="en-US" sz="1400" dirty="0" smtClean="0"/>
              <a:t>  </a:t>
            </a:r>
            <a:r>
              <a:rPr lang="en-US" sz="1400" dirty="0"/>
              <a:t>http://</a:t>
            </a:r>
            <a:r>
              <a:rPr lang="en-US" sz="1400" dirty="0" err="1"/>
              <a:t>java.sun.com</a:t>
            </a:r>
            <a:r>
              <a:rPr lang="en-US" sz="1400" dirty="0"/>
              <a:t>/</a:t>
            </a:r>
            <a:r>
              <a:rPr lang="en-US" sz="1400" dirty="0" err="1"/>
              <a:t>javase</a:t>
            </a:r>
            <a:r>
              <a:rPr lang="en-US" sz="1400" dirty="0"/>
              <a:t>/6/docs/</a:t>
            </a:r>
            <a:r>
              <a:rPr lang="en-US" sz="1400" dirty="0" err="1"/>
              <a:t>api</a:t>
            </a:r>
            <a:r>
              <a:rPr lang="en-US" sz="1400" dirty="0"/>
              <a:t>/java/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 smtClean="0"/>
              <a:t>DataInput.html</a:t>
            </a:r>
            <a:endParaRPr lang="en-US" sz="1400" dirty="0"/>
          </a:p>
          <a:p>
            <a:r>
              <a:rPr lang="en-US" sz="1400" dirty="0" smtClean="0"/>
              <a:t>     </a:t>
            </a:r>
            <a:r>
              <a:rPr lang="en-US" sz="1400" dirty="0"/>
              <a:t>http://</a:t>
            </a:r>
            <a:r>
              <a:rPr lang="en-US" sz="1400" dirty="0" err="1"/>
              <a:t>java.sun.com</a:t>
            </a:r>
            <a:r>
              <a:rPr lang="en-US" sz="1400" dirty="0"/>
              <a:t>/</a:t>
            </a:r>
            <a:r>
              <a:rPr lang="en-US" sz="1400" dirty="0" err="1"/>
              <a:t>javase</a:t>
            </a:r>
            <a:r>
              <a:rPr lang="en-US" sz="1400" dirty="0"/>
              <a:t>/6/docs/</a:t>
            </a:r>
            <a:r>
              <a:rPr lang="en-US" sz="1400" dirty="0" err="1"/>
              <a:t>api</a:t>
            </a:r>
            <a:r>
              <a:rPr lang="en-US" sz="1400" dirty="0"/>
              <a:t>/java/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 smtClean="0"/>
              <a:t>DataOutput.html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7537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American Typewriter"/>
                <a:cs typeface="American Typewriter"/>
              </a:rPr>
              <a:t>WritableComparable</a:t>
            </a:r>
            <a:r>
              <a:rPr lang="en-US" sz="3200" dirty="0" smtClean="0">
                <a:latin typeface="American Typewriter"/>
                <a:cs typeface="American Typewriter"/>
              </a:rPr>
              <a:t> / </a:t>
            </a:r>
            <a:r>
              <a:rPr lang="en-US" sz="3200" dirty="0" err="1" smtClean="0">
                <a:latin typeface="American Typewriter"/>
                <a:cs typeface="American Typewriter"/>
              </a:rPr>
              <a:t>RawComparator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80" y="1506418"/>
            <a:ext cx="8085744" cy="1771350"/>
          </a:xfrm>
        </p:spPr>
        <p:txBody>
          <a:bodyPr/>
          <a:lstStyle/>
          <a:p>
            <a:r>
              <a:rPr lang="en-US" dirty="0" smtClean="0"/>
              <a:t>Interface for objects that are both </a:t>
            </a:r>
            <a:r>
              <a:rPr lang="en-US" dirty="0" smtClean="0">
                <a:latin typeface="American Typewriter"/>
                <a:cs typeface="American Typewriter"/>
              </a:rPr>
              <a:t>Writable</a:t>
            </a:r>
            <a:r>
              <a:rPr lang="en-US" dirty="0" smtClean="0"/>
              <a:t> and </a:t>
            </a:r>
            <a:r>
              <a:rPr lang="en-US" dirty="0" smtClean="0">
                <a:latin typeface="American Typewriter"/>
                <a:cs typeface="American Typewriter"/>
              </a:rPr>
              <a:t>Comparable</a:t>
            </a:r>
          </a:p>
          <a:p>
            <a:pPr lvl="1"/>
            <a:r>
              <a:rPr lang="en-US" dirty="0" smtClean="0"/>
              <a:t>Same methods as </a:t>
            </a:r>
            <a:r>
              <a:rPr lang="en-US" dirty="0" smtClean="0">
                <a:latin typeface="American Typewriter"/>
                <a:cs typeface="American Typewriter"/>
              </a:rPr>
              <a:t>Writable</a:t>
            </a:r>
          </a:p>
          <a:p>
            <a:pPr lvl="1"/>
            <a:r>
              <a:rPr lang="en-US" dirty="0" smtClean="0"/>
              <a:t>plus </a:t>
            </a:r>
            <a:r>
              <a:rPr lang="en-US" dirty="0" err="1" smtClean="0">
                <a:latin typeface="American Typewriter"/>
                <a:cs typeface="American Typewriter"/>
              </a:rPr>
              <a:t>compareTo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Make your </a:t>
            </a:r>
            <a:r>
              <a:rPr lang="en-US" u="sng" dirty="0" smtClean="0"/>
              <a:t>keys</a:t>
            </a:r>
            <a:r>
              <a:rPr lang="en-US" dirty="0" smtClean="0"/>
              <a:t> implement this interface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4680" y="3992725"/>
            <a:ext cx="8085744" cy="235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Lucida Grande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Compares keys by bytes during the sorting phase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Avoids the overhead of keys being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r>
              <a:rPr lang="en-US" dirty="0" smtClean="0"/>
              <a:t>Improves performance greatly</a:t>
            </a:r>
          </a:p>
          <a:p>
            <a:r>
              <a:rPr lang="en-US" dirty="0" smtClean="0"/>
              <a:t>Write your own class that implements </a:t>
            </a:r>
            <a:r>
              <a:rPr lang="en-US" dirty="0" err="1" smtClean="0"/>
              <a:t>RawComparator</a:t>
            </a:r>
            <a:r>
              <a:rPr lang="en-US" dirty="0" smtClean="0"/>
              <a:t> or extends </a:t>
            </a:r>
            <a:r>
              <a:rPr lang="en-US" dirty="0" err="1" smtClean="0"/>
              <a:t>WritableComparator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882" y="1106898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WritableComparable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4282" y="3567467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RawComparator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6867" y="3139268"/>
            <a:ext cx="634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API docs: http</a:t>
            </a:r>
            <a:r>
              <a:rPr lang="en-US" sz="1200" dirty="0"/>
              <a:t>://</a:t>
            </a:r>
            <a:r>
              <a:rPr lang="en-US" sz="1200" dirty="0" err="1"/>
              <a:t>hadoop.apache.org</a:t>
            </a:r>
            <a:r>
              <a:rPr lang="en-US" sz="1200" dirty="0"/>
              <a:t>/docs/r1.2.0/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io</a:t>
            </a:r>
            <a:r>
              <a:rPr lang="en-US" sz="1200" dirty="0"/>
              <a:t>/</a:t>
            </a:r>
            <a:r>
              <a:rPr lang="en-US" sz="1200" dirty="0" err="1"/>
              <a:t>WritableComparable.html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99267" y="6349602"/>
            <a:ext cx="6051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docs</a:t>
            </a:r>
            <a:r>
              <a:rPr lang="en-US" sz="1200" dirty="0" smtClean="0"/>
              <a:t>: http</a:t>
            </a:r>
            <a:r>
              <a:rPr lang="en-US" sz="1200" dirty="0"/>
              <a:t>://</a:t>
            </a:r>
            <a:r>
              <a:rPr lang="en-US" sz="1200" dirty="0" err="1"/>
              <a:t>hadoop.apache.org</a:t>
            </a:r>
            <a:r>
              <a:rPr lang="en-US" sz="1200" dirty="0"/>
              <a:t>/docs/r1.2.0/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io</a:t>
            </a:r>
            <a:r>
              <a:rPr lang="en-US" sz="1200" dirty="0"/>
              <a:t>/</a:t>
            </a:r>
            <a:r>
              <a:rPr lang="en-US" sz="1200" dirty="0" err="1"/>
              <a:t>RawComparator.html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73617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WritableComparator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class to simplify implementing </a:t>
            </a:r>
            <a:r>
              <a:rPr lang="en-US" dirty="0" err="1" smtClean="0">
                <a:latin typeface="American Typewriter"/>
                <a:cs typeface="American Typewriter"/>
              </a:rPr>
              <a:t>RawComparator</a:t>
            </a:r>
            <a:endParaRPr lang="en-US" dirty="0" smtClean="0">
              <a:latin typeface="American Typewriter"/>
              <a:cs typeface="American Typewriter"/>
            </a:endParaRPr>
          </a:p>
          <a:p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280" y="6064564"/>
            <a:ext cx="637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docs: http://</a:t>
            </a:r>
            <a:r>
              <a:rPr lang="en-US" sz="1200" dirty="0" err="1"/>
              <a:t>hadoop.apache.org</a:t>
            </a:r>
            <a:r>
              <a:rPr lang="en-US" sz="1200" dirty="0"/>
              <a:t>/docs/r1.2.0/</a:t>
            </a:r>
            <a:r>
              <a:rPr lang="en-US" sz="1200" dirty="0" err="1"/>
              <a:t>api</a:t>
            </a:r>
            <a:r>
              <a:rPr lang="en-US" sz="1200" dirty="0"/>
              <a:t>/org/apache/</a:t>
            </a:r>
            <a:r>
              <a:rPr lang="en-US" sz="1200" dirty="0" err="1"/>
              <a:t>hadoop</a:t>
            </a:r>
            <a:r>
              <a:rPr lang="en-US" sz="1200" dirty="0"/>
              <a:t>/</a:t>
            </a:r>
            <a:r>
              <a:rPr lang="en-US" sz="1200" dirty="0" err="1"/>
              <a:t>io</a:t>
            </a:r>
            <a:r>
              <a:rPr lang="en-US" sz="1200" dirty="0"/>
              <a:t>/</a:t>
            </a:r>
            <a:r>
              <a:rPr lang="en-US" sz="1200" dirty="0" err="1"/>
              <a:t>WritableComparator.html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56817" y="1381467"/>
            <a:ext cx="7658055" cy="3097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600" dirty="0">
                <a:latin typeface="American Typewriter"/>
                <a:cs typeface="American Typewriter"/>
              </a:rPr>
              <a:t>public </a:t>
            </a:r>
            <a:r>
              <a:rPr lang="en-US" sz="1600" dirty="0" smtClean="0">
                <a:latin typeface="American Typewriter"/>
                <a:cs typeface="American Typewriter"/>
              </a:rPr>
              <a:t>class </a:t>
            </a:r>
            <a:r>
              <a:rPr lang="en-US" sz="1600" dirty="0" err="1" smtClean="0">
                <a:latin typeface="American Typewriter"/>
                <a:cs typeface="American Typewriter"/>
              </a:rPr>
              <a:t>MyComparator</a:t>
            </a:r>
            <a:r>
              <a:rPr lang="en-US" sz="1600" dirty="0" smtClean="0">
                <a:latin typeface="American Typewriter"/>
                <a:cs typeface="American Typewriter"/>
              </a:rPr>
              <a:t> extends </a:t>
            </a:r>
            <a:r>
              <a:rPr lang="en-US" sz="1600" dirty="0" err="1" smtClean="0">
                <a:latin typeface="American Typewriter"/>
                <a:cs typeface="American Typewriter"/>
              </a:rPr>
              <a:t>WritableComparator</a:t>
            </a:r>
            <a:r>
              <a:rPr lang="en-US" sz="1600" dirty="0" smtClean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protected </a:t>
            </a:r>
            <a:r>
              <a:rPr lang="en-US" sz="1600" dirty="0" err="1" smtClean="0">
                <a:latin typeface="American Typewriter"/>
                <a:cs typeface="American Typewriter"/>
              </a:rPr>
              <a:t>MyComparator</a:t>
            </a:r>
            <a:r>
              <a:rPr lang="en-US" sz="1600" dirty="0" smtClean="0">
                <a:latin typeface="American Typewriter"/>
                <a:cs typeface="American Typewriter"/>
              </a:rPr>
              <a:t>()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    super(</a:t>
            </a:r>
            <a:r>
              <a:rPr lang="en-US" sz="1600" dirty="0" err="1" smtClean="0">
                <a:latin typeface="American Typewriter"/>
                <a:cs typeface="American Typewriter"/>
              </a:rPr>
              <a:t>MyKey.class</a:t>
            </a:r>
            <a:r>
              <a:rPr lang="en-US" sz="1600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}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 smtClean="0">
                <a:latin typeface="American Typewriter"/>
                <a:cs typeface="American Typewriter"/>
              </a:rPr>
              <a:t>    @Override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public </a:t>
            </a:r>
            <a:r>
              <a:rPr lang="en-US" sz="1600" dirty="0" err="1" smtClean="0">
                <a:latin typeface="American Typewriter"/>
                <a:cs typeface="American Typewriter"/>
              </a:rPr>
              <a:t>int</a:t>
            </a:r>
            <a:r>
              <a:rPr lang="en-US" sz="1600" dirty="0" smtClean="0">
                <a:latin typeface="American Typewriter"/>
                <a:cs typeface="American Typewriter"/>
              </a:rPr>
              <a:t> compare(byte[] b1, </a:t>
            </a:r>
            <a:r>
              <a:rPr lang="en-US" sz="1600" dirty="0" err="1" smtClean="0">
                <a:latin typeface="American Typewriter"/>
                <a:cs typeface="American Typewriter"/>
              </a:rPr>
              <a:t>int</a:t>
            </a:r>
            <a:r>
              <a:rPr lang="en-US" sz="1600" dirty="0" smtClean="0">
                <a:latin typeface="American Typewriter"/>
                <a:cs typeface="American Typewriter"/>
              </a:rPr>
              <a:t> s1, </a:t>
            </a:r>
            <a:r>
              <a:rPr lang="en-US" sz="1600" dirty="0" err="1" smtClean="0">
                <a:latin typeface="American Typewriter"/>
                <a:cs typeface="American Typewriter"/>
              </a:rPr>
              <a:t>int</a:t>
            </a:r>
            <a:r>
              <a:rPr lang="en-US" sz="1600" dirty="0" smtClean="0">
                <a:latin typeface="American Typewriter"/>
                <a:cs typeface="American Typewriter"/>
              </a:rPr>
              <a:t> l1, byte[] b2, </a:t>
            </a:r>
            <a:r>
              <a:rPr lang="en-US" sz="1600" dirty="0" err="1" smtClean="0">
                <a:latin typeface="American Typewriter"/>
                <a:cs typeface="American Typewriter"/>
              </a:rPr>
              <a:t>int</a:t>
            </a:r>
            <a:r>
              <a:rPr lang="en-US" sz="1600" dirty="0" smtClean="0">
                <a:latin typeface="American Typewriter"/>
                <a:cs typeface="American Typewriter"/>
              </a:rPr>
              <a:t> s2, </a:t>
            </a:r>
            <a:r>
              <a:rPr lang="en-US" sz="1600" dirty="0" err="1" smtClean="0">
                <a:latin typeface="American Typewriter"/>
                <a:cs typeface="American Typewriter"/>
              </a:rPr>
              <a:t>int</a:t>
            </a:r>
            <a:r>
              <a:rPr lang="en-US" sz="1600" dirty="0" smtClean="0">
                <a:latin typeface="American Typewriter"/>
                <a:cs typeface="American Typewriter"/>
              </a:rPr>
              <a:t> l2)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    // Return 0 if b1 and b2 are equal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    // Return a negative value if b1 &lt; b2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    // Return a positive value if b1 &gt; b2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smtClean="0">
                <a:latin typeface="American Typewriter"/>
                <a:cs typeface="American Typewriter"/>
              </a:rPr>
              <a:t>   }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280" y="4618859"/>
            <a:ext cx="7431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b1 - The first byte array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s1 </a:t>
            </a:r>
            <a:r>
              <a:rPr lang="en-US" sz="1400" dirty="0"/>
              <a:t>- The position index in b1. The object under comparison's starting index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l1 </a:t>
            </a:r>
            <a:r>
              <a:rPr lang="en-US" sz="1400" dirty="0"/>
              <a:t>- The length of the object in b1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b2 - The second byte array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s2 </a:t>
            </a:r>
            <a:r>
              <a:rPr lang="en-US" sz="1400" dirty="0"/>
              <a:t>- The position index in b2. The object under comparison's starting index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l2 </a:t>
            </a:r>
            <a:r>
              <a:rPr lang="en-US" sz="1400" dirty="0"/>
              <a:t>- The length of the object under comparison in b2. </a:t>
            </a:r>
          </a:p>
        </p:txBody>
      </p:sp>
    </p:spTree>
    <p:extLst>
      <p:ext uri="{BB962C8B-B14F-4D97-AF65-F5344CB8AC3E}">
        <p14:creationId xmlns:p14="http://schemas.microsoft.com/office/powerpoint/2010/main" val="293540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systems -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3386657"/>
          </a:xfrm>
        </p:spPr>
        <p:txBody>
          <a:bodyPr/>
          <a:lstStyle/>
          <a:p>
            <a:r>
              <a:rPr lang="en-US" dirty="0" smtClean="0"/>
              <a:t>Hardware is reliable – won’t fail.  System would fail if one piece of hardware fails.</a:t>
            </a:r>
          </a:p>
          <a:p>
            <a:r>
              <a:rPr lang="en-US" dirty="0"/>
              <a:t>M</a:t>
            </a:r>
            <a:r>
              <a:rPr lang="en-US" dirty="0" smtClean="0"/>
              <a:t>achines have an identity</a:t>
            </a:r>
          </a:p>
          <a:p>
            <a:r>
              <a:rPr lang="en-US" dirty="0" smtClean="0"/>
              <a:t>Data sets must be centralized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692" y="4158508"/>
            <a:ext cx="7930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NOT TRUE ANY MORE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6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WritableComparable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817" y="1278501"/>
            <a:ext cx="7658055" cy="4710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600" dirty="0">
                <a:latin typeface="American Typewriter"/>
                <a:cs typeface="American Typewriter"/>
              </a:rPr>
              <a:t>public class </a:t>
            </a:r>
            <a:r>
              <a:rPr lang="en-US" sz="1600" dirty="0" err="1">
                <a:latin typeface="American Typewriter"/>
                <a:cs typeface="American Typewriter"/>
              </a:rPr>
              <a:t>MyWritableComparable</a:t>
            </a:r>
            <a:r>
              <a:rPr lang="en-US" sz="1600" dirty="0">
                <a:latin typeface="American Typewriter"/>
                <a:cs typeface="American Typewriter"/>
              </a:rPr>
              <a:t> implements </a:t>
            </a:r>
            <a:r>
              <a:rPr lang="en-US" sz="1600" dirty="0" err="1">
                <a:latin typeface="American Typewriter"/>
                <a:cs typeface="American Typewriter"/>
              </a:rPr>
              <a:t>WritableComparable</a:t>
            </a:r>
            <a:r>
              <a:rPr lang="en-US" sz="1600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// Some data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private </a:t>
            </a:r>
            <a:r>
              <a:rPr lang="en-US" sz="1600" dirty="0" err="1">
                <a:latin typeface="American Typewriter"/>
                <a:cs typeface="American Typewriter"/>
              </a:rPr>
              <a:t>int</a:t>
            </a:r>
            <a:r>
              <a:rPr lang="en-US" sz="1600" dirty="0">
                <a:latin typeface="American Typewriter"/>
                <a:cs typeface="American Typewriter"/>
              </a:rPr>
              <a:t> counter;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private long timestamp;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public void write(</a:t>
            </a:r>
            <a:r>
              <a:rPr lang="en-US" sz="1600" dirty="0" err="1">
                <a:latin typeface="American Typewriter"/>
                <a:cs typeface="American Typewriter"/>
              </a:rPr>
              <a:t>DataOutput</a:t>
            </a:r>
            <a:r>
              <a:rPr lang="en-US" sz="1600" dirty="0">
                <a:latin typeface="American Typewriter"/>
                <a:cs typeface="American Typewriter"/>
              </a:rPr>
              <a:t> out)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out.writeInt</a:t>
            </a:r>
            <a:r>
              <a:rPr lang="en-US" sz="1600" dirty="0">
                <a:latin typeface="American Typewriter"/>
                <a:cs typeface="American Typewriter"/>
              </a:rPr>
              <a:t>(counter);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out.writeLong</a:t>
            </a:r>
            <a:r>
              <a:rPr lang="en-US" sz="1600" dirty="0">
                <a:latin typeface="American Typewriter"/>
                <a:cs typeface="American Typewriter"/>
              </a:rPr>
              <a:t>(timestamp);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public void </a:t>
            </a:r>
            <a:r>
              <a:rPr lang="en-US" sz="1600" dirty="0" err="1">
                <a:latin typeface="American Typewriter"/>
                <a:cs typeface="American Typewriter"/>
              </a:rPr>
              <a:t>readFields</a:t>
            </a:r>
            <a:r>
              <a:rPr lang="en-US" sz="1600" dirty="0">
                <a:latin typeface="American Typewriter"/>
                <a:cs typeface="American Typewriter"/>
              </a:rPr>
              <a:t>(</a:t>
            </a:r>
            <a:r>
              <a:rPr lang="en-US" sz="1600" dirty="0" err="1">
                <a:latin typeface="American Typewriter"/>
                <a:cs typeface="American Typewriter"/>
              </a:rPr>
              <a:t>DataInput</a:t>
            </a:r>
            <a:r>
              <a:rPr lang="en-US" sz="1600" dirty="0">
                <a:latin typeface="American Typewriter"/>
                <a:cs typeface="American Typewriter"/>
              </a:rPr>
              <a:t> in)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counter = </a:t>
            </a:r>
            <a:r>
              <a:rPr lang="en-US" sz="1600" dirty="0" err="1">
                <a:latin typeface="American Typewriter"/>
                <a:cs typeface="American Typewriter"/>
              </a:rPr>
              <a:t>in.readInt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timestamp = </a:t>
            </a:r>
            <a:r>
              <a:rPr lang="en-US" sz="1600" dirty="0" err="1">
                <a:latin typeface="American Typewriter"/>
                <a:cs typeface="American Typewriter"/>
              </a:rPr>
              <a:t>in.readLong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}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public </a:t>
            </a:r>
            <a:r>
              <a:rPr lang="en-US" sz="1600" dirty="0" err="1">
                <a:latin typeface="American Typewriter"/>
                <a:cs typeface="American Typewriter"/>
              </a:rPr>
              <a:t>int</a:t>
            </a:r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err="1">
                <a:latin typeface="American Typewriter"/>
                <a:cs typeface="American Typewriter"/>
              </a:rPr>
              <a:t>compareTo</a:t>
            </a:r>
            <a:r>
              <a:rPr lang="en-US" sz="1600" dirty="0">
                <a:latin typeface="American Typewriter"/>
                <a:cs typeface="American Typewriter"/>
              </a:rPr>
              <a:t>(</a:t>
            </a:r>
            <a:r>
              <a:rPr lang="en-US" sz="1600" dirty="0" err="1">
                <a:latin typeface="American Typewriter"/>
                <a:cs typeface="American Typewriter"/>
              </a:rPr>
              <a:t>MyWritableComparable</a:t>
            </a:r>
            <a:r>
              <a:rPr lang="en-US" sz="1600" dirty="0">
                <a:latin typeface="American Typewriter"/>
                <a:cs typeface="American Typewriter"/>
              </a:rPr>
              <a:t> w)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int</a:t>
            </a:r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err="1">
                <a:latin typeface="American Typewriter"/>
                <a:cs typeface="American Typewriter"/>
              </a:rPr>
              <a:t>thisValue</a:t>
            </a:r>
            <a:r>
              <a:rPr lang="en-US" sz="1600" dirty="0">
                <a:latin typeface="American Typewriter"/>
                <a:cs typeface="American Typewriter"/>
              </a:rPr>
              <a:t> = </a:t>
            </a:r>
            <a:r>
              <a:rPr lang="en-US" sz="1600" dirty="0" err="1">
                <a:latin typeface="American Typewriter"/>
                <a:cs typeface="American Typewriter"/>
              </a:rPr>
              <a:t>this.value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</a:t>
            </a:r>
            <a:r>
              <a:rPr lang="en-US" sz="1600" dirty="0" err="1">
                <a:latin typeface="American Typewriter"/>
                <a:cs typeface="American Typewriter"/>
              </a:rPr>
              <a:t>int</a:t>
            </a:r>
            <a:r>
              <a:rPr lang="en-US" sz="1600" dirty="0">
                <a:latin typeface="American Typewriter"/>
                <a:cs typeface="American Typewriter"/>
              </a:rPr>
              <a:t> </a:t>
            </a:r>
            <a:r>
              <a:rPr lang="en-US" sz="1600" dirty="0" err="1">
                <a:latin typeface="American Typewriter"/>
                <a:cs typeface="American Typewriter"/>
              </a:rPr>
              <a:t>thatValue</a:t>
            </a:r>
            <a:r>
              <a:rPr lang="en-US" sz="1600" dirty="0">
                <a:latin typeface="American Typewriter"/>
                <a:cs typeface="American Typewriter"/>
              </a:rPr>
              <a:t> = ((</a:t>
            </a:r>
            <a:r>
              <a:rPr lang="en-US" sz="1600" dirty="0" err="1">
                <a:latin typeface="American Typewriter"/>
                <a:cs typeface="American Typewriter"/>
              </a:rPr>
              <a:t>IntWritable</a:t>
            </a:r>
            <a:r>
              <a:rPr lang="en-US" sz="1600" dirty="0">
                <a:latin typeface="American Typewriter"/>
                <a:cs typeface="American Typewriter"/>
              </a:rPr>
              <a:t>)o).value;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  return (</a:t>
            </a:r>
            <a:r>
              <a:rPr lang="en-US" sz="1600" dirty="0" err="1">
                <a:latin typeface="American Typewriter"/>
                <a:cs typeface="American Typewriter"/>
              </a:rPr>
              <a:t>thisValue</a:t>
            </a:r>
            <a:r>
              <a:rPr lang="en-US" sz="1600" dirty="0">
                <a:latin typeface="American Typewriter"/>
                <a:cs typeface="American Typewriter"/>
              </a:rPr>
              <a:t> &lt; </a:t>
            </a:r>
            <a:r>
              <a:rPr lang="en-US" sz="1600" dirty="0" err="1">
                <a:latin typeface="American Typewriter"/>
                <a:cs typeface="American Typewriter"/>
              </a:rPr>
              <a:t>thatValue</a:t>
            </a:r>
            <a:r>
              <a:rPr lang="en-US" sz="1600" dirty="0">
                <a:latin typeface="American Typewriter"/>
                <a:cs typeface="American Typewriter"/>
              </a:rPr>
              <a:t> ? -1 : (</a:t>
            </a:r>
            <a:r>
              <a:rPr lang="en-US" sz="1600" dirty="0" err="1">
                <a:latin typeface="American Typewriter"/>
                <a:cs typeface="American Typewriter"/>
              </a:rPr>
              <a:t>thisValue</a:t>
            </a:r>
            <a:r>
              <a:rPr lang="en-US" sz="1600" dirty="0">
                <a:latin typeface="American Typewriter"/>
                <a:cs typeface="American Typewriter"/>
              </a:rPr>
              <a:t>==</a:t>
            </a:r>
            <a:r>
              <a:rPr lang="en-US" sz="1600" dirty="0" err="1">
                <a:latin typeface="American Typewriter"/>
                <a:cs typeface="American Typewriter"/>
              </a:rPr>
              <a:t>thatValue</a:t>
            </a:r>
            <a:r>
              <a:rPr lang="en-US" sz="1600" dirty="0">
                <a:latin typeface="American Typewriter"/>
                <a:cs typeface="American Typewriter"/>
              </a:rPr>
              <a:t> ? 0 : 1));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     </a:t>
            </a:r>
            <a:r>
              <a:rPr lang="en-US" sz="1600" dirty="0" smtClean="0">
                <a:latin typeface="American Typewriter"/>
                <a:cs typeface="American Typewriter"/>
              </a:rPr>
              <a:t>}</a:t>
            </a:r>
            <a:endParaRPr lang="en-US" sz="1600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992" y="4702138"/>
            <a:ext cx="6864704" cy="1209857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>
                <a:latin typeface="American Typewriter"/>
                <a:cs typeface="American Typewriter"/>
              </a:rPr>
              <a:t>Writable</a:t>
            </a:r>
            <a:r>
              <a:rPr lang="en-US" dirty="0" smtClean="0"/>
              <a:t>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Sub-classes generally support </a:t>
            </a:r>
            <a:r>
              <a:rPr lang="en-US" dirty="0" smtClean="0">
                <a:latin typeface="American Typewriter"/>
                <a:cs typeface="American Typewriter"/>
              </a:rPr>
              <a:t>.get()</a:t>
            </a:r>
            <a:r>
              <a:rPr lang="en-US" dirty="0" smtClean="0"/>
              <a:t>,  </a:t>
            </a:r>
            <a:r>
              <a:rPr lang="en-US" dirty="0" smtClean="0">
                <a:latin typeface="American Typewriter"/>
                <a:cs typeface="American Typewriter"/>
              </a:rPr>
              <a:t>.set()</a:t>
            </a:r>
            <a:r>
              <a:rPr lang="en-US" dirty="0" smtClean="0"/>
              <a:t>,  and </a:t>
            </a:r>
            <a:r>
              <a:rPr lang="en-US" dirty="0" smtClean="0">
                <a:latin typeface="American Typewriter"/>
                <a:cs typeface="American Typewriter"/>
              </a:rPr>
              <a:t>.</a:t>
            </a:r>
            <a:r>
              <a:rPr lang="en-US" dirty="0" err="1" smtClean="0">
                <a:latin typeface="American Typewriter"/>
                <a:cs typeface="American Typewriter"/>
              </a:rPr>
              <a:t>toString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ByteWritable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IntWritable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LongWritable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FloatWritable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DoubleWritable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BooleanWritable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NullWritable</a:t>
            </a:r>
            <a:r>
              <a:rPr lang="en-US" dirty="0" smtClean="0"/>
              <a:t> (with no .set() function)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IntPairWritable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Text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824" y="5558096"/>
            <a:ext cx="751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full set in API </a:t>
            </a:r>
            <a:r>
              <a:rPr lang="en-US" sz="1400" dirty="0"/>
              <a:t>docs: http://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/>
              <a:t>Writable.html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24727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Writable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4611510"/>
          </a:xfrm>
        </p:spPr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ArrayWritable</a:t>
            </a:r>
            <a:r>
              <a:rPr lang="en-US" dirty="0" smtClean="0"/>
              <a:t> for a Java Array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myArrayWritable.set</a:t>
            </a:r>
            <a:r>
              <a:rPr lang="en-US" dirty="0" smtClean="0">
                <a:latin typeface="American Typewriter"/>
                <a:cs typeface="American Typewriter"/>
              </a:rPr>
              <a:t>(Writable[])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myArrayWritable.get</a:t>
            </a:r>
            <a:r>
              <a:rPr lang="en-US" dirty="0" smtClean="0">
                <a:latin typeface="American Typewriter"/>
                <a:cs typeface="American Typewriter"/>
              </a:rPr>
              <a:t>() </a:t>
            </a:r>
            <a:r>
              <a:rPr lang="en-US" dirty="0" smtClean="0"/>
              <a:t>– returns a Writable object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myArrayWritable.toArray</a:t>
            </a:r>
            <a:r>
              <a:rPr lang="en-US" dirty="0" smtClean="0">
                <a:latin typeface="American Typewriter"/>
                <a:cs typeface="American Typewriter"/>
              </a:rPr>
              <a:t>() </a:t>
            </a:r>
            <a:r>
              <a:rPr lang="en-US" dirty="0" smtClean="0"/>
              <a:t>– returns a Java object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MapWritable</a:t>
            </a:r>
            <a:r>
              <a:rPr lang="en-US" dirty="0" smtClean="0"/>
              <a:t> for a Java </a:t>
            </a:r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myMayWritable.put</a:t>
            </a:r>
            <a:r>
              <a:rPr lang="en-US" dirty="0" smtClean="0">
                <a:latin typeface="American Typewriter"/>
                <a:cs typeface="American Typewriter"/>
              </a:rPr>
              <a:t>(K, V)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myMayWritable.get</a:t>
            </a:r>
            <a:r>
              <a:rPr lang="en-US" dirty="0" smtClean="0">
                <a:latin typeface="American Typewriter"/>
                <a:cs typeface="American Typewriter"/>
              </a:rPr>
              <a:t>(K)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BytesWritable</a:t>
            </a:r>
            <a:r>
              <a:rPr lang="en-US" dirty="0" smtClean="0"/>
              <a:t> for a Java array of bytes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myByteWritable.set</a:t>
            </a:r>
            <a:r>
              <a:rPr lang="en-US" dirty="0" smtClean="0">
                <a:latin typeface="American Typewriter"/>
                <a:cs typeface="American Typewriter"/>
              </a:rPr>
              <a:t>(byte[], offset, </a:t>
            </a:r>
            <a:r>
              <a:rPr lang="en-US" dirty="0" err="1" smtClean="0">
                <a:latin typeface="American Typewriter"/>
                <a:cs typeface="American Typewriter"/>
              </a:rPr>
              <a:t>len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myByteWritable.get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  <a:r>
              <a:rPr lang="en-US" dirty="0" smtClean="0"/>
              <a:t>  - returns a byte array </a:t>
            </a:r>
            <a:r>
              <a:rPr lang="en-US" dirty="0" smtClean="0">
                <a:latin typeface="American Typewriter"/>
                <a:cs typeface="American Typewriter"/>
              </a:rPr>
              <a:t>byte[]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448" y="5080223"/>
            <a:ext cx="6507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 docs: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http</a:t>
            </a:r>
            <a:r>
              <a:rPr lang="en-US" sz="1400" dirty="0"/>
              <a:t>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 smtClean="0"/>
              <a:t>ArrayWritable.html</a:t>
            </a:r>
            <a:endParaRPr lang="en-US" sz="1400" dirty="0" smtClean="0"/>
          </a:p>
          <a:p>
            <a:r>
              <a:rPr lang="en-US" sz="1400" dirty="0"/>
              <a:t>      http://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 smtClean="0"/>
              <a:t>MapWritable.html</a:t>
            </a:r>
            <a:endParaRPr lang="en-US" sz="1400" dirty="0" smtClean="0"/>
          </a:p>
          <a:p>
            <a:r>
              <a:rPr lang="en-US" sz="1400" dirty="0"/>
              <a:t>      http://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io</a:t>
            </a:r>
            <a:r>
              <a:rPr lang="en-US" sz="1400" dirty="0"/>
              <a:t>/</a:t>
            </a:r>
            <a:r>
              <a:rPr lang="en-US" sz="1400" dirty="0" err="1"/>
              <a:t>BytesWritable.html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5419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Serialization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/>
              <a:t>Thrift (http://</a:t>
            </a:r>
            <a:r>
              <a:rPr lang="en-US" dirty="0" err="1"/>
              <a:t>thrift.apache.org</a:t>
            </a:r>
            <a:r>
              <a:rPr lang="en-US" dirty="0" smtClean="0"/>
              <a:t>/)</a:t>
            </a:r>
          </a:p>
          <a:p>
            <a:r>
              <a:rPr lang="en-US" dirty="0"/>
              <a:t>Avro (http://</a:t>
            </a:r>
            <a:r>
              <a:rPr lang="en-US" dirty="0" err="1"/>
              <a:t>avro.apache.org</a:t>
            </a:r>
            <a:r>
              <a:rPr lang="en-US" dirty="0" smtClean="0"/>
              <a:t>/)</a:t>
            </a:r>
          </a:p>
          <a:p>
            <a:r>
              <a:rPr lang="en-US" dirty="0" smtClean="0"/>
              <a:t>Google </a:t>
            </a:r>
            <a:r>
              <a:rPr lang="en-US" dirty="0"/>
              <a:t>Protocol Buffers (http://</a:t>
            </a:r>
            <a:r>
              <a:rPr lang="en-US" dirty="0" err="1"/>
              <a:t>code.google.com</a:t>
            </a:r>
            <a:r>
              <a:rPr lang="en-US" dirty="0"/>
              <a:t>/p/</a:t>
            </a:r>
            <a:r>
              <a:rPr lang="en-US" dirty="0" err="1"/>
              <a:t>protobuf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7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7: Create a custom Writable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new Hadoop </a:t>
            </a:r>
            <a:r>
              <a:rPr lang="en-US" dirty="0" err="1" smtClean="0"/>
              <a:t>datatype</a:t>
            </a:r>
            <a:r>
              <a:rPr lang="en-US" dirty="0" smtClean="0"/>
              <a:t> that can be passed as a value between your map() and reduce() code. It can be serialized to disk or transmitted across the network.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91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InputFormat</a:t>
            </a:r>
            <a:r>
              <a:rPr lang="en-US" dirty="0" smtClean="0"/>
              <a:t>, </a:t>
            </a:r>
            <a:r>
              <a:rPr lang="en-US" dirty="0" err="1" smtClean="0"/>
              <a:t>OutputFormat</a:t>
            </a:r>
            <a:r>
              <a:rPr lang="en-US" dirty="0" smtClean="0"/>
              <a:t>, Combiner and Partitioner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input type</a:t>
            </a:r>
          </a:p>
          <a:p>
            <a:r>
              <a:rPr lang="en-US" dirty="0" smtClean="0"/>
              <a:t>Can be anything like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Complex types</a:t>
            </a:r>
          </a:p>
          <a:p>
            <a:pPr lvl="1"/>
            <a:r>
              <a:rPr lang="en-US" dirty="0" smtClean="0"/>
              <a:t>DB rows</a:t>
            </a:r>
          </a:p>
          <a:p>
            <a:r>
              <a:rPr lang="en-US" dirty="0" smtClean="0"/>
              <a:t>Defines the way input files are chopped up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getSplits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r>
              <a:rPr lang="en-US" dirty="0" smtClean="0"/>
              <a:t>Individual records come from splits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getRecordReader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pPr lvl="2"/>
            <a:r>
              <a:rPr lang="en-US" dirty="0" smtClean="0"/>
              <a:t>Parses input split into a set of key/value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507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TextInputFormat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1862" y="4882316"/>
            <a:ext cx="8005379" cy="10554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(HDFS)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1862" y="1355711"/>
            <a:ext cx="8005379" cy="3265587"/>
          </a:xfrm>
          <a:prstGeom prst="roundRect">
            <a:avLst>
              <a:gd name="adj" fmla="val 7903"/>
            </a:avLst>
          </a:prstGeom>
          <a:solidFill>
            <a:srgbClr val="0080FF"/>
          </a:solidFill>
          <a:ln>
            <a:solidFill>
              <a:srgbClr val="0000FF"/>
            </a:solidFill>
          </a:ln>
          <a:effectLst>
            <a:innerShdw blurRad="190500" dist="63500" dir="5400000">
              <a:srgbClr val="FFFFFF">
                <a:alpha val="58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344" y="1444284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1" y="1956927"/>
            <a:ext cx="5660619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8549" y="1958674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7517" y="2606817"/>
            <a:ext cx="954690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410" y="5052914"/>
            <a:ext cx="1992471" cy="708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or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↵</a:t>
            </a:r>
          </a:p>
          <a:p>
            <a:pPr algn="ctr"/>
            <a:r>
              <a:rPr lang="en-US" dirty="0" smtClean="0">
                <a:latin typeface="Lucida Grande"/>
                <a:ea typeface="Lucida Grande"/>
                <a:cs typeface="Lucida Grande"/>
              </a:rPr>
              <a:t>not to be↵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1749646" y="3981920"/>
            <a:ext cx="0" cy="107099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 flipV="1">
            <a:off x="2242207" y="3280356"/>
            <a:ext cx="248742" cy="14013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490949" y="2754341"/>
            <a:ext cx="1833814" cy="961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"To be or"</a:t>
            </a:r>
            <a:br>
              <a:rPr lang="en-US" dirty="0" smtClean="0"/>
            </a:br>
            <a:r>
              <a:rPr lang="en-US" dirty="0" smtClean="0"/>
              <a:t> "not to be"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2811" y="2914285"/>
            <a:ext cx="36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9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31148" y="2948609"/>
            <a:ext cx="9123" cy="5834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1"/>
          </p:cNvCxnSpPr>
          <p:nvPr/>
        </p:nvCxnSpPr>
        <p:spPr>
          <a:xfrm>
            <a:off x="2552811" y="3237451"/>
            <a:ext cx="159175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540" y="23280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K,V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29053" y="3237451"/>
            <a:ext cx="733666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62719" y="2549899"/>
            <a:ext cx="954690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55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84012" y="2806696"/>
            <a:ext cx="8348090" cy="1279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TextInputFormat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792" y="1956927"/>
            <a:ext cx="2862748" cy="2929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8549" y="1958674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6" name="Magnetic Disk 35"/>
          <p:cNvSpPr/>
          <p:nvPr/>
        </p:nvSpPr>
        <p:spPr>
          <a:xfrm>
            <a:off x="1257767" y="2328006"/>
            <a:ext cx="2355883" cy="2401966"/>
          </a:xfrm>
          <a:prstGeom prst="flowChartMagneticDisk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3650" y="1058097"/>
            <a:ext cx="228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offset = 64MB – 2</a:t>
            </a:r>
          </a:p>
          <a:p>
            <a:r>
              <a:rPr lang="en-US" dirty="0" smtClean="0"/>
              <a:t>V = "is the question"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443610" y="3184851"/>
            <a:ext cx="1992471" cy="1158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To be or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↵</a:t>
            </a:r>
          </a:p>
          <a:p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not to be↵</a:t>
            </a:r>
          </a:p>
          <a:p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...........</a:t>
            </a:r>
          </a:p>
          <a:p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...........</a:t>
            </a:r>
            <a:endParaRPr lang="en-US" sz="1400" dirty="0">
              <a:latin typeface="Lucida Grande"/>
              <a:ea typeface="Lucida Grande"/>
              <a:cs typeface="Lucida Grande"/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is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39339" y="1803647"/>
            <a:ext cx="1076712" cy="228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91056" y="1958932"/>
            <a:ext cx="2862748" cy="2929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92813" y="1960679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2" name="Magnetic Disk 41"/>
          <p:cNvSpPr/>
          <p:nvPr/>
        </p:nvSpPr>
        <p:spPr>
          <a:xfrm>
            <a:off x="5082031" y="2330011"/>
            <a:ext cx="2355883" cy="2401966"/>
          </a:xfrm>
          <a:prstGeom prst="flowChartMagneticDisk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67874" y="3186856"/>
            <a:ext cx="1992471" cy="1158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the question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↵</a:t>
            </a:r>
          </a:p>
          <a:p>
            <a:endParaRPr lang="en-US" sz="1400" dirty="0">
              <a:latin typeface="Lucida Grande"/>
              <a:ea typeface="Lucida Grande"/>
              <a:cs typeface="Lucida Grande"/>
            </a:endParaRPr>
          </a:p>
          <a:p>
            <a:endParaRPr lang="en-US" sz="1400" dirty="0" smtClean="0">
              <a:latin typeface="Lucida Grande"/>
              <a:ea typeface="Lucida Grande"/>
              <a:cs typeface="Lucida Grande"/>
            </a:endParaRPr>
          </a:p>
          <a:p>
            <a:endParaRPr lang="en-US" sz="1400" dirty="0">
              <a:latin typeface="Lucida Grande"/>
              <a:ea typeface="Lucida Grande"/>
              <a:cs typeface="Lucida Grande"/>
            </a:endParaRPr>
          </a:p>
          <a:p>
            <a:endParaRPr lang="en-US" sz="1400" dirty="0" smtClean="0"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670" y="2779096"/>
            <a:ext cx="74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17844" y="5263705"/>
            <a:ext cx="461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"Value" of a "key" can span over multiple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69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used for large files</a:t>
            </a:r>
          </a:p>
          <a:p>
            <a:pPr lvl="1"/>
            <a:r>
              <a:rPr lang="en-US" dirty="0" smtClean="0"/>
              <a:t>Larger than HDFS block</a:t>
            </a:r>
          </a:p>
          <a:p>
            <a:r>
              <a:rPr lang="en-US" dirty="0" smtClean="0"/>
              <a:t>Split size</a:t>
            </a:r>
          </a:p>
          <a:p>
            <a:pPr lvl="1"/>
            <a:r>
              <a:rPr lang="en-US" dirty="0" smtClean="0"/>
              <a:t>Controlled by Hadoop properties</a:t>
            </a:r>
          </a:p>
          <a:p>
            <a:pPr lvl="1"/>
            <a:r>
              <a:rPr lang="en-US" dirty="0" smtClean="0"/>
              <a:t>Can be overridden by Application</a:t>
            </a:r>
          </a:p>
          <a:p>
            <a:r>
              <a:rPr lang="en-US" dirty="0" smtClean="0"/>
              <a:t>Hadoop is optimized by</a:t>
            </a:r>
          </a:p>
          <a:p>
            <a:pPr lvl="1"/>
            <a:r>
              <a:rPr lang="en-US" dirty="0" smtClean="0"/>
              <a:t>decreasing the </a:t>
            </a:r>
            <a:r>
              <a:rPr lang="en-US" u="sng" dirty="0" smtClean="0"/>
              <a:t>number</a:t>
            </a:r>
            <a:r>
              <a:rPr lang="en-US" dirty="0" smtClean="0"/>
              <a:t> of files and </a:t>
            </a:r>
          </a:p>
          <a:p>
            <a:pPr lvl="1"/>
            <a:r>
              <a:rPr lang="en-US" dirty="0" smtClean="0"/>
              <a:t>making </a:t>
            </a:r>
            <a:r>
              <a:rPr lang="en-US" u="sng" dirty="0" smtClean="0"/>
              <a:t>size</a:t>
            </a:r>
            <a:r>
              <a:rPr lang="en-US" dirty="0" smtClean="0"/>
              <a:t> of files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2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Log in to remote terminal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to your remote machine </a:t>
            </a:r>
          </a:p>
          <a:p>
            <a:pPr lvl="1"/>
            <a:r>
              <a:rPr lang="en-US" dirty="0" smtClean="0"/>
              <a:t>go to your home directory</a:t>
            </a:r>
          </a:p>
          <a:p>
            <a:pPr lvl="1"/>
            <a:r>
              <a:rPr lang="en-US" dirty="0" smtClean="0"/>
              <a:t>verify the contents of your home directory</a:t>
            </a:r>
          </a:p>
          <a:p>
            <a:pPr lvl="1"/>
            <a:r>
              <a:rPr lang="en-US" dirty="0" smtClean="0"/>
              <a:t>login and password will be provided by instructor</a:t>
            </a:r>
          </a:p>
          <a:p>
            <a:r>
              <a:rPr lang="en-US" dirty="0" smtClean="0"/>
              <a:t>All labs will be performed on your remote machine</a:t>
            </a:r>
          </a:p>
          <a:p>
            <a:r>
              <a:rPr lang="en-US" dirty="0" smtClean="0"/>
              <a:t>Use an editor like </a:t>
            </a:r>
            <a:r>
              <a:rPr lang="en-US" dirty="0" smtClean="0">
                <a:latin typeface="American Typewriter"/>
                <a:cs typeface="American Typewriter"/>
              </a:rPr>
              <a:t>vi</a:t>
            </a:r>
            <a:r>
              <a:rPr lang="en-US" dirty="0" smtClean="0"/>
              <a:t> or </a:t>
            </a:r>
            <a:r>
              <a:rPr lang="en-US" dirty="0" err="1" smtClean="0">
                <a:latin typeface="American Typewriter"/>
                <a:cs typeface="American Typewriter"/>
              </a:rPr>
              <a:t>emacs</a:t>
            </a:r>
            <a:r>
              <a:rPr lang="en-US" dirty="0" smtClean="0"/>
              <a:t> to create or edit files in all future labs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12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InputSplits</a:t>
            </a:r>
            <a:r>
              <a:rPr lang="en-US" dirty="0" smtClean="0"/>
              <a:t> and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is a portion of the data to be processed by a single map process in parallel</a:t>
            </a:r>
          </a:p>
          <a:p>
            <a:r>
              <a:rPr lang="en-US" dirty="0" smtClean="0"/>
              <a:t>Split = single block of data</a:t>
            </a:r>
          </a:p>
          <a:p>
            <a:pPr lvl="1"/>
            <a:r>
              <a:rPr lang="en-US" dirty="0" smtClean="0"/>
              <a:t>records may straddle blocks</a:t>
            </a:r>
          </a:p>
          <a:p>
            <a:pPr lvl="1"/>
            <a:r>
              <a:rPr lang="en-US" dirty="0" smtClean="0"/>
              <a:t>tasks often need to access a small portion of a record from a block on another node</a:t>
            </a:r>
          </a:p>
          <a:p>
            <a:pPr lvl="1"/>
            <a:r>
              <a:rPr lang="en-US" dirty="0" smtClean="0"/>
              <a:t>Use larger blocks for a split to:</a:t>
            </a:r>
          </a:p>
          <a:p>
            <a:pPr lvl="2"/>
            <a:r>
              <a:rPr lang="en-US" dirty="0" smtClean="0"/>
              <a:t>Increase performance due to more data for a mapper</a:t>
            </a:r>
          </a:p>
          <a:p>
            <a:pPr lvl="2"/>
            <a:r>
              <a:rPr lang="en-US" dirty="0" smtClean="0"/>
              <a:t>A mapper has setup/teardown time that is constant</a:t>
            </a:r>
          </a:p>
          <a:p>
            <a:pPr lvl="2"/>
            <a:r>
              <a:rPr lang="en-US" dirty="0" smtClean="0"/>
              <a:t>A small split means less work for the constant setup time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JobClient</a:t>
            </a:r>
            <a:r>
              <a:rPr lang="en-US" dirty="0" smtClean="0"/>
              <a:t> computes input splits</a:t>
            </a:r>
          </a:p>
        </p:txBody>
      </p:sp>
    </p:spTree>
    <p:extLst>
      <p:ext uri="{BB962C8B-B14F-4D97-AF65-F5344CB8AC3E}">
        <p14:creationId xmlns:p14="http://schemas.microsoft.com/office/powerpoint/2010/main" val="16167936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763" y="940102"/>
            <a:ext cx="3465261" cy="5401461"/>
          </a:xfrm>
        </p:spPr>
        <p:txBody>
          <a:bodyPr/>
          <a:lstStyle/>
          <a:p>
            <a:r>
              <a:rPr lang="en-US" dirty="0" smtClean="0"/>
              <a:t>Usually crosses boundaries</a:t>
            </a:r>
          </a:p>
          <a:p>
            <a:pPr lvl="1"/>
            <a:r>
              <a:rPr lang="en-US" dirty="0" smtClean="0"/>
              <a:t>of Mappers</a:t>
            </a:r>
          </a:p>
          <a:p>
            <a:pPr lvl="1"/>
            <a:r>
              <a:rPr lang="en-US" dirty="0" smtClean="0"/>
              <a:t>of HDFS 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3059" y="1297522"/>
            <a:ext cx="1315982" cy="1131880"/>
          </a:xfrm>
          <a:prstGeom prst="rect">
            <a:avLst/>
          </a:prstGeom>
          <a:solidFill>
            <a:srgbClr val="70BC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3059" y="2429402"/>
            <a:ext cx="1315982" cy="1131880"/>
          </a:xfrm>
          <a:prstGeom prst="rect">
            <a:avLst/>
          </a:prstGeom>
          <a:solidFill>
            <a:srgbClr val="737F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059" y="3561282"/>
            <a:ext cx="1315982" cy="1131880"/>
          </a:xfrm>
          <a:prstGeom prst="rect">
            <a:avLst/>
          </a:prstGeom>
          <a:solidFill>
            <a:srgbClr val="5777C8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3059" y="2429401"/>
            <a:ext cx="712650" cy="285271"/>
          </a:xfrm>
          <a:prstGeom prst="rect">
            <a:avLst/>
          </a:prstGeom>
          <a:solidFill>
            <a:srgbClr val="70BC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3059" y="3573066"/>
            <a:ext cx="1251562" cy="181466"/>
          </a:xfrm>
          <a:prstGeom prst="rect">
            <a:avLst/>
          </a:prstGeom>
          <a:solidFill>
            <a:srgbClr val="737F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73059" y="3772936"/>
            <a:ext cx="712650" cy="181466"/>
          </a:xfrm>
          <a:prstGeom prst="rect">
            <a:avLst/>
          </a:prstGeom>
          <a:solidFill>
            <a:srgbClr val="737F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3059" y="4693162"/>
            <a:ext cx="1315982" cy="1131880"/>
          </a:xfrm>
          <a:prstGeom prst="rect">
            <a:avLst/>
          </a:prstGeom>
          <a:solidFill>
            <a:srgbClr val="4661A3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73059" y="4693161"/>
            <a:ext cx="1021496" cy="257665"/>
          </a:xfrm>
          <a:prstGeom prst="rect">
            <a:avLst/>
          </a:prstGeom>
          <a:solidFill>
            <a:srgbClr val="5777C8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812925" y="1150285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812925" y="2277564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12925" y="3409444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812925" y="4541887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1055" y="1150285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1055" y="2248154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1055" y="3409444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1055" y="4508496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80554" y="1223906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41169" y="2372947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80554" y="2092898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80556" y="2771127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6851" y="3224778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5708" y="4624089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87184" y="3657908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80556" y="4254757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10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r>
              <a:rPr lang="en-US" dirty="0" smtClean="0"/>
              <a:t> breaks </a:t>
            </a:r>
            <a:r>
              <a:rPr lang="en-US" dirty="0"/>
              <a:t>the data into key/value pairs for input to </a:t>
            </a:r>
            <a:r>
              <a:rPr lang="en-US" dirty="0" smtClean="0"/>
              <a:t>the </a:t>
            </a:r>
            <a:r>
              <a:rPr lang="en-US" dirty="0" smtClean="0">
                <a:latin typeface="American Typewriter"/>
                <a:cs typeface="American Typewriter"/>
              </a:rPr>
              <a:t>Mapper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817" y="1673272"/>
            <a:ext cx="7658055" cy="4342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600" dirty="0">
                <a:latin typeface="American Typewriter"/>
                <a:cs typeface="American Typewriter"/>
              </a:rPr>
              <a:t>public interface </a:t>
            </a:r>
            <a:r>
              <a:rPr lang="en-US" sz="1600" dirty="0" err="1">
                <a:latin typeface="American Typewriter"/>
                <a:cs typeface="American Typewriter"/>
              </a:rPr>
              <a:t>RecordReader</a:t>
            </a:r>
            <a:r>
              <a:rPr lang="en-US" sz="1600" dirty="0">
                <a:latin typeface="American Typewriter"/>
                <a:cs typeface="American Typewriter"/>
              </a:rPr>
              <a:t>&lt;K, V&gt;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/* Reads the next key/value pair from the input for processing.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</a:t>
            </a:r>
            <a:r>
              <a:rPr lang="en-US" sz="1600" dirty="0" err="1">
                <a:latin typeface="American Typewriter"/>
                <a:cs typeface="American Typewriter"/>
              </a:rPr>
              <a:t>boolean</a:t>
            </a:r>
            <a:r>
              <a:rPr lang="en-US" sz="1600" dirty="0">
                <a:latin typeface="American Typewriter"/>
                <a:cs typeface="American Typewriter"/>
              </a:rPr>
              <a:t> next(K key, V value)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/* Create an object of the appropriate type to be used as a key.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K </a:t>
            </a:r>
            <a:r>
              <a:rPr lang="en-US" sz="1600" dirty="0" err="1">
                <a:latin typeface="American Typewriter"/>
                <a:cs typeface="American Typewriter"/>
              </a:rPr>
              <a:t>createKey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/* Create an object of the appropriate type to be used as a value. */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V </a:t>
            </a:r>
            <a:r>
              <a:rPr lang="en-US" sz="1600" dirty="0" err="1">
                <a:latin typeface="American Typewriter"/>
                <a:cs typeface="American Typewriter"/>
              </a:rPr>
              <a:t>createValue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>
                <a:latin typeface="American Typewriter"/>
                <a:cs typeface="American Typewriter"/>
              </a:rPr>
              <a:t>  /* Returns the current position in the input.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long </a:t>
            </a:r>
            <a:r>
              <a:rPr lang="en-US" sz="1600" dirty="0" err="1">
                <a:latin typeface="American Typewriter"/>
                <a:cs typeface="American Typewriter"/>
              </a:rPr>
              <a:t>getPos</a:t>
            </a:r>
            <a:r>
              <a:rPr lang="en-US" sz="1600" dirty="0">
                <a:latin typeface="American Typewriter"/>
                <a:cs typeface="American Typewriter"/>
              </a:rPr>
              <a:t>()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>
                <a:latin typeface="American Typewriter"/>
                <a:cs typeface="American Typewriter"/>
              </a:rPr>
              <a:t>  /* Close this {@link </a:t>
            </a:r>
            <a:r>
              <a:rPr lang="en-US" sz="1600" dirty="0" err="1">
                <a:latin typeface="American Typewriter"/>
                <a:cs typeface="American Typewriter"/>
              </a:rPr>
              <a:t>InputSplit</a:t>
            </a:r>
            <a:r>
              <a:rPr lang="en-US" sz="1600" dirty="0">
                <a:latin typeface="American Typewriter"/>
                <a:cs typeface="American Typewriter"/>
              </a:rPr>
              <a:t>} to future operations.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public void close()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>
                <a:latin typeface="American Typewriter"/>
                <a:cs typeface="American Typewriter"/>
              </a:rPr>
              <a:t>  /* How much of the input has the {@link </a:t>
            </a:r>
            <a:r>
              <a:rPr lang="en-US" sz="1600" dirty="0" err="1">
                <a:latin typeface="American Typewriter"/>
                <a:cs typeface="American Typewriter"/>
              </a:rPr>
              <a:t>RecordReader</a:t>
            </a:r>
            <a:r>
              <a:rPr lang="en-US" sz="1600" dirty="0">
                <a:latin typeface="American Typewriter"/>
                <a:cs typeface="American Typewriter"/>
              </a:rPr>
              <a:t>} consumed i.e.</a:t>
            </a:r>
          </a:p>
          <a:p>
            <a:r>
              <a:rPr lang="en-US" sz="1600" dirty="0" smtClean="0">
                <a:latin typeface="American Typewriter"/>
                <a:cs typeface="American Typewriter"/>
              </a:rPr>
              <a:t>       has </a:t>
            </a:r>
            <a:r>
              <a:rPr lang="en-US" sz="1600" dirty="0">
                <a:latin typeface="American Typewriter"/>
                <a:cs typeface="American Typewriter"/>
              </a:rPr>
              <a:t>been processed by?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float </a:t>
            </a:r>
            <a:r>
              <a:rPr lang="en-US" sz="1600" dirty="0" err="1">
                <a:latin typeface="American Typewriter"/>
                <a:cs typeface="American Typewriter"/>
              </a:rPr>
              <a:t>getProgress</a:t>
            </a:r>
            <a:r>
              <a:rPr lang="en-US" sz="1600" dirty="0">
                <a:latin typeface="American Typewriter"/>
                <a:cs typeface="American Typewriter"/>
              </a:rPr>
              <a:t>()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}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17" y="6175867"/>
            <a:ext cx="727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API docs: http</a:t>
            </a:r>
            <a:r>
              <a:rPr lang="en-US" sz="1400" dirty="0"/>
              <a:t>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mapred</a:t>
            </a:r>
            <a:r>
              <a:rPr lang="en-US" sz="1400" dirty="0"/>
              <a:t>/</a:t>
            </a:r>
            <a:r>
              <a:rPr lang="en-US" sz="1400" dirty="0" err="1"/>
              <a:t>RecordReader.html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6905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RecordReader</a:t>
            </a:r>
            <a:r>
              <a:rPr lang="en-US" dirty="0" smtClean="0"/>
              <a:t> – split vs. record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653389" y="1665613"/>
            <a:ext cx="7444958" cy="1179133"/>
          </a:xfrm>
          <a:prstGeom prst="cube">
            <a:avLst/>
          </a:prstGeom>
          <a:solidFill>
            <a:schemeClr val="accent4">
              <a:lumMod val="75000"/>
              <a:alpha val="23000"/>
            </a:schemeClr>
          </a:solidFill>
          <a:ln>
            <a:solidFill>
              <a:schemeClr val="accent4">
                <a:shade val="95000"/>
                <a:satMod val="10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012293" y="1766838"/>
            <a:ext cx="2365086" cy="708576"/>
          </a:xfrm>
          <a:prstGeom prst="cube">
            <a:avLst/>
          </a:prstGeom>
          <a:solidFill>
            <a:schemeClr val="accent4">
              <a:lumMod val="75000"/>
              <a:alpha val="7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3529779" y="1766838"/>
            <a:ext cx="4154448" cy="708576"/>
          </a:xfrm>
          <a:prstGeom prst="cube">
            <a:avLst/>
          </a:prstGeom>
          <a:solidFill>
            <a:schemeClr val="accent4">
              <a:lumMod val="75000"/>
              <a:alpha val="7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2293" y="2475414"/>
            <a:ext cx="171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A (64 MB)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779" y="2481819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B (64 MB)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5914" y="2042906"/>
            <a:ext cx="561363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7277" y="2042906"/>
            <a:ext cx="723875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7485" y="2042906"/>
            <a:ext cx="561363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85014" y="2048069"/>
            <a:ext cx="1139007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4032" y="2048069"/>
            <a:ext cx="561363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83801" y="2048069"/>
            <a:ext cx="723875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6035" y="2034828"/>
            <a:ext cx="669981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25804" y="2034828"/>
            <a:ext cx="863938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Down Arrow Callout 16"/>
          <p:cNvSpPr/>
          <p:nvPr/>
        </p:nvSpPr>
        <p:spPr>
          <a:xfrm>
            <a:off x="1012293" y="3018348"/>
            <a:ext cx="3230134" cy="680969"/>
          </a:xfrm>
          <a:prstGeom prst="down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Down Arrow Callout 17"/>
          <p:cNvSpPr/>
          <p:nvPr/>
        </p:nvSpPr>
        <p:spPr>
          <a:xfrm>
            <a:off x="4389675" y="3018348"/>
            <a:ext cx="3000067" cy="680969"/>
          </a:xfrm>
          <a:prstGeom prst="down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0333" y="3717734"/>
            <a:ext cx="2990867" cy="6625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6595" y="3916145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80358" y="3921308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22739" y="3908066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55821" y="3912106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73177" y="3908066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07332" y="3809758"/>
            <a:ext cx="1385911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62922" y="3812007"/>
            <a:ext cx="1313860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21764" y="3714166"/>
            <a:ext cx="2990867" cy="6625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38026" y="3912577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1789" y="3917740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94170" y="3904498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27252" y="3908538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44608" y="3904498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78763" y="3806190"/>
            <a:ext cx="1385911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34353" y="3808439"/>
            <a:ext cx="1313860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56490" y="4463727"/>
            <a:ext cx="107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69015" y="4490093"/>
            <a:ext cx="107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863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SequenceFileInputFormat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Stores binary keys and values</a:t>
            </a:r>
          </a:p>
          <a:p>
            <a:pPr lvl="1"/>
            <a:r>
              <a:rPr lang="en-US" dirty="0" smtClean="0"/>
              <a:t>Can be split</a:t>
            </a:r>
          </a:p>
          <a:p>
            <a:pPr lvl="1"/>
            <a:r>
              <a:rPr lang="en-US" dirty="0" smtClean="0"/>
              <a:t>Can be compressed</a:t>
            </a:r>
          </a:p>
          <a:p>
            <a:pPr lvl="1"/>
            <a:r>
              <a:rPr lang="en-US" dirty="0" smtClean="0"/>
              <a:t>Has many types</a:t>
            </a:r>
          </a:p>
          <a:p>
            <a:r>
              <a:rPr lang="en-US" dirty="0" smtClean="0"/>
              <a:t>Some variants exist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SequenceFileAsTextInputFormat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SequenceFileAsBinaryInputFormat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5845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files are all placed in the same directory for a job</a:t>
            </a:r>
          </a:p>
          <a:p>
            <a:r>
              <a:rPr lang="en-US" dirty="0" smtClean="0"/>
              <a:t>By default they are named </a:t>
            </a:r>
            <a:r>
              <a:rPr lang="en-US" dirty="0" smtClean="0">
                <a:latin typeface="American Typewriter"/>
                <a:cs typeface="American Typewriter"/>
              </a:rPr>
              <a:t>part-r</a:t>
            </a:r>
            <a:r>
              <a:rPr lang="en-US" dirty="0" smtClean="0"/>
              <a:t> – with a five digit number</a:t>
            </a:r>
          </a:p>
          <a:p>
            <a:pPr lvl="1"/>
            <a:r>
              <a:rPr lang="en-US" dirty="0" smtClean="0"/>
              <a:t>Numbering starts with </a:t>
            </a:r>
            <a:r>
              <a:rPr lang="en-US" dirty="0" smtClean="0">
                <a:latin typeface="American Typewriter"/>
                <a:cs typeface="American Typewriter"/>
              </a:rPr>
              <a:t>part-r-00000</a:t>
            </a:r>
          </a:p>
          <a:p>
            <a:pPr lvl="1"/>
            <a:r>
              <a:rPr lang="en-US" dirty="0" smtClean="0"/>
              <a:t>The numbering corresponds to the reducer 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013" y="2700198"/>
            <a:ext cx="8673970" cy="148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100" dirty="0" smtClean="0">
                <a:latin typeface="Andale Mono"/>
                <a:cs typeface="Andale Mono"/>
              </a:rPr>
              <a:t>$ </a:t>
            </a:r>
            <a:r>
              <a:rPr lang="en-US" sz="1100" dirty="0" err="1" smtClean="0">
                <a:latin typeface="Andale Mono"/>
                <a:cs typeface="Andale Mono"/>
              </a:rPr>
              <a:t>hadoop</a:t>
            </a:r>
            <a:r>
              <a:rPr lang="en-US" sz="1100" dirty="0" smtClean="0">
                <a:latin typeface="Andale Mono"/>
                <a:cs typeface="Andale Mono"/>
              </a:rPr>
              <a:t> </a:t>
            </a:r>
            <a:r>
              <a:rPr lang="en-US" sz="1100" dirty="0" err="1" smtClean="0">
                <a:latin typeface="Andale Mono"/>
                <a:cs typeface="Andale Mono"/>
              </a:rPr>
              <a:t>fs</a:t>
            </a:r>
            <a:r>
              <a:rPr lang="en-US" sz="1100" dirty="0" smtClean="0">
                <a:latin typeface="Andale Mono"/>
                <a:cs typeface="Andale Mono"/>
              </a:rPr>
              <a:t> </a:t>
            </a:r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ls</a:t>
            </a:r>
            <a:r>
              <a:rPr lang="en-US" sz="1100" dirty="0">
                <a:latin typeface="Andale Mono"/>
                <a:cs typeface="Andale Mono"/>
              </a:rPr>
              <a:t> /user/</a:t>
            </a:r>
            <a:r>
              <a:rPr lang="en-US" sz="1100" dirty="0" err="1">
                <a:latin typeface="Andale Mono"/>
                <a:cs typeface="Andale Mono"/>
              </a:rPr>
              <a:t>shrek</a:t>
            </a:r>
            <a:r>
              <a:rPr lang="en-US" sz="1100" dirty="0">
                <a:latin typeface="Andale Mono"/>
                <a:cs typeface="Andale Mono"/>
              </a:rPr>
              <a:t>/output</a:t>
            </a:r>
          </a:p>
          <a:p>
            <a:r>
              <a:rPr lang="en-US" sz="1100" dirty="0">
                <a:latin typeface="Andale Mono"/>
                <a:cs typeface="Andale Mono"/>
              </a:rPr>
              <a:t>Found 4 items</a:t>
            </a:r>
          </a:p>
          <a:p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rw</a:t>
            </a:r>
            <a:r>
              <a:rPr lang="en-US" sz="1100" dirty="0">
                <a:latin typeface="Andale Mono"/>
                <a:cs typeface="Andale Mono"/>
              </a:rPr>
              <a:t>-r--r--   1 </a:t>
            </a:r>
            <a:r>
              <a:rPr lang="en-US" sz="1100" dirty="0" err="1">
                <a:latin typeface="Andale Mono"/>
                <a:cs typeface="Andale Mono"/>
              </a:rPr>
              <a:t>shrek</a:t>
            </a:r>
            <a:r>
              <a:rPr lang="en-US" sz="1100" dirty="0">
                <a:latin typeface="Andale Mono"/>
                <a:cs typeface="Andale Mono"/>
              </a:rPr>
              <a:t> </a:t>
            </a:r>
            <a:r>
              <a:rPr lang="en-US" sz="1100" dirty="0" err="1">
                <a:latin typeface="Andale Mono"/>
                <a:cs typeface="Andale Mono"/>
              </a:rPr>
              <a:t>supergroup</a:t>
            </a:r>
            <a:r>
              <a:rPr lang="en-US" sz="1100" dirty="0">
                <a:latin typeface="Andale Mono"/>
                <a:cs typeface="Andale Mono"/>
              </a:rPr>
              <a:t>          0 2013-05-07 07:02 /user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 err="1" smtClean="0">
                <a:latin typeface="Andale Mono"/>
                <a:cs typeface="Andale Mono"/>
              </a:rPr>
              <a:t>shrek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>
                <a:latin typeface="Andale Mono"/>
                <a:cs typeface="Andale Mono"/>
              </a:rPr>
              <a:t>output/_SUCCESS</a:t>
            </a:r>
          </a:p>
          <a:p>
            <a:r>
              <a:rPr lang="en-US" sz="1100" dirty="0" err="1">
                <a:latin typeface="Andale Mono"/>
                <a:cs typeface="Andale Mono"/>
              </a:rPr>
              <a:t>drwxr</a:t>
            </a:r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xr</a:t>
            </a:r>
            <a:r>
              <a:rPr lang="en-US" sz="1100" dirty="0">
                <a:latin typeface="Andale Mono"/>
                <a:cs typeface="Andale Mono"/>
              </a:rPr>
              <a:t>-x   - </a:t>
            </a:r>
            <a:r>
              <a:rPr lang="en-US" sz="1100" dirty="0" err="1">
                <a:latin typeface="Andale Mono"/>
                <a:cs typeface="Andale Mono"/>
              </a:rPr>
              <a:t>shrek</a:t>
            </a:r>
            <a:r>
              <a:rPr lang="en-US" sz="1100" dirty="0">
                <a:latin typeface="Andale Mono"/>
                <a:cs typeface="Andale Mono"/>
              </a:rPr>
              <a:t> </a:t>
            </a:r>
            <a:r>
              <a:rPr lang="en-US" sz="1100" dirty="0" err="1">
                <a:latin typeface="Andale Mono"/>
                <a:cs typeface="Andale Mono"/>
              </a:rPr>
              <a:t>supergroup</a:t>
            </a:r>
            <a:r>
              <a:rPr lang="en-US" sz="1100" dirty="0">
                <a:latin typeface="Andale Mono"/>
                <a:cs typeface="Andale Mono"/>
              </a:rPr>
              <a:t>          0 2013-05-07 07:00 /user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 err="1" smtClean="0">
                <a:latin typeface="Andale Mono"/>
                <a:cs typeface="Andale Mono"/>
              </a:rPr>
              <a:t>shrek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>
                <a:latin typeface="Andale Mono"/>
                <a:cs typeface="Andale Mono"/>
              </a:rPr>
              <a:t>output/_logs</a:t>
            </a:r>
          </a:p>
          <a:p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rw</a:t>
            </a:r>
            <a:r>
              <a:rPr lang="en-US" sz="1100" dirty="0">
                <a:latin typeface="Andale Mono"/>
                <a:cs typeface="Andale Mono"/>
              </a:rPr>
              <a:t>-r--r--   1 </a:t>
            </a:r>
            <a:r>
              <a:rPr lang="en-US" sz="1100" dirty="0" err="1">
                <a:latin typeface="Andale Mono"/>
                <a:cs typeface="Andale Mono"/>
              </a:rPr>
              <a:t>shrek</a:t>
            </a:r>
            <a:r>
              <a:rPr lang="en-US" sz="1100" dirty="0">
                <a:latin typeface="Andale Mono"/>
                <a:cs typeface="Andale Mono"/>
              </a:rPr>
              <a:t> </a:t>
            </a:r>
            <a:r>
              <a:rPr lang="en-US" sz="1100" dirty="0" err="1">
                <a:latin typeface="Andale Mono"/>
                <a:cs typeface="Andale Mono"/>
              </a:rPr>
              <a:t>supergroup</a:t>
            </a:r>
            <a:r>
              <a:rPr lang="en-US" sz="1100" dirty="0">
                <a:latin typeface="Andale Mono"/>
                <a:cs typeface="Andale Mono"/>
              </a:rPr>
              <a:t>   43881658 2013-05-07 07:01 /user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 err="1" smtClean="0">
                <a:latin typeface="Andale Mono"/>
                <a:cs typeface="Andale Mono"/>
              </a:rPr>
              <a:t>shrek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>
                <a:latin typeface="Andale Mono"/>
                <a:cs typeface="Andale Mono"/>
              </a:rPr>
              <a:t>output/part-r-00000</a:t>
            </a:r>
          </a:p>
          <a:p>
            <a:r>
              <a:rPr lang="en-US" sz="1100" dirty="0">
                <a:latin typeface="Andale Mono"/>
                <a:cs typeface="Andale Mono"/>
              </a:rPr>
              <a:t>-</a:t>
            </a:r>
            <a:r>
              <a:rPr lang="en-US" sz="1100" dirty="0" err="1">
                <a:latin typeface="Andale Mono"/>
                <a:cs typeface="Andale Mono"/>
              </a:rPr>
              <a:t>rw</a:t>
            </a:r>
            <a:r>
              <a:rPr lang="en-US" sz="1100" dirty="0">
                <a:latin typeface="Andale Mono"/>
                <a:cs typeface="Andale Mono"/>
              </a:rPr>
              <a:t>-r--r--   1 </a:t>
            </a:r>
            <a:r>
              <a:rPr lang="en-US" sz="1100" dirty="0" err="1">
                <a:latin typeface="Andale Mono"/>
                <a:cs typeface="Andale Mono"/>
              </a:rPr>
              <a:t>shrek</a:t>
            </a:r>
            <a:r>
              <a:rPr lang="en-US" sz="1100" dirty="0">
                <a:latin typeface="Andale Mono"/>
                <a:cs typeface="Andale Mono"/>
              </a:rPr>
              <a:t> </a:t>
            </a:r>
            <a:r>
              <a:rPr lang="en-US" sz="1100" dirty="0" err="1">
                <a:latin typeface="Andale Mono"/>
                <a:cs typeface="Andale Mono"/>
              </a:rPr>
              <a:t>supergroup</a:t>
            </a:r>
            <a:r>
              <a:rPr lang="en-US" sz="1100" dirty="0">
                <a:latin typeface="Andale Mono"/>
                <a:cs typeface="Andale Mono"/>
              </a:rPr>
              <a:t>   42978232 2013-05-07 07:01 /user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 err="1" smtClean="0">
                <a:latin typeface="Andale Mono"/>
                <a:cs typeface="Andale Mono"/>
              </a:rPr>
              <a:t>shrek</a:t>
            </a:r>
            <a:r>
              <a:rPr lang="en-US" sz="1100" dirty="0" smtClean="0">
                <a:latin typeface="Andale Mono"/>
                <a:cs typeface="Andale Mono"/>
              </a:rPr>
              <a:t>/</a:t>
            </a:r>
            <a:r>
              <a:rPr lang="en-US" sz="1100" dirty="0">
                <a:latin typeface="Andale Mono"/>
                <a:cs typeface="Andale Mono"/>
              </a:rPr>
              <a:t>output/part-r-00001</a:t>
            </a:r>
          </a:p>
          <a:p>
            <a:endParaRPr lang="en-US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577874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8: Create a custom </a:t>
            </a:r>
            <a:r>
              <a:rPr lang="en-US" dirty="0" err="1" smtClean="0">
                <a:latin typeface="American Typewriter"/>
                <a:cs typeface="American Typewriter"/>
              </a:rPr>
              <a:t>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Write an </a:t>
            </a:r>
            <a:r>
              <a:rPr lang="en-US" dirty="0" err="1" smtClean="0">
                <a:latin typeface="American Typewriter"/>
                <a:cs typeface="American Typewriter"/>
              </a:rPr>
              <a:t>InputFormat</a:t>
            </a:r>
            <a:r>
              <a:rPr lang="en-US" dirty="0" smtClean="0"/>
              <a:t> that can read input files that are not lines of strings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23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3451981"/>
          </a:xfrm>
        </p:spPr>
        <p:txBody>
          <a:bodyPr>
            <a:normAutofit/>
          </a:bodyPr>
          <a:lstStyle/>
          <a:p>
            <a:r>
              <a:rPr lang="en-US" dirty="0" smtClean="0"/>
              <a:t>An optional component</a:t>
            </a:r>
          </a:p>
          <a:p>
            <a:r>
              <a:rPr lang="en-US" dirty="0" smtClean="0"/>
              <a:t>It is a map-side "mini-reducer"</a:t>
            </a:r>
          </a:p>
          <a:p>
            <a:pPr lvl="1"/>
            <a:r>
              <a:rPr lang="en-US" dirty="0" smtClean="0"/>
              <a:t>Operates only on one map's data</a:t>
            </a:r>
          </a:p>
          <a:p>
            <a:r>
              <a:rPr lang="en-US" dirty="0" smtClean="0"/>
              <a:t>Reduces the amount of data to be shuffled</a:t>
            </a:r>
          </a:p>
          <a:p>
            <a:pPr lvl="1"/>
            <a:r>
              <a:rPr lang="en-US" dirty="0" smtClean="0"/>
              <a:t>Across the wire</a:t>
            </a:r>
          </a:p>
          <a:p>
            <a:pPr lvl="1"/>
            <a:r>
              <a:rPr lang="en-US" dirty="0" smtClean="0"/>
              <a:t>Should reduce the number of records</a:t>
            </a:r>
          </a:p>
          <a:p>
            <a:r>
              <a:rPr lang="en-US" i="1" dirty="0" smtClean="0"/>
              <a:t>Caution: </a:t>
            </a:r>
            <a:r>
              <a:rPr lang="en-US" dirty="0" smtClean="0"/>
              <a:t> Works only for commutative and associative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0332" y="4706530"/>
            <a:ext cx="6543098" cy="10306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6595" y="5066660"/>
            <a:ext cx="1743906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0333" y="4697328"/>
            <a:ext cx="89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5" idx="3"/>
          </p:cNvCxnSpPr>
          <p:nvPr/>
        </p:nvCxnSpPr>
        <p:spPr>
          <a:xfrm flipV="1">
            <a:off x="3110501" y="5335499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35685" y="5335500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944923" y="5335501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34193" y="5335499"/>
            <a:ext cx="89422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368731" y="5066662"/>
            <a:ext cx="1085360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693915" y="5066662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03153" y="5054662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9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102" y="1288319"/>
            <a:ext cx="6543098" cy="10306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Reducer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>
            <a:off x="3404986" y="1636451"/>
            <a:ext cx="3358973" cy="2440160"/>
          </a:xfrm>
          <a:prstGeom prst="triangle">
            <a:avLst/>
          </a:prstGeom>
          <a:solidFill>
            <a:schemeClr val="accent3">
              <a:lumMod val="75000"/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8365" y="1648449"/>
            <a:ext cx="1743906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103" y="1279117"/>
            <a:ext cx="89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852271" y="1917288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177455" y="1917289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86693" y="1917290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28363" y="1902103"/>
            <a:ext cx="89422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10501" y="1648451"/>
            <a:ext cx="1085360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35685" y="1648451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4923" y="1636451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309957" y="1572594"/>
            <a:ext cx="901237" cy="45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28363" y="1779255"/>
            <a:ext cx="894221" cy="443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4592" y="2346606"/>
            <a:ext cx="79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6005" y="3360098"/>
            <a:ext cx="1085360" cy="1599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55834" y="3818947"/>
            <a:ext cx="1251008" cy="6441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82020" y="3818947"/>
            <a:ext cx="10393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1223" y="4495874"/>
            <a:ext cx="10577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1426413" y="4683961"/>
            <a:ext cx="901862" cy="1058262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otched Right Arrow 29"/>
          <p:cNvSpPr/>
          <p:nvPr/>
        </p:nvSpPr>
        <p:spPr>
          <a:xfrm rot="9229157">
            <a:off x="2322572" y="4550676"/>
            <a:ext cx="1420183" cy="29963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90387" y="424354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Spill to disk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37389" y="3597105"/>
            <a:ext cx="418445" cy="221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21365" y="4085319"/>
            <a:ext cx="463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92472" y="4343477"/>
            <a:ext cx="492255" cy="119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37389" y="3915640"/>
            <a:ext cx="4184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821365" y="4234977"/>
            <a:ext cx="4184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837389" y="4463107"/>
            <a:ext cx="447338" cy="285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35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Reducer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2102" y="1288319"/>
            <a:ext cx="6543098" cy="10306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3404986" y="1636451"/>
            <a:ext cx="3358973" cy="2035259"/>
          </a:xfrm>
          <a:prstGeom prst="triangle">
            <a:avLst/>
          </a:prstGeom>
          <a:solidFill>
            <a:schemeClr val="accent3">
              <a:lumMod val="75000"/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8365" y="1648449"/>
            <a:ext cx="1743906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103" y="1279117"/>
            <a:ext cx="89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852271" y="1917288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77455" y="1917289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86693" y="1917290"/>
            <a:ext cx="2582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28363" y="1902103"/>
            <a:ext cx="89422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10501" y="1648451"/>
            <a:ext cx="1085360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35685" y="1648451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4923" y="1636451"/>
            <a:ext cx="1251008" cy="537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9957" y="1572594"/>
            <a:ext cx="901237" cy="45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28363" y="1779255"/>
            <a:ext cx="894221" cy="443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4592" y="2346606"/>
            <a:ext cx="79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6005" y="3360098"/>
            <a:ext cx="1085360" cy="15999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55834" y="3818947"/>
            <a:ext cx="1251008" cy="64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82020" y="3934045"/>
            <a:ext cx="10393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1223" y="4431459"/>
            <a:ext cx="10577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37389" y="3597105"/>
            <a:ext cx="418445" cy="221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21365" y="4039309"/>
            <a:ext cx="463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792472" y="4343477"/>
            <a:ext cx="492255" cy="119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837389" y="3915640"/>
            <a:ext cx="4184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21365" y="4262583"/>
            <a:ext cx="4184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37389" y="4463107"/>
            <a:ext cx="447338" cy="285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45208" y="356003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k,v</a:t>
            </a:r>
            <a:r>
              <a:rPr lang="en-US" sz="1600" dirty="0" smtClean="0"/>
              <a:t>  </a:t>
            </a:r>
            <a:r>
              <a:rPr lang="en-US" sz="1600" dirty="0" err="1" smtClean="0"/>
              <a:t>k,v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5208" y="4004923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k,v</a:t>
            </a:r>
            <a:r>
              <a:rPr lang="en-US" sz="1600" dirty="0" smtClean="0"/>
              <a:t>  </a:t>
            </a:r>
            <a:r>
              <a:rPr lang="en-US" sz="1600" dirty="0" err="1" smtClean="0"/>
              <a:t>k,v</a:t>
            </a:r>
            <a:r>
              <a:rPr lang="en-US" sz="1600" dirty="0" smtClean="0"/>
              <a:t>  </a:t>
            </a:r>
            <a:r>
              <a:rPr lang="en-US" sz="1600" dirty="0" err="1" smtClean="0"/>
              <a:t>kv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36005" y="4465096"/>
            <a:ext cx="417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k,v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328363" y="3818947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{{k, 2v},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{k, 3v},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{k, v}}</a:t>
            </a:r>
            <a:endParaRPr lang="en-US" sz="1600" dirty="0"/>
          </a:p>
        </p:txBody>
      </p:sp>
      <p:sp>
        <p:nvSpPr>
          <p:cNvPr id="35" name="Right Arrow 34"/>
          <p:cNvSpPr/>
          <p:nvPr/>
        </p:nvSpPr>
        <p:spPr>
          <a:xfrm>
            <a:off x="6616718" y="3924843"/>
            <a:ext cx="711645" cy="5066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634" y="36312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6837" y="39627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48974" y="43591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26514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11565</TotalTime>
  <Words>8287</Words>
  <Application>Microsoft Macintosh PowerPoint</Application>
  <PresentationFormat>On-screen Show (4:3)</PresentationFormat>
  <Paragraphs>1438</Paragraphs>
  <Slides>143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Plaza</vt:lpstr>
      <vt:lpstr>Apache Hadoop – A Developer’s Course</vt:lpstr>
      <vt:lpstr>What defines Big Data?</vt:lpstr>
      <vt:lpstr>Big Data includes all types of Data</vt:lpstr>
      <vt:lpstr>The Legacy Solution</vt:lpstr>
      <vt:lpstr>Problems with Legacy Solution</vt:lpstr>
      <vt:lpstr>Alternate Solution</vt:lpstr>
      <vt:lpstr>Issues with disk seek in traditional horizontal scaling</vt:lpstr>
      <vt:lpstr>Classical systems - Assumptions</vt:lpstr>
      <vt:lpstr>Lab 1</vt:lpstr>
      <vt:lpstr>Apache Hadoop – A Developer’s Course</vt:lpstr>
      <vt:lpstr>New Paradigm</vt:lpstr>
      <vt:lpstr>The Hadoop Approach</vt:lpstr>
      <vt:lpstr>Hadoop Scalability</vt:lpstr>
      <vt:lpstr>History of Hadoop</vt:lpstr>
      <vt:lpstr>Hadoop versions and branches</vt:lpstr>
      <vt:lpstr>Hadoop Ecosystem</vt:lpstr>
      <vt:lpstr>Apache Hadoop – A Developer’s Course</vt:lpstr>
      <vt:lpstr>HDFS – An Introduction</vt:lpstr>
      <vt:lpstr>HDFS Architecture</vt:lpstr>
      <vt:lpstr>Data Organization</vt:lpstr>
      <vt:lpstr>HDFS Cluster</vt:lpstr>
      <vt:lpstr>NameNode</vt:lpstr>
      <vt:lpstr>Secondary NameNode</vt:lpstr>
      <vt:lpstr>DataNode</vt:lpstr>
      <vt:lpstr>HDFS Heartbeats</vt:lpstr>
      <vt:lpstr>File Access - RPC</vt:lpstr>
      <vt:lpstr>HDFS Shell Commands</vt:lpstr>
      <vt:lpstr>HDFS Command Examples</vt:lpstr>
      <vt:lpstr>Uploading and Retrieving files on HDFS</vt:lpstr>
      <vt:lpstr>Lab 2: Get familiar with HDFS commands</vt:lpstr>
      <vt:lpstr>HDFS APIs</vt:lpstr>
      <vt:lpstr>Core types found in .fs Package</vt:lpstr>
      <vt:lpstr>Path – allows path handling</vt:lpstr>
      <vt:lpstr>FileSystem – a class to represent file system</vt:lpstr>
      <vt:lpstr>FileStatus – a class for metadata</vt:lpstr>
      <vt:lpstr>Using HDFS API – example to copy a file</vt:lpstr>
      <vt:lpstr>Hadoop Configuration files</vt:lpstr>
      <vt:lpstr>Lab 3: Program HDFS</vt:lpstr>
      <vt:lpstr>Monitoring HDFS</vt:lpstr>
      <vt:lpstr>HDFS File Permissions</vt:lpstr>
      <vt:lpstr>Lab 4: Monitor HDFS</vt:lpstr>
      <vt:lpstr>Apache Hadoop – A Developer’s Course</vt:lpstr>
      <vt:lpstr>What is MapReduce?</vt:lpstr>
      <vt:lpstr>MapReduce Architecture</vt:lpstr>
      <vt:lpstr>Simple MapReduce</vt:lpstr>
      <vt:lpstr>Splitting data</vt:lpstr>
      <vt:lpstr>Mapping data</vt:lpstr>
      <vt:lpstr>Partitioner</vt:lpstr>
      <vt:lpstr>Sort operation</vt:lpstr>
      <vt:lpstr>Reduce</vt:lpstr>
      <vt:lpstr>OutputFormat</vt:lpstr>
      <vt:lpstr>Configuring Hadoop using Properties</vt:lpstr>
      <vt:lpstr>Apache Hadoop – A Developer’s Course</vt:lpstr>
      <vt:lpstr>WordCount – A Classic Example</vt:lpstr>
      <vt:lpstr>map() method of a basic MapReduce job</vt:lpstr>
      <vt:lpstr>reduce() method of a basic MapReduce job</vt:lpstr>
      <vt:lpstr>main() for a basic MapReduce job</vt:lpstr>
      <vt:lpstr>Lab 5: Run an existing MapReduce job </vt:lpstr>
      <vt:lpstr>MapReduce life-cycle</vt:lpstr>
      <vt:lpstr>JobTracker</vt:lpstr>
      <vt:lpstr>TaskTracker</vt:lpstr>
      <vt:lpstr>Job Submission and Running</vt:lpstr>
      <vt:lpstr>Hadoop Job Submission</vt:lpstr>
      <vt:lpstr>ToolRunner</vt:lpstr>
      <vt:lpstr>Tool Interface</vt:lpstr>
      <vt:lpstr>Job Configuration</vt:lpstr>
      <vt:lpstr>JobConf() properties</vt:lpstr>
      <vt:lpstr>Some JobConf() Methods</vt:lpstr>
      <vt:lpstr>Chaining Jobs</vt:lpstr>
      <vt:lpstr>Fault Tolerance</vt:lpstr>
      <vt:lpstr>Output Files</vt:lpstr>
      <vt:lpstr>Killing a job</vt:lpstr>
      <vt:lpstr>Lab 6: Write a simple MapReduce job</vt:lpstr>
      <vt:lpstr>Apache Hadoop – A Developer’s Course</vt:lpstr>
      <vt:lpstr>Hadoop Built-in classes</vt:lpstr>
      <vt:lpstr>A Writable Datatype</vt:lpstr>
      <vt:lpstr>Writable interface</vt:lpstr>
      <vt:lpstr>WritableComparable / RawComparator</vt:lpstr>
      <vt:lpstr>WritableComparator</vt:lpstr>
      <vt:lpstr>WritableComparable Example</vt:lpstr>
      <vt:lpstr>Basic Writable Datatypes</vt:lpstr>
      <vt:lpstr>Writable Collections</vt:lpstr>
      <vt:lpstr>Other Serialization Options</vt:lpstr>
      <vt:lpstr>Lab 7: Create a custom Writable Type</vt:lpstr>
      <vt:lpstr>Apache Hadoop – A Developer’s Course</vt:lpstr>
      <vt:lpstr>InputFormat</vt:lpstr>
      <vt:lpstr>TextInputFormat</vt:lpstr>
      <vt:lpstr>TextInputFormat</vt:lpstr>
      <vt:lpstr>FileInputFormat</vt:lpstr>
      <vt:lpstr>InputSplits and HDFS</vt:lpstr>
      <vt:lpstr>InputSplit</vt:lpstr>
      <vt:lpstr>RecordReader</vt:lpstr>
      <vt:lpstr>RecordReader – split vs. record</vt:lpstr>
      <vt:lpstr>Binary Input</vt:lpstr>
      <vt:lpstr>OutputFormat</vt:lpstr>
      <vt:lpstr>Lab 8: Create a custom InputFormat</vt:lpstr>
      <vt:lpstr>Combiner</vt:lpstr>
      <vt:lpstr>Map-side Reducer</vt:lpstr>
      <vt:lpstr>Map-Side Reducer</vt:lpstr>
      <vt:lpstr>Combiner Contract</vt:lpstr>
      <vt:lpstr>Combiner in Action</vt:lpstr>
      <vt:lpstr>Combiner Cautions</vt:lpstr>
      <vt:lpstr>Lab 9: Use combiner with MapReduce</vt:lpstr>
      <vt:lpstr>Partitioner Contract</vt:lpstr>
      <vt:lpstr>Default Partitioner</vt:lpstr>
      <vt:lpstr>HashPartitioner Class</vt:lpstr>
      <vt:lpstr>Partitioner Example</vt:lpstr>
      <vt:lpstr>Lab 10: Create a custom Partitioner</vt:lpstr>
      <vt:lpstr>Apache Hadoop – A Developer’s Course</vt:lpstr>
      <vt:lpstr>Streaming</vt:lpstr>
      <vt:lpstr>Uses of Streaming</vt:lpstr>
      <vt:lpstr>Streaming</vt:lpstr>
      <vt:lpstr>Streaming Syntax</vt:lpstr>
      <vt:lpstr>Streaming and Key-value pairs</vt:lpstr>
      <vt:lpstr>Lab 11: Use Python for MapReduce</vt:lpstr>
      <vt:lpstr>Apache Hadoop – A Developer’s Course</vt:lpstr>
      <vt:lpstr>Distributed Cache</vt:lpstr>
      <vt:lpstr>Shared file access</vt:lpstr>
      <vt:lpstr>Distributed Cache Uses</vt:lpstr>
      <vt:lpstr>Distributed Cache Uses</vt:lpstr>
      <vt:lpstr>Cache Deployment</vt:lpstr>
      <vt:lpstr>Using Distributed Cache</vt:lpstr>
      <vt:lpstr>Configure Method</vt:lpstr>
      <vt:lpstr>Lab 12: MapReduce with Distributed Cache</vt:lpstr>
      <vt:lpstr>Apache Hadoop – A Developer’s Course</vt:lpstr>
      <vt:lpstr>Monitoring a Hadoop job</vt:lpstr>
      <vt:lpstr>TaskTracker</vt:lpstr>
      <vt:lpstr>Lab 13: Monitoring a Job with TaskTracker</vt:lpstr>
      <vt:lpstr>Debugging MapReduce Jobs</vt:lpstr>
      <vt:lpstr>Logging</vt:lpstr>
      <vt:lpstr>Finding location of log files</vt:lpstr>
      <vt:lpstr>Lab 14: Debug MapReduce code</vt:lpstr>
      <vt:lpstr>Lab 15: Practice MapReduce use-case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 – A Developer’s Course</dc:title>
  <dc:creator>Anupam Bagchi</dc:creator>
  <cp:lastModifiedBy>Anupam Bagchi</cp:lastModifiedBy>
  <cp:revision>225</cp:revision>
  <cp:lastPrinted>2013-05-25T20:05:01Z</cp:lastPrinted>
  <dcterms:created xsi:type="dcterms:W3CDTF">2013-05-09T05:26:08Z</dcterms:created>
  <dcterms:modified xsi:type="dcterms:W3CDTF">2013-07-03T00:32:24Z</dcterms:modified>
</cp:coreProperties>
</file>