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67" r:id="rId2"/>
    <p:sldId id="289" r:id="rId3"/>
    <p:sldId id="290" r:id="rId4"/>
    <p:sldId id="291" r:id="rId5"/>
    <p:sldId id="292" r:id="rId6"/>
    <p:sldId id="293" r:id="rId7"/>
    <p:sldId id="268" r:id="rId8"/>
    <p:sldId id="294" r:id="rId9"/>
    <p:sldId id="295" r:id="rId10"/>
    <p:sldId id="296" r:id="rId11"/>
    <p:sldId id="297" r:id="rId12"/>
    <p:sldId id="269" r:id="rId13"/>
    <p:sldId id="298" r:id="rId14"/>
    <p:sldId id="299" r:id="rId15"/>
    <p:sldId id="300" r:id="rId16"/>
    <p:sldId id="301" r:id="rId17"/>
    <p:sldId id="302" r:id="rId18"/>
    <p:sldId id="303" r:id="rId19"/>
    <p:sldId id="316" r:id="rId20"/>
    <p:sldId id="317" r:id="rId21"/>
    <p:sldId id="318" r:id="rId22"/>
    <p:sldId id="319" r:id="rId23"/>
    <p:sldId id="320" r:id="rId24"/>
    <p:sldId id="321" r:id="rId25"/>
    <p:sldId id="304" r:id="rId26"/>
    <p:sldId id="305" r:id="rId27"/>
    <p:sldId id="306" r:id="rId28"/>
    <p:sldId id="307" r:id="rId29"/>
    <p:sldId id="322" r:id="rId30"/>
    <p:sldId id="323" r:id="rId31"/>
    <p:sldId id="308" r:id="rId32"/>
    <p:sldId id="309" r:id="rId33"/>
    <p:sldId id="311" r:id="rId34"/>
    <p:sldId id="324" r:id="rId35"/>
    <p:sldId id="325" r:id="rId36"/>
    <p:sldId id="326" r:id="rId37"/>
    <p:sldId id="327" r:id="rId38"/>
    <p:sldId id="328" r:id="rId39"/>
    <p:sldId id="329" r:id="rId40"/>
    <p:sldId id="312" r:id="rId41"/>
    <p:sldId id="313" r:id="rId42"/>
    <p:sldId id="270" r:id="rId43"/>
    <p:sldId id="314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271" r:id="rId53"/>
    <p:sldId id="338" r:id="rId54"/>
    <p:sldId id="339" r:id="rId55"/>
    <p:sldId id="340" r:id="rId56"/>
    <p:sldId id="341" r:id="rId57"/>
    <p:sldId id="342" r:id="rId58"/>
    <p:sldId id="343" r:id="rId59"/>
    <p:sldId id="344" r:id="rId60"/>
    <p:sldId id="272" r:id="rId61"/>
    <p:sldId id="273" r:id="rId62"/>
    <p:sldId id="274" r:id="rId63"/>
    <p:sldId id="275" r:id="rId64"/>
    <p:sldId id="288" r:id="rId65"/>
    <p:sldId id="276" r:id="rId66"/>
    <p:sldId id="278" r:id="rId67"/>
    <p:sldId id="279" r:id="rId68"/>
    <p:sldId id="280" r:id="rId69"/>
    <p:sldId id="281" r:id="rId70"/>
    <p:sldId id="282" r:id="rId71"/>
    <p:sldId id="283" r:id="rId72"/>
    <p:sldId id="284" r:id="rId73"/>
    <p:sldId id="285" r:id="rId74"/>
    <p:sldId id="286" r:id="rId75"/>
    <p:sldId id="287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80011"/>
    <a:srgbClr val="36512A"/>
    <a:srgbClr val="B4E8E9"/>
    <a:srgbClr val="0ABCE9"/>
    <a:srgbClr val="E9A6D6"/>
    <a:srgbClr val="94DC70"/>
    <a:srgbClr val="FF5468"/>
    <a:srgbClr val="FF7D6D"/>
    <a:srgbClr val="FF7978"/>
    <a:srgbClr val="DB8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24" autoAdjust="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printerSettings" Target="printerSettings/printerSettings1.bin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20CBE-ACC9-6D4A-8C62-8CC0B6563B2A}" type="datetimeFigureOut">
              <a:rPr lang="en-US" smtClean="0"/>
              <a:t>7/21/13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BB243-D5D9-6645-9744-0BAEE85C4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70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r1.2.0/api/org/apache/hadoop/mapred/InputSplit.html" TargetMode="External"/><Relationship Id="rId4" Type="http://schemas.openxmlformats.org/officeDocument/2006/relationships/hyperlink" Target="http://hadoop.apache.org/docs/r1.2.0/api/org/apache/hadoop/mapred/Mapper.html" TargetMode="External"/><Relationship Id="rId5" Type="http://schemas.openxmlformats.org/officeDocument/2006/relationships/hyperlink" Target="http://hadoop.apache.org/docs/r1.2.0/api/org/apache/hadoop/mapred/Reducer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Question: Can it span</a:t>
            </a:r>
            <a:r>
              <a:rPr lang="en-US" baseline="0" dirty="0" smtClean="0"/>
              <a:t> over multiple data nodes?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BB243-D5D9-6645-9744-0BAEE85C4D5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41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RecordReader</a:t>
            </a:r>
            <a:r>
              <a:rPr lang="en-US" dirty="0" smtClean="0"/>
              <a:t> reads &lt;key, value&gt; pairs from an </a:t>
            </a:r>
            <a:r>
              <a:rPr lang="en-US" dirty="0" smtClean="0">
                <a:hlinkClick r:id="rId3" tooltip="interface in org.apache.hadoop.mapred"/>
              </a:rPr>
              <a:t>InputSplit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RecordReader</a:t>
            </a:r>
            <a:r>
              <a:rPr lang="en-US" dirty="0" smtClean="0"/>
              <a:t>, typically, converts the byte-oriented view of the input, provided by the </a:t>
            </a:r>
            <a:r>
              <a:rPr lang="en-US" dirty="0" err="1" smtClean="0"/>
              <a:t>InputSplit</a:t>
            </a:r>
            <a:r>
              <a:rPr lang="en-US" dirty="0" smtClean="0"/>
              <a:t>, and presents a record-oriented view for the </a:t>
            </a:r>
            <a:r>
              <a:rPr lang="en-US" dirty="0" smtClean="0">
                <a:hlinkClick r:id="rId4" tooltip="interface in org.apache.hadoop.mapred"/>
              </a:rPr>
              <a:t>Mapper</a:t>
            </a:r>
            <a:r>
              <a:rPr lang="en-US" dirty="0" smtClean="0"/>
              <a:t> &amp; </a:t>
            </a:r>
            <a:r>
              <a:rPr lang="en-US" dirty="0" smtClean="0">
                <a:hlinkClick r:id="rId5" tooltip="interface in org.apache.hadoop.mapred"/>
              </a:rPr>
              <a:t>Reducer</a:t>
            </a:r>
            <a:r>
              <a:rPr lang="en-US" dirty="0" smtClean="0"/>
              <a:t> tasks for processing. It thus assumes the responsibility of processing record boundaries and presenting the tasks with keys and values.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BB243-D5D9-6645-9744-0BAEE85C4D5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0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HDFS is block-oriented. </a:t>
            </a:r>
            <a:r>
              <a:rPr lang="en-US" dirty="0" err="1" smtClean="0"/>
              <a:t>MapReduce</a:t>
            </a:r>
            <a:r>
              <a:rPr lang="en-US" dirty="0" smtClean="0"/>
              <a:t> is record oriented. </a:t>
            </a:r>
            <a:r>
              <a:rPr lang="en-US" dirty="0" err="1" smtClean="0"/>
              <a:t>RecordReader</a:t>
            </a:r>
            <a:r>
              <a:rPr lang="en-US" baseline="0" dirty="0" smtClean="0"/>
              <a:t> converts block-oriented data to record-oriented data in order to feed into the Mapper.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BB243-D5D9-6645-9744-0BAEE85C4D5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5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64827" y="268289"/>
            <a:ext cx="5491406" cy="1710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9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31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6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7/21/13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2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2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98659" y="6356352"/>
            <a:ext cx="1752600" cy="365125"/>
          </a:xfrm>
          <a:prstGeom prst="rect">
            <a:avLst/>
          </a:prstGeom>
        </p:spPr>
        <p:txBody>
          <a:bodyPr/>
          <a:lstStyle/>
          <a:p>
            <a:fld id="{B1A24CD3-204F-4468-8EE4-28A6668D006A}" type="datetimeFigureOut">
              <a:rPr lang="en-US" smtClean="0"/>
              <a:t>7/21/13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56494" y="361017"/>
            <a:ext cx="506506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4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98659" y="6356352"/>
            <a:ext cx="1752600" cy="365125"/>
          </a:xfrm>
          <a:prstGeom prst="rect">
            <a:avLst/>
          </a:prstGeom>
        </p:spPr>
        <p:txBody>
          <a:bodyPr/>
          <a:lstStyle/>
          <a:p>
            <a:fld id="{B1A24CD3-204F-4468-8EE4-28A6668D006A}" type="datetimeFigureOut">
              <a:rPr lang="en-US" smtClean="0"/>
              <a:t>7/21/13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56494" y="361017"/>
            <a:ext cx="506506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62926"/>
            <a:ext cx="8342484" cy="6276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4811" y="6356352"/>
            <a:ext cx="8624871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811" y="6356352"/>
            <a:ext cx="8657859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4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1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2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98659" y="6356352"/>
            <a:ext cx="1752600" cy="365125"/>
          </a:xfrm>
          <a:prstGeom prst="rect">
            <a:avLst/>
          </a:prstGeom>
        </p:spPr>
        <p:txBody>
          <a:bodyPr/>
          <a:lstStyle/>
          <a:p>
            <a:fld id="{B1A24CD3-204F-4468-8EE4-28A6668D006A}" type="datetimeFigureOut">
              <a:rPr lang="en-US" smtClean="0"/>
              <a:t>7/21/13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56494" y="361017"/>
            <a:ext cx="506506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4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2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6"/>
            <a:ext cx="17526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7/21/13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2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56494" y="361017"/>
            <a:ext cx="506506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1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8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2"/>
            <a:ext cx="6475412" cy="130427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98659" y="6356352"/>
            <a:ext cx="1752600" cy="365125"/>
          </a:xfrm>
          <a:prstGeom prst="rect">
            <a:avLst/>
          </a:prstGeom>
        </p:spPr>
        <p:txBody>
          <a:bodyPr/>
          <a:lstStyle/>
          <a:p>
            <a:fld id="{B1A24CD3-204F-4468-8EE4-28A6668D006A}" type="datetimeFigureOut">
              <a:rPr lang="en-US" smtClean="0"/>
              <a:t>7/21/13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56494" y="361017"/>
            <a:ext cx="506506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4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2"/>
            <a:ext cx="6475412" cy="130427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98659" y="6356352"/>
            <a:ext cx="1752600" cy="365125"/>
          </a:xfrm>
          <a:prstGeom prst="rect">
            <a:avLst/>
          </a:prstGeom>
        </p:spPr>
        <p:txBody>
          <a:bodyPr/>
          <a:lstStyle/>
          <a:p>
            <a:fld id="{B1A24CD3-204F-4468-8EE4-28A6668D006A}" type="datetimeFigureOut">
              <a:rPr lang="en-US" smtClean="0"/>
              <a:t>7/21/13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56494" y="361017"/>
            <a:ext cx="506506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90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8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8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3447"/>
            <a:ext cx="8251765" cy="7843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1187497"/>
            <a:ext cx="8251765" cy="493866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2"/>
            <a:ext cx="85341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32700" y="239149"/>
            <a:ext cx="833397" cy="588701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39149"/>
            <a:ext cx="7336333" cy="590606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356352"/>
            <a:ext cx="8408897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12" y="128491"/>
            <a:ext cx="8574011" cy="61369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13" y="940102"/>
            <a:ext cx="8574011" cy="540146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4014" y="6414078"/>
            <a:ext cx="85740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4013" y="816396"/>
            <a:ext cx="8574012" cy="457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5728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3" y="3760407"/>
            <a:ext cx="5457916" cy="1497394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800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3" y="389966"/>
            <a:ext cx="5499847" cy="365125"/>
          </a:xfrm>
          <a:prstGeom prst="rect">
            <a:avLst/>
          </a:prstGeo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7/21/13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2"/>
            <a:ext cx="544447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001955" y="2325155"/>
            <a:ext cx="5774496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9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5" y="188707"/>
            <a:ext cx="8588149" cy="5947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276" y="915363"/>
            <a:ext cx="6779748" cy="521080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7551" y="6290380"/>
            <a:ext cx="83992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915363"/>
            <a:ext cx="1645920" cy="521080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Rectangle 11"/>
          <p:cNvSpPr/>
          <p:nvPr userDrawn="1"/>
        </p:nvSpPr>
        <p:spPr>
          <a:xfrm>
            <a:off x="284013" y="816396"/>
            <a:ext cx="8574012" cy="457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5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2"/>
            <a:ext cx="1622612" cy="365125"/>
          </a:xfrm>
          <a:prstGeom prst="rect">
            <a:avLst/>
          </a:prstGeom>
        </p:spPr>
        <p:txBody>
          <a:bodyPr/>
          <a:lstStyle/>
          <a:p>
            <a:fld id="{B1A24CD3-204F-4468-8EE4-28A6668D006A}" type="datetimeFigureOut">
              <a:rPr lang="en-US" smtClean="0"/>
              <a:t>7/21/13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2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361017"/>
            <a:ext cx="506506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3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6"/>
            <a:ext cx="506506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4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4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98659" y="6356352"/>
            <a:ext cx="1752600" cy="365125"/>
          </a:xfrm>
          <a:prstGeom prst="rect">
            <a:avLst/>
          </a:prstGeom>
        </p:spPr>
        <p:txBody>
          <a:bodyPr/>
          <a:lstStyle/>
          <a:p>
            <a:fld id="{B1A24CD3-204F-4468-8EE4-28A6668D006A}" type="datetimeFigureOut">
              <a:rPr lang="en-US" smtClean="0"/>
              <a:t>7/21/13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56494" y="361017"/>
            <a:ext cx="506506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1"/>
            <a:ext cx="3566160" cy="639763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3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1"/>
            <a:ext cx="3566160" cy="639763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3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98659" y="6356352"/>
            <a:ext cx="1752600" cy="365125"/>
          </a:xfrm>
          <a:prstGeom prst="rect">
            <a:avLst/>
          </a:prstGeom>
        </p:spPr>
        <p:txBody>
          <a:bodyPr/>
          <a:lstStyle/>
          <a:p>
            <a:fld id="{B1A24CD3-204F-4468-8EE4-28A6668D006A}" type="datetimeFigureOut">
              <a:rPr lang="en-US" smtClean="0"/>
              <a:t>7/21/13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56494" y="361017"/>
            <a:ext cx="506506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221456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98659" y="6356352"/>
            <a:ext cx="1752600" cy="365125"/>
          </a:xfrm>
          <a:prstGeom prst="rect">
            <a:avLst/>
          </a:prstGeom>
        </p:spPr>
        <p:txBody>
          <a:bodyPr/>
          <a:lstStyle/>
          <a:p>
            <a:fld id="{B1A24CD3-204F-4468-8EE4-28A6668D006A}" type="datetimeFigureOut">
              <a:rPr lang="en-US" smtClean="0"/>
              <a:t>7/21/13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56494" y="361017"/>
            <a:ext cx="506506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202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013" y="122735"/>
            <a:ext cx="8574012" cy="6029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013" y="964841"/>
            <a:ext cx="8574012" cy="527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013" y="6356352"/>
            <a:ext cx="8574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Page </a:t>
            </a:r>
            <a:fld id="{AD34D8DA-F326-024B-A48A-E6E5EE0A0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84013" y="816396"/>
            <a:ext cx="8574012" cy="457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4" name="Picture 3" descr="elephant.png"/>
          <p:cNvPicPr>
            <a:picLocks noChangeAspect="1"/>
          </p:cNvPicPr>
          <p:nvPr userDrawn="1"/>
        </p:nvPicPr>
        <p:blipFill>
          <a:blip r:embed="rId2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61261" y="6242605"/>
            <a:ext cx="796764" cy="5796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Lucida Grande"/>
        <a:buChar char="-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Hadoop – A Developer’s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Fundamentals of PIG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20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 HDFS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13" y="4317999"/>
            <a:ext cx="8574011" cy="2023563"/>
          </a:xfrm>
        </p:spPr>
        <p:txBody>
          <a:bodyPr/>
          <a:lstStyle/>
          <a:p>
            <a:r>
              <a:rPr lang="en-US" dirty="0" smtClean="0"/>
              <a:t>Grunt acts as a shell for HDFS</a:t>
            </a:r>
          </a:p>
          <a:p>
            <a:r>
              <a:rPr lang="en-US" dirty="0" smtClean="0"/>
              <a:t>HDFS commands inside </a:t>
            </a:r>
            <a:r>
              <a:rPr lang="en-US" dirty="0" smtClean="0">
                <a:latin typeface="American Typewriter"/>
                <a:cs typeface="American Typewriter"/>
              </a:rPr>
              <a:t>grunt&gt;</a:t>
            </a:r>
            <a:r>
              <a:rPr lang="en-US" dirty="0" smtClean="0"/>
              <a:t> have a lot of resemblance with '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err="1" smtClean="0"/>
              <a:t>'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2098" y="962378"/>
            <a:ext cx="6787085" cy="2935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$ pig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grunt&gt;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</a:t>
            </a:r>
            <a:r>
              <a:rPr lang="en-US" dirty="0" err="1" smtClean="0">
                <a:latin typeface="American Typewriter"/>
                <a:cs typeface="American Typewriter"/>
              </a:rPr>
              <a:t>ls</a:t>
            </a:r>
            <a:r>
              <a:rPr lang="en-US" dirty="0" smtClean="0">
                <a:latin typeface="American Typewriter"/>
                <a:cs typeface="American Typewriter"/>
              </a:rPr>
              <a:t> filename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grunt&gt;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–cat filename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grunt&gt;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</a:t>
            </a:r>
            <a:r>
              <a:rPr lang="en-US" dirty="0" err="1" smtClean="0">
                <a:latin typeface="American Typewriter"/>
                <a:cs typeface="American Typewriter"/>
              </a:rPr>
              <a:t>copyFromLocal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file_local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file_hdfs</a:t>
            </a:r>
            <a:endParaRPr lang="en-US" dirty="0" smtClean="0">
              <a:latin typeface="American Typewriter"/>
              <a:cs typeface="American Typewriter"/>
            </a:endParaRPr>
          </a:p>
          <a:p>
            <a:r>
              <a:rPr lang="en-US" dirty="0" smtClean="0">
                <a:latin typeface="American Typewriter"/>
                <a:cs typeface="American Typewriter"/>
              </a:rPr>
              <a:t>grunt&gt;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</a:t>
            </a:r>
            <a:r>
              <a:rPr lang="en-US" dirty="0" err="1" smtClean="0">
                <a:latin typeface="American Typewriter"/>
                <a:cs typeface="American Typewriter"/>
              </a:rPr>
              <a:t>copyToLocal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file_hdfs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file_local_copy</a:t>
            </a:r>
            <a:endParaRPr lang="en-US" dirty="0" smtClean="0">
              <a:latin typeface="American Typewriter"/>
              <a:cs typeface="American Typewriter"/>
            </a:endParaRPr>
          </a:p>
          <a:p>
            <a:r>
              <a:rPr lang="en-US" dirty="0" smtClean="0">
                <a:latin typeface="American Typewriter"/>
                <a:cs typeface="American Typewriter"/>
              </a:rPr>
              <a:t>grunt&gt;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</a:t>
            </a:r>
            <a:r>
              <a:rPr lang="en-US" dirty="0" err="1" smtClean="0">
                <a:latin typeface="American Typewriter"/>
                <a:cs typeface="American Typewriter"/>
              </a:rPr>
              <a:t>rm</a:t>
            </a:r>
            <a:r>
              <a:rPr lang="en-US" dirty="0" smtClean="0">
                <a:latin typeface="American Typewriter"/>
                <a:cs typeface="American Typewriter"/>
              </a:rPr>
              <a:t> filename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grunt&gt;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</a:t>
            </a:r>
            <a:r>
              <a:rPr lang="en-US" dirty="0" err="1" smtClean="0">
                <a:latin typeface="American Typewriter"/>
                <a:cs typeface="American Typewriter"/>
              </a:rPr>
              <a:t>mkdir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dirname</a:t>
            </a:r>
            <a:endParaRPr lang="en-US" dirty="0" smtClean="0">
              <a:latin typeface="American Typewriter"/>
              <a:cs typeface="American Typewriter"/>
            </a:endParaRPr>
          </a:p>
          <a:p>
            <a:r>
              <a:rPr lang="en-US" dirty="0" smtClean="0">
                <a:latin typeface="American Typewriter"/>
                <a:cs typeface="American Typewriter"/>
              </a:rPr>
              <a:t>grunt&gt;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–mv </a:t>
            </a:r>
            <a:r>
              <a:rPr lang="en-US" dirty="0" err="1" smtClean="0">
                <a:latin typeface="American Typewriter"/>
                <a:cs typeface="American Typewriter"/>
              </a:rPr>
              <a:t>fromDir</a:t>
            </a:r>
            <a:r>
              <a:rPr lang="en-US" dirty="0" smtClean="0">
                <a:latin typeface="American Typewriter"/>
                <a:cs typeface="American Typewriter"/>
              </a:rPr>
              <a:t>/filename </a:t>
            </a:r>
            <a:r>
              <a:rPr lang="en-US" dirty="0" err="1" smtClean="0">
                <a:latin typeface="American Typewriter"/>
                <a:cs typeface="American Typewriter"/>
              </a:rPr>
              <a:t>toDir</a:t>
            </a:r>
            <a:r>
              <a:rPr lang="en-US" dirty="0" smtClean="0">
                <a:latin typeface="American Typewriter"/>
                <a:cs typeface="American Typewriter"/>
              </a:rPr>
              <a:t>/filename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grunt&gt; quit</a:t>
            </a:r>
          </a:p>
          <a:p>
            <a:r>
              <a:rPr lang="en-US" dirty="0">
                <a:latin typeface="American Typewriter"/>
                <a:cs typeface="American Typewriter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407268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Lab : Get familiar with Pig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Pig commands using Grunt shell</a:t>
            </a:r>
            <a:endParaRPr lang="en-US" dirty="0"/>
          </a:p>
        </p:txBody>
      </p:sp>
      <p:pic>
        <p:nvPicPr>
          <p:cNvPr id="4" name="Picture 3" descr="Too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83" y="97131"/>
            <a:ext cx="743960" cy="7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76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Hadoop – A Developer’s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Pig –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20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6 Scalar Types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:  An integer</a:t>
            </a:r>
          </a:p>
          <a:p>
            <a:pPr lvl="1"/>
            <a:r>
              <a:rPr lang="en-US" dirty="0" smtClean="0"/>
              <a:t>long:  A long number</a:t>
            </a:r>
          </a:p>
          <a:p>
            <a:pPr lvl="1"/>
            <a:r>
              <a:rPr lang="en-US" dirty="0" smtClean="0"/>
              <a:t>float:  A float number</a:t>
            </a:r>
          </a:p>
          <a:p>
            <a:pPr lvl="1"/>
            <a:r>
              <a:rPr lang="en-US" dirty="0" smtClean="0"/>
              <a:t>double:  A double number</a:t>
            </a:r>
          </a:p>
          <a:p>
            <a:pPr lvl="1"/>
            <a:r>
              <a:rPr lang="en-US" dirty="0" err="1" smtClean="0"/>
              <a:t>chararray</a:t>
            </a:r>
            <a:r>
              <a:rPr lang="en-US" dirty="0" smtClean="0"/>
              <a:t>:  A string or character array: \n, \t, \</a:t>
            </a:r>
            <a:r>
              <a:rPr lang="en-US" dirty="0" err="1" smtClean="0"/>
              <a:t>uxxxx</a:t>
            </a:r>
            <a:r>
              <a:rPr lang="en-US" dirty="0" smtClean="0"/>
              <a:t> all can be included</a:t>
            </a:r>
          </a:p>
          <a:p>
            <a:pPr lvl="1"/>
            <a:r>
              <a:rPr lang="en-US" dirty="0" smtClean="0"/>
              <a:t>bytearray:  A blob or array of bytes, represents </a:t>
            </a:r>
            <a:r>
              <a:rPr lang="en-US" dirty="0" err="1" smtClean="0">
                <a:latin typeface="American Typewriter"/>
                <a:cs typeface="American Typewriter"/>
              </a:rPr>
              <a:t>DataByteArray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smtClean="0">
                <a:latin typeface="American Typewriter"/>
                <a:cs typeface="American Typewriter"/>
              </a:rPr>
              <a:t>byte[]</a:t>
            </a:r>
            <a:endParaRPr lang="en-US" dirty="0" smtClean="0"/>
          </a:p>
          <a:p>
            <a:r>
              <a:rPr lang="en-US" dirty="0" smtClean="0"/>
              <a:t>3 Complex Types</a:t>
            </a:r>
          </a:p>
          <a:p>
            <a:pPr lvl="1"/>
            <a:r>
              <a:rPr lang="en-US" dirty="0" smtClean="0"/>
              <a:t>Tuple: fixed length ordered collection of Pig data elements. Contains </a:t>
            </a:r>
            <a:r>
              <a:rPr lang="en-US" i="1" dirty="0" smtClean="0"/>
              <a:t>fields</a:t>
            </a:r>
            <a:r>
              <a:rPr lang="en-US" dirty="0" smtClean="0"/>
              <a:t>. Analogous to a row in SQL. Allows association of a schema for data validation.</a:t>
            </a:r>
          </a:p>
          <a:p>
            <a:pPr lvl="2"/>
            <a:r>
              <a:rPr lang="en-US" dirty="0" smtClean="0"/>
              <a:t>e.g. (G, 78, John, 95432)</a:t>
            </a:r>
          </a:p>
          <a:p>
            <a:pPr lvl="1"/>
            <a:r>
              <a:rPr lang="en-US" dirty="0" smtClean="0"/>
              <a:t>Bag: Unordered collection of tuples. Need not fit in memory. Can spill to local disk. Limited to size of local disk. Can become very big.</a:t>
            </a:r>
          </a:p>
          <a:p>
            <a:pPr lvl="2"/>
            <a:r>
              <a:rPr lang="en-US" dirty="0" smtClean="0"/>
              <a:t>e.g. {</a:t>
            </a:r>
            <a:r>
              <a:rPr lang="en-US" dirty="0"/>
              <a:t>(G, 78, John, 95432</a:t>
            </a:r>
            <a:r>
              <a:rPr lang="en-US" dirty="0" smtClean="0"/>
              <a:t>), (H, 65, Paul, 91302)}</a:t>
            </a:r>
            <a:endParaRPr lang="en-US" dirty="0"/>
          </a:p>
          <a:p>
            <a:pPr lvl="1"/>
            <a:r>
              <a:rPr lang="en-US" dirty="0" smtClean="0"/>
              <a:t>Map: Collection of key-value pairs. key=</a:t>
            </a:r>
            <a:r>
              <a:rPr lang="en-US" dirty="0" err="1" smtClean="0"/>
              <a:t>chararray</a:t>
            </a:r>
            <a:r>
              <a:rPr lang="en-US" dirty="0" smtClean="0"/>
              <a:t>, value=any data element.</a:t>
            </a:r>
          </a:p>
          <a:p>
            <a:pPr lvl="2"/>
            <a:r>
              <a:rPr lang="en-US" dirty="0" smtClean="0"/>
              <a:t>e.g. [</a:t>
            </a:r>
            <a:r>
              <a:rPr lang="en-US" dirty="0" err="1" smtClean="0"/>
              <a:t>name#Samantha</a:t>
            </a:r>
            <a:r>
              <a:rPr lang="en-US" dirty="0" smtClean="0"/>
              <a:t>, age#24]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061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Pig Latin statements work with relations – similar to a table in a relational database where tuples in bag correspond to rows in a table</a:t>
            </a:r>
          </a:p>
          <a:p>
            <a:r>
              <a:rPr lang="en-US" dirty="0" smtClean="0"/>
              <a:t>Unlike rows in a table</a:t>
            </a:r>
          </a:p>
          <a:p>
            <a:pPr lvl="1"/>
            <a:r>
              <a:rPr lang="en-US" dirty="0" smtClean="0"/>
              <a:t>Tuples in Pig relation do not have to contain same number of fields</a:t>
            </a:r>
          </a:p>
          <a:p>
            <a:pPr lvl="1"/>
            <a:r>
              <a:rPr lang="en-US" dirty="0" smtClean="0"/>
              <a:t>Fields don't need to have the same data type</a:t>
            </a:r>
          </a:p>
          <a:p>
            <a:r>
              <a:rPr lang="en-US" dirty="0" smtClean="0"/>
              <a:t>Relations are like a bag of tuples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19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define a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load data from a file, use the </a:t>
            </a:r>
            <a:r>
              <a:rPr lang="en-US" dirty="0" smtClean="0">
                <a:latin typeface="American Typewriter"/>
                <a:cs typeface="American Typewriter"/>
              </a:rPr>
              <a:t>LOAD</a:t>
            </a:r>
            <a:r>
              <a:rPr lang="en-US" dirty="0" smtClean="0"/>
              <a:t> command, e.g.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Use the </a:t>
            </a:r>
            <a:r>
              <a:rPr lang="en-US" dirty="0" smtClean="0">
                <a:latin typeface="American Typewriter"/>
                <a:cs typeface="American Typewriter"/>
              </a:rPr>
              <a:t>AS</a:t>
            </a:r>
            <a:r>
              <a:rPr lang="en-US" dirty="0" smtClean="0"/>
              <a:t> clause to define a schema for the relation, e.g.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 the </a:t>
            </a:r>
            <a:r>
              <a:rPr lang="en-US" dirty="0" smtClean="0">
                <a:latin typeface="American Typewriter"/>
                <a:cs typeface="American Typewriter"/>
              </a:rPr>
              <a:t>DESCRIBE</a:t>
            </a:r>
            <a:r>
              <a:rPr lang="en-US" dirty="0" smtClean="0"/>
              <a:t> command to view the schema of a relation, e.g.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field's data type defaults to </a:t>
            </a:r>
            <a:r>
              <a:rPr lang="en-US" u="sng" dirty="0" smtClean="0">
                <a:latin typeface="American Typewriter"/>
                <a:cs typeface="American Typewriter"/>
              </a:rPr>
              <a:t>bytearray</a:t>
            </a:r>
            <a:r>
              <a:rPr lang="en-US" dirty="0" smtClean="0"/>
              <a:t>, if not specified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2765" y="1379385"/>
            <a:ext cx="6787085" cy="680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employee = LOAD '</a:t>
            </a:r>
            <a:r>
              <a:rPr lang="en-US" dirty="0" err="1" smtClean="0">
                <a:latin typeface="American Typewriter"/>
                <a:cs typeface="American Typewriter"/>
              </a:rPr>
              <a:t>employee.csv</a:t>
            </a:r>
            <a:r>
              <a:rPr lang="en-US" dirty="0" smtClean="0">
                <a:latin typeface="American Typewriter"/>
                <a:cs typeface="American Typewriter"/>
              </a:rPr>
              <a:t>';</a:t>
            </a:r>
          </a:p>
        </p:txBody>
      </p:sp>
      <p:sp>
        <p:nvSpPr>
          <p:cNvPr id="5" name="Rectangle 4"/>
          <p:cNvSpPr/>
          <p:nvPr/>
        </p:nvSpPr>
        <p:spPr>
          <a:xfrm>
            <a:off x="922765" y="3160889"/>
            <a:ext cx="6787085" cy="7717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employee = LOAD '</a:t>
            </a:r>
            <a:r>
              <a:rPr lang="en-US" dirty="0" err="1" smtClean="0">
                <a:latin typeface="American Typewriter"/>
                <a:cs typeface="American Typewriter"/>
              </a:rPr>
              <a:t>employee.csv</a:t>
            </a:r>
            <a:r>
              <a:rPr lang="en-US" dirty="0" smtClean="0">
                <a:latin typeface="American Typewriter"/>
                <a:cs typeface="American Typewriter"/>
              </a:rPr>
              <a:t>' AS (name: </a:t>
            </a:r>
            <a:r>
              <a:rPr lang="en-US" dirty="0" err="1" smtClean="0">
                <a:latin typeface="American Typewriter"/>
                <a:cs typeface="American Typewriter"/>
              </a:rPr>
              <a:t>chararray</a:t>
            </a:r>
            <a:r>
              <a:rPr lang="en-US" dirty="0" smtClean="0">
                <a:latin typeface="American Typewriter"/>
                <a:cs typeface="American Typewriter"/>
              </a:rPr>
              <a:t>, age: </a:t>
            </a:r>
            <a:r>
              <a:rPr lang="en-US" dirty="0" err="1" smtClean="0">
                <a:latin typeface="American Typewriter"/>
                <a:cs typeface="American Typewriter"/>
              </a:rPr>
              <a:t>int</a:t>
            </a:r>
            <a:r>
              <a:rPr lang="en-US" dirty="0" smtClean="0">
                <a:latin typeface="American Typewriter"/>
                <a:cs typeface="American Typewriter"/>
              </a:rPr>
              <a:t>, salary: double, city: </a:t>
            </a:r>
            <a:r>
              <a:rPr lang="en-US" dirty="0" err="1" smtClean="0">
                <a:latin typeface="American Typewriter"/>
                <a:cs typeface="American Typewriter"/>
              </a:rPr>
              <a:t>chararray</a:t>
            </a:r>
            <a:r>
              <a:rPr lang="en-US" dirty="0" smtClean="0">
                <a:latin typeface="American Typewriter"/>
                <a:cs typeface="American Typewriter"/>
              </a:rPr>
              <a:t>); </a:t>
            </a:r>
          </a:p>
        </p:txBody>
      </p:sp>
      <p:sp>
        <p:nvSpPr>
          <p:cNvPr id="6" name="Rectangle 5"/>
          <p:cNvSpPr/>
          <p:nvPr/>
        </p:nvSpPr>
        <p:spPr>
          <a:xfrm>
            <a:off x="922765" y="4635840"/>
            <a:ext cx="6787085" cy="7717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DESCRIBE employee; 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0081" y="1600117"/>
            <a:ext cx="2380065" cy="280019"/>
          </a:xfrm>
          <a:prstGeom prst="rect">
            <a:avLst/>
          </a:prstGeom>
          <a:solidFill>
            <a:srgbClr val="FFFF00">
              <a:alpha val="10000"/>
            </a:srgbClr>
          </a:solidFill>
          <a:ln w="12700" cmpd="sng"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50146" y="3320240"/>
            <a:ext cx="1220034" cy="280019"/>
          </a:xfrm>
          <a:prstGeom prst="rect">
            <a:avLst/>
          </a:prstGeom>
          <a:solidFill>
            <a:srgbClr val="FFFF00">
              <a:alpha val="10000"/>
            </a:srgbClr>
          </a:solidFill>
          <a:ln w="12700" cmpd="sng"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2765" y="3572594"/>
            <a:ext cx="5677417" cy="280019"/>
          </a:xfrm>
          <a:prstGeom prst="rect">
            <a:avLst/>
          </a:prstGeom>
          <a:solidFill>
            <a:srgbClr val="FFFF00">
              <a:alpha val="10000"/>
            </a:srgbClr>
          </a:solidFill>
          <a:ln w="12700" cmpd="sng"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60048" y="4890357"/>
            <a:ext cx="2430067" cy="280019"/>
          </a:xfrm>
          <a:prstGeom prst="rect">
            <a:avLst/>
          </a:prstGeom>
          <a:solidFill>
            <a:srgbClr val="FFFF00">
              <a:alpha val="10000"/>
            </a:srgbClr>
          </a:solidFill>
          <a:ln w="12700" cmpd="sng"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31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schema in a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have the following in a relation: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data above represents name, age, salary and city – which can be loaded as follows: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see the schema use the </a:t>
            </a:r>
            <a:r>
              <a:rPr lang="en-US" dirty="0" smtClean="0">
                <a:latin typeface="American Typewriter"/>
                <a:cs typeface="American Typewriter"/>
              </a:rPr>
              <a:t>DESCRIBE</a:t>
            </a:r>
            <a:r>
              <a:rPr lang="en-US" dirty="0" smtClean="0"/>
              <a:t> command as follows: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2765" y="1400406"/>
            <a:ext cx="6787085" cy="15862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Bob, 21, 70500.00, San Antonio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Paul, 34, 81400.00, Austin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Erica, 47, 96200.00, Dallas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Samantha, 41, 68940.00, Houston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Ashley, 22, 67000.00, Dallas</a:t>
            </a:r>
          </a:p>
        </p:txBody>
      </p:sp>
      <p:sp>
        <p:nvSpPr>
          <p:cNvPr id="5" name="Rectangle 4"/>
          <p:cNvSpPr/>
          <p:nvPr/>
        </p:nvSpPr>
        <p:spPr>
          <a:xfrm>
            <a:off x="922765" y="3696139"/>
            <a:ext cx="6787085" cy="928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employees = LOAD '</a:t>
            </a:r>
            <a:r>
              <a:rPr lang="en-US" dirty="0" err="1" smtClean="0">
                <a:latin typeface="American Typewriter"/>
                <a:cs typeface="American Typewriter"/>
              </a:rPr>
              <a:t>employees.csv</a:t>
            </a:r>
            <a:r>
              <a:rPr lang="en-US" dirty="0" smtClean="0">
                <a:latin typeface="American Typewriter"/>
                <a:cs typeface="American Typewriter"/>
              </a:rPr>
              <a:t>' USING </a:t>
            </a:r>
            <a:r>
              <a:rPr lang="en-US" dirty="0" err="1" smtClean="0">
                <a:latin typeface="American Typewriter"/>
                <a:cs typeface="American Typewriter"/>
              </a:rPr>
              <a:t>PigStorage</a:t>
            </a:r>
            <a:r>
              <a:rPr lang="en-US" dirty="0" smtClean="0">
                <a:latin typeface="American Typewriter"/>
                <a:cs typeface="American Typewriter"/>
              </a:rPr>
              <a:t>(',') AS (name: </a:t>
            </a:r>
            <a:r>
              <a:rPr lang="en-US" dirty="0" err="1" smtClean="0">
                <a:latin typeface="American Typewriter"/>
                <a:cs typeface="American Typewriter"/>
              </a:rPr>
              <a:t>chararray</a:t>
            </a:r>
            <a:r>
              <a:rPr lang="en-US" dirty="0" smtClean="0">
                <a:latin typeface="American Typewriter"/>
                <a:cs typeface="American Typewriter"/>
              </a:rPr>
              <a:t>, age: </a:t>
            </a:r>
            <a:r>
              <a:rPr lang="en-US" dirty="0" err="1" smtClean="0">
                <a:latin typeface="American Typewriter"/>
                <a:cs typeface="American Typewriter"/>
              </a:rPr>
              <a:t>int</a:t>
            </a:r>
            <a:r>
              <a:rPr lang="en-US" dirty="0" smtClean="0">
                <a:latin typeface="American Typewriter"/>
                <a:cs typeface="American Typewriter"/>
              </a:rPr>
              <a:t>, salary: double, city: </a:t>
            </a:r>
            <a:r>
              <a:rPr lang="en-US" dirty="0" err="1" smtClean="0">
                <a:latin typeface="American Typewriter"/>
                <a:cs typeface="American Typewriter"/>
              </a:rPr>
              <a:t>chararray</a:t>
            </a:r>
            <a:r>
              <a:rPr lang="en-US" dirty="0" smtClean="0">
                <a:latin typeface="American Typewriter"/>
                <a:cs typeface="American Typewriter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922765" y="5158828"/>
            <a:ext cx="6787085" cy="1182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DESCRIBE employees;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employees: </a:t>
            </a:r>
            <a:r>
              <a:rPr lang="en-US" dirty="0">
                <a:latin typeface="American Typewriter"/>
                <a:cs typeface="American Typewriter"/>
              </a:rPr>
              <a:t>(name: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, age: </a:t>
            </a:r>
            <a:r>
              <a:rPr lang="en-US" dirty="0" err="1">
                <a:latin typeface="American Typewriter"/>
                <a:cs typeface="American Typewriter"/>
              </a:rPr>
              <a:t>int</a:t>
            </a:r>
            <a:r>
              <a:rPr lang="en-US" dirty="0">
                <a:latin typeface="American Typewriter"/>
                <a:cs typeface="American Typewriter"/>
              </a:rPr>
              <a:t>, salary: double, city: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)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20842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 using a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schema:</a:t>
            </a:r>
          </a:p>
          <a:p>
            <a:pPr lvl="1"/>
            <a:r>
              <a:rPr lang="en-US" dirty="0" smtClean="0"/>
              <a:t>Allows you to refer to the values of a relation by the name of the field in the schema</a:t>
            </a:r>
          </a:p>
          <a:p>
            <a:pPr lvl="1"/>
            <a:r>
              <a:rPr lang="en-US" dirty="0" smtClean="0"/>
              <a:t>For instance, FILTER command can refer to the field by name, e.g.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22765" y="2040761"/>
            <a:ext cx="6787085" cy="1287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employees = LOAD '</a:t>
            </a:r>
            <a:r>
              <a:rPr lang="en-US" dirty="0" err="1" smtClean="0">
                <a:latin typeface="American Typewriter"/>
                <a:cs typeface="American Typewriter"/>
              </a:rPr>
              <a:t>employee.csv</a:t>
            </a:r>
            <a:r>
              <a:rPr lang="en-US" dirty="0" smtClean="0">
                <a:latin typeface="American Typewriter"/>
                <a:cs typeface="American Typewriter"/>
              </a:rPr>
              <a:t>' USING </a:t>
            </a:r>
            <a:r>
              <a:rPr lang="en-US" dirty="0" err="1" smtClean="0">
                <a:latin typeface="American Typewriter"/>
                <a:cs typeface="American Typewriter"/>
              </a:rPr>
              <a:t>PigStorage</a:t>
            </a:r>
            <a:r>
              <a:rPr lang="en-US" dirty="0" smtClean="0">
                <a:latin typeface="American Typewriter"/>
                <a:cs typeface="American Typewriter"/>
              </a:rPr>
              <a:t>(',') AS (name: </a:t>
            </a:r>
            <a:r>
              <a:rPr lang="en-US" dirty="0" err="1" smtClean="0">
                <a:latin typeface="American Typewriter"/>
                <a:cs typeface="American Typewriter"/>
              </a:rPr>
              <a:t>chararray</a:t>
            </a:r>
            <a:r>
              <a:rPr lang="en-US" dirty="0" smtClean="0">
                <a:latin typeface="American Typewriter"/>
                <a:cs typeface="American Typewriter"/>
              </a:rPr>
              <a:t>, age: </a:t>
            </a:r>
            <a:r>
              <a:rPr lang="en-US" dirty="0" err="1" smtClean="0">
                <a:latin typeface="American Typewriter"/>
                <a:cs typeface="American Typewriter"/>
              </a:rPr>
              <a:t>int</a:t>
            </a:r>
            <a:r>
              <a:rPr lang="en-US" dirty="0" smtClean="0">
                <a:latin typeface="American Typewriter"/>
                <a:cs typeface="American Typewriter"/>
              </a:rPr>
              <a:t>, salary: double, city: </a:t>
            </a:r>
            <a:r>
              <a:rPr lang="en-US" dirty="0" err="1" smtClean="0">
                <a:latin typeface="American Typewriter"/>
                <a:cs typeface="American Typewriter"/>
              </a:rPr>
              <a:t>chararray</a:t>
            </a:r>
            <a:r>
              <a:rPr lang="en-US" dirty="0" smtClean="0">
                <a:latin typeface="American Typewriter"/>
                <a:cs typeface="American Typewriter"/>
              </a:rPr>
              <a:t>);</a:t>
            </a: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err="1" smtClean="0">
                <a:latin typeface="American Typewriter"/>
                <a:cs typeface="American Typewriter"/>
              </a:rPr>
              <a:t>younghires</a:t>
            </a:r>
            <a:r>
              <a:rPr lang="en-US" dirty="0" smtClean="0">
                <a:latin typeface="American Typewriter"/>
                <a:cs typeface="American Typewriter"/>
              </a:rPr>
              <a:t> = FILTER employees BY age &lt;= 25;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0087" y="2968250"/>
            <a:ext cx="3660101" cy="280019"/>
          </a:xfrm>
          <a:prstGeom prst="rect">
            <a:avLst/>
          </a:prstGeom>
          <a:solidFill>
            <a:srgbClr val="FFFF00">
              <a:alpha val="10000"/>
            </a:srgbClr>
          </a:solidFill>
          <a:ln w="12700" cmpd="sng"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13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 without using a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using a schema:</a:t>
            </a:r>
          </a:p>
          <a:p>
            <a:pPr lvl="1"/>
            <a:r>
              <a:rPr lang="en-US" dirty="0"/>
              <a:t>Pig loads the data anyway (because "pigs eat anything"), but schema is unknown, e.g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A field is referenced by its position within relation</a:t>
            </a:r>
          </a:p>
          <a:p>
            <a:pPr lvl="2"/>
            <a:r>
              <a:rPr lang="en-US" dirty="0" smtClean="0"/>
              <a:t>$0 is the first field, $1 is the second, and so on, e.g.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2765" y="1781507"/>
            <a:ext cx="6787085" cy="1287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employees = LOAD '</a:t>
            </a:r>
            <a:r>
              <a:rPr lang="en-US" dirty="0" err="1" smtClean="0">
                <a:latin typeface="American Typewriter"/>
                <a:cs typeface="American Typewriter"/>
              </a:rPr>
              <a:t>employees.csv</a:t>
            </a:r>
            <a:r>
              <a:rPr lang="en-US" dirty="0" smtClean="0">
                <a:latin typeface="American Typewriter"/>
                <a:cs typeface="American Typewriter"/>
              </a:rPr>
              <a:t>' USING </a:t>
            </a:r>
            <a:r>
              <a:rPr lang="en-US" dirty="0" err="1" smtClean="0">
                <a:latin typeface="American Typewriter"/>
                <a:cs typeface="American Typewriter"/>
              </a:rPr>
              <a:t>PigStorage</a:t>
            </a:r>
            <a:r>
              <a:rPr lang="en-US" dirty="0" smtClean="0">
                <a:latin typeface="American Typewriter"/>
                <a:cs typeface="American Typewriter"/>
              </a:rPr>
              <a:t>(',');</a:t>
            </a: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DESCRIBE employees;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Schema for employees is unknown.</a:t>
            </a:r>
          </a:p>
        </p:txBody>
      </p:sp>
      <p:sp>
        <p:nvSpPr>
          <p:cNvPr id="5" name="Rectangle 4"/>
          <p:cNvSpPr/>
          <p:nvPr/>
        </p:nvSpPr>
        <p:spPr>
          <a:xfrm>
            <a:off x="922765" y="4291724"/>
            <a:ext cx="6787085" cy="1436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err="1" smtClean="0">
                <a:latin typeface="American Typewriter"/>
                <a:cs typeface="American Typewriter"/>
              </a:rPr>
              <a:t>younghires</a:t>
            </a:r>
            <a:r>
              <a:rPr lang="en-US" dirty="0" smtClean="0">
                <a:latin typeface="American Typewriter"/>
                <a:cs typeface="American Typewriter"/>
              </a:rPr>
              <a:t> = FILTER employees BY $1 &lt;= 25;</a:t>
            </a: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DUMP </a:t>
            </a:r>
            <a:r>
              <a:rPr lang="en-US" dirty="0" err="1" smtClean="0">
                <a:latin typeface="American Typewriter"/>
                <a:cs typeface="American Typewriter"/>
              </a:rPr>
              <a:t>younghires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(Bob</a:t>
            </a:r>
            <a:r>
              <a:rPr lang="en-US" dirty="0">
                <a:latin typeface="American Typewriter"/>
                <a:cs typeface="American Typewriter"/>
              </a:rPr>
              <a:t>, 21, </a:t>
            </a:r>
            <a:r>
              <a:rPr lang="en-US" dirty="0" smtClean="0">
                <a:latin typeface="American Typewriter"/>
                <a:cs typeface="American Typewriter"/>
              </a:rPr>
              <a:t>70500.0, </a:t>
            </a:r>
            <a:r>
              <a:rPr lang="en-US" dirty="0">
                <a:latin typeface="American Typewriter"/>
                <a:cs typeface="American Typewriter"/>
              </a:rPr>
              <a:t>San </a:t>
            </a:r>
            <a:r>
              <a:rPr lang="en-US" dirty="0" smtClean="0">
                <a:latin typeface="American Typewriter"/>
                <a:cs typeface="American Typewriter"/>
              </a:rPr>
              <a:t>Antonio)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 smtClean="0">
                <a:latin typeface="American Typewriter"/>
                <a:cs typeface="American Typewriter"/>
              </a:rPr>
              <a:t>(Ashley</a:t>
            </a:r>
            <a:r>
              <a:rPr lang="en-US" dirty="0">
                <a:latin typeface="American Typewriter"/>
                <a:cs typeface="American Typewriter"/>
              </a:rPr>
              <a:t>, 22, </a:t>
            </a:r>
            <a:r>
              <a:rPr lang="en-US" dirty="0" smtClean="0">
                <a:latin typeface="American Typewriter"/>
                <a:cs typeface="American Typewriter"/>
              </a:rPr>
              <a:t>67000.0, Dallas)</a:t>
            </a:r>
            <a:endParaRPr lang="en-US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305087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American Typewriter"/>
                <a:cs typeface="American Typewriter"/>
              </a:rPr>
              <a:t>FILTER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13" y="940102"/>
            <a:ext cx="8574011" cy="1699429"/>
          </a:xfrm>
        </p:spPr>
        <p:txBody>
          <a:bodyPr/>
          <a:lstStyle/>
          <a:p>
            <a:r>
              <a:rPr lang="en-US" dirty="0" smtClean="0"/>
              <a:t>Selects records to retain the data in the pipeline</a:t>
            </a:r>
          </a:p>
          <a:p>
            <a:r>
              <a:rPr lang="en-US" dirty="0" smtClean="0"/>
              <a:t>Use with keyword </a:t>
            </a:r>
            <a:r>
              <a:rPr lang="en-US" dirty="0" smtClean="0">
                <a:latin typeface="American Typewriter"/>
                <a:cs typeface="American Typewriter"/>
              </a:rPr>
              <a:t>BY</a:t>
            </a:r>
          </a:p>
          <a:p>
            <a:r>
              <a:rPr lang="en-US" dirty="0" smtClean="0"/>
              <a:t>Contains a predicate evaluated to be true or false</a:t>
            </a:r>
          </a:p>
        </p:txBody>
      </p:sp>
      <p:sp>
        <p:nvSpPr>
          <p:cNvPr id="6" name="Rectangle 5"/>
          <p:cNvSpPr/>
          <p:nvPr/>
        </p:nvSpPr>
        <p:spPr>
          <a:xfrm>
            <a:off x="922765" y="2767588"/>
            <a:ext cx="6787085" cy="23355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employees = LOAD '</a:t>
            </a:r>
            <a:r>
              <a:rPr lang="en-US" dirty="0" err="1" smtClean="0">
                <a:latin typeface="American Typewriter"/>
                <a:cs typeface="American Typewriter"/>
              </a:rPr>
              <a:t>employees.csv</a:t>
            </a:r>
            <a:r>
              <a:rPr lang="en-US" dirty="0" smtClean="0">
                <a:latin typeface="American Typewriter"/>
                <a:cs typeface="American Typewriter"/>
              </a:rPr>
              <a:t>' USING </a:t>
            </a:r>
            <a:r>
              <a:rPr lang="en-US" dirty="0" err="1" smtClean="0">
                <a:latin typeface="American Typewriter"/>
                <a:cs typeface="American Typewriter"/>
              </a:rPr>
              <a:t>PigStorage</a:t>
            </a:r>
            <a:r>
              <a:rPr lang="en-US" dirty="0" smtClean="0">
                <a:latin typeface="American Typewriter"/>
                <a:cs typeface="American Typewriter"/>
              </a:rPr>
              <a:t>(',') AS (name: </a:t>
            </a:r>
            <a:r>
              <a:rPr lang="en-US" dirty="0" err="1" smtClean="0">
                <a:latin typeface="American Typewriter"/>
                <a:cs typeface="American Typewriter"/>
              </a:rPr>
              <a:t>chararray</a:t>
            </a:r>
            <a:r>
              <a:rPr lang="en-US" dirty="0" smtClean="0">
                <a:latin typeface="American Typewriter"/>
                <a:cs typeface="American Typewriter"/>
              </a:rPr>
              <a:t>, age: </a:t>
            </a:r>
            <a:r>
              <a:rPr lang="en-US" dirty="0" err="1" smtClean="0">
                <a:latin typeface="American Typewriter"/>
                <a:cs typeface="American Typewriter"/>
              </a:rPr>
              <a:t>int</a:t>
            </a:r>
            <a:r>
              <a:rPr lang="en-US" dirty="0" smtClean="0">
                <a:latin typeface="American Typewriter"/>
                <a:cs typeface="American Typewriter"/>
              </a:rPr>
              <a:t>, salary: double, city: </a:t>
            </a:r>
            <a:r>
              <a:rPr lang="en-US" dirty="0" err="1" smtClean="0">
                <a:latin typeface="American Typewriter"/>
                <a:cs typeface="American Typewriter"/>
              </a:rPr>
              <a:t>chararray</a:t>
            </a:r>
            <a:r>
              <a:rPr lang="en-US" dirty="0" smtClean="0">
                <a:latin typeface="American Typewriter"/>
                <a:cs typeface="American Typewriter"/>
              </a:rPr>
              <a:t>);</a:t>
            </a: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err="1" smtClean="0">
                <a:latin typeface="American Typewriter"/>
                <a:cs typeface="American Typewriter"/>
              </a:rPr>
              <a:t>younghires</a:t>
            </a:r>
            <a:r>
              <a:rPr lang="en-US" dirty="0" smtClean="0">
                <a:latin typeface="American Typewriter"/>
                <a:cs typeface="American Typewriter"/>
              </a:rPr>
              <a:t> = FILTER employees BY age &lt;= 25;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DUMP </a:t>
            </a:r>
            <a:r>
              <a:rPr lang="en-US" dirty="0" err="1" smtClean="0">
                <a:latin typeface="American Typewriter"/>
                <a:cs typeface="American Typewriter"/>
              </a:rPr>
              <a:t>younghires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</a:p>
          <a:p>
            <a:r>
              <a:rPr lang="en-US" dirty="0">
                <a:latin typeface="American Typewriter"/>
                <a:cs typeface="American Typewriter"/>
              </a:rPr>
              <a:t>(Bob, 21, 70500.0, San Antonio)</a:t>
            </a:r>
          </a:p>
          <a:p>
            <a:r>
              <a:rPr lang="en-US" dirty="0">
                <a:latin typeface="American Typewriter"/>
                <a:cs typeface="American Typewriter"/>
              </a:rPr>
              <a:t>(Ashley, 22, 67000.0, Dallas</a:t>
            </a:r>
            <a:r>
              <a:rPr lang="en-US" dirty="0" smtClean="0">
                <a:latin typeface="American Typewriter"/>
                <a:cs typeface="American Typewriter"/>
              </a:rPr>
              <a:t>)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10087" y="3810281"/>
            <a:ext cx="3690102" cy="280019"/>
          </a:xfrm>
          <a:prstGeom prst="rect">
            <a:avLst/>
          </a:prstGeom>
          <a:solidFill>
            <a:srgbClr val="FFFF00">
              <a:alpha val="10000"/>
            </a:srgbClr>
          </a:solidFill>
          <a:ln w="12700" cmpd="sng"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8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–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Invented at Yahoo – to simplify data analysis on HDFS</a:t>
            </a:r>
          </a:p>
          <a:p>
            <a:r>
              <a:rPr lang="en-US" dirty="0" smtClean="0"/>
              <a:t>Used to implement </a:t>
            </a:r>
            <a:r>
              <a:rPr lang="en-US" dirty="0" err="1" smtClean="0"/>
              <a:t>MapReduce</a:t>
            </a:r>
            <a:r>
              <a:rPr lang="en-US" dirty="0" smtClean="0"/>
              <a:t> jobs with few lines of PIG Latin</a:t>
            </a:r>
          </a:p>
          <a:p>
            <a:pPr lvl="1"/>
            <a:r>
              <a:rPr lang="en-US" dirty="0" smtClean="0"/>
              <a:t>Without use of a traditional (lengthy) </a:t>
            </a:r>
            <a:r>
              <a:rPr lang="en-US" dirty="0" err="1" smtClean="0"/>
              <a:t>MapReduce</a:t>
            </a:r>
            <a:r>
              <a:rPr lang="en-US" dirty="0" smtClean="0"/>
              <a:t> program</a:t>
            </a:r>
          </a:p>
          <a:p>
            <a:r>
              <a:rPr lang="en-US" dirty="0" smtClean="0"/>
              <a:t>Can query large datasets sitting on HDFS</a:t>
            </a:r>
          </a:p>
          <a:p>
            <a:r>
              <a:rPr lang="en-US" dirty="0" smtClean="0"/>
              <a:t>Has two main components</a:t>
            </a:r>
          </a:p>
          <a:p>
            <a:pPr lvl="1"/>
            <a:r>
              <a:rPr lang="en-US" dirty="0" smtClean="0"/>
              <a:t>An SQL-like data processing language called Pig Latin</a:t>
            </a:r>
          </a:p>
          <a:p>
            <a:pPr lvl="1"/>
            <a:r>
              <a:rPr lang="en-US" dirty="0" smtClean="0"/>
              <a:t>A compiler that compiles and runs Pig Latin scripts</a:t>
            </a:r>
          </a:p>
          <a:p>
            <a:r>
              <a:rPr lang="en-US" dirty="0"/>
              <a:t>M</a:t>
            </a:r>
            <a:r>
              <a:rPr lang="en-US" dirty="0" smtClean="0"/>
              <a:t>ostly used at Yahoo – even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33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American Typewriter"/>
                <a:cs typeface="American Typewriter"/>
              </a:rPr>
              <a:t>DUMP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display data on your screen</a:t>
            </a:r>
          </a:p>
          <a:p>
            <a:r>
              <a:rPr lang="en-US" dirty="0" smtClean="0"/>
              <a:t>Each record displayed as a tuple surrounded by </a:t>
            </a:r>
            <a:r>
              <a:rPr lang="en-US" dirty="0" smtClean="0">
                <a:latin typeface="American Typewriter"/>
                <a:cs typeface="American Typewriter"/>
              </a:rPr>
              <a:t>()</a:t>
            </a:r>
          </a:p>
          <a:p>
            <a:r>
              <a:rPr lang="en-US" dirty="0" smtClean="0"/>
              <a:t>Each bag is surrounded by </a:t>
            </a:r>
            <a:r>
              <a:rPr lang="en-US" dirty="0" smtClean="0">
                <a:latin typeface="American Typewriter"/>
                <a:cs typeface="American Typewriter"/>
              </a:rPr>
              <a:t>{}</a:t>
            </a:r>
          </a:p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Prototyping</a:t>
            </a:r>
          </a:p>
          <a:p>
            <a:pPr lvl="1"/>
            <a:r>
              <a:rPr lang="en-US" dirty="0" smtClean="0"/>
              <a:t>Looking at results of quick ad-hoc jobs</a:t>
            </a:r>
          </a:p>
          <a:p>
            <a:r>
              <a:rPr lang="en-US" dirty="0" smtClean="0"/>
              <a:t>Use LIMIT to limit the number of tuples (rows) to display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3857" y="4562559"/>
            <a:ext cx="6787085" cy="1848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employees = LOAD '</a:t>
            </a:r>
            <a:r>
              <a:rPr lang="en-US" dirty="0" err="1" smtClean="0">
                <a:latin typeface="American Typewriter"/>
                <a:cs typeface="American Typewriter"/>
              </a:rPr>
              <a:t>employees.csv</a:t>
            </a:r>
            <a:r>
              <a:rPr lang="en-US" dirty="0" smtClean="0">
                <a:latin typeface="American Typewriter"/>
                <a:cs typeface="American Typewriter"/>
              </a:rPr>
              <a:t>' USING </a:t>
            </a:r>
            <a:r>
              <a:rPr lang="en-US" dirty="0" err="1" smtClean="0">
                <a:latin typeface="American Typewriter"/>
                <a:cs typeface="American Typewriter"/>
              </a:rPr>
              <a:t>PigStorage</a:t>
            </a:r>
            <a:r>
              <a:rPr lang="en-US" dirty="0" smtClean="0">
                <a:latin typeface="American Typewriter"/>
                <a:cs typeface="American Typewriter"/>
              </a:rPr>
              <a:t>(',') AS (name: </a:t>
            </a:r>
            <a:r>
              <a:rPr lang="en-US" dirty="0" err="1" smtClean="0">
                <a:latin typeface="American Typewriter"/>
                <a:cs typeface="American Typewriter"/>
              </a:rPr>
              <a:t>chararray</a:t>
            </a:r>
            <a:r>
              <a:rPr lang="en-US" dirty="0" smtClean="0">
                <a:latin typeface="American Typewriter"/>
                <a:cs typeface="American Typewriter"/>
              </a:rPr>
              <a:t>, age: </a:t>
            </a:r>
            <a:r>
              <a:rPr lang="en-US" dirty="0" err="1" smtClean="0">
                <a:latin typeface="American Typewriter"/>
                <a:cs typeface="American Typewriter"/>
              </a:rPr>
              <a:t>int</a:t>
            </a:r>
            <a:r>
              <a:rPr lang="en-US" dirty="0" smtClean="0">
                <a:latin typeface="American Typewriter"/>
                <a:cs typeface="American Typewriter"/>
              </a:rPr>
              <a:t>, salary: double, city: </a:t>
            </a:r>
            <a:r>
              <a:rPr lang="en-US" dirty="0" err="1" smtClean="0">
                <a:latin typeface="American Typewriter"/>
                <a:cs typeface="American Typewriter"/>
              </a:rPr>
              <a:t>chararray</a:t>
            </a:r>
            <a:r>
              <a:rPr lang="en-US" dirty="0" smtClean="0">
                <a:latin typeface="American Typewriter"/>
                <a:cs typeface="American Typewriter"/>
              </a:rPr>
              <a:t>);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DUMP employees;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(Bob</a:t>
            </a:r>
            <a:r>
              <a:rPr lang="en-US" dirty="0">
                <a:latin typeface="American Typewriter"/>
                <a:cs typeface="American Typewriter"/>
              </a:rPr>
              <a:t>, 21, </a:t>
            </a:r>
            <a:r>
              <a:rPr lang="en-US" dirty="0" smtClean="0">
                <a:latin typeface="American Typewriter"/>
                <a:cs typeface="American Typewriter"/>
              </a:rPr>
              <a:t>70500.0, </a:t>
            </a:r>
            <a:r>
              <a:rPr lang="en-US" dirty="0">
                <a:latin typeface="American Typewriter"/>
                <a:cs typeface="American Typewriter"/>
              </a:rPr>
              <a:t>San </a:t>
            </a:r>
            <a:r>
              <a:rPr lang="en-US" dirty="0" smtClean="0">
                <a:latin typeface="American Typewriter"/>
                <a:cs typeface="American Typewriter"/>
              </a:rPr>
              <a:t>Antonio)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 smtClean="0">
                <a:latin typeface="American Typewriter"/>
                <a:cs typeface="American Typewriter"/>
              </a:rPr>
              <a:t>(Paul</a:t>
            </a:r>
            <a:r>
              <a:rPr lang="en-US" dirty="0">
                <a:latin typeface="American Typewriter"/>
                <a:cs typeface="American Typewriter"/>
              </a:rPr>
              <a:t>, 34, </a:t>
            </a:r>
            <a:r>
              <a:rPr lang="en-US" dirty="0" smtClean="0">
                <a:latin typeface="American Typewriter"/>
                <a:cs typeface="American Typewriter"/>
              </a:rPr>
              <a:t>81400.0</a:t>
            </a:r>
            <a:r>
              <a:rPr lang="en-US" dirty="0">
                <a:latin typeface="American Typewriter"/>
                <a:cs typeface="American Typewriter"/>
              </a:rPr>
              <a:t>, </a:t>
            </a:r>
            <a:r>
              <a:rPr lang="en-US" dirty="0" smtClean="0">
                <a:latin typeface="American Typewriter"/>
                <a:cs typeface="American Typewriter"/>
              </a:rPr>
              <a:t>Austin)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... 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0045" y="5340389"/>
            <a:ext cx="2120058" cy="280019"/>
          </a:xfrm>
          <a:prstGeom prst="rect">
            <a:avLst/>
          </a:prstGeom>
          <a:solidFill>
            <a:srgbClr val="FFFF00">
              <a:alpha val="10000"/>
            </a:srgbClr>
          </a:solidFill>
          <a:ln w="12700" cmpd="sng"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51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American Typewriter"/>
                <a:cs typeface="American Typewriter"/>
              </a:rPr>
              <a:t>ORDER BY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Sorts a relation based on one or more fields</a:t>
            </a:r>
          </a:p>
          <a:p>
            <a:r>
              <a:rPr lang="en-US" dirty="0" smtClean="0"/>
              <a:t>Must indicate the key or set of keys by which you wish to order your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2765" y="2188928"/>
            <a:ext cx="6787085" cy="34267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employees = LOAD '</a:t>
            </a:r>
            <a:r>
              <a:rPr lang="en-US" dirty="0" err="1" smtClean="0">
                <a:latin typeface="American Typewriter"/>
                <a:cs typeface="American Typewriter"/>
              </a:rPr>
              <a:t>employees.csv</a:t>
            </a:r>
            <a:r>
              <a:rPr lang="en-US" dirty="0" smtClean="0">
                <a:latin typeface="American Typewriter"/>
                <a:cs typeface="American Typewriter"/>
              </a:rPr>
              <a:t>' USING </a:t>
            </a:r>
            <a:r>
              <a:rPr lang="en-US" dirty="0" err="1" smtClean="0">
                <a:latin typeface="American Typewriter"/>
                <a:cs typeface="American Typewriter"/>
              </a:rPr>
              <a:t>PigStorage</a:t>
            </a:r>
            <a:r>
              <a:rPr lang="en-US" dirty="0" smtClean="0">
                <a:latin typeface="American Typewriter"/>
                <a:cs typeface="American Typewriter"/>
              </a:rPr>
              <a:t>(',') AS (name: </a:t>
            </a:r>
            <a:r>
              <a:rPr lang="en-US" dirty="0" err="1" smtClean="0">
                <a:latin typeface="American Typewriter"/>
                <a:cs typeface="American Typewriter"/>
              </a:rPr>
              <a:t>chararray</a:t>
            </a:r>
            <a:r>
              <a:rPr lang="en-US" dirty="0" smtClean="0">
                <a:latin typeface="American Typewriter"/>
                <a:cs typeface="American Typewriter"/>
              </a:rPr>
              <a:t>, age: </a:t>
            </a:r>
            <a:r>
              <a:rPr lang="en-US" dirty="0" err="1" smtClean="0">
                <a:latin typeface="American Typewriter"/>
                <a:cs typeface="American Typewriter"/>
              </a:rPr>
              <a:t>int</a:t>
            </a:r>
            <a:r>
              <a:rPr lang="en-US" dirty="0" smtClean="0">
                <a:latin typeface="American Typewriter"/>
                <a:cs typeface="American Typewriter"/>
              </a:rPr>
              <a:t>, salary: double, city: </a:t>
            </a:r>
            <a:r>
              <a:rPr lang="en-US" dirty="0" err="1" smtClean="0">
                <a:latin typeface="American Typewriter"/>
                <a:cs typeface="American Typewriter"/>
              </a:rPr>
              <a:t>chararray</a:t>
            </a:r>
            <a:r>
              <a:rPr lang="en-US" dirty="0" smtClean="0">
                <a:latin typeface="American Typewriter"/>
                <a:cs typeface="American Typewriter"/>
              </a:rPr>
              <a:t>);</a:t>
            </a: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err="1" smtClean="0">
                <a:latin typeface="American Typewriter"/>
                <a:cs typeface="American Typewriter"/>
              </a:rPr>
              <a:t>employees_by_city</a:t>
            </a:r>
            <a:r>
              <a:rPr lang="en-US" dirty="0" smtClean="0">
                <a:latin typeface="American Typewriter"/>
                <a:cs typeface="American Typewriter"/>
              </a:rPr>
              <a:t> = ORDER employees BY city;</a:t>
            </a: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</a:t>
            </a:r>
            <a:r>
              <a:rPr lang="en-US" dirty="0" smtClean="0">
                <a:latin typeface="American Typewriter"/>
                <a:cs typeface="American Typewriter"/>
              </a:rPr>
              <a:t> DUMP </a:t>
            </a:r>
            <a:r>
              <a:rPr lang="en-US" dirty="0" err="1" smtClean="0">
                <a:latin typeface="American Typewriter"/>
                <a:cs typeface="American Typewriter"/>
              </a:rPr>
              <a:t>employees_by_city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</a:p>
          <a:p>
            <a:r>
              <a:rPr lang="en-US" dirty="0">
                <a:latin typeface="American Typewriter"/>
                <a:cs typeface="American Typewriter"/>
              </a:rPr>
              <a:t>(Paul,34,81400.0, Austin)</a:t>
            </a:r>
          </a:p>
          <a:p>
            <a:r>
              <a:rPr lang="en-US" dirty="0">
                <a:latin typeface="American Typewriter"/>
                <a:cs typeface="American Typewriter"/>
              </a:rPr>
              <a:t>(Erica,47,96200.0, Dallas)</a:t>
            </a:r>
          </a:p>
          <a:p>
            <a:r>
              <a:rPr lang="en-US" dirty="0">
                <a:latin typeface="American Typewriter"/>
                <a:cs typeface="American Typewriter"/>
              </a:rPr>
              <a:t>(Ashley,22,67000.0, Dallas)</a:t>
            </a:r>
          </a:p>
          <a:p>
            <a:r>
              <a:rPr lang="en-US" dirty="0">
                <a:latin typeface="American Typewriter"/>
                <a:cs typeface="American Typewriter"/>
              </a:rPr>
              <a:t>(Samantha,41,68940.0, Houston)</a:t>
            </a:r>
          </a:p>
          <a:p>
            <a:r>
              <a:rPr lang="en-US" dirty="0">
                <a:latin typeface="American Typewriter"/>
                <a:cs typeface="American Typewriter"/>
              </a:rPr>
              <a:t>(Bob,21,70500.0, San Antonio)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71989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American Typewriter"/>
                <a:cs typeface="American Typewriter"/>
              </a:rPr>
              <a:t>LIMIT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Limits the number of output tuples</a:t>
            </a:r>
          </a:p>
          <a:p>
            <a:r>
              <a:rPr lang="en-US" dirty="0" smtClean="0"/>
              <a:t>Syntax is:</a:t>
            </a:r>
          </a:p>
          <a:p>
            <a:pPr lvl="1"/>
            <a:r>
              <a:rPr lang="en-US" dirty="0" smtClean="0"/>
              <a:t>result = LIMIT alias n</a:t>
            </a:r>
          </a:p>
          <a:p>
            <a:pPr lvl="1"/>
            <a:r>
              <a:rPr lang="en-US" dirty="0" smtClean="0"/>
              <a:t>where n is the number of tuples to show</a:t>
            </a:r>
          </a:p>
        </p:txBody>
      </p:sp>
      <p:sp>
        <p:nvSpPr>
          <p:cNvPr id="4" name="Rectangle 3"/>
          <p:cNvSpPr/>
          <p:nvPr/>
        </p:nvSpPr>
        <p:spPr>
          <a:xfrm>
            <a:off x="922765" y="2861405"/>
            <a:ext cx="6787085" cy="3106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employees = LOAD '</a:t>
            </a:r>
            <a:r>
              <a:rPr lang="en-US" dirty="0" err="1" smtClean="0">
                <a:latin typeface="American Typewriter"/>
                <a:cs typeface="American Typewriter"/>
              </a:rPr>
              <a:t>employees.csv</a:t>
            </a:r>
            <a:r>
              <a:rPr lang="en-US" dirty="0" smtClean="0">
                <a:latin typeface="American Typewriter"/>
                <a:cs typeface="American Typewriter"/>
              </a:rPr>
              <a:t>' USING </a:t>
            </a:r>
            <a:r>
              <a:rPr lang="en-US" dirty="0" err="1" smtClean="0">
                <a:latin typeface="American Typewriter"/>
                <a:cs typeface="American Typewriter"/>
              </a:rPr>
              <a:t>PigStorage</a:t>
            </a:r>
            <a:r>
              <a:rPr lang="en-US" dirty="0" smtClean="0">
                <a:latin typeface="American Typewriter"/>
                <a:cs typeface="American Typewriter"/>
              </a:rPr>
              <a:t>(',') AS (name: </a:t>
            </a:r>
            <a:r>
              <a:rPr lang="en-US" dirty="0" err="1" smtClean="0">
                <a:latin typeface="American Typewriter"/>
                <a:cs typeface="American Typewriter"/>
              </a:rPr>
              <a:t>chararray</a:t>
            </a:r>
            <a:r>
              <a:rPr lang="en-US" dirty="0" smtClean="0">
                <a:latin typeface="American Typewriter"/>
                <a:cs typeface="American Typewriter"/>
              </a:rPr>
              <a:t>, age: </a:t>
            </a:r>
            <a:r>
              <a:rPr lang="en-US" dirty="0" err="1" smtClean="0">
                <a:latin typeface="American Typewriter"/>
                <a:cs typeface="American Typewriter"/>
              </a:rPr>
              <a:t>int</a:t>
            </a:r>
            <a:r>
              <a:rPr lang="en-US" dirty="0" smtClean="0">
                <a:latin typeface="American Typewriter"/>
                <a:cs typeface="American Typewriter"/>
              </a:rPr>
              <a:t>, salary: double, city: </a:t>
            </a:r>
            <a:r>
              <a:rPr lang="en-US" dirty="0" err="1" smtClean="0">
                <a:latin typeface="American Typewriter"/>
                <a:cs typeface="American Typewriter"/>
              </a:rPr>
              <a:t>chararray</a:t>
            </a:r>
            <a:r>
              <a:rPr lang="en-US" dirty="0" smtClean="0">
                <a:latin typeface="American Typewriter"/>
                <a:cs typeface="American Typewriter"/>
              </a:rPr>
              <a:t>);</a:t>
            </a: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err="1" smtClean="0">
                <a:latin typeface="American Typewriter"/>
                <a:cs typeface="American Typewriter"/>
              </a:rPr>
              <a:t>bycity</a:t>
            </a:r>
            <a:r>
              <a:rPr lang="en-US" dirty="0" smtClean="0">
                <a:latin typeface="American Typewriter"/>
                <a:cs typeface="American Typewriter"/>
              </a:rPr>
              <a:t> = GROUP employees by city;</a:t>
            </a: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limited = LIMIT </a:t>
            </a:r>
            <a:r>
              <a:rPr lang="en-US" dirty="0" err="1" smtClean="0">
                <a:latin typeface="American Typewriter"/>
                <a:cs typeface="American Typewriter"/>
              </a:rPr>
              <a:t>bycity</a:t>
            </a:r>
            <a:r>
              <a:rPr lang="en-US" dirty="0" smtClean="0">
                <a:latin typeface="American Typewriter"/>
                <a:cs typeface="American Typewriter"/>
              </a:rPr>
              <a:t> 3;</a:t>
            </a: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DUMP limited;</a:t>
            </a:r>
          </a:p>
          <a:p>
            <a:r>
              <a:rPr lang="en-US" dirty="0">
                <a:latin typeface="American Typewriter"/>
                <a:cs typeface="American Typewriter"/>
              </a:rPr>
              <a:t>( Austin,{(Paul,34,81400.0, Austin)})</a:t>
            </a:r>
          </a:p>
          <a:p>
            <a:r>
              <a:rPr lang="en-US" dirty="0">
                <a:latin typeface="American Typewriter"/>
                <a:cs typeface="American Typewriter"/>
              </a:rPr>
              <a:t>( Dallas,{(Erica,47,96200.0, Dallas),(Ashley,22,67000.0, Dallas)})</a:t>
            </a:r>
          </a:p>
          <a:p>
            <a:r>
              <a:rPr lang="en-US" dirty="0">
                <a:latin typeface="American Typewriter"/>
                <a:cs typeface="American Typewriter"/>
              </a:rPr>
              <a:t>( Houston,{(Samantha,41,68940.0, Houston)})</a:t>
            </a:r>
          </a:p>
          <a:p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0048" y="4020293"/>
            <a:ext cx="2900079" cy="280019"/>
          </a:xfrm>
          <a:prstGeom prst="rect">
            <a:avLst/>
          </a:prstGeom>
          <a:solidFill>
            <a:srgbClr val="FFFF00">
              <a:alpha val="10000"/>
            </a:srgbClr>
          </a:solidFill>
          <a:ln w="12700" cmpd="sng"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1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allows you to specify the number of reducers</a:t>
            </a:r>
          </a:p>
          <a:p>
            <a:r>
              <a:rPr lang="en-US" dirty="0" smtClean="0"/>
              <a:t>Can be attached to any relational operator in Pig Latin</a:t>
            </a:r>
          </a:p>
          <a:p>
            <a:r>
              <a:rPr lang="en-US" dirty="0" smtClean="0"/>
              <a:t>It controls only reduce-side parallelism</a:t>
            </a:r>
          </a:p>
          <a:p>
            <a:r>
              <a:rPr lang="en-US" dirty="0" smtClean="0"/>
              <a:t>It works with the following operators:</a:t>
            </a:r>
          </a:p>
          <a:p>
            <a:pPr lvl="1"/>
            <a:r>
              <a:rPr lang="en-US" dirty="0" smtClean="0"/>
              <a:t>GROUP, ORDER, DISTINCT, JOIN, LIMIT, COGROUP</a:t>
            </a:r>
          </a:p>
          <a:p>
            <a:r>
              <a:rPr lang="en-US" dirty="0" smtClean="0"/>
              <a:t>It can also be set system-wide by using</a:t>
            </a:r>
          </a:p>
          <a:p>
            <a:pPr lvl="1"/>
            <a:r>
              <a:rPr lang="en-US" dirty="0" smtClean="0">
                <a:latin typeface="American Typewriter"/>
                <a:cs typeface="American Typewriter"/>
              </a:rPr>
              <a:t>set </a:t>
            </a:r>
            <a:r>
              <a:rPr lang="en-US" dirty="0" err="1" smtClean="0">
                <a:latin typeface="American Typewriter"/>
                <a:cs typeface="American Typewriter"/>
              </a:rPr>
              <a:t>default_parallel</a:t>
            </a:r>
            <a:r>
              <a:rPr lang="en-US" dirty="0" smtClean="0">
                <a:latin typeface="American Typewriter"/>
                <a:cs typeface="American Typewriter"/>
              </a:rPr>
              <a:t> 10;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2765" y="4317999"/>
            <a:ext cx="6787085" cy="15226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employees = LOAD '</a:t>
            </a:r>
            <a:r>
              <a:rPr lang="en-US" dirty="0" err="1" smtClean="0">
                <a:latin typeface="American Typewriter"/>
                <a:cs typeface="American Typewriter"/>
              </a:rPr>
              <a:t>employees.csv</a:t>
            </a:r>
            <a:r>
              <a:rPr lang="en-US" dirty="0" smtClean="0">
                <a:latin typeface="American Typewriter"/>
                <a:cs typeface="American Typewriter"/>
              </a:rPr>
              <a:t>' USING </a:t>
            </a:r>
            <a:r>
              <a:rPr lang="en-US" dirty="0" err="1" smtClean="0">
                <a:latin typeface="American Typewriter"/>
                <a:cs typeface="American Typewriter"/>
              </a:rPr>
              <a:t>PigStorage</a:t>
            </a:r>
            <a:r>
              <a:rPr lang="en-US" dirty="0" smtClean="0">
                <a:latin typeface="American Typewriter"/>
                <a:cs typeface="American Typewriter"/>
              </a:rPr>
              <a:t>(',') AS (name: </a:t>
            </a:r>
            <a:r>
              <a:rPr lang="en-US" dirty="0" err="1" smtClean="0">
                <a:latin typeface="American Typewriter"/>
                <a:cs typeface="American Typewriter"/>
              </a:rPr>
              <a:t>chararray</a:t>
            </a:r>
            <a:r>
              <a:rPr lang="en-US" dirty="0" smtClean="0">
                <a:latin typeface="American Typewriter"/>
                <a:cs typeface="American Typewriter"/>
              </a:rPr>
              <a:t>, age: </a:t>
            </a:r>
            <a:r>
              <a:rPr lang="en-US" dirty="0" err="1" smtClean="0">
                <a:latin typeface="American Typewriter"/>
                <a:cs typeface="American Typewriter"/>
              </a:rPr>
              <a:t>int</a:t>
            </a:r>
            <a:r>
              <a:rPr lang="en-US" dirty="0" smtClean="0">
                <a:latin typeface="American Typewriter"/>
                <a:cs typeface="American Typewriter"/>
              </a:rPr>
              <a:t>, salary: double, city: </a:t>
            </a:r>
            <a:r>
              <a:rPr lang="en-US" dirty="0" err="1" smtClean="0">
                <a:latin typeface="American Typewriter"/>
                <a:cs typeface="American Typewriter"/>
              </a:rPr>
              <a:t>chararray</a:t>
            </a:r>
            <a:r>
              <a:rPr lang="en-US" dirty="0" smtClean="0">
                <a:latin typeface="American Typewriter"/>
                <a:cs typeface="American Typewriter"/>
              </a:rPr>
              <a:t>);</a:t>
            </a: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err="1" smtClean="0">
                <a:latin typeface="American Typewriter"/>
                <a:cs typeface="American Typewriter"/>
              </a:rPr>
              <a:t>bycity</a:t>
            </a:r>
            <a:r>
              <a:rPr lang="en-US" dirty="0" smtClean="0">
                <a:latin typeface="American Typewriter"/>
                <a:cs typeface="American Typewriter"/>
              </a:rPr>
              <a:t> = GROUP employees by city PARALLEL 10;</a:t>
            </a:r>
          </a:p>
          <a:p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0074" y="5240384"/>
            <a:ext cx="4560124" cy="280019"/>
          </a:xfrm>
          <a:prstGeom prst="rect">
            <a:avLst/>
          </a:prstGeom>
          <a:solidFill>
            <a:srgbClr val="FFFF00">
              <a:alpha val="10000"/>
            </a:srgbClr>
          </a:solidFill>
          <a:ln w="12700" cmpd="sng"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16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specify information at runtime, one can pass parameters from command line</a:t>
            </a:r>
          </a:p>
          <a:p>
            <a:r>
              <a:rPr lang="en-US" dirty="0" smtClean="0"/>
              <a:t>Parameters are noted with a "$" in Pig Latin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When invoking this script, pass argument values as follows: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      OR</a:t>
            </a:r>
          </a:p>
        </p:txBody>
      </p:sp>
      <p:sp>
        <p:nvSpPr>
          <p:cNvPr id="4" name="Rectangle 3"/>
          <p:cNvSpPr/>
          <p:nvPr/>
        </p:nvSpPr>
        <p:spPr>
          <a:xfrm>
            <a:off x="922765" y="1949674"/>
            <a:ext cx="6787085" cy="13704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employees = LOAD '$input' AS (</a:t>
            </a:r>
            <a:r>
              <a:rPr lang="en-US" dirty="0">
                <a:latin typeface="American Typewriter"/>
                <a:cs typeface="American Typewriter"/>
              </a:rPr>
              <a:t>name: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, age: </a:t>
            </a:r>
            <a:r>
              <a:rPr lang="en-US" dirty="0" err="1">
                <a:latin typeface="American Typewriter"/>
                <a:cs typeface="American Typewriter"/>
              </a:rPr>
              <a:t>int</a:t>
            </a:r>
            <a:r>
              <a:rPr lang="en-US" dirty="0">
                <a:latin typeface="American Typewriter"/>
                <a:cs typeface="American Typewriter"/>
              </a:rPr>
              <a:t>, salary: double, city: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)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</a:p>
          <a:p>
            <a:r>
              <a:rPr lang="en-US" dirty="0" err="1" smtClean="0">
                <a:latin typeface="American Typewriter"/>
                <a:cs typeface="American Typewriter"/>
              </a:rPr>
              <a:t>limitedData</a:t>
            </a:r>
            <a:r>
              <a:rPr lang="en-US" dirty="0" smtClean="0">
                <a:latin typeface="American Typewriter"/>
                <a:cs typeface="American Typewriter"/>
              </a:rPr>
              <a:t> = LIMIT data $size;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DUMP </a:t>
            </a:r>
            <a:r>
              <a:rPr lang="en-US" dirty="0" err="1" smtClean="0">
                <a:latin typeface="American Typewriter"/>
                <a:cs typeface="American Typewriter"/>
              </a:rPr>
              <a:t>limitedData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922765" y="4106858"/>
            <a:ext cx="7041950" cy="5104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$ pig –</a:t>
            </a:r>
            <a:r>
              <a:rPr lang="en-US" dirty="0" err="1" smtClean="0">
                <a:latin typeface="American Typewriter"/>
                <a:cs typeface="American Typewriter"/>
              </a:rPr>
              <a:t>param</a:t>
            </a:r>
            <a:r>
              <a:rPr lang="en-US" dirty="0" smtClean="0">
                <a:latin typeface="American Typewriter"/>
                <a:cs typeface="American Typewriter"/>
              </a:rPr>
              <a:t> input=</a:t>
            </a:r>
            <a:r>
              <a:rPr lang="en-US" dirty="0" err="1" smtClean="0">
                <a:latin typeface="American Typewriter"/>
                <a:cs typeface="American Typewriter"/>
              </a:rPr>
              <a:t>employees.csv</a:t>
            </a:r>
            <a:r>
              <a:rPr lang="en-US" dirty="0" smtClean="0">
                <a:latin typeface="American Typewriter"/>
                <a:cs typeface="American Typewriter"/>
              </a:rPr>
              <a:t> –</a:t>
            </a:r>
            <a:r>
              <a:rPr lang="en-US" dirty="0" err="1" smtClean="0">
                <a:latin typeface="American Typewriter"/>
                <a:cs typeface="American Typewriter"/>
              </a:rPr>
              <a:t>param</a:t>
            </a:r>
            <a:r>
              <a:rPr lang="en-US" dirty="0" smtClean="0">
                <a:latin typeface="American Typewriter"/>
                <a:cs typeface="American Typewriter"/>
              </a:rPr>
              <a:t> size=4 </a:t>
            </a:r>
            <a:r>
              <a:rPr lang="en-US" dirty="0" err="1" smtClean="0">
                <a:latin typeface="American Typewriter"/>
                <a:cs typeface="American Typewriter"/>
              </a:rPr>
              <a:t>myscript.pig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644" y="5347829"/>
            <a:ext cx="7574642" cy="5104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$ pig</a:t>
            </a:r>
            <a:br>
              <a:rPr lang="en-US" dirty="0" smtClean="0">
                <a:latin typeface="American Typewriter"/>
                <a:cs typeface="American Typewriter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grunt</a:t>
            </a:r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&gt;</a:t>
            </a:r>
            <a:r>
              <a:rPr lang="en-US" dirty="0" smtClean="0">
                <a:latin typeface="American Typewriter"/>
                <a:cs typeface="American Typewriter"/>
              </a:rPr>
              <a:t> exec –</a:t>
            </a:r>
            <a:r>
              <a:rPr lang="en-US" dirty="0" err="1" smtClean="0">
                <a:latin typeface="American Typewriter"/>
                <a:cs typeface="American Typewriter"/>
              </a:rPr>
              <a:t>param</a:t>
            </a:r>
            <a:r>
              <a:rPr lang="en-US" dirty="0" smtClean="0">
                <a:latin typeface="American Typewriter"/>
                <a:cs typeface="American Typewriter"/>
              </a:rPr>
              <a:t> input=</a:t>
            </a:r>
            <a:r>
              <a:rPr lang="en-US" dirty="0" err="1" smtClean="0">
                <a:latin typeface="American Typewriter"/>
                <a:cs typeface="American Typewriter"/>
              </a:rPr>
              <a:t>employees.csv</a:t>
            </a:r>
            <a:r>
              <a:rPr lang="en-US" dirty="0" smtClean="0">
                <a:latin typeface="American Typewriter"/>
                <a:cs typeface="American Typewriter"/>
              </a:rPr>
              <a:t> –</a:t>
            </a:r>
            <a:r>
              <a:rPr lang="en-US" dirty="0" err="1" smtClean="0">
                <a:latin typeface="American Typewriter"/>
                <a:cs typeface="American Typewriter"/>
              </a:rPr>
              <a:t>param</a:t>
            </a:r>
            <a:r>
              <a:rPr lang="en-US" dirty="0" smtClean="0">
                <a:latin typeface="American Typewriter"/>
                <a:cs typeface="American Typewriter"/>
              </a:rPr>
              <a:t> size=4 </a:t>
            </a:r>
            <a:r>
              <a:rPr lang="en-US" dirty="0" err="1" smtClean="0">
                <a:latin typeface="American Typewriter"/>
                <a:cs typeface="American Typewriter"/>
              </a:rPr>
              <a:t>myscript.pig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888550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Nulls in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elements may be null</a:t>
            </a:r>
          </a:p>
          <a:p>
            <a:pPr lvl="1"/>
            <a:r>
              <a:rPr lang="en-US" dirty="0" smtClean="0"/>
              <a:t>Which is interpreted as "undefined"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LOAD</a:t>
            </a:r>
            <a:r>
              <a:rPr lang="en-US" dirty="0" smtClean="0"/>
              <a:t> automatically inserts "</a:t>
            </a:r>
            <a:r>
              <a:rPr lang="en-US" dirty="0" smtClean="0">
                <a:latin typeface="American Typewriter"/>
                <a:cs typeface="American Typewriter"/>
              </a:rPr>
              <a:t>null</a:t>
            </a:r>
            <a:r>
              <a:rPr lang="en-US" dirty="0" smtClean="0"/>
              <a:t>" for missing or invalid fields, e.g.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2765" y="2490955"/>
            <a:ext cx="6787085" cy="1082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employees = LOAD '</a:t>
            </a:r>
            <a:r>
              <a:rPr lang="en-US" dirty="0" err="1" smtClean="0">
                <a:latin typeface="American Typewriter"/>
                <a:cs typeface="American Typewriter"/>
              </a:rPr>
              <a:t>employees.csv</a:t>
            </a:r>
            <a:r>
              <a:rPr lang="en-US" dirty="0" smtClean="0">
                <a:latin typeface="American Typewriter"/>
                <a:cs typeface="American Typewriter"/>
              </a:rPr>
              <a:t>' USING </a:t>
            </a:r>
            <a:r>
              <a:rPr lang="en-US" dirty="0" err="1" smtClean="0">
                <a:latin typeface="American Typewriter"/>
                <a:cs typeface="American Typewriter"/>
              </a:rPr>
              <a:t>PigStorage</a:t>
            </a:r>
            <a:r>
              <a:rPr lang="en-US" dirty="0" smtClean="0">
                <a:latin typeface="American Typewriter"/>
                <a:cs typeface="American Typewriter"/>
              </a:rPr>
              <a:t>(','</a:t>
            </a:r>
            <a:r>
              <a:rPr lang="en-US" dirty="0">
                <a:latin typeface="American Typewriter"/>
                <a:cs typeface="American Typewriter"/>
              </a:rPr>
              <a:t>) </a:t>
            </a:r>
            <a:r>
              <a:rPr lang="en-US" dirty="0" smtClean="0">
                <a:latin typeface="American Typewriter"/>
                <a:cs typeface="American Typewriter"/>
              </a:rPr>
              <a:t>AS (</a:t>
            </a:r>
            <a:r>
              <a:rPr lang="en-US" dirty="0">
                <a:latin typeface="American Typewriter"/>
                <a:cs typeface="American Typewriter"/>
              </a:rPr>
              <a:t>name: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, age: </a:t>
            </a:r>
            <a:r>
              <a:rPr lang="en-US" dirty="0" err="1">
                <a:latin typeface="American Typewriter"/>
                <a:cs typeface="American Typewriter"/>
              </a:rPr>
              <a:t>int</a:t>
            </a:r>
            <a:r>
              <a:rPr lang="en-US" dirty="0">
                <a:latin typeface="American Typewriter"/>
                <a:cs typeface="American Typewriter"/>
              </a:rPr>
              <a:t>, salary: double, city: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);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622" y="3930660"/>
            <a:ext cx="3407102" cy="15862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sz="1400" dirty="0" smtClean="0">
                <a:latin typeface="American Typewriter"/>
                <a:cs typeface="American Typewriter"/>
              </a:rPr>
              <a:t>Bob, 21, 70500.00, San Antonio</a:t>
            </a:r>
          </a:p>
          <a:p>
            <a:r>
              <a:rPr lang="en-US" sz="1400" dirty="0" smtClean="0">
                <a:latin typeface="American Typewriter"/>
                <a:cs typeface="American Typewriter"/>
              </a:rPr>
              <a:t>Paul, , 81400.00, Austin</a:t>
            </a:r>
          </a:p>
          <a:p>
            <a:r>
              <a:rPr lang="en-US" sz="1400" dirty="0" smtClean="0">
                <a:latin typeface="American Typewriter"/>
                <a:cs typeface="American Typewriter"/>
              </a:rPr>
              <a:t>Erica, , 96200.00, Dallas</a:t>
            </a:r>
          </a:p>
          <a:p>
            <a:r>
              <a:rPr lang="en-US" sz="1400" dirty="0" smtClean="0">
                <a:latin typeface="American Typewriter"/>
                <a:cs typeface="American Typewriter"/>
              </a:rPr>
              <a:t>Samantha, forty, 68940.00, Houston</a:t>
            </a:r>
          </a:p>
          <a:p>
            <a:r>
              <a:rPr lang="en-US" sz="1400" dirty="0" smtClean="0">
                <a:latin typeface="American Typewriter"/>
                <a:cs typeface="American Typewriter"/>
              </a:rPr>
              <a:t>Ashley, 22, 67000.00, Dallas</a:t>
            </a:r>
          </a:p>
        </p:txBody>
      </p:sp>
      <p:sp>
        <p:nvSpPr>
          <p:cNvPr id="6" name="Rectangle 5"/>
          <p:cNvSpPr/>
          <p:nvPr/>
        </p:nvSpPr>
        <p:spPr>
          <a:xfrm>
            <a:off x="5298966" y="3930660"/>
            <a:ext cx="3354551" cy="15862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sz="1400" dirty="0" smtClean="0">
                <a:latin typeface="American Typewriter"/>
                <a:cs typeface="American Typewriter"/>
              </a:rPr>
              <a:t>Bob, 21, 70500.0, San Antonio</a:t>
            </a:r>
          </a:p>
          <a:p>
            <a:r>
              <a:rPr lang="en-US" sz="1400" dirty="0" smtClean="0">
                <a:latin typeface="American Typewriter"/>
                <a:cs typeface="American Typewriter"/>
              </a:rPr>
              <a:t>Paul, </a:t>
            </a:r>
            <a:r>
              <a:rPr lang="en-US" sz="1400" dirty="0" smtClean="0">
                <a:solidFill>
                  <a:srgbClr val="F80011"/>
                </a:solidFill>
                <a:latin typeface="American Typewriter"/>
                <a:cs typeface="American Typewriter"/>
              </a:rPr>
              <a:t>null</a:t>
            </a:r>
            <a:r>
              <a:rPr lang="en-US" sz="1400" dirty="0" smtClean="0">
                <a:latin typeface="American Typewriter"/>
                <a:cs typeface="American Typewriter"/>
              </a:rPr>
              <a:t>, 81400.0, Austin</a:t>
            </a:r>
          </a:p>
          <a:p>
            <a:r>
              <a:rPr lang="en-US" sz="1400" dirty="0" smtClean="0">
                <a:latin typeface="American Typewriter"/>
                <a:cs typeface="American Typewriter"/>
              </a:rPr>
              <a:t>Erica, 47, 96200.0, Dallas</a:t>
            </a:r>
          </a:p>
          <a:p>
            <a:r>
              <a:rPr lang="en-US" sz="1400" dirty="0" smtClean="0">
                <a:latin typeface="American Typewriter"/>
                <a:cs typeface="American Typewriter"/>
              </a:rPr>
              <a:t>Samantha, </a:t>
            </a:r>
            <a:r>
              <a:rPr lang="en-US" sz="1400" dirty="0" smtClean="0">
                <a:solidFill>
                  <a:srgbClr val="F80011"/>
                </a:solidFill>
                <a:latin typeface="American Typewriter"/>
                <a:cs typeface="American Typewriter"/>
              </a:rPr>
              <a:t>null</a:t>
            </a:r>
            <a:r>
              <a:rPr lang="en-US" sz="1400" dirty="0" smtClean="0">
                <a:latin typeface="American Typewriter"/>
                <a:cs typeface="American Typewriter"/>
              </a:rPr>
              <a:t>, 68940.0, Houston</a:t>
            </a:r>
          </a:p>
          <a:p>
            <a:r>
              <a:rPr lang="en-US" sz="1400" dirty="0" smtClean="0">
                <a:latin typeface="American Typewriter"/>
                <a:cs typeface="American Typewriter"/>
              </a:rPr>
              <a:t>Ashley, 22, 67000.0, Dallas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92515" y="4904844"/>
            <a:ext cx="124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stored as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309132" y="4601168"/>
            <a:ext cx="441728" cy="3036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91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</a:t>
            </a:r>
            <a:r>
              <a:rPr lang="en-US" dirty="0"/>
              <a:t>o</a:t>
            </a:r>
            <a:r>
              <a:rPr lang="en-US" dirty="0" smtClean="0"/>
              <a:t>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GROUP operator groups tuples together based on the specified way</a:t>
            </a:r>
          </a:p>
          <a:p>
            <a:r>
              <a:rPr lang="en-US" dirty="0" smtClean="0"/>
              <a:t>General usage is:</a:t>
            </a:r>
          </a:p>
          <a:p>
            <a:pPr lvl="1"/>
            <a:r>
              <a:rPr lang="en-US" i="1" dirty="0" smtClean="0"/>
              <a:t>alias2</a:t>
            </a:r>
            <a:r>
              <a:rPr lang="en-US" dirty="0" smtClean="0"/>
              <a:t> = GROUP </a:t>
            </a:r>
            <a:r>
              <a:rPr lang="en-US" i="1" dirty="0" smtClean="0"/>
              <a:t>alias1</a:t>
            </a:r>
            <a:r>
              <a:rPr lang="en-US" dirty="0" smtClean="0"/>
              <a:t> BY </a:t>
            </a:r>
            <a:r>
              <a:rPr lang="en-US" i="1" dirty="0" smtClean="0"/>
              <a:t>expression;     </a:t>
            </a:r>
            <a:r>
              <a:rPr lang="en-US" dirty="0" smtClean="0"/>
              <a:t>where</a:t>
            </a:r>
          </a:p>
          <a:p>
            <a:pPr lvl="2"/>
            <a:r>
              <a:rPr lang="en-US" i="1" dirty="0" smtClean="0"/>
              <a:t>alias1</a:t>
            </a:r>
            <a:r>
              <a:rPr lang="en-US" dirty="0" smtClean="0"/>
              <a:t> = existing relation that you want to group</a:t>
            </a:r>
          </a:p>
          <a:p>
            <a:pPr lvl="2"/>
            <a:r>
              <a:rPr lang="en-US" i="1" dirty="0" smtClean="0"/>
              <a:t>alias2</a:t>
            </a:r>
            <a:r>
              <a:rPr lang="en-US" dirty="0" smtClean="0"/>
              <a:t> = the new relation to be created after grouping</a:t>
            </a:r>
          </a:p>
          <a:p>
            <a:pPr lvl="2"/>
            <a:r>
              <a:rPr lang="en-US" i="1" dirty="0" smtClean="0"/>
              <a:t>expression</a:t>
            </a:r>
            <a:r>
              <a:rPr lang="en-US" dirty="0" smtClean="0"/>
              <a:t> = a tuple expression that is the key you want to group by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2765" y="3445644"/>
            <a:ext cx="7310338" cy="20372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</a:t>
            </a:r>
            <a:r>
              <a:rPr lang="en-US" dirty="0">
                <a:solidFill>
                  <a:srgbClr val="7F7F7F"/>
                </a:solidFill>
                <a:latin typeface="American Typewriter"/>
                <a:cs typeface="American Typewriter"/>
              </a:rPr>
              <a:t>&gt; </a:t>
            </a:r>
            <a:r>
              <a:rPr lang="en-US" dirty="0">
                <a:latin typeface="American Typewriter"/>
                <a:cs typeface="American Typewriter"/>
              </a:rPr>
              <a:t>employees = LOAD '</a:t>
            </a:r>
            <a:r>
              <a:rPr lang="en-US" dirty="0" err="1">
                <a:latin typeface="American Typewriter"/>
                <a:cs typeface="American Typewriter"/>
              </a:rPr>
              <a:t>employee.csv</a:t>
            </a:r>
            <a:r>
              <a:rPr lang="en-US" dirty="0">
                <a:latin typeface="American Typewriter"/>
                <a:cs typeface="American Typewriter"/>
              </a:rPr>
              <a:t>' USING </a:t>
            </a:r>
            <a:r>
              <a:rPr lang="en-US" dirty="0" err="1">
                <a:latin typeface="American Typewriter"/>
                <a:cs typeface="American Typewriter"/>
              </a:rPr>
              <a:t>PigStorage</a:t>
            </a:r>
            <a:r>
              <a:rPr lang="en-US" dirty="0">
                <a:latin typeface="American Typewriter"/>
                <a:cs typeface="American Typewriter"/>
              </a:rPr>
              <a:t>(',') AS (name: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, age: </a:t>
            </a:r>
            <a:r>
              <a:rPr lang="en-US" dirty="0" err="1">
                <a:latin typeface="American Typewriter"/>
                <a:cs typeface="American Typewriter"/>
              </a:rPr>
              <a:t>int</a:t>
            </a:r>
            <a:r>
              <a:rPr lang="en-US" dirty="0">
                <a:latin typeface="American Typewriter"/>
                <a:cs typeface="American Typewriter"/>
              </a:rPr>
              <a:t>, salary: double, city: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);</a:t>
            </a: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a = GROUP employees BY salary;</a:t>
            </a: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DESCRIBE a;</a:t>
            </a:r>
          </a:p>
          <a:p>
            <a:r>
              <a:rPr lang="en-US" dirty="0">
                <a:latin typeface="American Typewriter"/>
                <a:cs typeface="American Typewriter"/>
              </a:rPr>
              <a:t>a: {group: </a:t>
            </a:r>
            <a:r>
              <a:rPr lang="en-US" dirty="0" err="1">
                <a:latin typeface="American Typewriter"/>
                <a:cs typeface="American Typewriter"/>
              </a:rPr>
              <a:t>double,employees</a:t>
            </a:r>
            <a:r>
              <a:rPr lang="en-US" dirty="0">
                <a:latin typeface="American Typewriter"/>
                <a:cs typeface="American Typewriter"/>
              </a:rPr>
              <a:t>: {(name: </a:t>
            </a:r>
            <a:r>
              <a:rPr lang="en-US" dirty="0" err="1">
                <a:latin typeface="American Typewriter"/>
                <a:cs typeface="American Typewriter"/>
              </a:rPr>
              <a:t>chararray,age</a:t>
            </a:r>
            <a:r>
              <a:rPr lang="en-US" dirty="0">
                <a:latin typeface="American Typewriter"/>
                <a:cs typeface="American Typewriter"/>
              </a:rPr>
              <a:t>: </a:t>
            </a:r>
            <a:r>
              <a:rPr lang="en-US" dirty="0" err="1">
                <a:latin typeface="American Typewriter"/>
                <a:cs typeface="American Typewriter"/>
              </a:rPr>
              <a:t>int,salary</a:t>
            </a:r>
            <a:r>
              <a:rPr lang="en-US" dirty="0">
                <a:latin typeface="American Typewriter"/>
                <a:cs typeface="American Typewriter"/>
              </a:rPr>
              <a:t>: </a:t>
            </a:r>
            <a:r>
              <a:rPr lang="en-US" dirty="0" err="1">
                <a:latin typeface="American Typewriter"/>
                <a:cs typeface="American Typewriter"/>
              </a:rPr>
              <a:t>double,city</a:t>
            </a:r>
            <a:r>
              <a:rPr lang="en-US" dirty="0">
                <a:latin typeface="American Typewriter"/>
                <a:cs typeface="American Typewriter"/>
              </a:rPr>
              <a:t>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)}}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0059" y="4200306"/>
            <a:ext cx="3280090" cy="280019"/>
          </a:xfrm>
          <a:prstGeom prst="rect">
            <a:avLst/>
          </a:prstGeom>
          <a:solidFill>
            <a:srgbClr val="FFFF00">
              <a:alpha val="10000"/>
            </a:srgbClr>
          </a:solidFill>
          <a:ln w="12700" cmpd="sng"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68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JOIN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JOIN operator performs an inner join on two or more relations based on common field values</a:t>
            </a:r>
          </a:p>
          <a:p>
            <a:r>
              <a:rPr lang="en-US" dirty="0" smtClean="0"/>
              <a:t>JOIN syntax is:</a:t>
            </a:r>
          </a:p>
          <a:p>
            <a:pPr lvl="1"/>
            <a:r>
              <a:rPr lang="en-US" i="1" dirty="0" smtClean="0"/>
              <a:t>alias2</a:t>
            </a:r>
            <a:r>
              <a:rPr lang="en-US" dirty="0" smtClean="0"/>
              <a:t> = JOIN </a:t>
            </a:r>
            <a:r>
              <a:rPr lang="en-US" i="1" dirty="0" smtClean="0"/>
              <a:t>alias1</a:t>
            </a:r>
            <a:r>
              <a:rPr lang="en-US" dirty="0" smtClean="0"/>
              <a:t> by </a:t>
            </a:r>
            <a:r>
              <a:rPr lang="en-US" i="1" dirty="0" smtClean="0"/>
              <a:t>expression1</a:t>
            </a:r>
            <a:r>
              <a:rPr lang="en-US" dirty="0" smtClean="0"/>
              <a:t>, alias BY </a:t>
            </a:r>
            <a:r>
              <a:rPr lang="en-US" i="1" dirty="0" smtClean="0"/>
              <a:t>expression2</a:t>
            </a:r>
            <a:r>
              <a:rPr lang="en-US" dirty="0" smtClean="0"/>
              <a:t>, ...;      where</a:t>
            </a:r>
          </a:p>
          <a:p>
            <a:pPr lvl="2"/>
            <a:r>
              <a:rPr lang="en-US" dirty="0" smtClean="0"/>
              <a:t>alias1 = an existing relation</a:t>
            </a:r>
          </a:p>
          <a:p>
            <a:pPr lvl="2"/>
            <a:r>
              <a:rPr lang="en-US" dirty="0" smtClean="0"/>
              <a:t>expression1 = a field of the relation</a:t>
            </a:r>
          </a:p>
          <a:p>
            <a:pPr lvl="1"/>
            <a:r>
              <a:rPr lang="en-US" dirty="0" smtClean="0"/>
              <a:t>Result of JOIN is a flat set of tuples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29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new data file for each employee, with name and</a:t>
            </a:r>
            <a:br>
              <a:rPr lang="en-US" dirty="0" smtClean="0"/>
            </a:br>
            <a:r>
              <a:rPr lang="en-US" dirty="0" smtClean="0"/>
              <a:t>phone numbers.</a:t>
            </a:r>
          </a:p>
          <a:p>
            <a:r>
              <a:rPr lang="en-US" dirty="0" smtClean="0"/>
              <a:t>Join the two data files as follows: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61818" y="955659"/>
            <a:ext cx="2496205" cy="1216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sz="1400" dirty="0">
                <a:latin typeface="American Typewriter"/>
                <a:cs typeface="American Typewriter"/>
              </a:rPr>
              <a:t>Bob</a:t>
            </a:r>
            <a:r>
              <a:rPr lang="en-US" sz="1400" dirty="0" smtClean="0">
                <a:latin typeface="American Typewriter"/>
                <a:cs typeface="American Typewriter"/>
              </a:rPr>
              <a:t>, 210-443-3224</a:t>
            </a:r>
            <a:endParaRPr lang="en-US" sz="1400" dirty="0">
              <a:latin typeface="American Typewriter"/>
              <a:cs typeface="American Typewriter"/>
            </a:endParaRPr>
          </a:p>
          <a:p>
            <a:r>
              <a:rPr lang="en-US" sz="1400" dirty="0">
                <a:latin typeface="American Typewriter"/>
                <a:cs typeface="American Typewriter"/>
              </a:rPr>
              <a:t>Paul, </a:t>
            </a:r>
            <a:r>
              <a:rPr lang="en-US" sz="1400" dirty="0" smtClean="0">
                <a:latin typeface="American Typewriter"/>
                <a:cs typeface="American Typewriter"/>
              </a:rPr>
              <a:t>512-732-9473</a:t>
            </a:r>
            <a:endParaRPr lang="en-US" sz="1400" dirty="0">
              <a:latin typeface="American Typewriter"/>
              <a:cs typeface="American Typewriter"/>
            </a:endParaRPr>
          </a:p>
          <a:p>
            <a:r>
              <a:rPr lang="en-US" sz="1400" dirty="0">
                <a:latin typeface="American Typewriter"/>
                <a:cs typeface="American Typewriter"/>
              </a:rPr>
              <a:t>Erica</a:t>
            </a:r>
            <a:r>
              <a:rPr lang="en-US" sz="1400" dirty="0" smtClean="0">
                <a:latin typeface="American Typewriter"/>
                <a:cs typeface="American Typewriter"/>
              </a:rPr>
              <a:t>, 214-789-4693</a:t>
            </a:r>
            <a:endParaRPr lang="en-US" sz="1400" dirty="0">
              <a:latin typeface="American Typewriter"/>
              <a:cs typeface="American Typewriter"/>
            </a:endParaRPr>
          </a:p>
          <a:p>
            <a:r>
              <a:rPr lang="en-US" sz="1400" dirty="0">
                <a:latin typeface="American Typewriter"/>
                <a:cs typeface="American Typewriter"/>
              </a:rPr>
              <a:t>Samantha, </a:t>
            </a:r>
            <a:r>
              <a:rPr lang="en-US" sz="1400" dirty="0" smtClean="0">
                <a:latin typeface="American Typewriter"/>
                <a:cs typeface="American Typewriter"/>
              </a:rPr>
              <a:t>713-797-4793</a:t>
            </a:r>
            <a:endParaRPr lang="en-US" sz="1400" dirty="0">
              <a:latin typeface="American Typewriter"/>
              <a:cs typeface="American Typewriter"/>
            </a:endParaRPr>
          </a:p>
          <a:p>
            <a:r>
              <a:rPr lang="en-US" sz="1400" dirty="0">
                <a:latin typeface="American Typewriter"/>
                <a:cs typeface="American Typewriter"/>
              </a:rPr>
              <a:t>Ashley, </a:t>
            </a:r>
            <a:r>
              <a:rPr lang="en-US" sz="1400" dirty="0" smtClean="0">
                <a:latin typeface="American Typewriter"/>
                <a:cs typeface="American Typewriter"/>
              </a:rPr>
              <a:t>214-549-8743</a:t>
            </a:r>
            <a:endParaRPr lang="en-US" sz="1400" dirty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0145" y="2356069"/>
            <a:ext cx="7310338" cy="3853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grunt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&gt; </a:t>
            </a:r>
            <a:r>
              <a:rPr lang="en-US" dirty="0">
                <a:latin typeface="American Typewriter"/>
                <a:cs typeface="American Typewriter"/>
              </a:rPr>
              <a:t>employees = LOAD </a:t>
            </a:r>
            <a:r>
              <a:rPr lang="en-US" dirty="0" smtClean="0">
                <a:latin typeface="American Typewriter"/>
                <a:cs typeface="American Typewriter"/>
              </a:rPr>
              <a:t>'</a:t>
            </a:r>
            <a:r>
              <a:rPr lang="en-US" dirty="0" err="1" smtClean="0">
                <a:latin typeface="American Typewriter"/>
                <a:cs typeface="American Typewriter"/>
              </a:rPr>
              <a:t>employee.csv</a:t>
            </a:r>
            <a:r>
              <a:rPr lang="en-US" dirty="0" smtClean="0">
                <a:latin typeface="American Typewriter"/>
                <a:cs typeface="American Typewriter"/>
              </a:rPr>
              <a:t>' </a:t>
            </a:r>
            <a:r>
              <a:rPr lang="en-US" dirty="0">
                <a:latin typeface="American Typewriter"/>
                <a:cs typeface="American Typewriter"/>
              </a:rPr>
              <a:t>USING </a:t>
            </a:r>
            <a:r>
              <a:rPr lang="en-US" dirty="0" err="1">
                <a:latin typeface="American Typewriter"/>
                <a:cs typeface="American Typewriter"/>
              </a:rPr>
              <a:t>PigStorage</a:t>
            </a:r>
            <a:r>
              <a:rPr lang="en-US" dirty="0">
                <a:latin typeface="American Typewriter"/>
                <a:cs typeface="American Typewriter"/>
              </a:rPr>
              <a:t>(',') AS (name: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, age: </a:t>
            </a:r>
            <a:r>
              <a:rPr lang="en-US" dirty="0" err="1">
                <a:latin typeface="American Typewriter"/>
                <a:cs typeface="American Typewriter"/>
              </a:rPr>
              <a:t>int</a:t>
            </a:r>
            <a:r>
              <a:rPr lang="en-US" dirty="0">
                <a:latin typeface="American Typewriter"/>
                <a:cs typeface="American Typewriter"/>
              </a:rPr>
              <a:t>, salary: double, city: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)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phones = LOAD '</a:t>
            </a:r>
            <a:r>
              <a:rPr lang="en-US" dirty="0" err="1" smtClean="0">
                <a:latin typeface="American Typewriter"/>
                <a:cs typeface="American Typewriter"/>
              </a:rPr>
              <a:t>phones.csv</a:t>
            </a:r>
            <a:r>
              <a:rPr lang="en-US" dirty="0">
                <a:latin typeface="American Typewriter"/>
                <a:cs typeface="American Typewriter"/>
              </a:rPr>
              <a:t>' USING </a:t>
            </a:r>
            <a:r>
              <a:rPr lang="en-US" dirty="0" err="1">
                <a:latin typeface="American Typewriter"/>
                <a:cs typeface="American Typewriter"/>
              </a:rPr>
              <a:t>PigStorage</a:t>
            </a:r>
            <a:r>
              <a:rPr lang="en-US" dirty="0">
                <a:latin typeface="American Typewriter"/>
                <a:cs typeface="American Typewriter"/>
              </a:rPr>
              <a:t>(',') AS (name: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, </a:t>
            </a:r>
            <a:r>
              <a:rPr lang="en-US" dirty="0" smtClean="0">
                <a:latin typeface="American Typewriter"/>
                <a:cs typeface="American Typewriter"/>
              </a:rPr>
              <a:t>phone: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);</a:t>
            </a: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err="1" smtClean="0">
                <a:latin typeface="American Typewriter"/>
                <a:cs typeface="American Typewriter"/>
              </a:rPr>
              <a:t>emp</a:t>
            </a:r>
            <a:r>
              <a:rPr lang="en-US" dirty="0" smtClean="0">
                <a:latin typeface="American Typewriter"/>
                <a:cs typeface="American Typewriter"/>
              </a:rPr>
              <a:t> = JOIN employees BY name, phones by name;</a:t>
            </a: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DESCRIBE </a:t>
            </a:r>
            <a:r>
              <a:rPr lang="en-US" dirty="0" err="1" smtClean="0">
                <a:latin typeface="American Typewriter"/>
                <a:cs typeface="American Typewriter"/>
              </a:rPr>
              <a:t>emp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</a:p>
          <a:p>
            <a:r>
              <a:rPr lang="en-US" dirty="0" err="1">
                <a:latin typeface="American Typewriter"/>
                <a:cs typeface="American Typewriter"/>
              </a:rPr>
              <a:t>emp</a:t>
            </a:r>
            <a:r>
              <a:rPr lang="en-US" dirty="0">
                <a:latin typeface="American Typewriter"/>
                <a:cs typeface="American Typewriter"/>
              </a:rPr>
              <a:t>: </a:t>
            </a:r>
            <a:r>
              <a:rPr lang="en-US" dirty="0" err="1">
                <a:latin typeface="American Typewriter"/>
                <a:cs typeface="American Typewriter"/>
              </a:rPr>
              <a:t>emp</a:t>
            </a:r>
            <a:r>
              <a:rPr lang="en-US" dirty="0">
                <a:latin typeface="American Typewriter"/>
                <a:cs typeface="American Typewriter"/>
              </a:rPr>
              <a:t>: {employees::name: </a:t>
            </a:r>
            <a:r>
              <a:rPr lang="en-US" dirty="0" err="1">
                <a:latin typeface="American Typewriter"/>
                <a:cs typeface="American Typewriter"/>
              </a:rPr>
              <a:t>chararray,employees</a:t>
            </a:r>
            <a:r>
              <a:rPr lang="en-US" dirty="0">
                <a:latin typeface="American Typewriter"/>
                <a:cs typeface="American Typewriter"/>
              </a:rPr>
              <a:t>::age: </a:t>
            </a:r>
            <a:r>
              <a:rPr lang="en-US" dirty="0" err="1">
                <a:latin typeface="American Typewriter"/>
                <a:cs typeface="American Typewriter"/>
              </a:rPr>
              <a:t>int,employees</a:t>
            </a:r>
            <a:r>
              <a:rPr lang="en-US" dirty="0">
                <a:latin typeface="American Typewriter"/>
                <a:cs typeface="American Typewriter"/>
              </a:rPr>
              <a:t>::salary: </a:t>
            </a:r>
            <a:r>
              <a:rPr lang="en-US" dirty="0" err="1">
                <a:latin typeface="American Typewriter"/>
                <a:cs typeface="American Typewriter"/>
              </a:rPr>
              <a:t>double,employees</a:t>
            </a:r>
            <a:r>
              <a:rPr lang="en-US" dirty="0">
                <a:latin typeface="American Typewriter"/>
                <a:cs typeface="American Typewriter"/>
              </a:rPr>
              <a:t>::city: </a:t>
            </a:r>
            <a:r>
              <a:rPr lang="en-US" dirty="0" err="1">
                <a:latin typeface="American Typewriter"/>
                <a:cs typeface="American Typewriter"/>
              </a:rPr>
              <a:t>chararray,phones</a:t>
            </a:r>
            <a:r>
              <a:rPr lang="en-US" dirty="0">
                <a:latin typeface="American Typewriter"/>
                <a:cs typeface="American Typewriter"/>
              </a:rPr>
              <a:t>::name: </a:t>
            </a:r>
            <a:r>
              <a:rPr lang="en-US" dirty="0" err="1">
                <a:latin typeface="American Typewriter"/>
                <a:cs typeface="American Typewriter"/>
              </a:rPr>
              <a:t>chararray,phones</a:t>
            </a:r>
            <a:r>
              <a:rPr lang="en-US" dirty="0">
                <a:latin typeface="American Typewriter"/>
                <a:cs typeface="American Typewriter"/>
              </a:rPr>
              <a:t>::phone: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}</a:t>
            </a:r>
            <a:r>
              <a:rPr lang="en-US" dirty="0">
                <a:solidFill>
                  <a:srgbClr val="7F7F7F"/>
                </a:solidFill>
                <a:latin typeface="American Typewriter"/>
                <a:cs typeface="American Typewriter"/>
              </a:rPr>
              <a:t>grunt</a:t>
            </a:r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&gt; </a:t>
            </a:r>
            <a:r>
              <a:rPr lang="en-US" dirty="0" smtClean="0">
                <a:latin typeface="American Typewriter"/>
                <a:cs typeface="American Typewriter"/>
              </a:rPr>
              <a:t>DUMP </a:t>
            </a:r>
            <a:r>
              <a:rPr lang="en-US" dirty="0" err="1" smtClean="0">
                <a:latin typeface="American Typewriter"/>
                <a:cs typeface="American Typewriter"/>
              </a:rPr>
              <a:t>emp</a:t>
            </a:r>
            <a:r>
              <a:rPr lang="en-US" dirty="0">
                <a:latin typeface="American Typewriter"/>
                <a:cs typeface="American Typewriter"/>
              </a:rPr>
              <a:t>;</a:t>
            </a:r>
            <a:br>
              <a:rPr lang="en-US" dirty="0">
                <a:latin typeface="American Typewriter"/>
                <a:cs typeface="American Typewriter"/>
              </a:rPr>
            </a:br>
            <a:r>
              <a:rPr lang="en-US" dirty="0">
                <a:latin typeface="American Typewriter"/>
                <a:cs typeface="American Typewriter"/>
              </a:rPr>
              <a:t>(Bob,21,70500.0, San </a:t>
            </a:r>
            <a:r>
              <a:rPr lang="en-US" dirty="0" err="1">
                <a:latin typeface="American Typewriter"/>
                <a:cs typeface="American Typewriter"/>
              </a:rPr>
              <a:t>Antonio,Bob</a:t>
            </a:r>
            <a:r>
              <a:rPr lang="en-US" dirty="0">
                <a:latin typeface="American Typewriter"/>
                <a:cs typeface="American Typewriter"/>
              </a:rPr>
              <a:t>, 210-443-3224)</a:t>
            </a:r>
          </a:p>
          <a:p>
            <a:r>
              <a:rPr lang="en-US" dirty="0">
                <a:latin typeface="American Typewriter"/>
                <a:cs typeface="American Typewriter"/>
              </a:rPr>
              <a:t>(Paul,34,81400.0, </a:t>
            </a:r>
            <a:r>
              <a:rPr lang="en-US" dirty="0" err="1">
                <a:latin typeface="American Typewriter"/>
                <a:cs typeface="American Typewriter"/>
              </a:rPr>
              <a:t>Austin,Paul</a:t>
            </a:r>
            <a:r>
              <a:rPr lang="en-US" dirty="0">
                <a:latin typeface="American Typewriter"/>
                <a:cs typeface="American Typewriter"/>
              </a:rPr>
              <a:t>, 512-732-9473)</a:t>
            </a:r>
          </a:p>
          <a:p>
            <a:r>
              <a:rPr lang="en-US" dirty="0">
                <a:latin typeface="American Typewriter"/>
                <a:cs typeface="American Typewriter"/>
              </a:rPr>
              <a:t>(Erica,47,96200.0, </a:t>
            </a:r>
            <a:r>
              <a:rPr lang="en-US" dirty="0" err="1">
                <a:latin typeface="American Typewriter"/>
                <a:cs typeface="American Typewriter"/>
              </a:rPr>
              <a:t>Dallas,Erica</a:t>
            </a:r>
            <a:r>
              <a:rPr lang="en-US" dirty="0">
                <a:latin typeface="American Typewriter"/>
                <a:cs typeface="American Typewriter"/>
              </a:rPr>
              <a:t>, 214-789-4693)</a:t>
            </a:r>
          </a:p>
          <a:p>
            <a:r>
              <a:rPr lang="en-US" dirty="0">
                <a:latin typeface="American Typewriter"/>
                <a:cs typeface="American Typewriter"/>
              </a:rPr>
              <a:t>(Ashley,22,67000.0, </a:t>
            </a:r>
            <a:r>
              <a:rPr lang="en-US" dirty="0" err="1">
                <a:latin typeface="American Typewriter"/>
                <a:cs typeface="American Typewriter"/>
              </a:rPr>
              <a:t>Dallas,Ashley</a:t>
            </a:r>
            <a:r>
              <a:rPr lang="en-US" dirty="0">
                <a:latin typeface="American Typewriter"/>
                <a:cs typeface="American Typewriter"/>
              </a:rPr>
              <a:t>, 214-549-8743)</a:t>
            </a:r>
          </a:p>
          <a:p>
            <a:r>
              <a:rPr lang="en-US" dirty="0">
                <a:latin typeface="American Typewriter"/>
                <a:cs typeface="American Typewriter"/>
              </a:rPr>
              <a:t>(Samantha,41,68940.0, </a:t>
            </a:r>
            <a:r>
              <a:rPr lang="en-US" dirty="0" err="1">
                <a:latin typeface="American Typewriter"/>
                <a:cs typeface="American Typewriter"/>
              </a:rPr>
              <a:t>Houston,Samantha</a:t>
            </a:r>
            <a:r>
              <a:rPr lang="en-US" dirty="0">
                <a:latin typeface="American Typewriter"/>
                <a:cs typeface="American Typewriter"/>
              </a:rPr>
              <a:t>, 713-797-4793)</a:t>
            </a:r>
          </a:p>
        </p:txBody>
      </p:sp>
      <p:sp>
        <p:nvSpPr>
          <p:cNvPr id="6" name="Rectangle 5"/>
          <p:cNvSpPr/>
          <p:nvPr/>
        </p:nvSpPr>
        <p:spPr>
          <a:xfrm>
            <a:off x="2410066" y="3390249"/>
            <a:ext cx="4810131" cy="280019"/>
          </a:xfrm>
          <a:prstGeom prst="rect">
            <a:avLst/>
          </a:prstGeom>
          <a:solidFill>
            <a:srgbClr val="FFFF00">
              <a:alpha val="10000"/>
            </a:srgbClr>
          </a:solidFill>
          <a:ln w="12700" cmpd="sng"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98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COGROUP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13" y="940102"/>
            <a:ext cx="8574011" cy="3386969"/>
          </a:xfrm>
        </p:spPr>
        <p:txBody>
          <a:bodyPr/>
          <a:lstStyle/>
          <a:p>
            <a:r>
              <a:rPr lang="en-US" dirty="0" smtClean="0"/>
              <a:t>Collects records based on a key</a:t>
            </a:r>
          </a:p>
          <a:p>
            <a:r>
              <a:rPr lang="en-US" dirty="0" smtClean="0"/>
              <a:t>Pig brings together bags associated with a key</a:t>
            </a:r>
          </a:p>
          <a:p>
            <a:r>
              <a:rPr lang="en-US" dirty="0" smtClean="0"/>
              <a:t>Requires a reduce phase because it collects records with like keys together (</a:t>
            </a:r>
            <a:r>
              <a:rPr lang="en-US" dirty="0" err="1" smtClean="0"/>
              <a:t>partitioner's</a:t>
            </a:r>
            <a:r>
              <a:rPr lang="en-US" dirty="0" smtClean="0"/>
              <a:t> hash() imitates group by)</a:t>
            </a:r>
          </a:p>
          <a:p>
            <a:r>
              <a:rPr lang="en-US" dirty="0" smtClean="0"/>
              <a:t>Results in a record with a key and a bag for each input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69786" y="3565071"/>
            <a:ext cx="2358571" cy="653143"/>
            <a:chOff x="1369786" y="3565071"/>
            <a:chExt cx="2358571" cy="653143"/>
          </a:xfrm>
        </p:grpSpPr>
        <p:sp>
          <p:nvSpPr>
            <p:cNvPr id="4" name="Rounded Rectangle 3"/>
            <p:cNvSpPr/>
            <p:nvPr/>
          </p:nvSpPr>
          <p:spPr>
            <a:xfrm>
              <a:off x="1369786" y="3565071"/>
              <a:ext cx="2358571" cy="65314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Key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40429" y="3637643"/>
              <a:ext cx="1279070" cy="49892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Value 1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05643" y="3712813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15115" y="3565071"/>
            <a:ext cx="2358571" cy="653143"/>
            <a:chOff x="1369786" y="3565071"/>
            <a:chExt cx="2358571" cy="653143"/>
          </a:xfrm>
        </p:grpSpPr>
        <p:sp>
          <p:nvSpPr>
            <p:cNvPr id="9" name="Rounded Rectangle 8"/>
            <p:cNvSpPr/>
            <p:nvPr/>
          </p:nvSpPr>
          <p:spPr>
            <a:xfrm>
              <a:off x="1369786" y="3565071"/>
              <a:ext cx="2358571" cy="65314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Key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40429" y="3637643"/>
              <a:ext cx="1279070" cy="49892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Value 2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05643" y="3712813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36558" y="5413828"/>
            <a:ext cx="4728028" cy="653143"/>
            <a:chOff x="2855686" y="5413828"/>
            <a:chExt cx="4728028" cy="653143"/>
          </a:xfrm>
        </p:grpSpPr>
        <p:sp>
          <p:nvSpPr>
            <p:cNvPr id="13" name="Rounded Rectangle 12"/>
            <p:cNvSpPr/>
            <p:nvPr/>
          </p:nvSpPr>
          <p:spPr>
            <a:xfrm>
              <a:off x="2855686" y="5413828"/>
              <a:ext cx="4728028" cy="65314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Key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01452" y="5486400"/>
              <a:ext cx="1149404" cy="49892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Value 1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28489" y="5561570"/>
              <a:ext cx="1064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32923" y="5486400"/>
              <a:ext cx="1149404" cy="49892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Value 2</a:t>
              </a:r>
              <a:endParaRPr lang="en-US" dirty="0"/>
            </a:p>
          </p:txBody>
        </p:sp>
      </p:grpSp>
      <p:cxnSp>
        <p:nvCxnSpPr>
          <p:cNvPr id="19" name="Straight Arrow Connector 18"/>
          <p:cNvCxnSpPr>
            <a:stCxn id="9" idx="2"/>
          </p:cNvCxnSpPr>
          <p:nvPr/>
        </p:nvCxnSpPr>
        <p:spPr>
          <a:xfrm flipH="1">
            <a:off x="5050972" y="4218214"/>
            <a:ext cx="943429" cy="1195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485571" y="4218214"/>
            <a:ext cx="1442358" cy="1195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20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in the </a:t>
            </a:r>
            <a:r>
              <a:rPr lang="en-US" dirty="0" err="1" smtClean="0"/>
              <a:t>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13" y="940103"/>
            <a:ext cx="8574011" cy="1655286"/>
          </a:xfrm>
        </p:spPr>
        <p:txBody>
          <a:bodyPr/>
          <a:lstStyle/>
          <a:p>
            <a:r>
              <a:rPr lang="en-US" dirty="0" smtClean="0"/>
              <a:t>Runs on Hadoop utilizing both HDFS and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Reads and writes files from HDFS by default</a:t>
            </a:r>
          </a:p>
          <a:p>
            <a:r>
              <a:rPr lang="en-US" dirty="0" smtClean="0"/>
              <a:t>Stores intermediate data among </a:t>
            </a:r>
            <a:r>
              <a:rPr lang="en-US" dirty="0" err="1" smtClean="0"/>
              <a:t>MapReduce</a:t>
            </a:r>
            <a:r>
              <a:rPr lang="en-US" dirty="0" smtClean="0"/>
              <a:t> jobs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89881" y="4898692"/>
            <a:ext cx="8022360" cy="7803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Distributed File System (HDFS)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9881" y="3975871"/>
            <a:ext cx="2355295" cy="780348"/>
          </a:xfrm>
          <a:prstGeom prst="roundRect">
            <a:avLst/>
          </a:prstGeom>
          <a:solidFill>
            <a:srgbClr val="678CE9"/>
          </a:solidFill>
          <a:ln>
            <a:solidFill>
              <a:srgbClr val="00009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MapReduce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1262" y="3989265"/>
            <a:ext cx="2049945" cy="780348"/>
          </a:xfrm>
          <a:prstGeom prst="roundRect">
            <a:avLst/>
          </a:prstGeom>
          <a:solidFill>
            <a:srgbClr val="94DC70"/>
          </a:solidFill>
          <a:ln>
            <a:solidFill>
              <a:srgbClr val="008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HCatalog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99941" y="3975871"/>
            <a:ext cx="1889649" cy="780348"/>
          </a:xfrm>
          <a:prstGeom prst="roundRect">
            <a:avLst/>
          </a:prstGeom>
          <a:solidFill>
            <a:srgbClr val="B4E8E9"/>
          </a:solidFill>
          <a:ln>
            <a:solidFill>
              <a:srgbClr val="36512A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16235" y="2816699"/>
            <a:ext cx="1390943" cy="649036"/>
          </a:xfrm>
          <a:prstGeom prst="roundRect">
            <a:avLst/>
          </a:prstGeom>
          <a:solidFill>
            <a:srgbClr val="DB8D7D"/>
          </a:soli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5507178" y="3407314"/>
            <a:ext cx="737588" cy="568557"/>
          </a:xfrm>
          <a:prstGeom prst="straightConnector1">
            <a:avLst/>
          </a:prstGeom>
          <a:ln>
            <a:solidFill>
              <a:srgbClr val="F8001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206450" y="3465735"/>
            <a:ext cx="290514" cy="510136"/>
          </a:xfrm>
          <a:prstGeom prst="straightConnector1">
            <a:avLst/>
          </a:prstGeom>
          <a:ln>
            <a:solidFill>
              <a:srgbClr val="F8001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5507177" y="3141216"/>
            <a:ext cx="2651946" cy="1757476"/>
          </a:xfrm>
          <a:prstGeom prst="bentConnector3">
            <a:avLst>
              <a:gd name="adj1" fmla="val 100244"/>
            </a:avLst>
          </a:prstGeom>
          <a:ln w="28575">
            <a:solidFill>
              <a:srgbClr val="F8001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8" idx="1"/>
          </p:cNvCxnSpPr>
          <p:nvPr/>
        </p:nvCxnSpPr>
        <p:spPr>
          <a:xfrm rot="10800000" flipV="1">
            <a:off x="1374073" y="3141217"/>
            <a:ext cx="2742163" cy="834654"/>
          </a:xfrm>
          <a:prstGeom prst="bentConnector3">
            <a:avLst>
              <a:gd name="adj1" fmla="val 99603"/>
            </a:avLst>
          </a:prstGeom>
          <a:ln w="28575">
            <a:solidFill>
              <a:srgbClr val="F8001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515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COGROUP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to load two datasets and form a COGROUP by name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0145" y="1590117"/>
            <a:ext cx="7310338" cy="46197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employees </a:t>
            </a:r>
            <a:r>
              <a:rPr lang="en-US" dirty="0">
                <a:latin typeface="American Typewriter"/>
                <a:cs typeface="American Typewriter"/>
              </a:rPr>
              <a:t>= LOAD </a:t>
            </a:r>
            <a:r>
              <a:rPr lang="en-US" dirty="0" smtClean="0">
                <a:latin typeface="American Typewriter"/>
                <a:cs typeface="American Typewriter"/>
              </a:rPr>
              <a:t>'</a:t>
            </a:r>
            <a:r>
              <a:rPr lang="en-US" dirty="0" err="1" smtClean="0">
                <a:latin typeface="American Typewriter"/>
                <a:cs typeface="American Typewriter"/>
              </a:rPr>
              <a:t>employee.csv</a:t>
            </a:r>
            <a:r>
              <a:rPr lang="en-US" dirty="0" smtClean="0">
                <a:latin typeface="American Typewriter"/>
                <a:cs typeface="American Typewriter"/>
              </a:rPr>
              <a:t>' </a:t>
            </a:r>
            <a:r>
              <a:rPr lang="en-US" dirty="0">
                <a:latin typeface="American Typewriter"/>
                <a:cs typeface="American Typewriter"/>
              </a:rPr>
              <a:t>USING </a:t>
            </a:r>
            <a:r>
              <a:rPr lang="en-US" dirty="0" err="1">
                <a:latin typeface="American Typewriter"/>
                <a:cs typeface="American Typewriter"/>
              </a:rPr>
              <a:t>PigStorage</a:t>
            </a:r>
            <a:r>
              <a:rPr lang="en-US" dirty="0">
                <a:latin typeface="American Typewriter"/>
                <a:cs typeface="American Typewriter"/>
              </a:rPr>
              <a:t>(',') AS (name: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, age: </a:t>
            </a:r>
            <a:r>
              <a:rPr lang="en-US" dirty="0" err="1">
                <a:latin typeface="American Typewriter"/>
                <a:cs typeface="American Typewriter"/>
              </a:rPr>
              <a:t>int</a:t>
            </a:r>
            <a:r>
              <a:rPr lang="en-US" dirty="0">
                <a:latin typeface="American Typewriter"/>
                <a:cs typeface="American Typewriter"/>
              </a:rPr>
              <a:t>, salary: double, city: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)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phones = LOAD '</a:t>
            </a:r>
            <a:r>
              <a:rPr lang="en-US" dirty="0" err="1" smtClean="0">
                <a:latin typeface="American Typewriter"/>
                <a:cs typeface="American Typewriter"/>
              </a:rPr>
              <a:t>phones.csv</a:t>
            </a:r>
            <a:r>
              <a:rPr lang="en-US" dirty="0">
                <a:latin typeface="American Typewriter"/>
                <a:cs typeface="American Typewriter"/>
              </a:rPr>
              <a:t>' USING </a:t>
            </a:r>
            <a:r>
              <a:rPr lang="en-US" dirty="0" err="1">
                <a:latin typeface="American Typewriter"/>
                <a:cs typeface="American Typewriter"/>
              </a:rPr>
              <a:t>PigStorage</a:t>
            </a:r>
            <a:r>
              <a:rPr lang="en-US" dirty="0">
                <a:latin typeface="American Typewriter"/>
                <a:cs typeface="American Typewriter"/>
              </a:rPr>
              <a:t>(',') AS (name: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, </a:t>
            </a:r>
            <a:r>
              <a:rPr lang="en-US" dirty="0" smtClean="0">
                <a:latin typeface="American Typewriter"/>
                <a:cs typeface="American Typewriter"/>
              </a:rPr>
              <a:t>phone: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);</a:t>
            </a: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err="1" smtClean="0">
                <a:latin typeface="American Typewriter"/>
                <a:cs typeface="American Typewriter"/>
              </a:rPr>
              <a:t>emp</a:t>
            </a:r>
            <a:r>
              <a:rPr lang="en-US" dirty="0" smtClean="0">
                <a:latin typeface="American Typewriter"/>
                <a:cs typeface="American Typewriter"/>
              </a:rPr>
              <a:t> = COGROUP employees BY name, phones by name;</a:t>
            </a: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DESCRIBE </a:t>
            </a:r>
            <a:r>
              <a:rPr lang="en-US" dirty="0" err="1" smtClean="0">
                <a:latin typeface="American Typewriter"/>
                <a:cs typeface="American Typewriter"/>
              </a:rPr>
              <a:t>emp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</a:p>
          <a:p>
            <a:r>
              <a:rPr lang="en-US" dirty="0" err="1">
                <a:latin typeface="American Typewriter"/>
                <a:cs typeface="American Typewriter"/>
              </a:rPr>
              <a:t>emp</a:t>
            </a:r>
            <a:r>
              <a:rPr lang="en-US" dirty="0">
                <a:latin typeface="American Typewriter"/>
                <a:cs typeface="American Typewriter"/>
              </a:rPr>
              <a:t>: {group: </a:t>
            </a:r>
            <a:r>
              <a:rPr lang="en-US" dirty="0" err="1">
                <a:latin typeface="American Typewriter"/>
                <a:cs typeface="American Typewriter"/>
              </a:rPr>
              <a:t>chararray,employees</a:t>
            </a:r>
            <a:r>
              <a:rPr lang="en-US" dirty="0">
                <a:latin typeface="American Typewriter"/>
                <a:cs typeface="American Typewriter"/>
              </a:rPr>
              <a:t>: {(name: </a:t>
            </a:r>
            <a:r>
              <a:rPr lang="en-US" dirty="0" err="1">
                <a:latin typeface="American Typewriter"/>
                <a:cs typeface="American Typewriter"/>
              </a:rPr>
              <a:t>chararray,age</a:t>
            </a:r>
            <a:r>
              <a:rPr lang="en-US" dirty="0">
                <a:latin typeface="American Typewriter"/>
                <a:cs typeface="American Typewriter"/>
              </a:rPr>
              <a:t>: </a:t>
            </a:r>
            <a:r>
              <a:rPr lang="en-US" dirty="0" err="1">
                <a:latin typeface="American Typewriter"/>
                <a:cs typeface="American Typewriter"/>
              </a:rPr>
              <a:t>int,salary</a:t>
            </a:r>
            <a:r>
              <a:rPr lang="en-US" dirty="0">
                <a:latin typeface="American Typewriter"/>
                <a:cs typeface="American Typewriter"/>
              </a:rPr>
              <a:t>: </a:t>
            </a:r>
            <a:r>
              <a:rPr lang="en-US" dirty="0" err="1">
                <a:latin typeface="American Typewriter"/>
                <a:cs typeface="American Typewriter"/>
              </a:rPr>
              <a:t>double,city</a:t>
            </a:r>
            <a:r>
              <a:rPr lang="en-US" dirty="0">
                <a:latin typeface="American Typewriter"/>
                <a:cs typeface="American Typewriter"/>
              </a:rPr>
              <a:t>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)},phones: {(name: </a:t>
            </a:r>
            <a:r>
              <a:rPr lang="en-US" dirty="0" err="1">
                <a:latin typeface="American Typewriter"/>
                <a:cs typeface="American Typewriter"/>
              </a:rPr>
              <a:t>chararray,phone</a:t>
            </a:r>
            <a:r>
              <a:rPr lang="en-US" dirty="0">
                <a:latin typeface="American Typewriter"/>
                <a:cs typeface="American Typewriter"/>
              </a:rPr>
              <a:t>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)}}</a:t>
            </a:r>
            <a:endParaRPr lang="en-US" dirty="0" smtClean="0">
              <a:latin typeface="American Typewriter"/>
              <a:cs typeface="American Typewriter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DUMP </a:t>
            </a:r>
            <a:r>
              <a:rPr lang="en-US" dirty="0" err="1" smtClean="0">
                <a:latin typeface="American Typewriter"/>
                <a:cs typeface="American Typewriter"/>
              </a:rPr>
              <a:t>emp</a:t>
            </a:r>
            <a:r>
              <a:rPr lang="en-US" dirty="0">
                <a:latin typeface="American Typewriter"/>
                <a:cs typeface="American Typewriter"/>
              </a:rPr>
              <a:t>;</a:t>
            </a:r>
            <a:br>
              <a:rPr lang="en-US" dirty="0">
                <a:latin typeface="American Typewriter"/>
                <a:cs typeface="American Typewriter"/>
              </a:rPr>
            </a:br>
            <a:r>
              <a:rPr lang="en-US" dirty="0">
                <a:latin typeface="American Typewriter"/>
                <a:cs typeface="American Typewriter"/>
              </a:rPr>
              <a:t>(Bob,{(Bob,21,70500.0, San Antonio)},{(Bob, 210-443-3224)})</a:t>
            </a:r>
          </a:p>
          <a:p>
            <a:r>
              <a:rPr lang="en-US" dirty="0">
                <a:latin typeface="American Typewriter"/>
                <a:cs typeface="American Typewriter"/>
              </a:rPr>
              <a:t>(Paul,{(Paul,34,81400.0, Austin)},{(Paul, 512-732-9473)})</a:t>
            </a:r>
          </a:p>
          <a:p>
            <a:r>
              <a:rPr lang="en-US" dirty="0">
                <a:latin typeface="American Typewriter"/>
                <a:cs typeface="American Typewriter"/>
              </a:rPr>
              <a:t>(Erica,{(Erica,47,96200.0, Dallas)},{(Erica, 214-789-4693)})</a:t>
            </a:r>
          </a:p>
          <a:p>
            <a:r>
              <a:rPr lang="en-US" dirty="0">
                <a:latin typeface="American Typewriter"/>
                <a:cs typeface="American Typewriter"/>
              </a:rPr>
              <a:t>(Ashley,{(Ashley,22,67000.0, Dallas)},{(Ashley, 214-549-8743)})</a:t>
            </a:r>
          </a:p>
          <a:p>
            <a:r>
              <a:rPr lang="en-US" dirty="0">
                <a:latin typeface="American Typewriter"/>
                <a:cs typeface="American Typewriter"/>
              </a:rPr>
              <a:t>(Samantha,{(Samantha,41,68940.0, Houston)},{(Samantha, 713-797-4793)})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0061" y="2780203"/>
            <a:ext cx="5420152" cy="280019"/>
          </a:xfrm>
          <a:prstGeom prst="rect">
            <a:avLst/>
          </a:prstGeom>
          <a:solidFill>
            <a:srgbClr val="FFFF00">
              <a:alpha val="10000"/>
            </a:srgbClr>
          </a:solidFill>
          <a:ln w="12700" cmpd="sng"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30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FOREACH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FOREACH operator transforms data into a new relation based on the columns of the data</a:t>
            </a:r>
          </a:p>
          <a:p>
            <a:r>
              <a:rPr lang="en-US" dirty="0" smtClean="0"/>
              <a:t>FOREACH syntax is:</a:t>
            </a:r>
          </a:p>
          <a:p>
            <a:pPr lvl="1"/>
            <a:r>
              <a:rPr lang="en-US" i="1" dirty="0" smtClean="0"/>
              <a:t>alias2</a:t>
            </a:r>
            <a:r>
              <a:rPr lang="en-US" dirty="0" smtClean="0"/>
              <a:t> = FOREACH </a:t>
            </a:r>
            <a:r>
              <a:rPr lang="en-US" i="1" dirty="0" smtClean="0"/>
              <a:t>alias1</a:t>
            </a:r>
            <a:r>
              <a:rPr lang="en-US" dirty="0" smtClean="0"/>
              <a:t> GENERATE </a:t>
            </a:r>
            <a:r>
              <a:rPr lang="en-US" i="1" dirty="0" smtClean="0"/>
              <a:t>expression</a:t>
            </a:r>
          </a:p>
          <a:p>
            <a:pPr lvl="2"/>
            <a:r>
              <a:rPr lang="en-US" i="1" dirty="0" smtClean="0"/>
              <a:t>alias1</a:t>
            </a:r>
            <a:r>
              <a:rPr lang="en-US" dirty="0" smtClean="0"/>
              <a:t> = an existing relation</a:t>
            </a:r>
          </a:p>
          <a:p>
            <a:pPr lvl="2"/>
            <a:r>
              <a:rPr lang="en-US" i="1" dirty="0" smtClean="0"/>
              <a:t>expression</a:t>
            </a:r>
            <a:r>
              <a:rPr lang="en-US" dirty="0" smtClean="0"/>
              <a:t> = an expression that determines the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45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FOREACH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FOREACH creates a bag of tuples, e.g.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0145" y="1436415"/>
            <a:ext cx="7310338" cy="29779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grunt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&gt; </a:t>
            </a:r>
            <a:r>
              <a:rPr lang="en-US" dirty="0">
                <a:latin typeface="American Typewriter"/>
                <a:cs typeface="American Typewriter"/>
              </a:rPr>
              <a:t>employees = LOAD </a:t>
            </a:r>
            <a:r>
              <a:rPr lang="en-US" dirty="0" smtClean="0">
                <a:latin typeface="American Typewriter"/>
                <a:cs typeface="American Typewriter"/>
              </a:rPr>
              <a:t>'</a:t>
            </a:r>
            <a:r>
              <a:rPr lang="en-US" dirty="0" err="1" smtClean="0">
                <a:latin typeface="American Typewriter"/>
                <a:cs typeface="American Typewriter"/>
              </a:rPr>
              <a:t>employee.csv</a:t>
            </a:r>
            <a:r>
              <a:rPr lang="en-US" dirty="0" smtClean="0">
                <a:latin typeface="American Typewriter"/>
                <a:cs typeface="American Typewriter"/>
              </a:rPr>
              <a:t>' </a:t>
            </a:r>
            <a:r>
              <a:rPr lang="en-US" dirty="0">
                <a:latin typeface="American Typewriter"/>
                <a:cs typeface="American Typewriter"/>
              </a:rPr>
              <a:t>USING </a:t>
            </a:r>
            <a:r>
              <a:rPr lang="en-US" dirty="0" err="1">
                <a:latin typeface="American Typewriter"/>
                <a:cs typeface="American Typewriter"/>
              </a:rPr>
              <a:t>PigStorage</a:t>
            </a:r>
            <a:r>
              <a:rPr lang="en-US" dirty="0">
                <a:latin typeface="American Typewriter"/>
                <a:cs typeface="American Typewriter"/>
              </a:rPr>
              <a:t>(',') AS (name: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, age: </a:t>
            </a:r>
            <a:r>
              <a:rPr lang="en-US" dirty="0" err="1">
                <a:latin typeface="American Typewriter"/>
                <a:cs typeface="American Typewriter"/>
              </a:rPr>
              <a:t>int</a:t>
            </a:r>
            <a:r>
              <a:rPr lang="en-US" dirty="0">
                <a:latin typeface="American Typewriter"/>
                <a:cs typeface="American Typewriter"/>
              </a:rPr>
              <a:t>, salary: double, city: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)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salaries = FOREACH employees GENERATE salary, city;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grunt&gt; DESCRIBE salaries;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grunt&gt; DUMP salaries;</a:t>
            </a:r>
          </a:p>
          <a:p>
            <a:r>
              <a:rPr lang="sv-SE" dirty="0">
                <a:latin typeface="American Typewriter"/>
                <a:cs typeface="American Typewriter"/>
              </a:rPr>
              <a:t>(70500.0, San Antonio)</a:t>
            </a:r>
          </a:p>
          <a:p>
            <a:r>
              <a:rPr lang="sv-SE" dirty="0">
                <a:latin typeface="American Typewriter"/>
                <a:cs typeface="American Typewriter"/>
              </a:rPr>
              <a:t>(81400.0, Austin)</a:t>
            </a:r>
          </a:p>
          <a:p>
            <a:r>
              <a:rPr lang="sv-SE" dirty="0">
                <a:latin typeface="American Typewriter"/>
                <a:cs typeface="American Typewriter"/>
              </a:rPr>
              <a:t>(96200.0, Dallas)</a:t>
            </a:r>
          </a:p>
          <a:p>
            <a:r>
              <a:rPr lang="sv-SE" dirty="0">
                <a:latin typeface="American Typewriter"/>
                <a:cs typeface="American Typewriter"/>
              </a:rPr>
              <a:t>(68940.0, Houston)</a:t>
            </a:r>
          </a:p>
          <a:p>
            <a:r>
              <a:rPr lang="sv-SE" dirty="0">
                <a:latin typeface="American Typewriter"/>
                <a:cs typeface="American Typewriter"/>
              </a:rPr>
              <a:t>(67000.0, Dallas</a:t>
            </a:r>
            <a:r>
              <a:rPr lang="sv-SE" dirty="0" smtClean="0">
                <a:latin typeface="American Typewriter"/>
                <a:cs typeface="American Typewriter"/>
              </a:rPr>
              <a:t>)</a:t>
            </a:r>
            <a:endParaRPr lang="en-US" dirty="0" smtClean="0">
              <a:latin typeface="American Typewriter"/>
              <a:cs typeface="American Typewriter"/>
            </a:endParaRPr>
          </a:p>
          <a:p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70072" y="1980146"/>
            <a:ext cx="5140142" cy="280019"/>
          </a:xfrm>
          <a:prstGeom prst="rect">
            <a:avLst/>
          </a:prstGeom>
          <a:solidFill>
            <a:srgbClr val="FFFF00">
              <a:alpha val="10000"/>
            </a:srgbClr>
          </a:solidFill>
          <a:ln w="12700" cmpd="sng"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0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FOREACH with grouping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FOREACH can be combined with grouping to compute aggregates</a:t>
            </a:r>
          </a:p>
          <a:p>
            <a:r>
              <a:rPr lang="en-US" dirty="0" smtClean="0"/>
              <a:t>Example below finds the total salary for each city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0145" y="1988208"/>
            <a:ext cx="7310338" cy="39238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grunt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&gt; </a:t>
            </a:r>
            <a:r>
              <a:rPr lang="en-US" dirty="0">
                <a:latin typeface="American Typewriter"/>
                <a:cs typeface="American Typewriter"/>
              </a:rPr>
              <a:t>employees = LOAD </a:t>
            </a:r>
            <a:r>
              <a:rPr lang="en-US" dirty="0" smtClean="0">
                <a:latin typeface="American Typewriter"/>
                <a:cs typeface="American Typewriter"/>
              </a:rPr>
              <a:t>'</a:t>
            </a:r>
            <a:r>
              <a:rPr lang="en-US" dirty="0" err="1" smtClean="0">
                <a:latin typeface="American Typewriter"/>
                <a:cs typeface="American Typewriter"/>
              </a:rPr>
              <a:t>employee.csv</a:t>
            </a:r>
            <a:r>
              <a:rPr lang="en-US" dirty="0" smtClean="0">
                <a:latin typeface="American Typewriter"/>
                <a:cs typeface="American Typewriter"/>
              </a:rPr>
              <a:t>' </a:t>
            </a:r>
            <a:r>
              <a:rPr lang="en-US" dirty="0">
                <a:latin typeface="American Typewriter"/>
                <a:cs typeface="American Typewriter"/>
              </a:rPr>
              <a:t>USING </a:t>
            </a:r>
            <a:r>
              <a:rPr lang="en-US" dirty="0" err="1">
                <a:latin typeface="American Typewriter"/>
                <a:cs typeface="American Typewriter"/>
              </a:rPr>
              <a:t>PigStorage</a:t>
            </a:r>
            <a:r>
              <a:rPr lang="en-US" dirty="0">
                <a:latin typeface="American Typewriter"/>
                <a:cs typeface="American Typewriter"/>
              </a:rPr>
              <a:t>(',') AS (name: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, age: </a:t>
            </a:r>
            <a:r>
              <a:rPr lang="en-US" dirty="0" err="1">
                <a:latin typeface="American Typewriter"/>
                <a:cs typeface="American Typewriter"/>
              </a:rPr>
              <a:t>int</a:t>
            </a:r>
            <a:r>
              <a:rPr lang="en-US" dirty="0">
                <a:latin typeface="American Typewriter"/>
                <a:cs typeface="American Typewriter"/>
              </a:rPr>
              <a:t>, salary: double, city: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)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salaries = FOREACH employees GENERATE salary, city;</a:t>
            </a: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err="1" smtClean="0">
                <a:latin typeface="American Typewriter"/>
                <a:cs typeface="American Typewriter"/>
              </a:rPr>
              <a:t>bycity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>
                <a:latin typeface="American Typewriter"/>
                <a:cs typeface="American Typewriter"/>
              </a:rPr>
              <a:t>= </a:t>
            </a:r>
            <a:r>
              <a:rPr lang="en-US" dirty="0" smtClean="0">
                <a:latin typeface="American Typewriter"/>
                <a:cs typeface="American Typewriter"/>
              </a:rPr>
              <a:t>GROUP salaries </a:t>
            </a:r>
            <a:r>
              <a:rPr lang="en-US" dirty="0">
                <a:latin typeface="American Typewriter"/>
                <a:cs typeface="American Typewriter"/>
              </a:rPr>
              <a:t>BY city;</a:t>
            </a: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err="1" smtClean="0">
                <a:latin typeface="American Typewriter"/>
                <a:cs typeface="American Typewriter"/>
              </a:rPr>
              <a:t>salarysum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>
                <a:latin typeface="American Typewriter"/>
                <a:cs typeface="American Typewriter"/>
              </a:rPr>
              <a:t>= FOREACH </a:t>
            </a:r>
            <a:r>
              <a:rPr lang="en-US" dirty="0" err="1">
                <a:latin typeface="American Typewriter"/>
                <a:cs typeface="American Typewriter"/>
              </a:rPr>
              <a:t>bycity</a:t>
            </a:r>
            <a:r>
              <a:rPr lang="en-US" dirty="0">
                <a:latin typeface="American Typewriter"/>
                <a:cs typeface="American Typewriter"/>
              </a:rPr>
              <a:t> GENERATE group, SUM(</a:t>
            </a:r>
            <a:r>
              <a:rPr lang="en-US" dirty="0" err="1">
                <a:latin typeface="American Typewriter"/>
                <a:cs typeface="American Typewriter"/>
              </a:rPr>
              <a:t>salaries.salary</a:t>
            </a:r>
            <a:r>
              <a:rPr lang="en-US" dirty="0">
                <a:latin typeface="American Typewriter"/>
                <a:cs typeface="American Typewriter"/>
              </a:rPr>
              <a:t>);</a:t>
            </a: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DESCRIBE </a:t>
            </a:r>
            <a:r>
              <a:rPr lang="en-US" dirty="0" err="1">
                <a:latin typeface="American Typewriter"/>
                <a:cs typeface="American Typewriter"/>
              </a:rPr>
              <a:t>salarysum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</a:p>
          <a:p>
            <a:r>
              <a:rPr lang="en-US" dirty="0" err="1">
                <a:latin typeface="American Typewriter"/>
                <a:cs typeface="American Typewriter"/>
              </a:rPr>
              <a:t>salarysum</a:t>
            </a:r>
            <a:r>
              <a:rPr lang="en-US" dirty="0">
                <a:latin typeface="American Typewriter"/>
                <a:cs typeface="American Typewriter"/>
              </a:rPr>
              <a:t>: {group: </a:t>
            </a:r>
            <a:r>
              <a:rPr lang="en-US" dirty="0" err="1">
                <a:latin typeface="American Typewriter"/>
                <a:cs typeface="American Typewriter"/>
              </a:rPr>
              <a:t>chararray,double</a:t>
            </a:r>
            <a:r>
              <a:rPr lang="en-US" dirty="0">
                <a:latin typeface="American Typewriter"/>
                <a:cs typeface="American Typewriter"/>
              </a:rPr>
              <a:t>}</a:t>
            </a: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DUMP </a:t>
            </a:r>
            <a:r>
              <a:rPr lang="en-US" dirty="0" err="1">
                <a:latin typeface="American Typewriter"/>
                <a:cs typeface="American Typewriter"/>
              </a:rPr>
              <a:t>salarysum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</a:p>
          <a:p>
            <a:r>
              <a:rPr lang="is-IS" dirty="0">
                <a:latin typeface="American Typewriter"/>
                <a:cs typeface="American Typewriter"/>
              </a:rPr>
              <a:t>( Austin,81400.0)</a:t>
            </a:r>
          </a:p>
          <a:p>
            <a:r>
              <a:rPr lang="is-IS" dirty="0">
                <a:latin typeface="American Typewriter"/>
                <a:cs typeface="American Typewriter"/>
              </a:rPr>
              <a:t>( Dallas,163200.0)</a:t>
            </a:r>
          </a:p>
          <a:p>
            <a:r>
              <a:rPr lang="is-IS" dirty="0">
                <a:latin typeface="American Typewriter"/>
                <a:cs typeface="American Typewriter"/>
              </a:rPr>
              <a:t>( Houston,68940.0)</a:t>
            </a:r>
          </a:p>
          <a:p>
            <a:r>
              <a:rPr lang="is-IS" dirty="0">
                <a:latin typeface="American Typewriter"/>
                <a:cs typeface="American Typewriter"/>
              </a:rPr>
              <a:t>( San Antonio,70500.0)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20079" y="3270240"/>
            <a:ext cx="4230116" cy="280019"/>
          </a:xfrm>
          <a:prstGeom prst="rect">
            <a:avLst/>
          </a:prstGeom>
          <a:solidFill>
            <a:srgbClr val="FFFF00">
              <a:alpha val="10000"/>
            </a:srgbClr>
          </a:solidFill>
          <a:ln w="12700" cmpd="sng"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0146" y="3550259"/>
            <a:ext cx="2539945" cy="280019"/>
          </a:xfrm>
          <a:prstGeom prst="rect">
            <a:avLst/>
          </a:prstGeom>
          <a:solidFill>
            <a:srgbClr val="FFFF00">
              <a:alpha val="10000"/>
            </a:srgbClr>
          </a:solidFill>
          <a:ln w="12700" cmpd="sng"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3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FLATTEN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Successive operations often produce bags of bags</a:t>
            </a:r>
          </a:p>
          <a:p>
            <a:r>
              <a:rPr lang="en-US" dirty="0" smtClean="0"/>
              <a:t>FLATTEN removes one level of nesting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0145" y="1988208"/>
            <a:ext cx="7310338" cy="2582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err="1" smtClean="0">
                <a:latin typeface="American Typewriter"/>
                <a:cs typeface="American Typewriter"/>
              </a:rPr>
              <a:t>employeeskills</a:t>
            </a:r>
            <a:r>
              <a:rPr lang="en-US" dirty="0" smtClean="0">
                <a:latin typeface="American Typewriter"/>
                <a:cs typeface="American Typewriter"/>
              </a:rPr>
              <a:t> = </a:t>
            </a:r>
            <a:r>
              <a:rPr lang="en-US" dirty="0">
                <a:latin typeface="American Typewriter"/>
                <a:cs typeface="American Typewriter"/>
              </a:rPr>
              <a:t>LOAD </a:t>
            </a:r>
            <a:r>
              <a:rPr lang="en-US" dirty="0" smtClean="0">
                <a:latin typeface="American Typewriter"/>
                <a:cs typeface="American Typewriter"/>
              </a:rPr>
              <a:t>'</a:t>
            </a:r>
            <a:r>
              <a:rPr lang="en-US" dirty="0" err="1" smtClean="0">
                <a:latin typeface="American Typewriter"/>
                <a:cs typeface="American Typewriter"/>
              </a:rPr>
              <a:t>skills.csv</a:t>
            </a:r>
            <a:r>
              <a:rPr lang="en-US" dirty="0" smtClean="0">
                <a:latin typeface="American Typewriter"/>
                <a:cs typeface="American Typewriter"/>
              </a:rPr>
              <a:t>' </a:t>
            </a:r>
            <a:r>
              <a:rPr lang="en-US" dirty="0">
                <a:latin typeface="American Typewriter"/>
                <a:cs typeface="American Typewriter"/>
              </a:rPr>
              <a:t>USING </a:t>
            </a:r>
            <a:r>
              <a:rPr lang="en-US" dirty="0" err="1">
                <a:latin typeface="American Typewriter"/>
                <a:cs typeface="American Typewriter"/>
              </a:rPr>
              <a:t>PigStorage</a:t>
            </a:r>
            <a:r>
              <a:rPr lang="en-US" dirty="0">
                <a:latin typeface="American Typewriter"/>
                <a:cs typeface="American Typewriter"/>
              </a:rPr>
              <a:t>(',') AS (name: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, </a:t>
            </a:r>
            <a:r>
              <a:rPr lang="en-US" dirty="0" smtClean="0">
                <a:latin typeface="American Typewriter"/>
                <a:cs typeface="American Typewriter"/>
              </a:rPr>
              <a:t>experience: </a:t>
            </a:r>
            <a:r>
              <a:rPr lang="en-US" dirty="0" err="1">
                <a:latin typeface="American Typewriter"/>
                <a:cs typeface="American Typewriter"/>
              </a:rPr>
              <a:t>int</a:t>
            </a:r>
            <a:r>
              <a:rPr lang="en-US" dirty="0">
                <a:latin typeface="American Typewriter"/>
                <a:cs typeface="American Typewriter"/>
              </a:rPr>
              <a:t>, </a:t>
            </a:r>
            <a:r>
              <a:rPr lang="en-US" dirty="0" err="1" smtClean="0">
                <a:latin typeface="American Typewriter"/>
                <a:cs typeface="American Typewriter"/>
              </a:rPr>
              <a:t>skills:bag</a:t>
            </a:r>
            <a:r>
              <a:rPr lang="en-US" dirty="0" smtClean="0">
                <a:latin typeface="American Typewriter"/>
                <a:cs typeface="American Typewriter"/>
              </a:rPr>
              <a:t>{ t:(p: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 smtClean="0">
                <a:latin typeface="American Typewriter"/>
                <a:cs typeface="American Typewriter"/>
              </a:rPr>
              <a:t>)});</a:t>
            </a: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skills = FOREACH </a:t>
            </a:r>
            <a:r>
              <a:rPr lang="en-US" dirty="0" err="1" smtClean="0">
                <a:latin typeface="American Typewriter"/>
                <a:cs typeface="American Typewriter"/>
              </a:rPr>
              <a:t>employeeskills</a:t>
            </a:r>
            <a:r>
              <a:rPr lang="en-US" dirty="0" smtClean="0">
                <a:latin typeface="American Typewriter"/>
                <a:cs typeface="American Typewriter"/>
              </a:rPr>
              <a:t> GENERATE name, FLATTEN(skills) AS skillset;</a:t>
            </a: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err="1" smtClean="0">
                <a:latin typeface="American Typewriter"/>
                <a:cs typeface="American Typewriter"/>
              </a:rPr>
              <a:t>byskills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>
                <a:latin typeface="American Typewriter"/>
                <a:cs typeface="American Typewriter"/>
              </a:rPr>
              <a:t>= </a:t>
            </a:r>
            <a:r>
              <a:rPr lang="en-US" dirty="0" smtClean="0">
                <a:latin typeface="American Typewriter"/>
                <a:cs typeface="American Typewriter"/>
              </a:rPr>
              <a:t>GROUP skills </a:t>
            </a:r>
            <a:r>
              <a:rPr lang="en-US" dirty="0">
                <a:latin typeface="American Typewriter"/>
                <a:cs typeface="American Typewriter"/>
              </a:rPr>
              <a:t>BY </a:t>
            </a:r>
            <a:r>
              <a:rPr lang="en-US" dirty="0" smtClean="0">
                <a:latin typeface="American Typewriter"/>
                <a:cs typeface="American Typewriter"/>
              </a:rPr>
              <a:t>skillset;</a:t>
            </a:r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DESCRIBE </a:t>
            </a:r>
            <a:r>
              <a:rPr lang="en-US" dirty="0" err="1" smtClean="0">
                <a:latin typeface="American Typewriter"/>
                <a:cs typeface="American Typewriter"/>
              </a:rPr>
              <a:t>byskills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DUMP </a:t>
            </a:r>
            <a:r>
              <a:rPr lang="en-US" dirty="0" err="1" smtClean="0">
                <a:latin typeface="American Typewriter"/>
                <a:cs typeface="American Typewriter"/>
              </a:rPr>
              <a:t>byskills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4325" y="5320270"/>
            <a:ext cx="310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 IS INCORRECT 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18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SAMPLE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simple way to sample your data</a:t>
            </a:r>
          </a:p>
          <a:p>
            <a:r>
              <a:rPr lang="en-US" dirty="0" smtClean="0"/>
              <a:t>Reads through all data and returns a percentage of the rows</a:t>
            </a:r>
          </a:p>
          <a:p>
            <a:r>
              <a:rPr lang="en-US" dirty="0" smtClean="0"/>
              <a:t>Expressed as a double value between 0 and 1</a:t>
            </a:r>
          </a:p>
          <a:p>
            <a:pPr lvl="1"/>
            <a:r>
              <a:rPr lang="en-US" dirty="0" smtClean="0"/>
              <a:t>e.g. 0.3 means 30%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0145" y="3219622"/>
            <a:ext cx="7310338" cy="20869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grunt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&gt; </a:t>
            </a:r>
            <a:r>
              <a:rPr lang="en-US" dirty="0">
                <a:latin typeface="American Typewriter"/>
                <a:cs typeface="American Typewriter"/>
              </a:rPr>
              <a:t>employees = LOAD </a:t>
            </a:r>
            <a:r>
              <a:rPr lang="en-US" dirty="0" smtClean="0">
                <a:latin typeface="American Typewriter"/>
                <a:cs typeface="American Typewriter"/>
              </a:rPr>
              <a:t>'</a:t>
            </a:r>
            <a:r>
              <a:rPr lang="en-US" dirty="0" err="1" smtClean="0">
                <a:latin typeface="American Typewriter"/>
                <a:cs typeface="American Typewriter"/>
              </a:rPr>
              <a:t>employee.csv</a:t>
            </a:r>
            <a:r>
              <a:rPr lang="en-US" dirty="0" smtClean="0">
                <a:latin typeface="American Typewriter"/>
                <a:cs typeface="American Typewriter"/>
              </a:rPr>
              <a:t>' </a:t>
            </a:r>
            <a:r>
              <a:rPr lang="en-US" dirty="0">
                <a:latin typeface="American Typewriter"/>
                <a:cs typeface="American Typewriter"/>
              </a:rPr>
              <a:t>USING </a:t>
            </a:r>
            <a:r>
              <a:rPr lang="en-US" dirty="0" err="1">
                <a:latin typeface="American Typewriter"/>
                <a:cs typeface="American Typewriter"/>
              </a:rPr>
              <a:t>PigStorage</a:t>
            </a:r>
            <a:r>
              <a:rPr lang="en-US" dirty="0">
                <a:latin typeface="American Typewriter"/>
                <a:cs typeface="American Typewriter"/>
              </a:rPr>
              <a:t>(',') AS (name: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, age: </a:t>
            </a:r>
            <a:r>
              <a:rPr lang="en-US" dirty="0" err="1">
                <a:latin typeface="American Typewriter"/>
                <a:cs typeface="American Typewriter"/>
              </a:rPr>
              <a:t>int</a:t>
            </a:r>
            <a:r>
              <a:rPr lang="en-US" dirty="0">
                <a:latin typeface="American Typewriter"/>
                <a:cs typeface="American Typewriter"/>
              </a:rPr>
              <a:t>, salary: double, city: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)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err="1" smtClean="0">
                <a:latin typeface="American Typewriter"/>
                <a:cs typeface="American Typewriter"/>
              </a:rPr>
              <a:t>sampleset</a:t>
            </a:r>
            <a:r>
              <a:rPr lang="en-US" dirty="0" smtClean="0">
                <a:latin typeface="American Typewriter"/>
                <a:cs typeface="American Typewriter"/>
              </a:rPr>
              <a:t> = SAMPLE employees 0.3;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DUMP </a:t>
            </a:r>
            <a:r>
              <a:rPr lang="en-US" dirty="0" err="1" smtClean="0">
                <a:latin typeface="American Typewriter"/>
                <a:cs typeface="American Typewriter"/>
              </a:rPr>
              <a:t>sampleset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</a:p>
          <a:p>
            <a:r>
              <a:rPr lang="sv-SE" dirty="0">
                <a:latin typeface="American Typewriter"/>
                <a:cs typeface="American Typewriter"/>
              </a:rPr>
              <a:t>(Bob,21,70500.0, San Antonio)</a:t>
            </a:r>
          </a:p>
          <a:p>
            <a:r>
              <a:rPr lang="sv-SE" dirty="0">
                <a:latin typeface="American Typewriter"/>
                <a:cs typeface="American Typewriter"/>
              </a:rPr>
              <a:t>(Erica,47,96200.0, Dallas)</a:t>
            </a:r>
            <a:endParaRPr lang="en-US" dirty="0" smtClean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590938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Pig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EXPLAIN, ILLUSTRATE and DESCRIBE to debug </a:t>
            </a:r>
          </a:p>
          <a:p>
            <a:r>
              <a:rPr lang="en-US" dirty="0" smtClean="0"/>
              <a:t>First use local cluster to test your scripts before running it in the cluster</a:t>
            </a:r>
          </a:p>
          <a:p>
            <a:pPr lvl="1"/>
            <a:r>
              <a:rPr lang="en-US" dirty="0" smtClean="0"/>
              <a:t>No waiting for a slot</a:t>
            </a:r>
          </a:p>
          <a:p>
            <a:pPr lvl="1"/>
            <a:r>
              <a:rPr lang="en-US" dirty="0" smtClean="0"/>
              <a:t>Logs appear on your screen rather than on a remote task node</a:t>
            </a:r>
          </a:p>
          <a:p>
            <a:pPr lvl="1"/>
            <a:r>
              <a:rPr lang="en-US" dirty="0" smtClean="0"/>
              <a:t>A debugger can be attached to the process since it is local</a:t>
            </a:r>
          </a:p>
          <a:p>
            <a:pPr lvl="1"/>
            <a:r>
              <a:rPr lang="en-US" dirty="0" smtClean="0"/>
              <a:t>May be slower – does not matter for debugging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49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EXPLAIN to 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shows how Pig compiles a script into </a:t>
            </a:r>
            <a:r>
              <a:rPr lang="en-US" dirty="0" err="1" smtClean="0"/>
              <a:t>MapReduce</a:t>
            </a:r>
            <a:r>
              <a:rPr lang="en-US" dirty="0" smtClean="0"/>
              <a:t> jobs</a:t>
            </a:r>
          </a:p>
          <a:p>
            <a:r>
              <a:rPr lang="en-US" dirty="0" smtClean="0"/>
              <a:t>It provides Logical and Physical execution details</a:t>
            </a:r>
          </a:p>
          <a:p>
            <a:pPr lvl="1"/>
            <a:r>
              <a:rPr lang="en-US" dirty="0" smtClean="0"/>
              <a:t>It produces a logical plan</a:t>
            </a:r>
          </a:p>
          <a:p>
            <a:pPr lvl="1"/>
            <a:r>
              <a:rPr lang="en-US" dirty="0" smtClean="0"/>
              <a:t>Show logical operators that Pig will use to execute the script</a:t>
            </a:r>
          </a:p>
          <a:p>
            <a:pPr lvl="1"/>
            <a:r>
              <a:rPr lang="en-US" dirty="0" smtClean="0"/>
              <a:t>Flow of the chart displayed is bottom-to-top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0902" y="2976748"/>
            <a:ext cx="7310338" cy="1149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grunt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&gt; </a:t>
            </a:r>
            <a:r>
              <a:rPr lang="en-US" dirty="0">
                <a:latin typeface="American Typewriter"/>
                <a:cs typeface="American Typewriter"/>
              </a:rPr>
              <a:t>employees = LOAD </a:t>
            </a:r>
            <a:r>
              <a:rPr lang="en-US" dirty="0" smtClean="0">
                <a:latin typeface="American Typewriter"/>
                <a:cs typeface="American Typewriter"/>
              </a:rPr>
              <a:t>'</a:t>
            </a:r>
            <a:r>
              <a:rPr lang="en-US" dirty="0" err="1" smtClean="0">
                <a:latin typeface="American Typewriter"/>
                <a:cs typeface="American Typewriter"/>
              </a:rPr>
              <a:t>employee.csv</a:t>
            </a:r>
            <a:r>
              <a:rPr lang="en-US" dirty="0" smtClean="0">
                <a:latin typeface="American Typewriter"/>
                <a:cs typeface="American Typewriter"/>
              </a:rPr>
              <a:t>' </a:t>
            </a:r>
            <a:r>
              <a:rPr lang="en-US" dirty="0">
                <a:latin typeface="American Typewriter"/>
                <a:cs typeface="American Typewriter"/>
              </a:rPr>
              <a:t>USING </a:t>
            </a:r>
            <a:r>
              <a:rPr lang="en-US" dirty="0" err="1">
                <a:latin typeface="American Typewriter"/>
                <a:cs typeface="American Typewriter"/>
              </a:rPr>
              <a:t>PigStorage</a:t>
            </a:r>
            <a:r>
              <a:rPr lang="en-US" dirty="0">
                <a:latin typeface="American Typewriter"/>
                <a:cs typeface="American Typewriter"/>
              </a:rPr>
              <a:t>(',') AS (name: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, age: </a:t>
            </a:r>
            <a:r>
              <a:rPr lang="en-US" dirty="0" err="1">
                <a:latin typeface="American Typewriter"/>
                <a:cs typeface="American Typewriter"/>
              </a:rPr>
              <a:t>int</a:t>
            </a:r>
            <a:r>
              <a:rPr lang="en-US" dirty="0">
                <a:latin typeface="American Typewriter"/>
                <a:cs typeface="American Typewriter"/>
              </a:rPr>
              <a:t>, salary: double, city: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)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salaries = FOREACH employees GENERATE salary, city;</a:t>
            </a: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err="1" smtClean="0">
                <a:latin typeface="American Typewriter"/>
                <a:cs typeface="American Typewriter"/>
              </a:rPr>
              <a:t>bycity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>
                <a:latin typeface="American Typewriter"/>
                <a:cs typeface="American Typewriter"/>
              </a:rPr>
              <a:t>= </a:t>
            </a:r>
            <a:r>
              <a:rPr lang="en-US" dirty="0" smtClean="0">
                <a:latin typeface="American Typewriter"/>
                <a:cs typeface="American Typewriter"/>
              </a:rPr>
              <a:t>GROUP salaries </a:t>
            </a:r>
            <a:r>
              <a:rPr lang="en-US" dirty="0">
                <a:latin typeface="American Typewriter"/>
                <a:cs typeface="American Typewriter"/>
              </a:rPr>
              <a:t>BY city;</a:t>
            </a: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EXPLAIN </a:t>
            </a:r>
            <a:r>
              <a:rPr lang="en-US" dirty="0" err="1" smtClean="0">
                <a:latin typeface="American Typewriter"/>
                <a:cs typeface="American Typewriter"/>
              </a:rPr>
              <a:t>bycity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02" y="4215027"/>
            <a:ext cx="7310338" cy="2237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 fontScale="32500" lnSpcReduction="20000"/>
          </a:bodyPr>
          <a:lstStyle/>
          <a:p>
            <a:r>
              <a:rPr lang="en-US" dirty="0">
                <a:latin typeface="American Typewriter"/>
                <a:cs typeface="American Typewriter"/>
              </a:rPr>
              <a:t>#-----------------------------------------------</a:t>
            </a:r>
          </a:p>
          <a:p>
            <a:r>
              <a:rPr lang="en-US" dirty="0">
                <a:latin typeface="American Typewriter"/>
                <a:cs typeface="American Typewriter"/>
              </a:rPr>
              <a:t># New Logical Plan:</a:t>
            </a:r>
          </a:p>
          <a:p>
            <a:r>
              <a:rPr lang="en-US" dirty="0">
                <a:latin typeface="American Typewriter"/>
                <a:cs typeface="American Typewriter"/>
              </a:rPr>
              <a:t>#-----------------------------------------------</a:t>
            </a:r>
          </a:p>
          <a:p>
            <a:r>
              <a:rPr lang="en-US" dirty="0" err="1">
                <a:latin typeface="American Typewriter"/>
                <a:cs typeface="American Typewriter"/>
              </a:rPr>
              <a:t>bycity</a:t>
            </a:r>
            <a:r>
              <a:rPr lang="en-US" dirty="0">
                <a:latin typeface="American Typewriter"/>
                <a:cs typeface="American Typewriter"/>
              </a:rPr>
              <a:t>: (Name: </a:t>
            </a:r>
            <a:r>
              <a:rPr lang="en-US" dirty="0" err="1">
                <a:latin typeface="American Typewriter"/>
                <a:cs typeface="American Typewriter"/>
              </a:rPr>
              <a:t>LOStore</a:t>
            </a:r>
            <a:r>
              <a:rPr lang="en-US" dirty="0">
                <a:latin typeface="American Typewriter"/>
                <a:cs typeface="American Typewriter"/>
              </a:rPr>
              <a:t> Schema: group#14:chararray,salaries#19:bag{#26:tuple(salary#13:double,city#14:chararray)})</a:t>
            </a:r>
            <a:r>
              <a:rPr lang="en-US" dirty="0" err="1">
                <a:latin typeface="American Typewriter"/>
                <a:cs typeface="American Typewriter"/>
              </a:rPr>
              <a:t>ColumnPrune:InputUids</a:t>
            </a:r>
            <a:r>
              <a:rPr lang="en-US" dirty="0">
                <a:latin typeface="American Typewriter"/>
                <a:cs typeface="American Typewriter"/>
              </a:rPr>
              <a:t>=[19, 14]</a:t>
            </a:r>
            <a:r>
              <a:rPr lang="en-US" dirty="0" err="1">
                <a:latin typeface="American Typewriter"/>
                <a:cs typeface="American Typewriter"/>
              </a:rPr>
              <a:t>ColumnPrune:OutputUids</a:t>
            </a:r>
            <a:r>
              <a:rPr lang="en-US" dirty="0">
                <a:latin typeface="American Typewriter"/>
                <a:cs typeface="American Typewriter"/>
              </a:rPr>
              <a:t>=[19, 14]</a:t>
            </a:r>
          </a:p>
          <a:p>
            <a:r>
              <a:rPr lang="en-US" dirty="0">
                <a:latin typeface="American Typewriter"/>
                <a:cs typeface="American Typewriter"/>
              </a:rPr>
              <a:t>|</a:t>
            </a:r>
          </a:p>
          <a:p>
            <a:r>
              <a:rPr lang="en-US" dirty="0">
                <a:latin typeface="American Typewriter"/>
                <a:cs typeface="American Typewriter"/>
              </a:rPr>
              <a:t>|---</a:t>
            </a:r>
            <a:r>
              <a:rPr lang="en-US" dirty="0" err="1">
                <a:latin typeface="American Typewriter"/>
                <a:cs typeface="American Typewriter"/>
              </a:rPr>
              <a:t>bycity</a:t>
            </a:r>
            <a:r>
              <a:rPr lang="en-US" dirty="0">
                <a:latin typeface="American Typewriter"/>
                <a:cs typeface="American Typewriter"/>
              </a:rPr>
              <a:t>: (Name: </a:t>
            </a:r>
            <a:r>
              <a:rPr lang="en-US" dirty="0" err="1">
                <a:latin typeface="American Typewriter"/>
                <a:cs typeface="American Typewriter"/>
              </a:rPr>
              <a:t>LOCogroup</a:t>
            </a:r>
            <a:r>
              <a:rPr lang="en-US" dirty="0">
                <a:latin typeface="American Typewriter"/>
                <a:cs typeface="American Typewriter"/>
              </a:rPr>
              <a:t> Schema: group#14:chararray,salaries#19:bag{#26:tuple(salary#13:double,city#14:chararray)})</a:t>
            </a:r>
            <a:r>
              <a:rPr lang="en-US" dirty="0" err="1">
                <a:latin typeface="American Typewriter"/>
                <a:cs typeface="American Typewriter"/>
              </a:rPr>
              <a:t>ColumnPrune:InputUids</a:t>
            </a:r>
            <a:r>
              <a:rPr lang="en-US" dirty="0">
                <a:latin typeface="American Typewriter"/>
                <a:cs typeface="American Typewriter"/>
              </a:rPr>
              <a:t>=[13, 14]</a:t>
            </a:r>
            <a:r>
              <a:rPr lang="en-US" dirty="0" err="1">
                <a:latin typeface="American Typewriter"/>
                <a:cs typeface="American Typewriter"/>
              </a:rPr>
              <a:t>ColumnPrune:OutputUids</a:t>
            </a:r>
            <a:r>
              <a:rPr lang="en-US" dirty="0">
                <a:latin typeface="American Typewriter"/>
                <a:cs typeface="American Typewriter"/>
              </a:rPr>
              <a:t>=[19, 14]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|   |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|   city:(Name: Project Type: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err="1">
                <a:latin typeface="American Typewriter"/>
                <a:cs typeface="American Typewriter"/>
              </a:rPr>
              <a:t>Uid</a:t>
            </a:r>
            <a:r>
              <a:rPr lang="en-US" dirty="0">
                <a:latin typeface="American Typewriter"/>
                <a:cs typeface="American Typewriter"/>
              </a:rPr>
              <a:t>: 14 Input: 0 Column: 1)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|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|---salaries: (Name: </a:t>
            </a:r>
            <a:r>
              <a:rPr lang="en-US" dirty="0" err="1">
                <a:latin typeface="American Typewriter"/>
                <a:cs typeface="American Typewriter"/>
              </a:rPr>
              <a:t>LOForEach</a:t>
            </a:r>
            <a:r>
              <a:rPr lang="en-US" dirty="0">
                <a:latin typeface="American Typewriter"/>
                <a:cs typeface="American Typewriter"/>
              </a:rPr>
              <a:t> Schema: salary#13:double,city#14:chararray)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|   |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|   (Name: </a:t>
            </a:r>
            <a:r>
              <a:rPr lang="en-US" dirty="0" err="1">
                <a:latin typeface="American Typewriter"/>
                <a:cs typeface="American Typewriter"/>
              </a:rPr>
              <a:t>LOGenerate</a:t>
            </a:r>
            <a:r>
              <a:rPr lang="en-US" dirty="0">
                <a:latin typeface="American Typewriter"/>
                <a:cs typeface="American Typewriter"/>
              </a:rPr>
              <a:t>[</a:t>
            </a:r>
            <a:r>
              <a:rPr lang="en-US" dirty="0" err="1">
                <a:latin typeface="American Typewriter"/>
                <a:cs typeface="American Typewriter"/>
              </a:rPr>
              <a:t>false,false</a:t>
            </a:r>
            <a:r>
              <a:rPr lang="en-US" dirty="0">
                <a:latin typeface="American Typewriter"/>
                <a:cs typeface="American Typewriter"/>
              </a:rPr>
              <a:t>] Schema: salary#13:double,city#14:chararray)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|   |   |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|   |   (Name: Cast Type: double </a:t>
            </a:r>
            <a:r>
              <a:rPr lang="en-US" dirty="0" err="1">
                <a:latin typeface="American Typewriter"/>
                <a:cs typeface="American Typewriter"/>
              </a:rPr>
              <a:t>Uid</a:t>
            </a:r>
            <a:r>
              <a:rPr lang="en-US" dirty="0">
                <a:latin typeface="American Typewriter"/>
                <a:cs typeface="American Typewriter"/>
              </a:rPr>
              <a:t>: 13)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|   |   |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|   |   |---salary:(Name: Project Type: </a:t>
            </a:r>
            <a:r>
              <a:rPr lang="en-US" dirty="0" err="1">
                <a:latin typeface="American Typewriter"/>
                <a:cs typeface="American Typewriter"/>
              </a:rPr>
              <a:t>bytearray</a:t>
            </a:r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err="1">
                <a:latin typeface="American Typewriter"/>
                <a:cs typeface="American Typewriter"/>
              </a:rPr>
              <a:t>Uid</a:t>
            </a:r>
            <a:r>
              <a:rPr lang="en-US" dirty="0">
                <a:latin typeface="American Typewriter"/>
                <a:cs typeface="American Typewriter"/>
              </a:rPr>
              <a:t>: 13 Input: 0 Column: (*))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|   |   |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|   |   (Name: Cast Type: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err="1">
                <a:latin typeface="American Typewriter"/>
                <a:cs typeface="American Typewriter"/>
              </a:rPr>
              <a:t>Uid</a:t>
            </a:r>
            <a:r>
              <a:rPr lang="en-US" dirty="0">
                <a:latin typeface="American Typewriter"/>
                <a:cs typeface="American Typewriter"/>
              </a:rPr>
              <a:t>: 14)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|   |   |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|   |   |---city:(Name: Project Type: </a:t>
            </a:r>
            <a:r>
              <a:rPr lang="en-US" dirty="0" err="1">
                <a:latin typeface="American Typewriter"/>
                <a:cs typeface="American Typewriter"/>
              </a:rPr>
              <a:t>bytearray</a:t>
            </a:r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err="1">
                <a:latin typeface="American Typewriter"/>
                <a:cs typeface="American Typewriter"/>
              </a:rPr>
              <a:t>Uid</a:t>
            </a:r>
            <a:r>
              <a:rPr lang="en-US" dirty="0">
                <a:latin typeface="American Typewriter"/>
                <a:cs typeface="American Typewriter"/>
              </a:rPr>
              <a:t>: 14 Input: 1 Column: (*))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|   |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|   |---(Name: </a:t>
            </a:r>
            <a:r>
              <a:rPr lang="en-US" dirty="0" err="1">
                <a:latin typeface="American Typewriter"/>
                <a:cs typeface="American Typewriter"/>
              </a:rPr>
              <a:t>LOInnerLoad</a:t>
            </a:r>
            <a:r>
              <a:rPr lang="en-US" dirty="0">
                <a:latin typeface="American Typewriter"/>
                <a:cs typeface="American Typewriter"/>
              </a:rPr>
              <a:t>[0] Schema: salary#13:bytearray)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|   |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|   |---(Name: </a:t>
            </a:r>
            <a:r>
              <a:rPr lang="en-US" dirty="0" err="1">
                <a:latin typeface="American Typewriter"/>
                <a:cs typeface="American Typewriter"/>
              </a:rPr>
              <a:t>LOInnerLoad</a:t>
            </a:r>
            <a:r>
              <a:rPr lang="en-US" dirty="0">
                <a:latin typeface="American Typewriter"/>
                <a:cs typeface="American Typewriter"/>
              </a:rPr>
              <a:t>[1] Schema: city#14:bytearray)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|</a:t>
            </a:r>
          </a:p>
          <a:p>
            <a:r>
              <a:rPr lang="en-US" dirty="0">
                <a:latin typeface="American Typewriter"/>
                <a:cs typeface="American Typewriter"/>
              </a:rPr>
              <a:t>        |---employees: (Name: </a:t>
            </a:r>
            <a:r>
              <a:rPr lang="en-US" dirty="0" err="1">
                <a:latin typeface="American Typewriter"/>
                <a:cs typeface="American Typewriter"/>
              </a:rPr>
              <a:t>LOLoad</a:t>
            </a:r>
            <a:r>
              <a:rPr lang="en-US" dirty="0">
                <a:latin typeface="American Typewriter"/>
                <a:cs typeface="American Typewriter"/>
              </a:rPr>
              <a:t> Schema: salary#13:bytearray,city#14:bytearray)</a:t>
            </a:r>
            <a:r>
              <a:rPr lang="en-US" dirty="0" err="1">
                <a:latin typeface="American Typewriter"/>
                <a:cs typeface="American Typewriter"/>
              </a:rPr>
              <a:t>ColumnPrune:RequiredColumns</a:t>
            </a:r>
            <a:r>
              <a:rPr lang="en-US" dirty="0">
                <a:latin typeface="American Typewriter"/>
                <a:cs typeface="American Typewriter"/>
              </a:rPr>
              <a:t>=[2, 3]</a:t>
            </a:r>
            <a:r>
              <a:rPr lang="en-US" dirty="0" err="1">
                <a:latin typeface="American Typewriter"/>
                <a:cs typeface="American Typewriter"/>
              </a:rPr>
              <a:t>ColumnPrune:InputUids</a:t>
            </a:r>
            <a:r>
              <a:rPr lang="en-US" dirty="0">
                <a:latin typeface="American Typewriter"/>
                <a:cs typeface="American Typewriter"/>
              </a:rPr>
              <a:t>=[13, 14]</a:t>
            </a:r>
            <a:r>
              <a:rPr lang="en-US" dirty="0" err="1">
                <a:latin typeface="American Typewriter"/>
                <a:cs typeface="American Typewriter"/>
              </a:rPr>
              <a:t>ColumnPrune:OutputUids</a:t>
            </a:r>
            <a:r>
              <a:rPr lang="en-US" dirty="0">
                <a:latin typeface="American Typewriter"/>
                <a:cs typeface="American Typewriter"/>
              </a:rPr>
              <a:t>=[13, 14]</a:t>
            </a:r>
            <a:r>
              <a:rPr lang="en-US" dirty="0" err="1">
                <a:latin typeface="American Typewriter"/>
                <a:cs typeface="American Typewriter"/>
              </a:rPr>
              <a:t>RequiredFields</a:t>
            </a:r>
            <a:r>
              <a:rPr lang="en-US" dirty="0">
                <a:latin typeface="American Typewriter"/>
                <a:cs typeface="American Typewriter"/>
              </a:rPr>
              <a:t>:[2, 3]</a:t>
            </a:r>
          </a:p>
        </p:txBody>
      </p:sp>
    </p:spTree>
    <p:extLst>
      <p:ext uri="{BB962C8B-B14F-4D97-AF65-F5344CB8AC3E}">
        <p14:creationId xmlns:p14="http://schemas.microsoft.com/office/powerpoint/2010/main" val="2445348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ILLUSTRATE to 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ILLUSTRATE takes a sample of your data and and runs it through a script</a:t>
            </a:r>
          </a:p>
          <a:p>
            <a:pPr lvl="1"/>
            <a:r>
              <a:rPr lang="en-US" dirty="0" smtClean="0"/>
              <a:t>It ensures that for every operator there is data which will pass through it some which will not</a:t>
            </a:r>
          </a:p>
          <a:p>
            <a:pPr lvl="1"/>
            <a:r>
              <a:rPr lang="en-US" dirty="0" smtClean="0"/>
              <a:t>If needed, it will manufacture data that looks like the data entered and changes what it needs</a:t>
            </a:r>
          </a:p>
          <a:p>
            <a:r>
              <a:rPr lang="en-US" dirty="0" smtClean="0"/>
              <a:t>It displays the step-by-step transformations of the data</a:t>
            </a:r>
          </a:p>
          <a:p>
            <a:r>
              <a:rPr lang="en-US" dirty="0" smtClean="0"/>
              <a:t>Only works when a schema is defined for a relation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0902" y="3789405"/>
            <a:ext cx="7310338" cy="3363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latin typeface="American Typewriter"/>
                <a:cs typeface="American Typewriter"/>
              </a:rPr>
              <a:t>ILLUSTRATE </a:t>
            </a:r>
            <a:r>
              <a:rPr lang="en-US" dirty="0" err="1" smtClean="0">
                <a:latin typeface="American Typewriter"/>
                <a:cs typeface="American Typewriter"/>
              </a:rPr>
              <a:t>bycity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02" y="4215027"/>
            <a:ext cx="7310338" cy="2237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 fontScale="55000" lnSpcReduction="20000"/>
          </a:bodyPr>
          <a:lstStyle/>
          <a:p>
            <a:r>
              <a:rPr lang="en-US" dirty="0">
                <a:latin typeface="American Typewriter"/>
                <a:cs typeface="American Typewriter"/>
              </a:rPr>
              <a:t>-----------------------------------------------------------------------------------------</a:t>
            </a:r>
          </a:p>
          <a:p>
            <a:r>
              <a:rPr lang="en-US" dirty="0">
                <a:latin typeface="American Typewriter"/>
                <a:cs typeface="American Typewriter"/>
              </a:rPr>
              <a:t>| employees     | </a:t>
            </a:r>
            <a:r>
              <a:rPr lang="en-US" dirty="0" err="1">
                <a:latin typeface="American Typewriter"/>
                <a:cs typeface="American Typewriter"/>
              </a:rPr>
              <a:t>name:chararray</a:t>
            </a:r>
            <a:r>
              <a:rPr lang="en-US" dirty="0">
                <a:latin typeface="American Typewriter"/>
                <a:cs typeface="American Typewriter"/>
              </a:rPr>
              <a:t>    | </a:t>
            </a:r>
            <a:r>
              <a:rPr lang="en-US" dirty="0" err="1">
                <a:latin typeface="American Typewriter"/>
                <a:cs typeface="American Typewriter"/>
              </a:rPr>
              <a:t>age:int</a:t>
            </a:r>
            <a:r>
              <a:rPr lang="en-US" dirty="0">
                <a:latin typeface="American Typewriter"/>
                <a:cs typeface="American Typewriter"/>
              </a:rPr>
              <a:t>    | </a:t>
            </a:r>
            <a:r>
              <a:rPr lang="en-US" dirty="0" err="1">
                <a:latin typeface="American Typewriter"/>
                <a:cs typeface="American Typewriter"/>
              </a:rPr>
              <a:t>salary:double</a:t>
            </a:r>
            <a:r>
              <a:rPr lang="en-US" dirty="0">
                <a:latin typeface="American Typewriter"/>
                <a:cs typeface="American Typewriter"/>
              </a:rPr>
              <a:t>    | </a:t>
            </a:r>
            <a:r>
              <a:rPr lang="en-US" dirty="0" err="1">
                <a:latin typeface="American Typewriter"/>
                <a:cs typeface="American Typewriter"/>
              </a:rPr>
              <a:t>city:chararray</a:t>
            </a:r>
            <a:r>
              <a:rPr lang="en-US" dirty="0">
                <a:latin typeface="American Typewriter"/>
                <a:cs typeface="American Typewriter"/>
              </a:rPr>
              <a:t>    | </a:t>
            </a:r>
          </a:p>
          <a:p>
            <a:r>
              <a:rPr lang="en-US" dirty="0">
                <a:latin typeface="American Typewriter"/>
                <a:cs typeface="American Typewriter"/>
              </a:rPr>
              <a:t>-----------------------------------------------------------------------------------------</a:t>
            </a:r>
          </a:p>
          <a:p>
            <a:r>
              <a:rPr lang="en-US" dirty="0">
                <a:latin typeface="American Typewriter"/>
                <a:cs typeface="American Typewriter"/>
              </a:rPr>
              <a:t>|               | Bob               | 21         | 70500.0          |  San Antonio      | </a:t>
            </a:r>
          </a:p>
          <a:p>
            <a:r>
              <a:rPr lang="en-US" dirty="0">
                <a:latin typeface="American Typewriter"/>
                <a:cs typeface="American Typewriter"/>
              </a:rPr>
              <a:t>|               | Bob               | 21         | 70500.0          |  San Antonio      | </a:t>
            </a:r>
          </a:p>
          <a:p>
            <a:r>
              <a:rPr lang="en-US" dirty="0">
                <a:latin typeface="American Typewriter"/>
                <a:cs typeface="American Typewriter"/>
              </a:rPr>
              <a:t>-----------------------------------------------------------------------------------------</a:t>
            </a:r>
          </a:p>
          <a:p>
            <a:r>
              <a:rPr lang="en-US" dirty="0">
                <a:latin typeface="American Typewriter"/>
                <a:cs typeface="American Typewriter"/>
              </a:rPr>
              <a:t>-------------------------------------------------------</a:t>
            </a:r>
          </a:p>
          <a:p>
            <a:r>
              <a:rPr lang="en-US" dirty="0">
                <a:latin typeface="American Typewriter"/>
                <a:cs typeface="American Typewriter"/>
              </a:rPr>
              <a:t>| salaries     | </a:t>
            </a:r>
            <a:r>
              <a:rPr lang="en-US" dirty="0" err="1">
                <a:latin typeface="American Typewriter"/>
                <a:cs typeface="American Typewriter"/>
              </a:rPr>
              <a:t>salary:double</a:t>
            </a:r>
            <a:r>
              <a:rPr lang="en-US" dirty="0">
                <a:latin typeface="American Typewriter"/>
                <a:cs typeface="American Typewriter"/>
              </a:rPr>
              <a:t>    | </a:t>
            </a:r>
            <a:r>
              <a:rPr lang="en-US" dirty="0" err="1">
                <a:latin typeface="American Typewriter"/>
                <a:cs typeface="American Typewriter"/>
              </a:rPr>
              <a:t>city:chararray</a:t>
            </a:r>
            <a:r>
              <a:rPr lang="en-US" dirty="0">
                <a:latin typeface="American Typewriter"/>
                <a:cs typeface="American Typewriter"/>
              </a:rPr>
              <a:t>    | </a:t>
            </a:r>
          </a:p>
          <a:p>
            <a:r>
              <a:rPr lang="en-US" dirty="0">
                <a:latin typeface="American Typewriter"/>
                <a:cs typeface="American Typewriter"/>
              </a:rPr>
              <a:t>-------------------------------------------------------</a:t>
            </a:r>
          </a:p>
          <a:p>
            <a:r>
              <a:rPr lang="en-US" dirty="0">
                <a:latin typeface="American Typewriter"/>
                <a:cs typeface="American Typewriter"/>
              </a:rPr>
              <a:t>|              | 70500.0          |  San Antonio      | </a:t>
            </a:r>
          </a:p>
          <a:p>
            <a:r>
              <a:rPr lang="en-US" dirty="0">
                <a:latin typeface="American Typewriter"/>
                <a:cs typeface="American Typewriter"/>
              </a:rPr>
              <a:t>|              | 70500.0          |  San Antonio      | </a:t>
            </a:r>
          </a:p>
          <a:p>
            <a:r>
              <a:rPr lang="en-US" dirty="0">
                <a:latin typeface="American Typewriter"/>
                <a:cs typeface="American Typewriter"/>
              </a:rPr>
              <a:t>-------------------------------------------------------</a:t>
            </a:r>
          </a:p>
          <a:p>
            <a:r>
              <a:rPr lang="en-US" dirty="0">
                <a:latin typeface="American Typewriter"/>
                <a:cs typeface="American Typewriter"/>
              </a:rPr>
              <a:t>----------------------------------------------------------------------------------------------------</a:t>
            </a:r>
          </a:p>
          <a:p>
            <a:r>
              <a:rPr lang="en-US" dirty="0">
                <a:latin typeface="American Typewriter"/>
                <a:cs typeface="American Typewriter"/>
              </a:rPr>
              <a:t>| </a:t>
            </a:r>
            <a:r>
              <a:rPr lang="en-US" dirty="0" err="1">
                <a:latin typeface="American Typewriter"/>
                <a:cs typeface="American Typewriter"/>
              </a:rPr>
              <a:t>bycity</a:t>
            </a:r>
            <a:r>
              <a:rPr lang="en-US" dirty="0">
                <a:latin typeface="American Typewriter"/>
                <a:cs typeface="American Typewriter"/>
              </a:rPr>
              <a:t>     | </a:t>
            </a:r>
            <a:r>
              <a:rPr lang="en-US" dirty="0" err="1">
                <a:latin typeface="American Typewriter"/>
                <a:cs typeface="American Typewriter"/>
              </a:rPr>
              <a:t>group:chararray</a:t>
            </a:r>
            <a:r>
              <a:rPr lang="en-US" dirty="0">
                <a:latin typeface="American Typewriter"/>
                <a:cs typeface="American Typewriter"/>
              </a:rPr>
              <a:t>    | </a:t>
            </a:r>
            <a:r>
              <a:rPr lang="en-US" dirty="0" err="1">
                <a:latin typeface="American Typewriter"/>
                <a:cs typeface="American Typewriter"/>
              </a:rPr>
              <a:t>salaries:bag</a:t>
            </a:r>
            <a:r>
              <a:rPr lang="en-US" dirty="0">
                <a:latin typeface="American Typewriter"/>
                <a:cs typeface="American Typewriter"/>
              </a:rPr>
              <a:t>{:tuple(</a:t>
            </a:r>
            <a:r>
              <a:rPr lang="en-US" dirty="0" err="1">
                <a:latin typeface="American Typewriter"/>
                <a:cs typeface="American Typewriter"/>
              </a:rPr>
              <a:t>salary:double,city:chararray</a:t>
            </a:r>
            <a:r>
              <a:rPr lang="en-US" dirty="0">
                <a:latin typeface="American Typewriter"/>
                <a:cs typeface="American Typewriter"/>
              </a:rPr>
              <a:t>)}             | </a:t>
            </a:r>
          </a:p>
          <a:p>
            <a:r>
              <a:rPr lang="en-US" dirty="0">
                <a:latin typeface="American Typewriter"/>
                <a:cs typeface="American Typewriter"/>
              </a:rPr>
              <a:t>----------------------------------------------------------------------------------------------------</a:t>
            </a:r>
          </a:p>
          <a:p>
            <a:r>
              <a:rPr lang="en-US" dirty="0">
                <a:latin typeface="American Typewriter"/>
                <a:cs typeface="American Typewriter"/>
              </a:rPr>
              <a:t>|            |  San Antonio       | {(70500.0,  San Antonio), (70500.0,  San Antonio)}             | </a:t>
            </a:r>
          </a:p>
          <a:p>
            <a:r>
              <a:rPr lang="en-US" dirty="0">
                <a:latin typeface="American Typewriter"/>
                <a:cs typeface="American Typewriter"/>
              </a:rPr>
              <a:t>----------------------------------------------------------------------------------------------------</a:t>
            </a:r>
          </a:p>
          <a:p>
            <a:endParaRPr lang="en-US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43023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functions (UDF)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can combine Pig operators with their own User Defined Functions</a:t>
            </a:r>
          </a:p>
          <a:p>
            <a:r>
              <a:rPr lang="en-US" dirty="0" smtClean="0"/>
              <a:t>There exists a collection of user-contributed UDFs in a Piggybank</a:t>
            </a:r>
          </a:p>
          <a:p>
            <a:pPr lvl="1"/>
            <a:r>
              <a:rPr lang="en-US" dirty="0" smtClean="0"/>
              <a:t>Packaged and released with Pig</a:t>
            </a:r>
          </a:p>
          <a:p>
            <a:r>
              <a:rPr lang="en-US" dirty="0" smtClean="0"/>
              <a:t>UDFs are written in Java and implemented as Java classes in jar files</a:t>
            </a:r>
          </a:p>
          <a:p>
            <a:pPr lvl="1"/>
            <a:r>
              <a:rPr lang="en-US" dirty="0" smtClean="0"/>
              <a:t>Simply let Pig know about your Jar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7172" y="3241874"/>
            <a:ext cx="7310338" cy="29779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REGISTER '/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usr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/lib/pig/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piggybank.jar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'</a:t>
            </a:r>
            <a:endParaRPr lang="en-US" dirty="0">
              <a:solidFill>
                <a:schemeClr val="tx1"/>
              </a:solidFill>
              <a:latin typeface="American Typewriter"/>
              <a:cs typeface="American Typewriter"/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grunt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&gt; </a:t>
            </a:r>
            <a:r>
              <a:rPr lang="en-US" dirty="0">
                <a:latin typeface="American Typewriter"/>
                <a:cs typeface="American Typewriter"/>
              </a:rPr>
              <a:t>employees = LOAD </a:t>
            </a:r>
            <a:r>
              <a:rPr lang="en-US" dirty="0" smtClean="0">
                <a:latin typeface="American Typewriter"/>
                <a:cs typeface="American Typewriter"/>
              </a:rPr>
              <a:t>'</a:t>
            </a:r>
            <a:r>
              <a:rPr lang="en-US" dirty="0" err="1" smtClean="0">
                <a:latin typeface="American Typewriter"/>
                <a:cs typeface="American Typewriter"/>
              </a:rPr>
              <a:t>employee.csv</a:t>
            </a:r>
            <a:r>
              <a:rPr lang="en-US" dirty="0" smtClean="0">
                <a:latin typeface="American Typewriter"/>
                <a:cs typeface="American Typewriter"/>
              </a:rPr>
              <a:t>' </a:t>
            </a:r>
            <a:r>
              <a:rPr lang="en-US" dirty="0">
                <a:latin typeface="American Typewriter"/>
                <a:cs typeface="American Typewriter"/>
              </a:rPr>
              <a:t>USING </a:t>
            </a:r>
            <a:r>
              <a:rPr lang="en-US" dirty="0" err="1">
                <a:latin typeface="American Typewriter"/>
                <a:cs typeface="American Typewriter"/>
              </a:rPr>
              <a:t>PigStorage</a:t>
            </a:r>
            <a:r>
              <a:rPr lang="en-US" dirty="0">
                <a:latin typeface="American Typewriter"/>
                <a:cs typeface="American Typewriter"/>
              </a:rPr>
              <a:t>(',') AS (name: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, age: </a:t>
            </a:r>
            <a:r>
              <a:rPr lang="en-US" dirty="0" err="1">
                <a:latin typeface="American Typewriter"/>
                <a:cs typeface="American Typewriter"/>
              </a:rPr>
              <a:t>int</a:t>
            </a:r>
            <a:r>
              <a:rPr lang="en-US" dirty="0">
                <a:latin typeface="American Typewriter"/>
                <a:cs typeface="American Typewriter"/>
              </a:rPr>
              <a:t>, salary: double, city: </a:t>
            </a:r>
            <a:r>
              <a:rPr lang="en-US" dirty="0" err="1">
                <a:latin typeface="American Typewriter"/>
                <a:cs typeface="American Typewriter"/>
              </a:rPr>
              <a:t>chararray</a:t>
            </a:r>
            <a:r>
              <a:rPr lang="en-US" dirty="0">
                <a:latin typeface="American Typewriter"/>
                <a:cs typeface="American Typewriter"/>
              </a:rPr>
              <a:t>)</a:t>
            </a:r>
            <a:r>
              <a:rPr lang="en-US" dirty="0" smtClean="0">
                <a:latin typeface="American Typewriter"/>
                <a:cs typeface="American Typewriter"/>
              </a:rPr>
              <a:t>;</a:t>
            </a:r>
          </a:p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grunt&gt; 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backwards = FOREACH employees GENERATE 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org.apache.pig.piggybank.evaluation.string.Reverse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(city);</a:t>
            </a:r>
          </a:p>
          <a:p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oinotnA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naS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)</a:t>
            </a:r>
          </a:p>
          <a:p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nitsuA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)</a:t>
            </a:r>
          </a:p>
          <a:p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sallaD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)</a:t>
            </a:r>
          </a:p>
          <a:p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notsuoH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)</a:t>
            </a:r>
          </a:p>
          <a:p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sallaD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)</a:t>
            </a:r>
            <a:endParaRPr lang="en-US" dirty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8811" y="1879402"/>
            <a:ext cx="3198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pig.apache.org</a:t>
            </a:r>
            <a:r>
              <a:rPr lang="en-US" sz="1600" dirty="0"/>
              <a:t>/docs/r0.8.1/</a:t>
            </a:r>
            <a:r>
              <a:rPr lang="en-US" sz="1600" dirty="0" err="1"/>
              <a:t>api</a:t>
            </a:r>
            <a:r>
              <a:rPr lang="en-US" sz="1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1297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PIG Latin script executes in three modes: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b="1" dirty="0" err="1" smtClean="0"/>
              <a:t>MapReduce</a:t>
            </a:r>
            <a:r>
              <a:rPr lang="en-US" dirty="0" smtClean="0"/>
              <a:t>: the code executes as a </a:t>
            </a:r>
            <a:r>
              <a:rPr lang="en-US" dirty="0" err="1" smtClean="0"/>
              <a:t>MapReduce</a:t>
            </a:r>
            <a:r>
              <a:rPr lang="en-US" dirty="0" smtClean="0"/>
              <a:t> application on a Hadoop cluster (default)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685800" lvl="1" indent="-457200">
              <a:buFont typeface="+mj-lt"/>
              <a:buAutoNum type="arabicPeriod"/>
            </a:pPr>
            <a:r>
              <a:rPr lang="en-US" b="1" dirty="0" smtClean="0"/>
              <a:t>Local</a:t>
            </a:r>
            <a:r>
              <a:rPr lang="en-US" dirty="0" smtClean="0"/>
              <a:t>: the code executes locally in a single JVM using a local text file (development use case)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685800" lvl="1" indent="-457200">
              <a:buFont typeface="+mj-lt"/>
              <a:buAutoNum type="arabicPeriod"/>
            </a:pPr>
            <a:r>
              <a:rPr lang="en-US" b="1" dirty="0" smtClean="0"/>
              <a:t>Interactive</a:t>
            </a:r>
            <a:r>
              <a:rPr lang="en-US" dirty="0" smtClean="0"/>
              <a:t>: PIG commands are entered manually at a command prompt known as Grunt shell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3565" y="1963889"/>
            <a:ext cx="6600218" cy="673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$ pig </a:t>
            </a:r>
            <a:r>
              <a:rPr lang="en-US" dirty="0" err="1" smtClean="0">
                <a:latin typeface="American Typewriter"/>
                <a:cs typeface="American Typewriter"/>
              </a:rPr>
              <a:t>mylatinscript.pig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3565" y="3747080"/>
            <a:ext cx="6600218" cy="673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$ pig –x local </a:t>
            </a:r>
            <a:r>
              <a:rPr lang="en-US" dirty="0" err="1" smtClean="0">
                <a:latin typeface="American Typewriter"/>
                <a:cs typeface="American Typewriter"/>
              </a:rPr>
              <a:t>mylatinscript.pig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3565" y="5488905"/>
            <a:ext cx="6600218" cy="798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$ pig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grunt&gt;</a:t>
            </a:r>
            <a:endParaRPr lang="en-US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27908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Processing Flow in Pig Latin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Pig Latin describes a Directed Acyclic Graph (DAG) where the edges are data-flows and the nodes are operators</a:t>
            </a:r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3297273" y="2219867"/>
            <a:ext cx="910383" cy="336635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2386890" y="2953730"/>
            <a:ext cx="910383" cy="336635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2386890" y="3871827"/>
            <a:ext cx="910383" cy="336635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4207656" y="2953730"/>
            <a:ext cx="910383" cy="336635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ound Diagonal Corner Rectangle 8"/>
          <p:cNvSpPr/>
          <p:nvPr/>
        </p:nvSpPr>
        <p:spPr>
          <a:xfrm>
            <a:off x="4207656" y="3871827"/>
            <a:ext cx="910383" cy="336635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5118039" y="4828179"/>
            <a:ext cx="910383" cy="336635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Round Diagonal Corner Rectangle 10"/>
          <p:cNvSpPr/>
          <p:nvPr/>
        </p:nvSpPr>
        <p:spPr>
          <a:xfrm>
            <a:off x="6028422" y="3871827"/>
            <a:ext cx="910383" cy="336635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792354" y="2556502"/>
            <a:ext cx="956285" cy="397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3"/>
          </p:cNvCxnSpPr>
          <p:nvPr/>
        </p:nvCxnSpPr>
        <p:spPr>
          <a:xfrm>
            <a:off x="3748639" y="2556502"/>
            <a:ext cx="914209" cy="397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1"/>
            <a:endCxn id="7" idx="3"/>
          </p:cNvCxnSpPr>
          <p:nvPr/>
        </p:nvCxnSpPr>
        <p:spPr>
          <a:xfrm>
            <a:off x="2842082" y="3290365"/>
            <a:ext cx="0" cy="581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1"/>
            <a:endCxn id="9" idx="3"/>
          </p:cNvCxnSpPr>
          <p:nvPr/>
        </p:nvCxnSpPr>
        <p:spPr>
          <a:xfrm>
            <a:off x="4662848" y="3290365"/>
            <a:ext cx="0" cy="581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10" idx="3"/>
          </p:cNvCxnSpPr>
          <p:nvPr/>
        </p:nvCxnSpPr>
        <p:spPr>
          <a:xfrm>
            <a:off x="4662848" y="4208462"/>
            <a:ext cx="910383" cy="619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10" idx="3"/>
          </p:cNvCxnSpPr>
          <p:nvPr/>
        </p:nvCxnSpPr>
        <p:spPr>
          <a:xfrm flipH="1">
            <a:off x="5573231" y="4208462"/>
            <a:ext cx="910383" cy="619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07656" y="2206311"/>
            <a:ext cx="667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LOAD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401411" y="2953730"/>
            <a:ext cx="98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FOREACH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118039" y="2953730"/>
            <a:ext cx="98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FOREACH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542804" y="4857551"/>
            <a:ext cx="575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JOIN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3301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Lab : Pig Data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familiar with relations, schemas, JOIN, FILTER, EXPLAIN and ILLUSTRATE commands</a:t>
            </a:r>
            <a:endParaRPr lang="en-US" dirty="0"/>
          </a:p>
        </p:txBody>
      </p:sp>
      <p:pic>
        <p:nvPicPr>
          <p:cNvPr id="4" name="Picture 3" descr="Too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83" y="97131"/>
            <a:ext cx="743960" cy="7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557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Hadoop – A Developer’s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Pig Latin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20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Hadoop – A Developer’s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89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is a data-warehousing layer built on top of Apache Hadoop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Hive allows you to define a structure for your unstructured big data, simplifying the process of performing analysis and queries by introducing a familiar SQL-like language called </a:t>
            </a:r>
            <a:r>
              <a:rPr lang="en-US" dirty="0" err="1" smtClean="0"/>
              <a:t>HiveQL</a:t>
            </a:r>
            <a:endParaRPr lang="en-US" dirty="0" smtClean="0"/>
          </a:p>
          <a:p>
            <a:r>
              <a:rPr lang="en-US" dirty="0" smtClean="0"/>
              <a:t>Hive is for data analysts who are familiar with SQL and need to do ad-hoc queries, summarization and data analysis on their HDFS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24" y="1382927"/>
            <a:ext cx="1587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995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Hive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not relational database</a:t>
            </a:r>
          </a:p>
          <a:p>
            <a:r>
              <a:rPr lang="en-US" dirty="0" smtClean="0"/>
              <a:t>Hive uses a database to store metadata, but the data that Hive processes is stored in HDFS</a:t>
            </a:r>
          </a:p>
          <a:p>
            <a:r>
              <a:rPr lang="en-US" dirty="0" smtClean="0"/>
              <a:t>Hive is not designed for online transaction processing and does not offer real-time queries and row-level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110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vs.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use Hive</a:t>
            </a:r>
          </a:p>
          <a:p>
            <a:pPr lvl="1"/>
            <a:r>
              <a:rPr lang="en-US" dirty="0" smtClean="0"/>
              <a:t>when you want to query the data</a:t>
            </a:r>
          </a:p>
          <a:p>
            <a:pPr lvl="1"/>
            <a:r>
              <a:rPr lang="en-US" dirty="0" smtClean="0"/>
              <a:t>when you need answers to specific questions</a:t>
            </a:r>
          </a:p>
          <a:p>
            <a:pPr lvl="1"/>
            <a:r>
              <a:rPr lang="en-US" dirty="0" smtClean="0"/>
              <a:t>if you are familiar with SQL</a:t>
            </a:r>
          </a:p>
          <a:p>
            <a:r>
              <a:rPr lang="en-US" dirty="0" smtClean="0"/>
              <a:t>When to use Pig</a:t>
            </a:r>
          </a:p>
          <a:p>
            <a:pPr lvl="1"/>
            <a:r>
              <a:rPr lang="en-US" dirty="0" smtClean="0"/>
              <a:t>for ETL (Extract Transform Load) operations</a:t>
            </a:r>
          </a:p>
          <a:p>
            <a:pPr lvl="1"/>
            <a:r>
              <a:rPr lang="en-US" dirty="0" smtClean="0"/>
              <a:t>pre-processing your data for easier analysis</a:t>
            </a:r>
          </a:p>
          <a:p>
            <a:pPr lvl="1"/>
            <a:r>
              <a:rPr lang="en-US" dirty="0" smtClean="0"/>
              <a:t>when you have a long series of steps to perform in the analysis</a:t>
            </a:r>
          </a:p>
          <a:p>
            <a:r>
              <a:rPr lang="en-US" dirty="0" smtClean="0"/>
              <a:t>Hive and Pig both work well together – and many businesses do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410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13" y="940102"/>
            <a:ext cx="8574011" cy="1836381"/>
          </a:xfrm>
        </p:spPr>
        <p:txBody>
          <a:bodyPr/>
          <a:lstStyle/>
          <a:p>
            <a:r>
              <a:rPr lang="en-US" dirty="0" smtClean="0"/>
              <a:t>Data warehousing package built on top of Hadoop</a:t>
            </a:r>
          </a:p>
          <a:p>
            <a:r>
              <a:rPr lang="en-US" dirty="0" smtClean="0"/>
              <a:t>System for querying and manipulating structured data which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MapReduce</a:t>
            </a:r>
            <a:r>
              <a:rPr lang="en-US" dirty="0" smtClean="0"/>
              <a:t> for execution</a:t>
            </a:r>
          </a:p>
          <a:p>
            <a:pPr lvl="1"/>
            <a:r>
              <a:rPr lang="en-US" dirty="0" smtClean="0"/>
              <a:t>Uses HDFS (or </a:t>
            </a:r>
            <a:r>
              <a:rPr lang="en-US" dirty="0" err="1" smtClean="0"/>
              <a:t>Hbase</a:t>
            </a:r>
            <a:r>
              <a:rPr lang="en-US" dirty="0" smtClean="0"/>
              <a:t>) for storage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97568" y="3449233"/>
            <a:ext cx="2215931" cy="807479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Hive Engine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93692" y="4833854"/>
            <a:ext cx="2215931" cy="481486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49968" y="5390085"/>
            <a:ext cx="2215931" cy="527416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75637" y="4251437"/>
            <a:ext cx="8760" cy="1138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70314" y="4264529"/>
            <a:ext cx="0" cy="569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Magnetic Disk 13"/>
          <p:cNvSpPr/>
          <p:nvPr/>
        </p:nvSpPr>
        <p:spPr>
          <a:xfrm>
            <a:off x="1164879" y="3402429"/>
            <a:ext cx="2128345" cy="1134559"/>
          </a:xfrm>
          <a:prstGeom prst="flowChartMagneticDisk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Metastore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1"/>
          </p:cNvCxnSpPr>
          <p:nvPr/>
        </p:nvCxnSpPr>
        <p:spPr>
          <a:xfrm flipH="1">
            <a:off x="3293224" y="3852973"/>
            <a:ext cx="604344" cy="57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7017" y="4896091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Metastore</a:t>
            </a:r>
            <a:r>
              <a:rPr lang="en-US" dirty="0" smtClean="0"/>
              <a:t> stores schema</a:t>
            </a:r>
          </a:p>
          <a:p>
            <a:r>
              <a:rPr lang="en-US" dirty="0" smtClean="0"/>
              <a:t>information and provides</a:t>
            </a:r>
          </a:p>
          <a:p>
            <a:r>
              <a:rPr lang="en-US" dirty="0" smtClean="0"/>
              <a:t>a structure to stored data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65899" y="2815881"/>
            <a:ext cx="2101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Hive Engine runs query processor, compiler, optimizer and executor using </a:t>
            </a:r>
            <a:r>
              <a:rPr lang="en-US" dirty="0" err="1" smtClean="0"/>
              <a:t>MapReduce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43066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Hive 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table consists of</a:t>
            </a:r>
          </a:p>
          <a:p>
            <a:pPr lvl="1"/>
            <a:r>
              <a:rPr lang="en-US" dirty="0" smtClean="0"/>
              <a:t>Data: typically a file or a group of files in HDFS</a:t>
            </a:r>
          </a:p>
          <a:p>
            <a:pPr lvl="1"/>
            <a:r>
              <a:rPr lang="en-US" dirty="0" smtClean="0"/>
              <a:t>Schema: in the form of metadata stored in a relational database</a:t>
            </a:r>
          </a:p>
          <a:p>
            <a:r>
              <a:rPr lang="en-US" dirty="0" smtClean="0"/>
              <a:t>Schema and data are separate</a:t>
            </a:r>
          </a:p>
          <a:p>
            <a:pPr lvl="1"/>
            <a:r>
              <a:rPr lang="en-US" dirty="0" smtClean="0"/>
              <a:t>A schema can be defined for existing data</a:t>
            </a:r>
          </a:p>
          <a:p>
            <a:pPr lvl="1"/>
            <a:r>
              <a:rPr lang="en-US" dirty="0" smtClean="0"/>
              <a:t>Data can be added or removed independently</a:t>
            </a:r>
          </a:p>
          <a:p>
            <a:pPr lvl="1"/>
            <a:r>
              <a:rPr lang="en-US" dirty="0" smtClean="0"/>
              <a:t>Hive can be "pointed" at existing data</a:t>
            </a:r>
          </a:p>
          <a:p>
            <a:r>
              <a:rPr lang="en-US" dirty="0" smtClean="0"/>
              <a:t>You have to define a schema if you have existing data in HDFS what you want to use in Hive</a:t>
            </a:r>
          </a:p>
        </p:txBody>
      </p:sp>
    </p:spTree>
    <p:extLst>
      <p:ext uri="{BB962C8B-B14F-4D97-AF65-F5344CB8AC3E}">
        <p14:creationId xmlns:p14="http://schemas.microsoft.com/office/powerpoint/2010/main" val="4991700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HiveQL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Hive's SQL-like language is called </a:t>
            </a:r>
            <a:r>
              <a:rPr lang="en-US" dirty="0" err="1" smtClean="0"/>
              <a:t>HiveQL</a:t>
            </a:r>
            <a:endParaRPr lang="en-US" dirty="0" smtClean="0"/>
          </a:p>
          <a:p>
            <a:r>
              <a:rPr lang="en-US" dirty="0" smtClean="0"/>
              <a:t>Is uses familiar relational database concepts such as tables, rows, columns and schema</a:t>
            </a:r>
          </a:p>
          <a:p>
            <a:r>
              <a:rPr lang="en-US" dirty="0" smtClean="0"/>
              <a:t>Designed to work with structured data</a:t>
            </a:r>
          </a:p>
          <a:p>
            <a:r>
              <a:rPr lang="en-US" dirty="0" smtClean="0"/>
              <a:t>Converts SQL queries to </a:t>
            </a:r>
            <a:r>
              <a:rPr lang="en-US" dirty="0" err="1" smtClean="0"/>
              <a:t>MapReduce</a:t>
            </a:r>
            <a:r>
              <a:rPr lang="en-US" dirty="0" smtClean="0"/>
              <a:t> jobs</a:t>
            </a:r>
          </a:p>
          <a:p>
            <a:r>
              <a:rPr lang="en-US" dirty="0" smtClean="0"/>
              <a:t>Supports uses such as:</a:t>
            </a:r>
          </a:p>
          <a:p>
            <a:pPr lvl="1"/>
            <a:r>
              <a:rPr lang="en-US" dirty="0" smtClean="0"/>
              <a:t>Ad-hoc queries</a:t>
            </a:r>
          </a:p>
          <a:p>
            <a:pPr lvl="1"/>
            <a:r>
              <a:rPr lang="en-US" dirty="0" smtClean="0"/>
              <a:t>Summarization</a:t>
            </a:r>
          </a:p>
          <a:p>
            <a:pPr lvl="1"/>
            <a:r>
              <a:rPr lang="en-US" dirty="0" smtClean="0"/>
              <a:t>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7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PIG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PIG Latin is a "data flow language"</a:t>
            </a:r>
          </a:p>
          <a:p>
            <a:r>
              <a:rPr lang="en-US" dirty="0" smtClean="0"/>
              <a:t>During execution each statement is processed by the PIG interpreter</a:t>
            </a:r>
          </a:p>
          <a:p>
            <a:r>
              <a:rPr lang="en-US" dirty="0" smtClean="0"/>
              <a:t>If a statement is valid, it gets added to a logical plan built by the interpreter</a:t>
            </a:r>
          </a:p>
          <a:p>
            <a:r>
              <a:rPr lang="en-US" dirty="0" smtClean="0"/>
              <a:t>The steps in the logical plan do not actually execute until a DUMP or STORE command is received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903310" y="2140609"/>
            <a:ext cx="2137104" cy="41953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8000" y="2137104"/>
            <a:ext cx="5255172" cy="41953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Hive use-case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16000" y="3056759"/>
            <a:ext cx="1559034" cy="867103"/>
          </a:xfrm>
          <a:prstGeom prst="roundRect">
            <a:avLst/>
          </a:prstGeom>
          <a:scene3d>
            <a:camera prst="isometricLeftDown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39021" y="3056759"/>
            <a:ext cx="889876" cy="8671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39021" y="4102539"/>
            <a:ext cx="889876" cy="8671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339021" y="5144814"/>
            <a:ext cx="889876" cy="8671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6744" y="3730298"/>
            <a:ext cx="1559034" cy="867103"/>
          </a:xfrm>
          <a:prstGeom prst="roundRect">
            <a:avLst/>
          </a:prstGeom>
          <a:scene3d>
            <a:camera prst="isometricLeftDown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90868" y="4536090"/>
            <a:ext cx="1559034" cy="867103"/>
          </a:xfrm>
          <a:prstGeom prst="roundRect">
            <a:avLst/>
          </a:prstGeom>
          <a:scene3d>
            <a:camera prst="isometricLeftDown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58345" y="4969641"/>
            <a:ext cx="1559034" cy="867103"/>
          </a:xfrm>
          <a:prstGeom prst="roundRect">
            <a:avLst/>
          </a:prstGeom>
          <a:scene3d>
            <a:camera prst="isometricLeftDown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5947" y="5836744"/>
            <a:ext cx="74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6744" y="2272611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Unstructured Input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89436" y="2275269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Structured Output</a:t>
            </a:r>
            <a:endParaRPr lang="en-US" dirty="0"/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3205364" y="682253"/>
            <a:ext cx="2658" cy="2907044"/>
          </a:xfrm>
          <a:prstGeom prst="bentConnector3">
            <a:avLst>
              <a:gd name="adj1" fmla="val -1848604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11586" y="1182414"/>
            <a:ext cx="315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</a:t>
            </a:r>
            <a:r>
              <a:rPr lang="en-US" dirty="0" err="1" smtClean="0"/>
              <a:t>MapReduce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19" name="Right Brace 18"/>
          <p:cNvSpPr/>
          <p:nvPr/>
        </p:nvSpPr>
        <p:spPr>
          <a:xfrm>
            <a:off x="5307718" y="3056759"/>
            <a:ext cx="323275" cy="2955158"/>
          </a:xfrm>
          <a:prstGeom prst="rightBrace">
            <a:avLst>
              <a:gd name="adj1" fmla="val 5000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agnetic Disk 19"/>
          <p:cNvSpPr/>
          <p:nvPr/>
        </p:nvSpPr>
        <p:spPr>
          <a:xfrm>
            <a:off x="6244897" y="3675993"/>
            <a:ext cx="1471448" cy="1720194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to hold schema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44761" y="5836744"/>
            <a:ext cx="61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Hive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2"/>
          </p:cNvCxnSpPr>
          <p:nvPr/>
        </p:nvCxnSpPr>
        <p:spPr>
          <a:xfrm flipH="1">
            <a:off x="5693103" y="4536090"/>
            <a:ext cx="5517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9866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96967" y="1086070"/>
            <a:ext cx="6218621" cy="42128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533665" y="1146594"/>
            <a:ext cx="61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412796" y="1217790"/>
            <a:ext cx="1147380" cy="63062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Hive Thrift Driver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5015624" y="1230050"/>
            <a:ext cx="1147380" cy="61836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Hive Server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5015624" y="4465143"/>
            <a:ext cx="1147380" cy="63062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Hive Engine</a:t>
            </a:r>
            <a:endParaRPr lang="en-US" sz="1600" dirty="0"/>
          </a:p>
        </p:txBody>
      </p:sp>
      <p:sp>
        <p:nvSpPr>
          <p:cNvPr id="26" name="Magnetic Disk 25"/>
          <p:cNvSpPr/>
          <p:nvPr/>
        </p:nvSpPr>
        <p:spPr>
          <a:xfrm>
            <a:off x="6691150" y="4373178"/>
            <a:ext cx="1147816" cy="814552"/>
          </a:xfrm>
          <a:prstGeom prst="flowChartMagneticDisk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Metastore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270673" y="2254811"/>
            <a:ext cx="1147380" cy="63062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Hive JDBC Driver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2270673" y="3386958"/>
            <a:ext cx="1147380" cy="734849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Hive ODBC Driver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4371418" y="5436476"/>
            <a:ext cx="1147380" cy="405524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MapReduce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4366313" y="5929586"/>
            <a:ext cx="2446002" cy="45282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HDFS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284012" y="1217790"/>
            <a:ext cx="1388241" cy="630621"/>
          </a:xfrm>
          <a:prstGeom prst="rect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Thrift Applications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284012" y="2254811"/>
            <a:ext cx="1388241" cy="630621"/>
          </a:xfrm>
          <a:prstGeom prst="rect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JDBC Applications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84012" y="3386958"/>
            <a:ext cx="1388241" cy="630621"/>
          </a:xfrm>
          <a:prstGeom prst="rect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  <a:r>
              <a:rPr lang="en-US" sz="1600" dirty="0" smtClean="0"/>
              <a:t>DBC Applications</a:t>
            </a:r>
            <a:endParaRPr lang="en-US" sz="1600" dirty="0"/>
          </a:p>
        </p:txBody>
      </p:sp>
      <p:cxnSp>
        <p:nvCxnSpPr>
          <p:cNvPr id="35" name="Straight Arrow Connector 34"/>
          <p:cNvCxnSpPr>
            <a:stCxn id="32" idx="3"/>
            <a:endCxn id="27" idx="1"/>
          </p:cNvCxnSpPr>
          <p:nvPr/>
        </p:nvCxnSpPr>
        <p:spPr>
          <a:xfrm>
            <a:off x="1672253" y="2570122"/>
            <a:ext cx="5984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72253" y="3702269"/>
            <a:ext cx="5984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3"/>
            <a:endCxn id="23" idx="1"/>
          </p:cNvCxnSpPr>
          <p:nvPr/>
        </p:nvCxnSpPr>
        <p:spPr>
          <a:xfrm>
            <a:off x="1672253" y="1533101"/>
            <a:ext cx="17405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7" idx="3"/>
            <a:endCxn id="23" idx="2"/>
          </p:cNvCxnSpPr>
          <p:nvPr/>
        </p:nvCxnSpPr>
        <p:spPr>
          <a:xfrm flipV="1">
            <a:off x="3418053" y="1848411"/>
            <a:ext cx="568433" cy="7217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 flipH="1" flipV="1">
            <a:off x="2906063" y="2360401"/>
            <a:ext cx="1853858" cy="829878"/>
          </a:xfrm>
          <a:prstGeom prst="bentConnector3">
            <a:avLst>
              <a:gd name="adj1" fmla="val -5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84012" y="4467772"/>
            <a:ext cx="1388241" cy="630621"/>
          </a:xfrm>
          <a:prstGeom prst="rect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CLI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23" idx="3"/>
            <a:endCxn id="24" idx="1"/>
          </p:cNvCxnSpPr>
          <p:nvPr/>
        </p:nvCxnSpPr>
        <p:spPr>
          <a:xfrm>
            <a:off x="4560176" y="1533101"/>
            <a:ext cx="455448" cy="6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5" idx="0"/>
          </p:cNvCxnSpPr>
          <p:nvPr/>
        </p:nvCxnSpPr>
        <p:spPr>
          <a:xfrm>
            <a:off x="5570483" y="1848411"/>
            <a:ext cx="18831" cy="2616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3"/>
            <a:endCxn id="25" idx="1"/>
          </p:cNvCxnSpPr>
          <p:nvPr/>
        </p:nvCxnSpPr>
        <p:spPr>
          <a:xfrm flipV="1">
            <a:off x="1672253" y="4780454"/>
            <a:ext cx="3343371" cy="2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5" idx="3"/>
            <a:endCxn id="26" idx="2"/>
          </p:cNvCxnSpPr>
          <p:nvPr/>
        </p:nvCxnSpPr>
        <p:spPr>
          <a:xfrm>
            <a:off x="6163004" y="4780454"/>
            <a:ext cx="5281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237655" y="5098393"/>
            <a:ext cx="8759" cy="338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903310" y="5098393"/>
            <a:ext cx="0" cy="831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51793" y="2902949"/>
            <a:ext cx="844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(e.g. </a:t>
            </a:r>
            <a:r>
              <a:rPr lang="en-US" sz="1100" dirty="0" err="1" smtClean="0"/>
              <a:t>Talend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601523" y="4028762"/>
            <a:ext cx="79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(e.g. Excel)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807380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Hadoop – A Developer’s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Hive </a:t>
            </a:r>
            <a:r>
              <a:rPr lang="en-US" dirty="0" smtClean="0"/>
              <a:t>Shell and </a:t>
            </a:r>
            <a:r>
              <a:rPr lang="en-US" dirty="0" err="1" smtClean="0"/>
              <a:t>HiveQL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203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jobs with Hive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shell is the primary way to interact with Hive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Hive can also be invoked in batch mode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American Typewriter"/>
                <a:cs typeface="American Typewriter"/>
              </a:rPr>
              <a:t>–S</a:t>
            </a:r>
            <a:r>
              <a:rPr lang="en-US" dirty="0" smtClean="0"/>
              <a:t> to only display results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2212" y="1505302"/>
            <a:ext cx="7310338" cy="8069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$ hive</a:t>
            </a:r>
          </a:p>
          <a:p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hive&gt;</a:t>
            </a:r>
            <a:endParaRPr lang="en-US" dirty="0" smtClean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2212" y="3680944"/>
            <a:ext cx="7310338" cy="6808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$ hive –f 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myhivescript.q</a:t>
            </a:r>
            <a:endParaRPr lang="en-US" dirty="0" smtClean="0">
              <a:solidFill>
                <a:schemeClr val="tx1"/>
              </a:solidFill>
              <a:latin typeface="American Typewriter"/>
              <a:cs typeface="American Typewriter"/>
            </a:endParaRPr>
          </a:p>
          <a:p>
            <a:endParaRPr lang="en-US" dirty="0" smtClean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1495535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Hive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terminal enter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List all properties and values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List and describe tables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List and describe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2212" y="1340068"/>
            <a:ext cx="7310338" cy="4204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$ hive</a:t>
            </a:r>
          </a:p>
        </p:txBody>
      </p:sp>
      <p:sp>
        <p:nvSpPr>
          <p:cNvPr id="5" name="Rectangle 4"/>
          <p:cNvSpPr/>
          <p:nvPr/>
        </p:nvSpPr>
        <p:spPr>
          <a:xfrm>
            <a:off x="772212" y="2244531"/>
            <a:ext cx="7310338" cy="610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hive&gt; 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set -v</a:t>
            </a:r>
            <a:endParaRPr lang="en-US" dirty="0" smtClean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2212" y="3340519"/>
            <a:ext cx="7310338" cy="986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hive&gt; 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show tables ;</a:t>
            </a:r>
            <a:b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</a:br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hive&gt; 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describe </a:t>
            </a:r>
            <a:r>
              <a:rPr lang="en-US" i="1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&lt;</a:t>
            </a:r>
            <a:r>
              <a:rPr lang="en-US" i="1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tablename</a:t>
            </a:r>
            <a:r>
              <a:rPr lang="en-US" i="1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&gt; 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;</a:t>
            </a:r>
            <a:b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</a:br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hive&gt; 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describe extended </a:t>
            </a:r>
            <a:r>
              <a:rPr lang="en-US" i="1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&lt;</a:t>
            </a:r>
            <a:r>
              <a:rPr lang="en-US" i="1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tablename</a:t>
            </a:r>
            <a:r>
              <a:rPr lang="en-US" i="1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&gt; 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;</a:t>
            </a:r>
            <a:endParaRPr lang="en-US" dirty="0" smtClean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2212" y="5178668"/>
            <a:ext cx="7310338" cy="9348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hive&gt; 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show functions ;</a:t>
            </a:r>
            <a:b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</a:br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hive&gt; 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describe function </a:t>
            </a:r>
            <a:r>
              <a:rPr lang="en-US" i="1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&lt;</a:t>
            </a:r>
            <a:r>
              <a:rPr lang="en-US" i="1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functionname</a:t>
            </a:r>
            <a:r>
              <a:rPr lang="en-US" i="1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&gt; 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;</a:t>
            </a:r>
            <a:endParaRPr lang="en-US" dirty="0" smtClean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0210821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data in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772212" y="1596392"/>
            <a:ext cx="7310338" cy="9348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hive&gt; 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SELECT * FROM employees; </a:t>
            </a:r>
            <a:b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</a:br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hive&gt; 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SELECT * FROM employees WHERE salary &gt; 40000 SORT BY city;</a:t>
            </a:r>
            <a:endParaRPr lang="en-US" dirty="0" smtClean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7569015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HiveQL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HiveQL</a:t>
            </a:r>
            <a:r>
              <a:rPr lang="en-US" dirty="0" smtClean="0"/>
              <a:t> is similar to other SQLs</a:t>
            </a:r>
          </a:p>
          <a:p>
            <a:r>
              <a:rPr lang="en-US" dirty="0" smtClean="0"/>
              <a:t>User does not need to know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err="1" smtClean="0"/>
              <a:t>HiveQL</a:t>
            </a:r>
            <a:r>
              <a:rPr lang="en-US" dirty="0" smtClean="0"/>
              <a:t> is based on SQL-92 specification</a:t>
            </a:r>
          </a:p>
          <a:p>
            <a:r>
              <a:rPr lang="en-US" dirty="0" smtClean="0"/>
              <a:t>Supports multi-table inserts via your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794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a table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ROW FORMAT is a Hive-unique command which indicates that each row is comma-delimited text</a:t>
            </a:r>
          </a:p>
          <a:p>
            <a:r>
              <a:rPr lang="en-US" dirty="0" err="1" smtClean="0"/>
              <a:t>HiveQL</a:t>
            </a:r>
            <a:r>
              <a:rPr lang="en-US" dirty="0" smtClean="0"/>
              <a:t> statements are terminated by a semi-colon ';'</a:t>
            </a:r>
          </a:p>
          <a:p>
            <a:r>
              <a:rPr lang="en-US" dirty="0" smtClean="0"/>
              <a:t>Other table operations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2212" y="1359909"/>
            <a:ext cx="7310338" cy="15567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hive&gt; 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CREATE TABLE employees </a:t>
            </a:r>
            <a:b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</a:b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(name STRING, age 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, salary double, city STRING) </a:t>
            </a:r>
            <a:b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</a:b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ROW FORMAT DELIMITED</a:t>
            </a:r>
            <a:b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</a:b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FIELDS TERMINATED BY ','</a:t>
            </a:r>
            <a:b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</a:b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STORED AS TEXTFILE;</a:t>
            </a:r>
            <a:endParaRPr lang="en-US" dirty="0" smtClean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2212" y="4866862"/>
            <a:ext cx="7310338" cy="12992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SHOW TABLES</a:t>
            </a:r>
          </a:p>
          <a:p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CREATE TABLE</a:t>
            </a:r>
          </a:p>
          <a:p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ALTER TABLE</a:t>
            </a:r>
          </a:p>
          <a:p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DROP TABLE</a:t>
            </a:r>
            <a:endParaRPr lang="en-US" dirty="0" smtClean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675079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Seeing current tables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Checking the schema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Changing the table name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Adding a column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Dropping a partition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2212" y="1337138"/>
            <a:ext cx="7310338" cy="4583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hive&gt;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SHOW TABLES;</a:t>
            </a:r>
          </a:p>
        </p:txBody>
      </p:sp>
      <p:sp>
        <p:nvSpPr>
          <p:cNvPr id="5" name="Rectangle 4"/>
          <p:cNvSpPr/>
          <p:nvPr/>
        </p:nvSpPr>
        <p:spPr>
          <a:xfrm>
            <a:off x="772212" y="2207745"/>
            <a:ext cx="7310338" cy="4583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hive&gt;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DESCRIBE employees;</a:t>
            </a:r>
          </a:p>
        </p:txBody>
      </p:sp>
      <p:sp>
        <p:nvSpPr>
          <p:cNvPr id="6" name="Rectangle 5"/>
          <p:cNvSpPr/>
          <p:nvPr/>
        </p:nvSpPr>
        <p:spPr>
          <a:xfrm>
            <a:off x="772212" y="3048573"/>
            <a:ext cx="7310338" cy="4583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hive&gt;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ALTER TABLE employees RENAME to 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employeedata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772212" y="3880641"/>
            <a:ext cx="7310338" cy="4583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hive&gt;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ALTER TABLE employees ADD COLUMNS (zip STRING);</a:t>
            </a:r>
          </a:p>
        </p:txBody>
      </p:sp>
      <p:sp>
        <p:nvSpPr>
          <p:cNvPr id="8" name="Rectangle 7"/>
          <p:cNvSpPr/>
          <p:nvPr/>
        </p:nvSpPr>
        <p:spPr>
          <a:xfrm>
            <a:off x="772212" y="4774021"/>
            <a:ext cx="7310338" cy="4583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hive&gt;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ALTER TABLE employees DROP PARTITION (age &gt; 50);</a:t>
            </a:r>
          </a:p>
        </p:txBody>
      </p:sp>
    </p:spTree>
    <p:extLst>
      <p:ext uri="{BB962C8B-B14F-4D97-AF65-F5344CB8AC3E}">
        <p14:creationId xmlns:p14="http://schemas.microsoft.com/office/powerpoint/2010/main" val="35890509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into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LOAD DATA to import data into a Hive table</a:t>
            </a:r>
          </a:p>
          <a:p>
            <a:r>
              <a:rPr lang="en-US" dirty="0" smtClean="0"/>
              <a:t>To load data indicate the path of the data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Files are loaded as-is without modification</a:t>
            </a:r>
          </a:p>
          <a:p>
            <a:r>
              <a:rPr lang="en-US" dirty="0" smtClean="0"/>
              <a:t>Default location is </a:t>
            </a:r>
            <a:r>
              <a:rPr lang="en-US" dirty="0" smtClean="0">
                <a:latin typeface="American Typewriter"/>
                <a:cs typeface="American Typewriter"/>
              </a:rPr>
              <a:t>/user/hive/warehouse</a:t>
            </a:r>
          </a:p>
          <a:p>
            <a:r>
              <a:rPr lang="en-US" dirty="0" smtClean="0"/>
              <a:t>Hive can read all files in a directory</a:t>
            </a:r>
          </a:p>
          <a:p>
            <a:r>
              <a:rPr lang="en-US" dirty="0" smtClean="0"/>
              <a:t>Use keyword OVERWRITE to write over a file of same name</a:t>
            </a:r>
          </a:p>
          <a:p>
            <a:r>
              <a:rPr lang="en-US" dirty="0" smtClean="0"/>
              <a:t>Schema is checked when data is queried</a:t>
            </a:r>
          </a:p>
          <a:p>
            <a:pPr lvl="1"/>
            <a:r>
              <a:rPr lang="en-US" dirty="0" smtClean="0"/>
              <a:t>If row does not match schema, data is read as NULL</a:t>
            </a:r>
          </a:p>
        </p:txBody>
      </p:sp>
      <p:sp>
        <p:nvSpPr>
          <p:cNvPr id="4" name="Rectangle 3"/>
          <p:cNvSpPr/>
          <p:nvPr/>
        </p:nvSpPr>
        <p:spPr>
          <a:xfrm>
            <a:off x="772212" y="2032572"/>
            <a:ext cx="7310338" cy="78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American Typewriter"/>
                <a:cs typeface="American Typewriter"/>
              </a:rPr>
              <a:t>hive&gt;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LOAD DATA LOCAL INPATH 'input/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employee.csv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' INTO </a:t>
            </a:r>
            <a:r>
              <a:rPr lang="en-US" smtClean="0">
                <a:solidFill>
                  <a:schemeClr val="tx1"/>
                </a:solidFill>
                <a:latin typeface="American Typewriter"/>
                <a:cs typeface="American Typewriter"/>
              </a:rPr>
              <a:t>TABLE employees;</a:t>
            </a:r>
            <a:endParaRPr lang="en-US" dirty="0" smtClean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63678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13" y="940102"/>
            <a:ext cx="8574011" cy="1572011"/>
          </a:xfrm>
        </p:spPr>
        <p:txBody>
          <a:bodyPr/>
          <a:lstStyle/>
          <a:p>
            <a:r>
              <a:rPr lang="en-US" dirty="0" smtClean="0"/>
              <a:t>Step 1: Build a logical plan</a:t>
            </a:r>
          </a:p>
          <a:p>
            <a:r>
              <a:rPr lang="en-US" dirty="0" smtClean="0"/>
              <a:t>Step 2: Build the logical plan into a physical plan</a:t>
            </a:r>
          </a:p>
          <a:p>
            <a:r>
              <a:rPr lang="en-US" dirty="0" smtClean="0"/>
              <a:t>Step 3: Running the physical plan into a </a:t>
            </a:r>
            <a:r>
              <a:rPr lang="en-US" dirty="0" err="1" smtClean="0"/>
              <a:t>MapReduce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3542" y="2637026"/>
            <a:ext cx="6787085" cy="31019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err="1" smtClean="0">
                <a:latin typeface="American Typewriter"/>
                <a:cs typeface="American Typewriter"/>
              </a:rPr>
              <a:t>logevents</a:t>
            </a:r>
            <a:r>
              <a:rPr lang="en-US" dirty="0" smtClean="0">
                <a:latin typeface="American Typewriter"/>
                <a:cs typeface="American Typewriter"/>
              </a:rPr>
              <a:t> = LOAD 'input/</a:t>
            </a:r>
            <a:r>
              <a:rPr lang="en-US" dirty="0" err="1" smtClean="0">
                <a:latin typeface="American Typewriter"/>
                <a:cs typeface="American Typewriter"/>
              </a:rPr>
              <a:t>logdata.log</a:t>
            </a:r>
            <a:r>
              <a:rPr lang="en-US" dirty="0" smtClean="0">
                <a:latin typeface="American Typewriter"/>
                <a:cs typeface="American Typewriter"/>
              </a:rPr>
              <a:t>' AS (date, level, code, message);</a:t>
            </a:r>
          </a:p>
          <a:p>
            <a:endParaRPr lang="en-US" dirty="0" smtClean="0">
              <a:latin typeface="American Typewriter"/>
              <a:cs typeface="American Typewriter"/>
            </a:endParaRPr>
          </a:p>
          <a:p>
            <a:r>
              <a:rPr lang="en-US" dirty="0" smtClean="0">
                <a:latin typeface="American Typewriter"/>
                <a:cs typeface="American Typewriter"/>
              </a:rPr>
              <a:t>severe = FILTER </a:t>
            </a:r>
            <a:r>
              <a:rPr lang="en-US" dirty="0" err="1" smtClean="0">
                <a:latin typeface="American Typewriter"/>
                <a:cs typeface="American Typewriter"/>
              </a:rPr>
              <a:t>logevents</a:t>
            </a:r>
            <a:r>
              <a:rPr lang="en-US" dirty="0" smtClean="0">
                <a:latin typeface="American Typewriter"/>
                <a:cs typeface="American Typewriter"/>
              </a:rPr>
              <a:t> BY (level == 'severe' AND code &gt;= 500);</a:t>
            </a:r>
          </a:p>
          <a:p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 err="1" smtClean="0">
                <a:latin typeface="American Typewriter"/>
                <a:cs typeface="American Typewriter"/>
              </a:rPr>
              <a:t>severegroup</a:t>
            </a:r>
            <a:r>
              <a:rPr lang="en-US" dirty="0" smtClean="0">
                <a:latin typeface="American Typewriter"/>
                <a:cs typeface="American Typewriter"/>
              </a:rPr>
              <a:t> = GROUP severe BY code;</a:t>
            </a:r>
          </a:p>
          <a:p>
            <a:endParaRPr lang="en-US" dirty="0">
              <a:latin typeface="American Typewriter"/>
              <a:cs typeface="American Typewriter"/>
            </a:endParaRPr>
          </a:p>
          <a:p>
            <a:r>
              <a:rPr lang="en-US" dirty="0" smtClean="0">
                <a:latin typeface="American Typewriter"/>
                <a:cs typeface="American Typewriter"/>
              </a:rPr>
              <a:t>STORE </a:t>
            </a:r>
            <a:r>
              <a:rPr lang="en-US" dirty="0" err="1" smtClean="0">
                <a:latin typeface="American Typewriter"/>
                <a:cs typeface="American Typewriter"/>
              </a:rPr>
              <a:t>severegroup</a:t>
            </a:r>
            <a:r>
              <a:rPr lang="en-US" dirty="0" smtClean="0">
                <a:latin typeface="American Typewriter"/>
                <a:cs typeface="American Typewriter"/>
              </a:rPr>
              <a:t> INTO 'output/</a:t>
            </a:r>
            <a:r>
              <a:rPr lang="en-US" dirty="0" err="1" smtClean="0">
                <a:latin typeface="American Typewriter"/>
                <a:cs typeface="American Typewriter"/>
              </a:rPr>
              <a:t>severeevents</a:t>
            </a:r>
            <a:r>
              <a:rPr lang="en-US" dirty="0" smtClean="0">
                <a:latin typeface="American Typewriter"/>
                <a:cs typeface="American Typewriter"/>
              </a:rPr>
              <a:t>';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7453301" y="2796634"/>
            <a:ext cx="208193" cy="2109620"/>
          </a:xfrm>
          <a:prstGeom prst="rightBrace">
            <a:avLst>
              <a:gd name="adj1" fmla="val 34999"/>
              <a:gd name="adj2" fmla="val 5065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37832" y="3650198"/>
            <a:ext cx="127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Logical Plan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37832" y="4832926"/>
            <a:ext cx="1270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and run physical plan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7453301" y="5041074"/>
            <a:ext cx="208193" cy="493710"/>
          </a:xfrm>
          <a:prstGeom prst="rightBrace">
            <a:avLst>
              <a:gd name="adj1" fmla="val 34999"/>
              <a:gd name="adj2" fmla="val 5065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184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Hadoop – A Developer’s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Hive Operators and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203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Hadoop – A Developer’s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HCatalog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203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Hadoop – A Developer’s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203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Hadoop – A Developer’s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Architecture and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203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Hadoop – A Developer’s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713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Hadoop – A Developer’s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Hadoop 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203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Command 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3517" y="1524001"/>
            <a:ext cx="7164552" cy="2680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</a:t>
            </a:r>
            <a:r>
              <a:rPr lang="en-US" dirty="0" err="1" smtClean="0">
                <a:latin typeface="American Typewriter"/>
                <a:cs typeface="American Typewriter"/>
              </a:rPr>
              <a:t>ls</a:t>
            </a:r>
            <a:r>
              <a:rPr lang="en-US" dirty="0" smtClean="0">
                <a:latin typeface="American Typewriter"/>
                <a:cs typeface="American Typewriter"/>
              </a:rPr>
              <a:t> /user/john</a:t>
            </a:r>
            <a:br>
              <a:rPr lang="en-US" dirty="0" smtClean="0">
                <a:latin typeface="American Typewriter"/>
                <a:cs typeface="American Typewriter"/>
              </a:rPr>
            </a:br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</a:t>
            </a:r>
            <a:r>
              <a:rPr lang="en-US" dirty="0" err="1" smtClean="0">
                <a:latin typeface="American Typewriter"/>
                <a:cs typeface="American Typewriter"/>
              </a:rPr>
              <a:t>lsr</a:t>
            </a:r>
            <a:endParaRPr lang="en-US" dirty="0" smtClean="0">
              <a:latin typeface="American Typewriter"/>
              <a:cs typeface="American Typewriter"/>
            </a:endParaRPr>
          </a:p>
          <a:p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</a:t>
            </a:r>
            <a:r>
              <a:rPr lang="en-US" dirty="0" err="1" smtClean="0">
                <a:latin typeface="American Typewriter"/>
                <a:cs typeface="American Typewriter"/>
              </a:rPr>
              <a:t>mkdir</a:t>
            </a:r>
            <a:r>
              <a:rPr lang="en-US" dirty="0" smtClean="0">
                <a:latin typeface="American Typewriter"/>
                <a:cs typeface="American Typewriter"/>
              </a:rPr>
              <a:t> input</a:t>
            </a:r>
            <a:br>
              <a:rPr lang="en-US" dirty="0" smtClean="0">
                <a:latin typeface="American Typewriter"/>
                <a:cs typeface="American Typewriter"/>
              </a:rPr>
            </a:br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–put ~/training/</a:t>
            </a:r>
            <a:r>
              <a:rPr lang="en-US" dirty="0" err="1" smtClean="0">
                <a:latin typeface="American Typewriter"/>
                <a:cs typeface="American Typewriter"/>
              </a:rPr>
              <a:t>commands.txt</a:t>
            </a:r>
            <a:r>
              <a:rPr lang="en-US" dirty="0" smtClean="0">
                <a:latin typeface="American Typewriter"/>
                <a:cs typeface="American Typewriter"/>
              </a:rPr>
              <a:t> notes</a:t>
            </a:r>
            <a:br>
              <a:rPr lang="en-US" dirty="0" smtClean="0">
                <a:latin typeface="American Typewriter"/>
                <a:cs typeface="American Typewriter"/>
              </a:rPr>
            </a:br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</a:t>
            </a:r>
            <a:r>
              <a:rPr lang="en-US" dirty="0" err="1" smtClean="0">
                <a:latin typeface="American Typewriter"/>
                <a:cs typeface="American Typewriter"/>
              </a:rPr>
              <a:t>chmod</a:t>
            </a:r>
            <a:r>
              <a:rPr lang="en-US" dirty="0" smtClean="0">
                <a:latin typeface="American Typewriter"/>
                <a:cs typeface="American Typewriter"/>
              </a:rPr>
              <a:t> 777 notes/</a:t>
            </a:r>
            <a:r>
              <a:rPr lang="en-US" dirty="0" err="1" smtClean="0">
                <a:latin typeface="American Typewriter"/>
                <a:cs typeface="American Typewriter"/>
              </a:rPr>
              <a:t>command.txt</a:t>
            </a:r>
            <a:r>
              <a:rPr lang="en-US" dirty="0" smtClean="0">
                <a:latin typeface="American Typewriter"/>
                <a:cs typeface="American Typewriter"/>
              </a:rPr>
              <a:t/>
            </a:r>
            <a:br>
              <a:rPr lang="en-US" dirty="0" smtClean="0">
                <a:latin typeface="American Typewriter"/>
                <a:cs typeface="American Typewriter"/>
              </a:rPr>
            </a:br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–cat notes/</a:t>
            </a:r>
            <a:r>
              <a:rPr lang="en-US" dirty="0" err="1" smtClean="0">
                <a:latin typeface="American Typewriter"/>
                <a:cs typeface="American Typewriter"/>
              </a:rPr>
              <a:t>commands.txt</a:t>
            </a:r>
            <a:r>
              <a:rPr lang="en-US" dirty="0" smtClean="0">
                <a:latin typeface="American Typewriter"/>
                <a:cs typeface="American Typewriter"/>
              </a:rPr>
              <a:t> | more</a:t>
            </a:r>
            <a:br>
              <a:rPr lang="en-US" dirty="0" smtClean="0">
                <a:latin typeface="American Typewriter"/>
                <a:cs typeface="American Typewriter"/>
              </a:rPr>
            </a:br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</a:t>
            </a:r>
            <a:r>
              <a:rPr lang="en-US" dirty="0" err="1" smtClean="0">
                <a:latin typeface="American Typewriter"/>
                <a:cs typeface="American Typewriter"/>
              </a:rPr>
              <a:t>rm</a:t>
            </a:r>
            <a:r>
              <a:rPr lang="en-US" dirty="0" smtClean="0">
                <a:latin typeface="American Typewriter"/>
                <a:cs typeface="American Typewriter"/>
              </a:rPr>
              <a:t> notes/*.txt</a:t>
            </a:r>
            <a:endParaRPr lang="en-US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542153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and Retrieving files on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Retrieving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3517" y="1418894"/>
            <a:ext cx="7164552" cy="12524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–put </a:t>
            </a:r>
            <a:r>
              <a:rPr lang="en-US" dirty="0" err="1" smtClean="0">
                <a:latin typeface="American Typewriter"/>
                <a:cs typeface="American Typewriter"/>
              </a:rPr>
              <a:t>filenameSource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filenameDestination</a:t>
            </a:r>
            <a:r>
              <a:rPr lang="en-US" dirty="0" smtClean="0">
                <a:latin typeface="American Typewriter"/>
                <a:cs typeface="American Typewriter"/>
              </a:rPr>
              <a:t/>
            </a:r>
            <a:br>
              <a:rPr lang="en-US" dirty="0" smtClean="0">
                <a:latin typeface="American Typewriter"/>
                <a:cs typeface="American Typewriter"/>
              </a:rPr>
            </a:br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–put filename </a:t>
            </a:r>
            <a:r>
              <a:rPr lang="en-US" dirty="0" err="1" smtClean="0">
                <a:latin typeface="American Typewriter"/>
                <a:cs typeface="American Typewriter"/>
              </a:rPr>
              <a:t>directoryName</a:t>
            </a:r>
            <a:r>
              <a:rPr lang="en-US" dirty="0" smtClean="0">
                <a:latin typeface="American Typewriter"/>
                <a:cs typeface="American Typewriter"/>
              </a:rPr>
              <a:t>/</a:t>
            </a:r>
            <a:r>
              <a:rPr lang="en-US" dirty="0" err="1" smtClean="0">
                <a:latin typeface="American Typewriter"/>
                <a:cs typeface="American Typewriter"/>
              </a:rPr>
              <a:t>fileName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3517" y="2928881"/>
            <a:ext cx="7164552" cy="1231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–put foo bar</a:t>
            </a:r>
            <a:br>
              <a:rPr lang="en-US" dirty="0" smtClean="0">
                <a:latin typeface="American Typewriter"/>
                <a:cs typeface="American Typewriter"/>
              </a:rPr>
            </a:br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–put foo </a:t>
            </a:r>
            <a:r>
              <a:rPr lang="en-US" dirty="0" err="1" smtClean="0">
                <a:latin typeface="American Typewriter"/>
                <a:cs typeface="American Typewriter"/>
              </a:rPr>
              <a:t>directoryName</a:t>
            </a:r>
            <a:r>
              <a:rPr lang="en-US" dirty="0" smtClean="0">
                <a:latin typeface="American Typewriter"/>
                <a:cs typeface="American Typewriter"/>
              </a:rPr>
              <a:t>/</a:t>
            </a:r>
            <a:r>
              <a:rPr lang="en-US" dirty="0" err="1" smtClean="0">
                <a:latin typeface="American Typewriter"/>
                <a:cs typeface="American Typewriter"/>
              </a:rPr>
              <a:t>fileName</a:t>
            </a:r>
            <a:r>
              <a:rPr lang="en-US" dirty="0" smtClean="0">
                <a:latin typeface="American Typewriter"/>
                <a:cs typeface="American Typewriter"/>
              </a:rPr>
              <a:t/>
            </a:r>
            <a:br>
              <a:rPr lang="en-US" dirty="0" smtClean="0">
                <a:latin typeface="American Typewriter"/>
                <a:cs typeface="American Typewriter"/>
              </a:rPr>
            </a:br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</a:t>
            </a:r>
            <a:r>
              <a:rPr lang="en-US" dirty="0" err="1" smtClean="0">
                <a:latin typeface="American Typewriter"/>
                <a:cs typeface="American Typewriter"/>
              </a:rPr>
              <a:t>lsr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directoryName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3517" y="4692872"/>
            <a:ext cx="7164552" cy="1368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–cat foo</a:t>
            </a:r>
            <a:br>
              <a:rPr lang="en-US" dirty="0" smtClean="0">
                <a:latin typeface="American Typewriter"/>
                <a:cs typeface="American Typewriter"/>
              </a:rPr>
            </a:br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–get foo </a:t>
            </a:r>
            <a:r>
              <a:rPr lang="en-US" dirty="0" err="1" smtClean="0">
                <a:latin typeface="American Typewriter"/>
                <a:cs typeface="American Typewriter"/>
              </a:rPr>
              <a:t>LocalFoo</a:t>
            </a:r>
            <a:r>
              <a:rPr lang="en-US" dirty="0" smtClean="0">
                <a:latin typeface="American Typewriter"/>
                <a:cs typeface="American Typewriter"/>
              </a:rPr>
              <a:t/>
            </a:r>
            <a:br>
              <a:rPr lang="en-US" dirty="0" smtClean="0">
                <a:latin typeface="American Typewriter"/>
                <a:cs typeface="American Typewriter"/>
              </a:rPr>
            </a:br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</a:t>
            </a:r>
            <a:r>
              <a:rPr lang="en-US" dirty="0" err="1" smtClean="0">
                <a:latin typeface="American Typewriter"/>
                <a:cs typeface="American Typewriter"/>
              </a:rPr>
              <a:t>copyToLocal</a:t>
            </a:r>
            <a:r>
              <a:rPr lang="en-US" dirty="0" smtClean="0">
                <a:latin typeface="American Typewriter"/>
                <a:cs typeface="American Typewriter"/>
              </a:rPr>
              <a:t> foo </a:t>
            </a:r>
            <a:r>
              <a:rPr lang="en-US" dirty="0" err="1" smtClean="0">
                <a:latin typeface="American Typewriter"/>
                <a:cs typeface="American Typewriter"/>
              </a:rPr>
              <a:t>LocalFoo</a:t>
            </a:r>
            <a:endParaRPr lang="en-US" dirty="0" smtClean="0">
              <a:latin typeface="American Typewriter"/>
              <a:cs typeface="American Typewriter"/>
            </a:endParaRPr>
          </a:p>
          <a:p>
            <a:r>
              <a:rPr lang="en-US" dirty="0" smtClean="0">
                <a:latin typeface="American Typewriter"/>
                <a:cs typeface="American Typewriter"/>
              </a:rPr>
              <a:t>$ </a:t>
            </a:r>
            <a:r>
              <a:rPr lang="en-US" dirty="0" err="1" smtClean="0">
                <a:latin typeface="American Typewriter"/>
                <a:cs typeface="American Typewriter"/>
              </a:rPr>
              <a:t>hadoop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 err="1" smtClean="0">
                <a:latin typeface="American Typewriter"/>
                <a:cs typeface="American Typewriter"/>
              </a:rPr>
              <a:t>fs</a:t>
            </a:r>
            <a:r>
              <a:rPr lang="en-US" dirty="0" smtClean="0">
                <a:latin typeface="American Typewriter"/>
                <a:cs typeface="American Typewriter"/>
              </a:rPr>
              <a:t> –</a:t>
            </a:r>
            <a:r>
              <a:rPr lang="en-US" dirty="0" err="1" smtClean="0">
                <a:latin typeface="American Typewriter"/>
                <a:cs typeface="American Typewriter"/>
              </a:rPr>
              <a:t>rmr</a:t>
            </a:r>
            <a:r>
              <a:rPr lang="en-US" dirty="0" smtClean="0">
                <a:latin typeface="American Typewriter"/>
                <a:cs typeface="American Typewriter"/>
              </a:rPr>
              <a:t> directory/file</a:t>
            </a:r>
            <a:endParaRPr lang="en-US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013878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Lab 2: Get familiar with HDFS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basic HDFS file-system commands</a:t>
            </a:r>
            <a:endParaRPr lang="en-US" dirty="0"/>
          </a:p>
        </p:txBody>
      </p:sp>
      <p:pic>
        <p:nvPicPr>
          <p:cNvPr id="4" name="Picture 3" descr="Too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83" y="97131"/>
            <a:ext cx="743960" cy="7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036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merican Typewriter"/>
                <a:cs typeface="American Typewriter"/>
              </a:rPr>
              <a:t>TextInputFormat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1862" y="4882316"/>
            <a:ext cx="8005379" cy="105540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Distributed File System (HDFS)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21862" y="1355711"/>
            <a:ext cx="8005379" cy="3265587"/>
          </a:xfrm>
          <a:prstGeom prst="roundRect">
            <a:avLst>
              <a:gd name="adj" fmla="val 7903"/>
            </a:avLst>
          </a:prstGeom>
          <a:solidFill>
            <a:srgbClr val="0080FF"/>
          </a:solidFill>
          <a:ln>
            <a:solidFill>
              <a:srgbClr val="0000FF"/>
            </a:solidFill>
          </a:ln>
          <a:effectLst>
            <a:innerShdw blurRad="190500" dist="63500" dir="5400000">
              <a:srgbClr val="FFFFFF">
                <a:alpha val="58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8344" y="1444284"/>
            <a:ext cx="127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MapReduce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791" y="1956927"/>
            <a:ext cx="5660619" cy="23998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  <a:prstDash val="dash"/>
            <a:beve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68549" y="1958674"/>
            <a:ext cx="72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87517" y="2606817"/>
            <a:ext cx="954690" cy="1375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br>
              <a:rPr lang="en-US" dirty="0" smtClean="0"/>
            </a:b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53410" y="5052914"/>
            <a:ext cx="1992471" cy="7083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be or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↵</a:t>
            </a:r>
          </a:p>
          <a:p>
            <a:pPr algn="ctr"/>
            <a:r>
              <a:rPr lang="en-US" dirty="0" smtClean="0">
                <a:latin typeface="Lucida Grande"/>
                <a:ea typeface="Lucida Grande"/>
                <a:cs typeface="Lucida Grande"/>
              </a:rPr>
              <a:t>not to be↵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</p:cNvCxnSpPr>
          <p:nvPr/>
        </p:nvCxnSpPr>
        <p:spPr>
          <a:xfrm flipV="1">
            <a:off x="1749646" y="3981920"/>
            <a:ext cx="0" cy="107099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</p:cNvCxnSpPr>
          <p:nvPr/>
        </p:nvCxnSpPr>
        <p:spPr>
          <a:xfrm flipV="1">
            <a:off x="2242207" y="3280356"/>
            <a:ext cx="248742" cy="14013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490949" y="2754341"/>
            <a:ext cx="1833814" cy="9610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"To be or"</a:t>
            </a:r>
            <a:br>
              <a:rPr lang="en-US" dirty="0" smtClean="0"/>
            </a:br>
            <a:r>
              <a:rPr lang="en-US" dirty="0" smtClean="0"/>
              <a:t> "not to be"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52811" y="2914285"/>
            <a:ext cx="368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r>
              <a:rPr lang="en-US" dirty="0"/>
              <a:t>9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831148" y="2948609"/>
            <a:ext cx="9123" cy="58347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1"/>
          </p:cNvCxnSpPr>
          <p:nvPr/>
        </p:nvCxnSpPr>
        <p:spPr>
          <a:xfrm>
            <a:off x="2552811" y="3237451"/>
            <a:ext cx="159175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24540" y="232800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K,V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329053" y="3237451"/>
            <a:ext cx="733666" cy="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062719" y="2549899"/>
            <a:ext cx="954690" cy="1375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Hadoop – A Developer’s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203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284012" y="2806696"/>
            <a:ext cx="8348090" cy="12791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merican Typewriter"/>
                <a:cs typeface="American Typewriter"/>
              </a:rPr>
              <a:t>TextInputFormat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6792" y="1956927"/>
            <a:ext cx="2862748" cy="2929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68549" y="1958674"/>
            <a:ext cx="72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6" name="Magnetic Disk 35"/>
          <p:cNvSpPr/>
          <p:nvPr/>
        </p:nvSpPr>
        <p:spPr>
          <a:xfrm>
            <a:off x="1257767" y="2328006"/>
            <a:ext cx="2355883" cy="2401966"/>
          </a:xfrm>
          <a:prstGeom prst="flowChartMagneticDisk">
            <a:avLst/>
          </a:prstGeom>
          <a:solidFill>
            <a:schemeClr val="accent4">
              <a:lumMod val="60000"/>
              <a:lumOff val="40000"/>
              <a:alpha val="51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3650" y="1058097"/>
            <a:ext cx="228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= offset = 64MB – 2</a:t>
            </a:r>
          </a:p>
          <a:p>
            <a:r>
              <a:rPr lang="en-US" dirty="0" smtClean="0"/>
              <a:t>V = "is the question"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443610" y="3184851"/>
            <a:ext cx="1992471" cy="11586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To be or</a:t>
            </a:r>
            <a:r>
              <a:rPr lang="en-US" sz="1400" dirty="0" smtClean="0">
                <a:latin typeface="Lucida Grande"/>
                <a:ea typeface="Lucida Grande"/>
                <a:cs typeface="Lucida Grande"/>
              </a:rPr>
              <a:t>↵</a:t>
            </a:r>
          </a:p>
          <a:p>
            <a:r>
              <a:rPr lang="en-US" sz="1400" dirty="0" smtClean="0">
                <a:latin typeface="Lucida Grande"/>
                <a:ea typeface="Lucida Grande"/>
                <a:cs typeface="Lucida Grande"/>
              </a:rPr>
              <a:t>not to be↵</a:t>
            </a:r>
          </a:p>
          <a:p>
            <a:r>
              <a:rPr lang="en-US" sz="1400" dirty="0" smtClean="0">
                <a:latin typeface="Lucida Grande"/>
                <a:ea typeface="Lucida Grande"/>
                <a:cs typeface="Lucida Grande"/>
              </a:rPr>
              <a:t>...........</a:t>
            </a:r>
          </a:p>
          <a:p>
            <a:r>
              <a:rPr lang="en-US" sz="1400" dirty="0" smtClean="0">
                <a:latin typeface="Lucida Grande"/>
                <a:ea typeface="Lucida Grande"/>
                <a:cs typeface="Lucida Grande"/>
              </a:rPr>
              <a:t>...........</a:t>
            </a:r>
            <a:endParaRPr lang="en-US" sz="1400" dirty="0">
              <a:latin typeface="Lucida Grande"/>
              <a:ea typeface="Lucida Grande"/>
              <a:cs typeface="Lucida Grande"/>
            </a:endParaRP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         is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239339" y="1803647"/>
            <a:ext cx="1076712" cy="2282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891056" y="1958932"/>
            <a:ext cx="2862748" cy="2929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92813" y="1960679"/>
            <a:ext cx="72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42" name="Magnetic Disk 41"/>
          <p:cNvSpPr/>
          <p:nvPr/>
        </p:nvSpPr>
        <p:spPr>
          <a:xfrm>
            <a:off x="5082031" y="2330011"/>
            <a:ext cx="2355883" cy="2401966"/>
          </a:xfrm>
          <a:prstGeom prst="flowChartMagneticDisk">
            <a:avLst/>
          </a:prstGeom>
          <a:solidFill>
            <a:schemeClr val="accent4">
              <a:lumMod val="60000"/>
              <a:lumOff val="40000"/>
              <a:alpha val="51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267874" y="3186856"/>
            <a:ext cx="1992471" cy="11586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the question</a:t>
            </a:r>
            <a:r>
              <a:rPr lang="en-US" sz="1400" dirty="0" smtClean="0">
                <a:latin typeface="Lucida Grande"/>
                <a:ea typeface="Lucida Grande"/>
                <a:cs typeface="Lucida Grande"/>
              </a:rPr>
              <a:t>↵</a:t>
            </a:r>
          </a:p>
          <a:p>
            <a:endParaRPr lang="en-US" sz="1400" dirty="0">
              <a:latin typeface="Lucida Grande"/>
              <a:ea typeface="Lucida Grande"/>
              <a:cs typeface="Lucida Grande"/>
            </a:endParaRPr>
          </a:p>
          <a:p>
            <a:endParaRPr lang="en-US" sz="1400" dirty="0" smtClean="0">
              <a:latin typeface="Lucida Grande"/>
              <a:ea typeface="Lucida Grande"/>
              <a:cs typeface="Lucida Grande"/>
            </a:endParaRPr>
          </a:p>
          <a:p>
            <a:endParaRPr lang="en-US" sz="1400" dirty="0">
              <a:latin typeface="Lucida Grande"/>
              <a:ea typeface="Lucida Grande"/>
              <a:cs typeface="Lucida Grande"/>
            </a:endParaRPr>
          </a:p>
          <a:p>
            <a:endParaRPr lang="en-US" sz="1400" dirty="0" smtClean="0">
              <a:latin typeface="Lucida Grande"/>
              <a:ea typeface="Lucida Grande"/>
              <a:cs typeface="Lucida Grande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7670" y="2779096"/>
            <a:ext cx="74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17844" y="5263705"/>
            <a:ext cx="461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"Value" of a "key" can span over multiple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691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merican Typewriter"/>
                <a:cs typeface="American Typewriter"/>
              </a:rPr>
              <a:t>FileInputFormat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FileInputFormat</a:t>
            </a:r>
            <a:r>
              <a:rPr lang="en-US" dirty="0" smtClean="0"/>
              <a:t> used for large files</a:t>
            </a:r>
          </a:p>
          <a:p>
            <a:pPr lvl="1"/>
            <a:r>
              <a:rPr lang="en-US" dirty="0" smtClean="0"/>
              <a:t>Larger than HDFS block</a:t>
            </a:r>
          </a:p>
          <a:p>
            <a:r>
              <a:rPr lang="en-US" dirty="0" smtClean="0"/>
              <a:t>Split size</a:t>
            </a:r>
          </a:p>
          <a:p>
            <a:pPr lvl="1"/>
            <a:r>
              <a:rPr lang="en-US" dirty="0" smtClean="0"/>
              <a:t>Controlled by Hadoop properties</a:t>
            </a:r>
          </a:p>
          <a:p>
            <a:pPr lvl="1"/>
            <a:r>
              <a:rPr lang="en-US" dirty="0" smtClean="0"/>
              <a:t>Can be overridden by Application</a:t>
            </a:r>
          </a:p>
          <a:p>
            <a:r>
              <a:rPr lang="en-US" dirty="0" smtClean="0"/>
              <a:t>Hadoop is optimized by</a:t>
            </a:r>
          </a:p>
          <a:p>
            <a:pPr lvl="1"/>
            <a:r>
              <a:rPr lang="en-US" dirty="0" smtClean="0"/>
              <a:t>decreasing the </a:t>
            </a:r>
            <a:r>
              <a:rPr lang="en-US" u="sng" dirty="0" smtClean="0"/>
              <a:t>number</a:t>
            </a:r>
            <a:r>
              <a:rPr lang="en-US" dirty="0" smtClean="0"/>
              <a:t> of files and </a:t>
            </a:r>
          </a:p>
          <a:p>
            <a:pPr lvl="1"/>
            <a:r>
              <a:rPr lang="en-US" dirty="0" smtClean="0"/>
              <a:t>making </a:t>
            </a:r>
            <a:r>
              <a:rPr lang="en-US" u="sng" dirty="0" smtClean="0"/>
              <a:t>size</a:t>
            </a:r>
            <a:r>
              <a:rPr lang="en-US" dirty="0" smtClean="0"/>
              <a:t> of files larger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400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InputSplits</a:t>
            </a:r>
            <a:r>
              <a:rPr lang="en-US" dirty="0" smtClean="0"/>
              <a:t> and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is a portion of the data to be processed by a single map process in parallel</a:t>
            </a:r>
          </a:p>
          <a:p>
            <a:r>
              <a:rPr lang="en-US" dirty="0" smtClean="0"/>
              <a:t>Split = single block of data</a:t>
            </a:r>
          </a:p>
          <a:p>
            <a:pPr lvl="1"/>
            <a:r>
              <a:rPr lang="en-US" dirty="0" smtClean="0"/>
              <a:t>records may straddle blocks</a:t>
            </a:r>
          </a:p>
          <a:p>
            <a:pPr lvl="1"/>
            <a:r>
              <a:rPr lang="en-US" dirty="0" smtClean="0"/>
              <a:t>tasks often need to access a small portion of a record from a block on another node</a:t>
            </a:r>
          </a:p>
          <a:p>
            <a:pPr lvl="1"/>
            <a:r>
              <a:rPr lang="en-US" dirty="0" smtClean="0"/>
              <a:t>Use larger blocks for a split to:</a:t>
            </a:r>
          </a:p>
          <a:p>
            <a:pPr lvl="2"/>
            <a:r>
              <a:rPr lang="en-US" dirty="0" smtClean="0"/>
              <a:t>Increase performance due to more data for a mapper</a:t>
            </a:r>
          </a:p>
          <a:p>
            <a:pPr lvl="2"/>
            <a:r>
              <a:rPr lang="en-US" dirty="0" smtClean="0"/>
              <a:t>A mapper has setup/teardown time that is constant</a:t>
            </a:r>
          </a:p>
          <a:p>
            <a:pPr lvl="2"/>
            <a:r>
              <a:rPr lang="en-US" dirty="0" smtClean="0"/>
              <a:t>A small split means less work for the constant setup time</a:t>
            </a:r>
          </a:p>
          <a:p>
            <a:r>
              <a:rPr lang="en-US" dirty="0" err="1" smtClean="0">
                <a:latin typeface="American Typewriter"/>
                <a:cs typeface="American Typewriter"/>
              </a:rPr>
              <a:t>JobClient</a:t>
            </a:r>
            <a:r>
              <a:rPr lang="en-US" dirty="0" smtClean="0"/>
              <a:t> computes input splits</a:t>
            </a:r>
          </a:p>
        </p:txBody>
      </p:sp>
    </p:spTree>
    <p:extLst>
      <p:ext uri="{BB962C8B-B14F-4D97-AF65-F5344CB8AC3E}">
        <p14:creationId xmlns:p14="http://schemas.microsoft.com/office/powerpoint/2010/main" val="9346418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763" y="940102"/>
            <a:ext cx="3465261" cy="5401461"/>
          </a:xfrm>
        </p:spPr>
        <p:txBody>
          <a:bodyPr/>
          <a:lstStyle/>
          <a:p>
            <a:r>
              <a:rPr lang="en-US" dirty="0" smtClean="0"/>
              <a:t>Usually crosses boundaries</a:t>
            </a:r>
          </a:p>
          <a:p>
            <a:pPr lvl="1"/>
            <a:r>
              <a:rPr lang="en-US" dirty="0" smtClean="0"/>
              <a:t>of Mappers</a:t>
            </a:r>
          </a:p>
          <a:p>
            <a:pPr lvl="1"/>
            <a:r>
              <a:rPr lang="en-US" dirty="0" smtClean="0"/>
              <a:t>of HDFS blocks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73059" y="1297522"/>
            <a:ext cx="1315982" cy="1131880"/>
          </a:xfrm>
          <a:prstGeom prst="rect">
            <a:avLst/>
          </a:prstGeom>
          <a:solidFill>
            <a:srgbClr val="70BCE9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3059" y="2429402"/>
            <a:ext cx="1315982" cy="1131880"/>
          </a:xfrm>
          <a:prstGeom prst="rect">
            <a:avLst/>
          </a:prstGeom>
          <a:solidFill>
            <a:srgbClr val="737FE9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73059" y="3561282"/>
            <a:ext cx="1315982" cy="1131880"/>
          </a:xfrm>
          <a:prstGeom prst="rect">
            <a:avLst/>
          </a:prstGeom>
          <a:solidFill>
            <a:srgbClr val="5777C8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73059" y="2429401"/>
            <a:ext cx="712650" cy="285271"/>
          </a:xfrm>
          <a:prstGeom prst="rect">
            <a:avLst/>
          </a:prstGeom>
          <a:solidFill>
            <a:srgbClr val="70BCE9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73059" y="3573066"/>
            <a:ext cx="1251562" cy="181466"/>
          </a:xfrm>
          <a:prstGeom prst="rect">
            <a:avLst/>
          </a:prstGeom>
          <a:solidFill>
            <a:srgbClr val="737F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73059" y="3772936"/>
            <a:ext cx="712650" cy="181466"/>
          </a:xfrm>
          <a:prstGeom prst="rect">
            <a:avLst/>
          </a:prstGeom>
          <a:solidFill>
            <a:srgbClr val="737FE9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73059" y="4693162"/>
            <a:ext cx="1315982" cy="1131880"/>
          </a:xfrm>
          <a:prstGeom prst="rect">
            <a:avLst/>
          </a:prstGeom>
          <a:solidFill>
            <a:srgbClr val="4661A3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73059" y="4693161"/>
            <a:ext cx="1021496" cy="257665"/>
          </a:xfrm>
          <a:prstGeom prst="rect">
            <a:avLst/>
          </a:prstGeom>
          <a:solidFill>
            <a:srgbClr val="5777C8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812925" y="1150285"/>
            <a:ext cx="441728" cy="3036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812925" y="2277564"/>
            <a:ext cx="441728" cy="3036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812925" y="3409444"/>
            <a:ext cx="441728" cy="3036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812925" y="4541887"/>
            <a:ext cx="441728" cy="3036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51055" y="1150285"/>
            <a:ext cx="76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 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51055" y="2248154"/>
            <a:ext cx="76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1055" y="3409444"/>
            <a:ext cx="76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 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1055" y="4508496"/>
            <a:ext cx="76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 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80554" y="1223906"/>
            <a:ext cx="37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41169" y="2372947"/>
            <a:ext cx="37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80554" y="2092898"/>
            <a:ext cx="37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80556" y="2771127"/>
            <a:ext cx="37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96851" y="3224778"/>
            <a:ext cx="37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85708" y="4624089"/>
            <a:ext cx="37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87184" y="3657908"/>
            <a:ext cx="37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80556" y="4254757"/>
            <a:ext cx="37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707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RecordReader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>
                <a:latin typeface="American Typewriter"/>
                <a:cs typeface="American Typewriter"/>
              </a:rPr>
              <a:t>RecordReader</a:t>
            </a:r>
            <a:r>
              <a:rPr lang="en-US" dirty="0" smtClean="0"/>
              <a:t> breaks </a:t>
            </a:r>
            <a:r>
              <a:rPr lang="en-US" dirty="0"/>
              <a:t>the data into key/value pairs for input to </a:t>
            </a:r>
            <a:r>
              <a:rPr lang="en-US" dirty="0" smtClean="0"/>
              <a:t>the </a:t>
            </a:r>
            <a:r>
              <a:rPr lang="en-US" dirty="0" smtClean="0">
                <a:latin typeface="American Typewriter"/>
                <a:cs typeface="American Typewriter"/>
              </a:rPr>
              <a:t>Mapper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56817" y="1673272"/>
            <a:ext cx="7658055" cy="4342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r>
              <a:rPr lang="en-US" sz="1600" dirty="0">
                <a:latin typeface="American Typewriter"/>
                <a:cs typeface="American Typewriter"/>
              </a:rPr>
              <a:t>public interface </a:t>
            </a:r>
            <a:r>
              <a:rPr lang="en-US" sz="1600" dirty="0" err="1">
                <a:latin typeface="American Typewriter"/>
                <a:cs typeface="American Typewriter"/>
              </a:rPr>
              <a:t>RecordReader</a:t>
            </a:r>
            <a:r>
              <a:rPr lang="en-US" sz="1600" dirty="0">
                <a:latin typeface="American Typewriter"/>
                <a:cs typeface="American Typewriter"/>
              </a:rPr>
              <a:t>&lt;K, V&gt; {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/* Reads the next key/value pair from the input for processing. */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</a:t>
            </a:r>
            <a:r>
              <a:rPr lang="en-US" sz="1600" dirty="0" err="1">
                <a:latin typeface="American Typewriter"/>
                <a:cs typeface="American Typewriter"/>
              </a:rPr>
              <a:t>boolean</a:t>
            </a:r>
            <a:r>
              <a:rPr lang="en-US" sz="1600" dirty="0">
                <a:latin typeface="American Typewriter"/>
                <a:cs typeface="American Typewriter"/>
              </a:rPr>
              <a:t> next(K key, V value) throws </a:t>
            </a:r>
            <a:r>
              <a:rPr lang="en-US" sz="1600" dirty="0" err="1">
                <a:latin typeface="American Typewriter"/>
                <a:cs typeface="American Typewriter"/>
              </a:rPr>
              <a:t>IOException</a:t>
            </a:r>
            <a:r>
              <a:rPr lang="en-US" sz="1600" dirty="0">
                <a:latin typeface="American Typewriter"/>
                <a:cs typeface="American Typewriter"/>
              </a:rPr>
              <a:t>;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/* Create an object of the appropriate type to be used as a key. */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K </a:t>
            </a:r>
            <a:r>
              <a:rPr lang="en-US" sz="1600" dirty="0" err="1">
                <a:latin typeface="American Typewriter"/>
                <a:cs typeface="American Typewriter"/>
              </a:rPr>
              <a:t>createKey</a:t>
            </a:r>
            <a:r>
              <a:rPr lang="en-US" sz="1600" dirty="0">
                <a:latin typeface="American Typewriter"/>
                <a:cs typeface="American Typewriter"/>
              </a:rPr>
              <a:t>();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/* Create an object of the appropriate type to be used as a value. */ 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V </a:t>
            </a:r>
            <a:r>
              <a:rPr lang="en-US" sz="1600" dirty="0" err="1">
                <a:latin typeface="American Typewriter"/>
                <a:cs typeface="American Typewriter"/>
              </a:rPr>
              <a:t>createValue</a:t>
            </a:r>
            <a:r>
              <a:rPr lang="en-US" sz="1600" dirty="0">
                <a:latin typeface="American Typewriter"/>
                <a:cs typeface="American Typewriter"/>
              </a:rPr>
              <a:t>();</a:t>
            </a:r>
          </a:p>
          <a:p>
            <a:endParaRPr lang="en-US" sz="1600" dirty="0">
              <a:latin typeface="American Typewriter"/>
              <a:cs typeface="American Typewriter"/>
            </a:endParaRPr>
          </a:p>
          <a:p>
            <a:r>
              <a:rPr lang="en-US" sz="1600" dirty="0">
                <a:latin typeface="American Typewriter"/>
                <a:cs typeface="American Typewriter"/>
              </a:rPr>
              <a:t>  /* Returns the current position in the input. */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long </a:t>
            </a:r>
            <a:r>
              <a:rPr lang="en-US" sz="1600" dirty="0" err="1">
                <a:latin typeface="American Typewriter"/>
                <a:cs typeface="American Typewriter"/>
              </a:rPr>
              <a:t>getPos</a:t>
            </a:r>
            <a:r>
              <a:rPr lang="en-US" sz="1600" dirty="0">
                <a:latin typeface="American Typewriter"/>
                <a:cs typeface="American Typewriter"/>
              </a:rPr>
              <a:t>() throws </a:t>
            </a:r>
            <a:r>
              <a:rPr lang="en-US" sz="1600" dirty="0" err="1">
                <a:latin typeface="American Typewriter"/>
                <a:cs typeface="American Typewriter"/>
              </a:rPr>
              <a:t>IOException</a:t>
            </a:r>
            <a:r>
              <a:rPr lang="en-US" sz="1600" dirty="0">
                <a:latin typeface="American Typewriter"/>
                <a:cs typeface="American Typewriter"/>
              </a:rPr>
              <a:t>;</a:t>
            </a:r>
          </a:p>
          <a:p>
            <a:endParaRPr lang="en-US" sz="1600" dirty="0">
              <a:latin typeface="American Typewriter"/>
              <a:cs typeface="American Typewriter"/>
            </a:endParaRPr>
          </a:p>
          <a:p>
            <a:r>
              <a:rPr lang="en-US" sz="1600" dirty="0">
                <a:latin typeface="American Typewriter"/>
                <a:cs typeface="American Typewriter"/>
              </a:rPr>
              <a:t>  /* Close this {@link </a:t>
            </a:r>
            <a:r>
              <a:rPr lang="en-US" sz="1600" dirty="0" err="1">
                <a:latin typeface="American Typewriter"/>
                <a:cs typeface="American Typewriter"/>
              </a:rPr>
              <a:t>InputSplit</a:t>
            </a:r>
            <a:r>
              <a:rPr lang="en-US" sz="1600" dirty="0">
                <a:latin typeface="American Typewriter"/>
                <a:cs typeface="American Typewriter"/>
              </a:rPr>
              <a:t>} to future operations. */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public void close() throws </a:t>
            </a:r>
            <a:r>
              <a:rPr lang="en-US" sz="1600" dirty="0" err="1">
                <a:latin typeface="American Typewriter"/>
                <a:cs typeface="American Typewriter"/>
              </a:rPr>
              <a:t>IOException</a:t>
            </a:r>
            <a:r>
              <a:rPr lang="en-US" sz="1600" dirty="0">
                <a:latin typeface="American Typewriter"/>
                <a:cs typeface="American Typewriter"/>
              </a:rPr>
              <a:t>;</a:t>
            </a:r>
          </a:p>
          <a:p>
            <a:endParaRPr lang="en-US" sz="1600" dirty="0">
              <a:latin typeface="American Typewriter"/>
              <a:cs typeface="American Typewriter"/>
            </a:endParaRPr>
          </a:p>
          <a:p>
            <a:r>
              <a:rPr lang="en-US" sz="1600" dirty="0">
                <a:latin typeface="American Typewriter"/>
                <a:cs typeface="American Typewriter"/>
              </a:rPr>
              <a:t>  /* How much of the input has the {@link </a:t>
            </a:r>
            <a:r>
              <a:rPr lang="en-US" sz="1600" dirty="0" err="1">
                <a:latin typeface="American Typewriter"/>
                <a:cs typeface="American Typewriter"/>
              </a:rPr>
              <a:t>RecordReader</a:t>
            </a:r>
            <a:r>
              <a:rPr lang="en-US" sz="1600" dirty="0">
                <a:latin typeface="American Typewriter"/>
                <a:cs typeface="American Typewriter"/>
              </a:rPr>
              <a:t>} consumed i.e.</a:t>
            </a:r>
          </a:p>
          <a:p>
            <a:r>
              <a:rPr lang="en-US" sz="1600" dirty="0" smtClean="0">
                <a:latin typeface="American Typewriter"/>
                <a:cs typeface="American Typewriter"/>
              </a:rPr>
              <a:t>       has </a:t>
            </a:r>
            <a:r>
              <a:rPr lang="en-US" sz="1600" dirty="0">
                <a:latin typeface="American Typewriter"/>
                <a:cs typeface="American Typewriter"/>
              </a:rPr>
              <a:t>been processed by? */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  float </a:t>
            </a:r>
            <a:r>
              <a:rPr lang="en-US" sz="1600" dirty="0" err="1">
                <a:latin typeface="American Typewriter"/>
                <a:cs typeface="American Typewriter"/>
              </a:rPr>
              <a:t>getProgress</a:t>
            </a:r>
            <a:r>
              <a:rPr lang="en-US" sz="1600" dirty="0">
                <a:latin typeface="American Typewriter"/>
                <a:cs typeface="American Typewriter"/>
              </a:rPr>
              <a:t>() throws </a:t>
            </a:r>
            <a:r>
              <a:rPr lang="en-US" sz="1600" dirty="0" err="1">
                <a:latin typeface="American Typewriter"/>
                <a:cs typeface="American Typewriter"/>
              </a:rPr>
              <a:t>IOException</a:t>
            </a:r>
            <a:r>
              <a:rPr lang="en-US" sz="1600" dirty="0">
                <a:latin typeface="American Typewriter"/>
                <a:cs typeface="American Typewriter"/>
              </a:rPr>
              <a:t>;</a:t>
            </a:r>
          </a:p>
          <a:p>
            <a:r>
              <a:rPr lang="en-US" sz="1600" dirty="0">
                <a:latin typeface="American Typewriter"/>
                <a:cs typeface="American Typewriter"/>
              </a:rPr>
              <a:t>}</a:t>
            </a:r>
          </a:p>
          <a:p>
            <a:endParaRPr lang="en-US" sz="1600" dirty="0">
              <a:latin typeface="American Typewriter"/>
              <a:cs typeface="American Typewri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817" y="6175867"/>
            <a:ext cx="7274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API docs: http</a:t>
            </a:r>
            <a:r>
              <a:rPr lang="en-US" sz="1400" dirty="0"/>
              <a:t>://</a:t>
            </a:r>
            <a:r>
              <a:rPr lang="en-US" sz="1400" dirty="0" err="1"/>
              <a:t>hadoop.apache.org</a:t>
            </a:r>
            <a:r>
              <a:rPr lang="en-US" sz="1400" dirty="0"/>
              <a:t>/docs/r1.2.0/</a:t>
            </a:r>
            <a:r>
              <a:rPr lang="en-US" sz="1400" dirty="0" err="1"/>
              <a:t>api</a:t>
            </a:r>
            <a:r>
              <a:rPr lang="en-US" sz="1400" dirty="0"/>
              <a:t>/org/apache/</a:t>
            </a:r>
            <a:r>
              <a:rPr lang="en-US" sz="1400" dirty="0" err="1"/>
              <a:t>hadoop</a:t>
            </a:r>
            <a:r>
              <a:rPr lang="en-US" sz="1400" dirty="0"/>
              <a:t>/</a:t>
            </a:r>
            <a:r>
              <a:rPr lang="en-US" sz="1400" dirty="0" err="1"/>
              <a:t>mapred</a:t>
            </a:r>
            <a:r>
              <a:rPr lang="en-US" sz="1400" dirty="0"/>
              <a:t>/</a:t>
            </a:r>
            <a:r>
              <a:rPr lang="en-US" sz="1400" dirty="0" err="1"/>
              <a:t>RecordReader.html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92148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RecordReader</a:t>
            </a:r>
            <a:r>
              <a:rPr lang="en-US" dirty="0" smtClean="0"/>
              <a:t> – split vs. record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653389" y="1665613"/>
            <a:ext cx="7444958" cy="1179133"/>
          </a:xfrm>
          <a:prstGeom prst="cube">
            <a:avLst/>
          </a:prstGeom>
          <a:solidFill>
            <a:schemeClr val="accent4">
              <a:lumMod val="75000"/>
              <a:alpha val="23000"/>
            </a:schemeClr>
          </a:solidFill>
          <a:ln>
            <a:solidFill>
              <a:schemeClr val="accent4">
                <a:shade val="95000"/>
                <a:satMod val="10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1012293" y="1766838"/>
            <a:ext cx="2365086" cy="708576"/>
          </a:xfrm>
          <a:prstGeom prst="cube">
            <a:avLst/>
          </a:prstGeom>
          <a:solidFill>
            <a:schemeClr val="accent4">
              <a:lumMod val="75000"/>
              <a:alpha val="7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3529779" y="1766838"/>
            <a:ext cx="4154448" cy="708576"/>
          </a:xfrm>
          <a:prstGeom prst="cube">
            <a:avLst/>
          </a:prstGeom>
          <a:solidFill>
            <a:schemeClr val="accent4">
              <a:lumMod val="75000"/>
              <a:alpha val="7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2293" y="2475414"/>
            <a:ext cx="171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A (64 MB)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29779" y="2481819"/>
            <a:ext cx="171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 B (64 MB)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85914" y="2042906"/>
            <a:ext cx="561363" cy="3312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47277" y="2042906"/>
            <a:ext cx="723875" cy="3312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7485" y="2042906"/>
            <a:ext cx="561363" cy="3312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85014" y="2048069"/>
            <a:ext cx="1139007" cy="3312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04032" y="2048069"/>
            <a:ext cx="561363" cy="3312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83801" y="2048069"/>
            <a:ext cx="723875" cy="3312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46035" y="2034828"/>
            <a:ext cx="669981" cy="3312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25804" y="2034828"/>
            <a:ext cx="863938" cy="3312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7" name="Down Arrow Callout 16"/>
          <p:cNvSpPr/>
          <p:nvPr/>
        </p:nvSpPr>
        <p:spPr>
          <a:xfrm>
            <a:off x="1012293" y="3018348"/>
            <a:ext cx="3230134" cy="680969"/>
          </a:xfrm>
          <a:prstGeom prst="downArrow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RecordReader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8" name="Down Arrow Callout 17"/>
          <p:cNvSpPr/>
          <p:nvPr/>
        </p:nvSpPr>
        <p:spPr>
          <a:xfrm>
            <a:off x="4389675" y="3018348"/>
            <a:ext cx="3000067" cy="680969"/>
          </a:xfrm>
          <a:prstGeom prst="downArrow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merican Typewriter"/>
                <a:cs typeface="American Typewriter"/>
              </a:rPr>
              <a:t>RecordReader</a:t>
            </a:r>
            <a:endParaRPr lang="en-US" dirty="0">
              <a:latin typeface="American Typewriter"/>
              <a:cs typeface="American Typewriter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50333" y="3717734"/>
            <a:ext cx="2990867" cy="6625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66595" y="3916145"/>
            <a:ext cx="561363" cy="331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080358" y="3921308"/>
            <a:ext cx="561363" cy="331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822739" y="3908066"/>
            <a:ext cx="280682" cy="331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255821" y="3912106"/>
            <a:ext cx="280682" cy="331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673177" y="3908066"/>
            <a:ext cx="280682" cy="331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07332" y="3809758"/>
            <a:ext cx="1385911" cy="5032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62922" y="3812007"/>
            <a:ext cx="1313860" cy="5032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321764" y="3714166"/>
            <a:ext cx="2990867" cy="6625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38026" y="3912577"/>
            <a:ext cx="561363" cy="331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51789" y="3917740"/>
            <a:ext cx="561363" cy="331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994170" y="3904498"/>
            <a:ext cx="280682" cy="331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427252" y="3908538"/>
            <a:ext cx="280682" cy="331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844608" y="3904498"/>
            <a:ext cx="280682" cy="331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478763" y="3806190"/>
            <a:ext cx="1385911" cy="5032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934353" y="3808439"/>
            <a:ext cx="1313860" cy="5032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156490" y="4463727"/>
            <a:ext cx="107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Mapper 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69015" y="4490093"/>
            <a:ext cx="107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0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PIG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13" y="940103"/>
            <a:ext cx="8574011" cy="1882120"/>
          </a:xfrm>
        </p:spPr>
        <p:txBody>
          <a:bodyPr/>
          <a:lstStyle/>
          <a:p>
            <a:r>
              <a:rPr lang="en-US" dirty="0" smtClean="0"/>
              <a:t>PIG stores command history and allows editing within Grunt shell</a:t>
            </a:r>
          </a:p>
          <a:p>
            <a:r>
              <a:rPr lang="en-US" dirty="0" smtClean="0"/>
              <a:t>Command completion facilitated by TAB key</a:t>
            </a:r>
          </a:p>
          <a:p>
            <a:r>
              <a:rPr lang="en-US" dirty="0" smtClean="0"/>
              <a:t>Enter </a:t>
            </a:r>
            <a:r>
              <a:rPr lang="en-US" dirty="0" smtClean="0">
                <a:latin typeface="American Typewriter"/>
                <a:cs typeface="American Typewriter"/>
              </a:rPr>
              <a:t>quit</a:t>
            </a:r>
            <a:r>
              <a:rPr lang="en-US" dirty="0" smtClean="0"/>
              <a:t> to exit shell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2098" y="2635274"/>
            <a:ext cx="6787085" cy="31019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$ pig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grunt&gt; F = LOAD 'input/</a:t>
            </a:r>
            <a:r>
              <a:rPr lang="en-US" dirty="0" err="1" smtClean="0">
                <a:latin typeface="American Typewriter"/>
                <a:cs typeface="American Typewriter"/>
              </a:rPr>
              <a:t>logfile</a:t>
            </a:r>
            <a:r>
              <a:rPr lang="en-US" dirty="0" smtClean="0">
                <a:latin typeface="American Typewriter"/>
                <a:cs typeface="American Typewriter"/>
              </a:rPr>
              <a:t>';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grunt&gt; DUMP F;</a:t>
            </a:r>
          </a:p>
          <a:p>
            <a:endParaRPr lang="en-US" dirty="0">
              <a:latin typeface="American Typewriter"/>
              <a:cs typeface="American Typewriter"/>
            </a:endParaRPr>
          </a:p>
          <a:p>
            <a:r>
              <a:rPr lang="en-US" i="1" dirty="0" smtClean="0">
                <a:latin typeface="American Typewriter"/>
                <a:cs typeface="American Typewriter"/>
              </a:rPr>
              <a:t>(output of F appears here)</a:t>
            </a:r>
            <a:endParaRPr lang="en-US" i="1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80485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command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>
              <a:spcBef>
                <a:spcPts val="600"/>
              </a:spcBef>
            </a:pPr>
            <a:r>
              <a:rPr lang="en-US" dirty="0" smtClean="0"/>
              <a:t>Full listing of PIG commands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">
              <a:spcBef>
                <a:spcPts val="600"/>
              </a:spcBef>
            </a:pPr>
            <a:r>
              <a:rPr lang="en-US" dirty="0" smtClean="0"/>
              <a:t>Execute a PIG script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">
              <a:spcBef>
                <a:spcPts val="600"/>
              </a:spcBef>
            </a:pPr>
            <a:r>
              <a:rPr lang="en-US" dirty="0" smtClean="0"/>
              <a:t>Specify a parameter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">
              <a:spcBef>
                <a:spcPts val="600"/>
              </a:spcBef>
            </a:pPr>
            <a:r>
              <a:rPr lang="en-US" dirty="0" smtClean="0"/>
              <a:t>List PIG properties to be used, if set by user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2765" y="1379385"/>
            <a:ext cx="6787085" cy="680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$ pig –h</a:t>
            </a:r>
          </a:p>
          <a:p>
            <a:r>
              <a:rPr lang="en-US" dirty="0" smtClean="0">
                <a:latin typeface="American Typewriter"/>
                <a:cs typeface="American Typewriter"/>
              </a:rPr>
              <a:t>grunt&gt; help</a:t>
            </a:r>
          </a:p>
        </p:txBody>
      </p:sp>
      <p:sp>
        <p:nvSpPr>
          <p:cNvPr id="6" name="Rectangle 5"/>
          <p:cNvSpPr/>
          <p:nvPr/>
        </p:nvSpPr>
        <p:spPr>
          <a:xfrm>
            <a:off x="922765" y="2681840"/>
            <a:ext cx="6787085" cy="680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$ pig –e </a:t>
            </a:r>
            <a:r>
              <a:rPr lang="en-US" i="1" dirty="0" err="1" smtClean="0">
                <a:latin typeface="American Typewriter"/>
                <a:cs typeface="American Typewriter"/>
              </a:rPr>
              <a:t>scriptname</a:t>
            </a:r>
            <a:endParaRPr lang="en-US" i="1" dirty="0" smtClean="0">
              <a:latin typeface="American Typewriter"/>
              <a:cs typeface="American Typewrit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2765" y="3982544"/>
            <a:ext cx="6787085" cy="680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$ pig –p </a:t>
            </a:r>
            <a:r>
              <a:rPr lang="en-US" i="1" dirty="0" smtClean="0">
                <a:latin typeface="American Typewriter"/>
                <a:cs typeface="American Typewriter"/>
              </a:rPr>
              <a:t>key1=value1</a:t>
            </a:r>
            <a:r>
              <a:rPr lang="en-US" dirty="0" smtClean="0">
                <a:latin typeface="American Typewriter"/>
                <a:cs typeface="American Typewriter"/>
              </a:rPr>
              <a:t> –p </a:t>
            </a:r>
            <a:r>
              <a:rPr lang="en-US" i="1" dirty="0" smtClean="0">
                <a:latin typeface="American Typewriter"/>
                <a:cs typeface="American Typewriter"/>
              </a:rPr>
              <a:t>key2=value2</a:t>
            </a:r>
          </a:p>
        </p:txBody>
      </p:sp>
      <p:sp>
        <p:nvSpPr>
          <p:cNvPr id="8" name="Rectangle 7"/>
          <p:cNvSpPr/>
          <p:nvPr/>
        </p:nvSpPr>
        <p:spPr>
          <a:xfrm>
            <a:off x="922765" y="5279696"/>
            <a:ext cx="6787085" cy="680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 smtClean="0">
                <a:latin typeface="American Typewriter"/>
                <a:cs typeface="American Typewriter"/>
              </a:rPr>
              <a:t>$ pig –h </a:t>
            </a:r>
            <a:r>
              <a:rPr lang="en-US" i="1" dirty="0" smtClean="0">
                <a:latin typeface="American Typewriter"/>
                <a:cs typeface="American Typewriter"/>
              </a:rPr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1580161535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21678</TotalTime>
  <Words>6002</Words>
  <Application>Microsoft Macintosh PowerPoint</Application>
  <PresentationFormat>On-screen Show (4:3)</PresentationFormat>
  <Paragraphs>702</Paragraphs>
  <Slides>75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Plaza</vt:lpstr>
      <vt:lpstr>Apache Hadoop – A Developer’s Course</vt:lpstr>
      <vt:lpstr>PIG – What is it?</vt:lpstr>
      <vt:lpstr>PIG in the EcoSystem</vt:lpstr>
      <vt:lpstr>Running PIG</vt:lpstr>
      <vt:lpstr>Understanding PIG Execution</vt:lpstr>
      <vt:lpstr>PIG Example</vt:lpstr>
      <vt:lpstr>Apache Hadoop – A Developer’s Course</vt:lpstr>
      <vt:lpstr>Interactive PIG session</vt:lpstr>
      <vt:lpstr>PIG command options</vt:lpstr>
      <vt:lpstr>Grunt HDFS commands</vt:lpstr>
      <vt:lpstr>Lab : Get familiar with Pig commands</vt:lpstr>
      <vt:lpstr>Apache Hadoop – A Developer’s Course</vt:lpstr>
      <vt:lpstr>Pig Data Model</vt:lpstr>
      <vt:lpstr>Relations</vt:lpstr>
      <vt:lpstr>How to define a relation</vt:lpstr>
      <vt:lpstr>Using schema in a relation</vt:lpstr>
      <vt:lpstr>Relations using a schema</vt:lpstr>
      <vt:lpstr>Relations without using a schema</vt:lpstr>
      <vt:lpstr>The FILTER operator</vt:lpstr>
      <vt:lpstr>The DUMP command</vt:lpstr>
      <vt:lpstr>The ORDER BY command</vt:lpstr>
      <vt:lpstr>The LIMIT operator</vt:lpstr>
      <vt:lpstr>Using PARALLEL</vt:lpstr>
      <vt:lpstr>Parameter Substitution</vt:lpstr>
      <vt:lpstr>Dealing with Nulls in Pig</vt:lpstr>
      <vt:lpstr>The GROUP operator</vt:lpstr>
      <vt:lpstr>The JOIN operator</vt:lpstr>
      <vt:lpstr>JOIN Example</vt:lpstr>
      <vt:lpstr>The COGROUP Operator</vt:lpstr>
      <vt:lpstr>COGROUP example</vt:lpstr>
      <vt:lpstr>The FOREACH operator</vt:lpstr>
      <vt:lpstr>FOREACH example</vt:lpstr>
      <vt:lpstr>FOREACH with grouping example</vt:lpstr>
      <vt:lpstr>FLATTEN Operator</vt:lpstr>
      <vt:lpstr>The SAMPLE operator</vt:lpstr>
      <vt:lpstr>Debugging Pig scripts</vt:lpstr>
      <vt:lpstr>Using EXPLAIN to debug</vt:lpstr>
      <vt:lpstr>Using ILLUSTRATE to debug</vt:lpstr>
      <vt:lpstr>User defined functions (UDF)</vt:lpstr>
      <vt:lpstr>Structured Processing Flow in Pig Latin</vt:lpstr>
      <vt:lpstr>Lab : Pig Data Operations</vt:lpstr>
      <vt:lpstr>Apache Hadoop – A Developer’s Course</vt:lpstr>
      <vt:lpstr>Apache Hadoop – A Developer’s Course</vt:lpstr>
      <vt:lpstr>Hive Introduction</vt:lpstr>
      <vt:lpstr>What Hive is not</vt:lpstr>
      <vt:lpstr>Pig vs. Hive</vt:lpstr>
      <vt:lpstr>Hive Basics</vt:lpstr>
      <vt:lpstr>What is a Hive Table?</vt:lpstr>
      <vt:lpstr>HiveQL</vt:lpstr>
      <vt:lpstr>Typical Hive use-case</vt:lpstr>
      <vt:lpstr>Hive Architecture</vt:lpstr>
      <vt:lpstr>Apache Hadoop – A Developer’s Course</vt:lpstr>
      <vt:lpstr>Running jobs with Hive Shell</vt:lpstr>
      <vt:lpstr>Common Hive examples</vt:lpstr>
      <vt:lpstr>Querying data in Hive</vt:lpstr>
      <vt:lpstr>HiveQL</vt:lpstr>
      <vt:lpstr>Table Operations</vt:lpstr>
      <vt:lpstr>Managing Tables</vt:lpstr>
      <vt:lpstr>Loading data into Hive</vt:lpstr>
      <vt:lpstr>Apache Hadoop – A Developer’s Course</vt:lpstr>
      <vt:lpstr>Apache Hadoop – A Developer’s Course</vt:lpstr>
      <vt:lpstr>Apache Hadoop – A Developer’s Course</vt:lpstr>
      <vt:lpstr>Apache Hadoop – A Developer’s Course</vt:lpstr>
      <vt:lpstr>Apache Hadoop – A Developer’s Course</vt:lpstr>
      <vt:lpstr>Apache Hadoop – A Developer’s Course</vt:lpstr>
      <vt:lpstr>HDFS Command Examples</vt:lpstr>
      <vt:lpstr>Uploading and Retrieving files on HDFS</vt:lpstr>
      <vt:lpstr>Lab 2: Get familiar with HDFS commands</vt:lpstr>
      <vt:lpstr>TextInputFormat</vt:lpstr>
      <vt:lpstr>TextInputFormat</vt:lpstr>
      <vt:lpstr>FileInputFormat</vt:lpstr>
      <vt:lpstr>InputSplits and HDFS</vt:lpstr>
      <vt:lpstr>InputSplit</vt:lpstr>
      <vt:lpstr>RecordReader</vt:lpstr>
      <vt:lpstr>RecordReader – split vs. record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Hadoop – A Developer’s Course</dc:title>
  <dc:creator>Anupam Bagchi</dc:creator>
  <cp:lastModifiedBy>Anupam Bagchi</cp:lastModifiedBy>
  <cp:revision>317</cp:revision>
  <cp:lastPrinted>2013-05-25T20:05:01Z</cp:lastPrinted>
  <dcterms:created xsi:type="dcterms:W3CDTF">2013-05-09T05:26:08Z</dcterms:created>
  <dcterms:modified xsi:type="dcterms:W3CDTF">2013-07-22T15:01:24Z</dcterms:modified>
</cp:coreProperties>
</file>