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233B-2571-4DED-9FF9-4641C3BF0B48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02DB-0869-4A81-A053-9A9E6D30EDC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2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233B-2571-4DED-9FF9-4641C3BF0B48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02DB-0869-4A81-A053-9A9E6D30ED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31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233B-2571-4DED-9FF9-4641C3BF0B48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02DB-0869-4A81-A053-9A9E6D30ED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78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233B-2571-4DED-9FF9-4641C3BF0B48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02DB-0869-4A81-A053-9A9E6D30EDC6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2660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233B-2571-4DED-9FF9-4641C3BF0B48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02DB-0869-4A81-A053-9A9E6D30ED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443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233B-2571-4DED-9FF9-4641C3BF0B48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02DB-0869-4A81-A053-9A9E6D30EDC6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8668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233B-2571-4DED-9FF9-4641C3BF0B48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02DB-0869-4A81-A053-9A9E6D30ED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586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233B-2571-4DED-9FF9-4641C3BF0B48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02DB-0869-4A81-A053-9A9E6D30ED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268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233B-2571-4DED-9FF9-4641C3BF0B48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02DB-0869-4A81-A053-9A9E6D30ED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40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233B-2571-4DED-9FF9-4641C3BF0B48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02DB-0869-4A81-A053-9A9E6D30ED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30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233B-2571-4DED-9FF9-4641C3BF0B48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02DB-0869-4A81-A053-9A9E6D30ED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44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233B-2571-4DED-9FF9-4641C3BF0B48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02DB-0869-4A81-A053-9A9E6D30ED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8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233B-2571-4DED-9FF9-4641C3BF0B48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02DB-0869-4A81-A053-9A9E6D30ED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08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233B-2571-4DED-9FF9-4641C3BF0B48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02DB-0869-4A81-A053-9A9E6D30ED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2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233B-2571-4DED-9FF9-4641C3BF0B48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02DB-0869-4A81-A053-9A9E6D30ED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74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233B-2571-4DED-9FF9-4641C3BF0B48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02DB-0869-4A81-A053-9A9E6D30ED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52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233B-2571-4DED-9FF9-4641C3BF0B48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02DB-0869-4A81-A053-9A9E6D30ED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66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5D233B-2571-4DED-9FF9-4641C3BF0B48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9A02DB-0869-4A81-A053-9A9E6D30ED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660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8E15A-BF82-49C7-8AB2-87B584D0B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700977"/>
            <a:ext cx="11047713" cy="19473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Capstone Project </a:t>
            </a:r>
            <a:br>
              <a:rPr lang="en-US" dirty="0"/>
            </a:br>
            <a:r>
              <a:rPr lang="en-US" dirty="0"/>
              <a:t>"Zero Waste Company"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Applied Data Science Capstone by IBM/Coursera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0278C3-93E3-4AB7-A82B-754EA03F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4355" y="5884333"/>
            <a:ext cx="6400800" cy="1947333"/>
          </a:xfrm>
        </p:spPr>
        <p:txBody>
          <a:bodyPr/>
          <a:lstStyle/>
          <a:p>
            <a:r>
              <a:rPr lang="es-UY" dirty="0"/>
              <a:t>Martin Dominguez, </a:t>
            </a:r>
            <a:r>
              <a:rPr lang="es-UY" dirty="0" err="1"/>
              <a:t>July</a:t>
            </a:r>
            <a:r>
              <a:rPr lang="es-UY" dirty="0"/>
              <a:t> 2020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416E0C-CDA6-43F1-B0E6-825876C4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72" y="3546230"/>
            <a:ext cx="2560907" cy="7532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96B667D-1CA0-4241-9BC3-148969C63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559" y="2992837"/>
            <a:ext cx="2240334" cy="218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1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CBE55E-46F3-42FE-9AF9-2520EB2C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882" y="353683"/>
            <a:ext cx="9678988" cy="664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b="1" dirty="0"/>
              <a:t>Business </a:t>
            </a:r>
            <a:r>
              <a:rPr lang="es-ES" b="1" dirty="0" err="1"/>
              <a:t>problem</a:t>
            </a:r>
            <a:endParaRPr lang="en-US" sz="6000" dirty="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53FF0E-2D6E-47B1-80BD-9C2156F3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109" y="91544"/>
            <a:ext cx="2295525" cy="29908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C1D0EFE-5D92-4D3F-BF98-CBA2E313D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01" y="1208617"/>
            <a:ext cx="2400300" cy="26098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6DA10A4-F468-4E26-90AF-BB2D254AEE1D}"/>
              </a:ext>
            </a:extLst>
          </p:cNvPr>
          <p:cNvPicPr/>
          <p:nvPr/>
        </p:nvPicPr>
        <p:blipFill rotWithShape="1">
          <a:blip r:embed="rId4"/>
          <a:srcRect t="5895"/>
          <a:stretch/>
        </p:blipFill>
        <p:spPr>
          <a:xfrm>
            <a:off x="384969" y="2488754"/>
            <a:ext cx="5943600" cy="41745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C13E5B1-9F3F-4F71-93EC-C60721A87DDF}"/>
              </a:ext>
            </a:extLst>
          </p:cNvPr>
          <p:cNvCxnSpPr>
            <a:cxnSpLocks/>
          </p:cNvCxnSpPr>
          <p:nvPr/>
        </p:nvCxnSpPr>
        <p:spPr>
          <a:xfrm flipH="1" flipV="1">
            <a:off x="8945592" y="1208616"/>
            <a:ext cx="1747279" cy="704852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11DB44-8A41-45B8-A052-61EB4BE6A766}"/>
              </a:ext>
            </a:extLst>
          </p:cNvPr>
          <p:cNvCxnSpPr>
            <a:cxnSpLocks/>
          </p:cNvCxnSpPr>
          <p:nvPr/>
        </p:nvCxnSpPr>
        <p:spPr>
          <a:xfrm flipH="1">
            <a:off x="9042402" y="2210858"/>
            <a:ext cx="1650468" cy="1598083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D472BA5-ABFA-4215-ADD4-4CB2002FB4F4}"/>
              </a:ext>
            </a:extLst>
          </p:cNvPr>
          <p:cNvCxnSpPr>
            <a:cxnSpLocks/>
          </p:cNvCxnSpPr>
          <p:nvPr/>
        </p:nvCxnSpPr>
        <p:spPr>
          <a:xfrm flipH="1">
            <a:off x="6328569" y="3600450"/>
            <a:ext cx="1400699" cy="3062881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AC92CD7-B1C5-4349-92CA-4BA864252076}"/>
              </a:ext>
            </a:extLst>
          </p:cNvPr>
          <p:cNvCxnSpPr>
            <a:cxnSpLocks/>
          </p:cNvCxnSpPr>
          <p:nvPr/>
        </p:nvCxnSpPr>
        <p:spPr>
          <a:xfrm flipH="1" flipV="1">
            <a:off x="6328570" y="2512483"/>
            <a:ext cx="1227666" cy="1016995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058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DA2DA-143E-4821-9E1D-9878FE25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336" y="115357"/>
            <a:ext cx="9840913" cy="1507067"/>
          </a:xfrm>
        </p:spPr>
        <p:txBody>
          <a:bodyPr/>
          <a:lstStyle/>
          <a:p>
            <a:r>
              <a:rPr lang="es-UY" b="1" dirty="0"/>
              <a:t>ZWC PREREQUISITES – </a:t>
            </a:r>
            <a:r>
              <a:rPr lang="es-UY" b="1" dirty="0" err="1"/>
              <a:t>fixed</a:t>
            </a:r>
            <a:r>
              <a:rPr lang="es-UY" b="1" dirty="0"/>
              <a:t> </a:t>
            </a:r>
            <a:r>
              <a:rPr lang="es-UY" b="1" dirty="0" err="1"/>
              <a:t>parameters</a:t>
            </a:r>
            <a:endParaRPr lang="es-ES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831CD2-CFB7-4835-8F56-73F6AD16A1C4}"/>
              </a:ext>
            </a:extLst>
          </p:cNvPr>
          <p:cNvSpPr/>
          <p:nvPr/>
        </p:nvSpPr>
        <p:spPr>
          <a:xfrm>
            <a:off x="1041139" y="1997839"/>
            <a:ext cx="98409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ZWC will sell medium to high price products. Therefore, it must be located in a neighborhood of medium to high economic social level and high density area.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shop shall be located near similar shops as healthy restaurants, </a:t>
            </a:r>
            <a:r>
              <a:rPr lang="en-US" dirty="0" err="1"/>
              <a:t>coffe</a:t>
            </a:r>
            <a:r>
              <a:rPr lang="en-US" dirty="0"/>
              <a:t> shops, take and go, etc. This is to be closer and exposed to more customers (or potential customers).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part of the positive environment impact is to be a station of re-usable and recyclable </a:t>
            </a:r>
            <a:r>
              <a:rPr lang="en-US" dirty="0" err="1"/>
              <a:t>packagest</a:t>
            </a:r>
            <a:r>
              <a:rPr lang="en-US" dirty="0"/>
              <a:t>, compostable </a:t>
            </a:r>
            <a:r>
              <a:rPr lang="en-US" dirty="0" err="1"/>
              <a:t>garabage</a:t>
            </a:r>
            <a:r>
              <a:rPr lang="en-US" dirty="0"/>
              <a:t>. This must be considerer as a part of the location selection.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791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1540E-097B-4423-941F-702D2083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6816"/>
            <a:ext cx="8534400" cy="1037968"/>
          </a:xfrm>
        </p:spPr>
        <p:txBody>
          <a:bodyPr>
            <a:normAutofit/>
          </a:bodyPr>
          <a:lstStyle/>
          <a:p>
            <a:r>
              <a:rPr lang="es-UY" sz="4000" b="1" dirty="0"/>
              <a:t>DATA</a:t>
            </a:r>
            <a:endParaRPr lang="es-ES" sz="4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6DFAD0-395C-48F1-8679-911FFAB14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83278"/>
            <a:ext cx="8534400" cy="2743200"/>
          </a:xfrm>
        </p:spPr>
        <p:txBody>
          <a:bodyPr/>
          <a:lstStyle/>
          <a:p>
            <a:r>
              <a:rPr lang="es-UY" b="1" dirty="0" err="1">
                <a:solidFill>
                  <a:schemeClr val="tx1"/>
                </a:solidFill>
              </a:rPr>
              <a:t>Three</a:t>
            </a:r>
            <a:r>
              <a:rPr lang="es-UY" b="1" dirty="0">
                <a:solidFill>
                  <a:schemeClr val="tx1"/>
                </a:solidFill>
              </a:rPr>
              <a:t> </a:t>
            </a:r>
            <a:r>
              <a:rPr lang="es-UY" b="1" dirty="0" err="1">
                <a:solidFill>
                  <a:schemeClr val="tx1"/>
                </a:solidFill>
              </a:rPr>
              <a:t>sources</a:t>
            </a:r>
            <a:r>
              <a:rPr lang="es-UY" b="1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s-UY" b="1" dirty="0">
                <a:solidFill>
                  <a:schemeClr val="tx1"/>
                </a:solidFill>
              </a:rPr>
              <a:t>Foursquare</a:t>
            </a:r>
          </a:p>
          <a:p>
            <a:pPr lvl="1"/>
            <a:r>
              <a:rPr lang="es-UY" b="1" dirty="0" err="1">
                <a:solidFill>
                  <a:schemeClr val="tx1"/>
                </a:solidFill>
              </a:rPr>
              <a:t>Goverment</a:t>
            </a:r>
            <a:r>
              <a:rPr lang="es-UY" b="1" dirty="0">
                <a:solidFill>
                  <a:schemeClr val="tx1"/>
                </a:solidFill>
              </a:rPr>
              <a:t> data base</a:t>
            </a:r>
          </a:p>
          <a:p>
            <a:pPr lvl="1"/>
            <a:r>
              <a:rPr lang="es-UY" b="1" dirty="0" err="1">
                <a:solidFill>
                  <a:schemeClr val="tx1"/>
                </a:solidFill>
              </a:rPr>
              <a:t>Rental</a:t>
            </a:r>
            <a:r>
              <a:rPr lang="es-UY" b="1" dirty="0">
                <a:solidFill>
                  <a:schemeClr val="tx1"/>
                </a:solidFill>
              </a:rPr>
              <a:t> shops data base</a:t>
            </a:r>
          </a:p>
          <a:p>
            <a:pPr lvl="1"/>
            <a:r>
              <a:rPr lang="es-UY" b="1" dirty="0" err="1">
                <a:solidFill>
                  <a:schemeClr val="tx1"/>
                </a:solidFill>
              </a:rPr>
              <a:t>Maps</a:t>
            </a:r>
            <a:r>
              <a:rPr lang="es-UY" b="1" dirty="0">
                <a:solidFill>
                  <a:schemeClr val="tx1"/>
                </a:solidFill>
              </a:rPr>
              <a:t> </a:t>
            </a:r>
            <a:r>
              <a:rPr lang="es-UY" b="1" dirty="0" err="1">
                <a:solidFill>
                  <a:schemeClr val="tx1"/>
                </a:solidFill>
              </a:rPr>
              <a:t>from</a:t>
            </a:r>
            <a:r>
              <a:rPr lang="es-UY" b="1" dirty="0">
                <a:solidFill>
                  <a:schemeClr val="tx1"/>
                </a:solidFill>
              </a:rPr>
              <a:t> </a:t>
            </a:r>
            <a:r>
              <a:rPr lang="es-UY" b="1" dirty="0" err="1">
                <a:solidFill>
                  <a:schemeClr val="tx1"/>
                </a:solidFill>
              </a:rPr>
              <a:t>folium</a:t>
            </a:r>
            <a:r>
              <a:rPr lang="es-UY" b="1" dirty="0">
                <a:solidFill>
                  <a:schemeClr val="tx1"/>
                </a:solidFill>
              </a:rPr>
              <a:t> </a:t>
            </a:r>
            <a:r>
              <a:rPr lang="es-UY" b="1" dirty="0" err="1">
                <a:solidFill>
                  <a:schemeClr val="tx1"/>
                </a:solidFill>
              </a:rPr>
              <a:t>library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1137F1-182B-47F6-860D-1670B85BF5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391945"/>
            <a:ext cx="3259352" cy="31907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3FBA000-F220-4C4D-BFB9-8D6FE76003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87288" y="272314"/>
            <a:ext cx="4676775" cy="2743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661AEEE-D524-4E40-98FC-8044AEC03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651" y="3842265"/>
            <a:ext cx="12382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0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1540E-097B-4423-941F-702D2083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297" y="564883"/>
            <a:ext cx="6368858" cy="9244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METHODOLOGY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DD3FC49-2D1B-4094-9DEF-B4F657CF00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613" y="189939"/>
            <a:ext cx="4004489" cy="4537665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ítulo 1">
            <a:extLst>
              <a:ext uri="{FF2B5EF4-FFF2-40B4-BE49-F238E27FC236}">
                <a16:creationId xmlns:a16="http://schemas.microsoft.com/office/drawing/2014/main" id="{958883DC-C651-4851-B6DA-FCEF11A5FC31}"/>
              </a:ext>
            </a:extLst>
          </p:cNvPr>
          <p:cNvSpPr txBox="1">
            <a:spLocks/>
          </p:cNvSpPr>
          <p:nvPr/>
        </p:nvSpPr>
        <p:spPr>
          <a:xfrm>
            <a:off x="5366737" y="2107436"/>
            <a:ext cx="6368858" cy="140203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DEMOGRAPHY BY MUNICIPIO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RELATED SHOPs distribution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Rental shops available and optimal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339FB4A5-D67C-4F73-90B9-864621E351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9284" y="5074671"/>
            <a:ext cx="5943600" cy="141859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1025A0F5-DF7A-4432-8449-1FA6ABB8F0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05708" y="4876800"/>
            <a:ext cx="28860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4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3F77-6FC3-4462-9F27-0762D993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62" y="-67734"/>
            <a:ext cx="8534400" cy="1507067"/>
          </a:xfrm>
        </p:spPr>
        <p:txBody>
          <a:bodyPr/>
          <a:lstStyle/>
          <a:p>
            <a:r>
              <a:rPr lang="es-UY" dirty="0"/>
              <a:t>RESULTS AND DISCUSSION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37199-D64B-4D77-9375-5120D066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38" y="957261"/>
            <a:ext cx="8534400" cy="1976967"/>
          </a:xfrm>
        </p:spPr>
        <p:txBody>
          <a:bodyPr/>
          <a:lstStyle/>
          <a:p>
            <a:r>
              <a:rPr lang="es-UY" dirty="0" err="1"/>
              <a:t>Relation</a:t>
            </a:r>
            <a:r>
              <a:rPr lang="es-UY" dirty="0"/>
              <a:t> </a:t>
            </a:r>
            <a:r>
              <a:rPr lang="es-UY" dirty="0" err="1"/>
              <a:t>between</a:t>
            </a:r>
            <a:r>
              <a:rPr lang="es-UY" dirty="0"/>
              <a:t> variables:</a:t>
            </a:r>
          </a:p>
          <a:p>
            <a:pPr lvl="1"/>
            <a:r>
              <a:rPr lang="es-UY" dirty="0"/>
              <a:t>Linear</a:t>
            </a:r>
          </a:p>
          <a:p>
            <a:pPr lvl="1"/>
            <a:r>
              <a:rPr lang="es-UY" dirty="0" err="1"/>
              <a:t>Polynomial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CDD284-CED3-460C-8572-9E1D5068DE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" y="3095625"/>
            <a:ext cx="5638800" cy="33718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BEB6203-9AB5-4BD2-9F9C-7962C341E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212" y="62376"/>
            <a:ext cx="3681413" cy="28723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42A25E-4CDE-4B16-BC1B-A5DD16B5697E}"/>
              </a:ext>
            </a:extLst>
          </p:cNvPr>
          <p:cNvPicPr/>
          <p:nvPr/>
        </p:nvPicPr>
        <p:blipFill rotWithShape="1">
          <a:blip r:embed="rId4"/>
          <a:srcRect r="63141" b="47183"/>
          <a:stretch/>
        </p:blipFill>
        <p:spPr>
          <a:xfrm>
            <a:off x="8160543" y="4092475"/>
            <a:ext cx="2190750" cy="4001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0CA29C6-9700-4942-8AE9-3E1711537CA3}"/>
              </a:ext>
            </a:extLst>
          </p:cNvPr>
          <p:cNvPicPr/>
          <p:nvPr/>
        </p:nvPicPr>
        <p:blipFill rotWithShape="1">
          <a:blip r:embed="rId5"/>
          <a:srcRect r="55467" b="92643"/>
          <a:stretch/>
        </p:blipFill>
        <p:spPr>
          <a:xfrm>
            <a:off x="7932482" y="4492588"/>
            <a:ext cx="2646872" cy="17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5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D2841-8B9C-4F54-9053-49D38794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12147"/>
            <a:ext cx="8534400" cy="1507067"/>
          </a:xfrm>
        </p:spPr>
        <p:txBody>
          <a:bodyPr>
            <a:normAutofit/>
          </a:bodyPr>
          <a:lstStyle/>
          <a:p>
            <a:r>
              <a:rPr lang="es-UY" sz="4000" b="1" dirty="0"/>
              <a:t>CONCLUSION</a:t>
            </a:r>
            <a:endParaRPr lang="es-ES" sz="4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B09F80-D10E-4B18-9C94-49515ABF8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31521"/>
            <a:ext cx="8534400" cy="3615267"/>
          </a:xfrm>
        </p:spPr>
        <p:txBody>
          <a:bodyPr/>
          <a:lstStyle/>
          <a:p>
            <a:r>
              <a:rPr lang="en-US" dirty="0"/>
              <a:t>It was found the relation between </a:t>
            </a:r>
            <a:r>
              <a:rPr lang="en-US" dirty="0" err="1"/>
              <a:t>dempgraphy</a:t>
            </a:r>
            <a:r>
              <a:rPr lang="en-US" dirty="0"/>
              <a:t> density and shops related with heathy products. </a:t>
            </a:r>
          </a:p>
          <a:p>
            <a:r>
              <a:rPr lang="en-US" dirty="0"/>
              <a:t>Also, a relation was found for price and </a:t>
            </a:r>
            <a:r>
              <a:rPr lang="en-US" dirty="0" err="1"/>
              <a:t>sq</a:t>
            </a:r>
            <a:r>
              <a:rPr lang="en-US" dirty="0"/>
              <a:t> meters for available rental shops. </a:t>
            </a:r>
          </a:p>
          <a:p>
            <a:r>
              <a:rPr lang="en-US" dirty="0"/>
              <a:t>Now, the ZWC have the best option to locate its shop and also a methodology to follow in case they need/want to move or expand operations along the city, country or the same method could be applied for other locations. </a:t>
            </a:r>
          </a:p>
          <a:p>
            <a:r>
              <a:rPr lang="en-US" dirty="0"/>
              <a:t>This study is also applicable for other applications related with the location of a shop, even the topic that it is about.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AD66FE-8F9C-4A92-8284-3ED0B48827EB}"/>
              </a:ext>
            </a:extLst>
          </p:cNvPr>
          <p:cNvPicPr/>
          <p:nvPr/>
        </p:nvPicPr>
        <p:blipFill rotWithShape="1">
          <a:blip r:embed="rId2"/>
          <a:srcRect r="72276"/>
          <a:stretch/>
        </p:blipFill>
        <p:spPr>
          <a:xfrm>
            <a:off x="8015377" y="612607"/>
            <a:ext cx="1647825" cy="90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8075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253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Sector</vt:lpstr>
      <vt:lpstr>Capstone Project  "Zero Waste Company"  Applied Data Science Capstone by IBM/Coursera</vt:lpstr>
      <vt:lpstr>Business problem</vt:lpstr>
      <vt:lpstr>ZWC PREREQUISITES – fixed parameters</vt:lpstr>
      <vt:lpstr>DATA</vt:lpstr>
      <vt:lpstr>METHODOLOGY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"Zero Waste Company"  Applied Data Science Capstone by IBM/Coursera</dc:title>
  <dc:creator>Dominguez, Martin</dc:creator>
  <cp:lastModifiedBy>Dominguez, Martin</cp:lastModifiedBy>
  <cp:revision>4</cp:revision>
  <dcterms:created xsi:type="dcterms:W3CDTF">2020-07-15T18:03:51Z</dcterms:created>
  <dcterms:modified xsi:type="dcterms:W3CDTF">2020-07-15T18:39:03Z</dcterms:modified>
</cp:coreProperties>
</file>