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653" autoAdjust="0"/>
  </p:normalViewPr>
  <p:slideViewPr>
    <p:cSldViewPr snapToGrid="0">
      <p:cViewPr varScale="1">
        <p:scale>
          <a:sx n="100" d="100"/>
          <a:sy n="100" d="100"/>
        </p:scale>
        <p:origin x="-1384" y="-11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097280" y="2033280"/>
            <a:ext cx="2651400" cy="122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Design and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and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D:\Srini_Freelancer\082616\Dale_162989\Jpeg\Chapter 2\9781284098167_CH02_FIGF0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60" y="2662409"/>
            <a:ext cx="4674870" cy="3112409"/>
          </a:xfrm>
          <a:prstGeom prst="rect">
            <a:avLst/>
          </a:prstGeom>
          <a:noFill/>
        </p:spPr>
      </p:pic>
      <p:pic>
        <p:nvPicPr>
          <p:cNvPr id="2051" name="Picture 3" descr="D:\Srini_Freelancer\082616\Dale_162989\Jpeg\Chapter 2\9781284098167_CH02_FIGF03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8014" y="3447969"/>
            <a:ext cx="5228358" cy="2323108"/>
          </a:xfrm>
          <a:prstGeom prst="rect">
            <a:avLst/>
          </a:prstGeom>
          <a:noFill/>
        </p:spPr>
      </p:pic>
      <p:sp>
        <p:nvSpPr>
          <p:cNvPr id="6" name="TextShape 2"/>
          <p:cNvSpPr txBox="1"/>
          <p:nvPr/>
        </p:nvSpPr>
        <p:spPr>
          <a:xfrm>
            <a:off x="0" y="5876145"/>
            <a:ext cx="10080625" cy="389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Figure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2.3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Communication between the application level and implementation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ADT Operator Categories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 on ADTs can be classified as: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Constructors: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Create new instances (objects) of an ADT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Transformers: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Change the internal state of the object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View the state of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object 	 	- Observers come  in several forms: 	predicates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ccessors,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summaries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Iterators: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the sequential processing of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Composite Data 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composite data type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stores a collection of individual data components under one name and allows access to individual components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Unstructured: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Components are not organized with respect to each other (e.g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Structured: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Components are organized and it affects how they are accessed (e.g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Records: 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finite collection of elements that are called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Members are accessed using named selectors, such as mystruct.fieldname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also be used to assign values to fields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Records: Application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 related data in one 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implement other data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D:\Srini_Freelancer\082616\Dale_162989\Jpeg\Chapter 2\9781284098167_CH02_FIGF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505" y="3301385"/>
            <a:ext cx="9705290" cy="2976144"/>
          </a:xfrm>
          <a:prstGeom prst="rect">
            <a:avLst/>
          </a:prstGeom>
          <a:noFill/>
        </p:spPr>
      </p:pic>
      <p:sp>
        <p:nvSpPr>
          <p:cNvPr id="6" name="TextShape 2"/>
          <p:cNvSpPr txBox="1"/>
          <p:nvPr/>
        </p:nvSpPr>
        <p:spPr>
          <a:xfrm>
            <a:off x="0" y="6359040"/>
            <a:ext cx="10080625" cy="37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Figure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2.4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Record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myCar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Records: Implementation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 occupy a contiguous chunk of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member is located at an offset from the beginning of the record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Calculating offsets is handled automatically by the compiler and run-time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implementation is structured even though the logical view is not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of a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-1" y="6671524"/>
            <a:ext cx="10080625" cy="37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Figure 2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.6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Implementation-level view of CarType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4098" name="Picture 2" descr="D:\Srini_Freelancer\082616\Dale_162989\Jpeg\Chapter 2\9781284098167_CH02_FIGF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051" y="1312646"/>
            <a:ext cx="3926522" cy="5270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Passing Records to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supports two ways of passing arguments: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value: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copy of the argument is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 argument cannot be modified by the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reference: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function receives the memory location of the argument, allowing changes to be made directly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finite, fixed-size collections of ordered homogeneous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 direct, random access of elements using indices: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myArray[2]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accesses the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 can only be passed by reference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can change array contents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prevent changes by using the 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keyword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store lists of data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 are arrays of characters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 must be homogeneous (all one type)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Operations: Creation and element access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Views of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are the nouns of the programming world: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objects that are manipulated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information that is processed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abstractions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separate our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view of data from the computer’s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 Implementation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 declaration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describes the name of the array and the type and number of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array of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data[10];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access an element, calculate the offset from the base address (beginning of the array)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automatically handled by the compiler:
Address = base + index * size of element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Layout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Screen Shot 2016-08-23 at 3.50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" y="1789324"/>
            <a:ext cx="9899288" cy="4058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Finite, fixed-size, ordered collections of homogeneous array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similar to one-dimensional arrays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thought of as a table of rows and columns: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table[row][col]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used as parameters, must include the size of the second dimension: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ProcessValues(int values[][5])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Ideal for representing tables of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Operations: Creation and element access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Primarily used to implement other data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thought of as an array of arrays, or as a two-dimensional matrix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as a 2-D Array: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 descr="D:\Srini_Freelancer\082616\Dale_162989\Jpeg\Chapter 2\9781284098167_CH02_UNNFIGF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4895" y="1327417"/>
            <a:ext cx="6349490" cy="5506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Stored as a single contiguous piece of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Row-major order: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Two-dimensional arrays in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 are stored row-by-row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NxM array uses (N*M*element size)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M cells are the first row, and so 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column-major order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the first N cells would be the first column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Class 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unstructured type that encapsulates a fixed number of data components along with functions that manipulate them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Operations: Member access and whole assignment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operations can be defined per class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Specification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Describes data fields and functions of the class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Typically in its own file with “.h”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implementation resides in a separate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for a cleaner 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Programmers can focus on designing a class without worrying about implementation details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easily change the implementation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without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touching the 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 define all constructors and methods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the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 resolution operator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“::” to indicate a function implementation belongs to a class: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DateType::GetMonth() const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variable of a class type is called an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class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that uses instances of a class is called a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Clients must have #include “ClassName.h” in order to be able to use ClassName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Clients can only access public members of an object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Abstraction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view: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possible values?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operations on this data?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view: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is this data used?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is it stored in memory?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can it be implemented in C++?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“Self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need to qualify member names in class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class has a member “foo,” then the name “foo” in the function refers to the object’s field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“self” keyword can be used to refer to the object on which the member function is called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today.GetMonth(), “self” points to today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vs. Structs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are unordered collections of members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Structs: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members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default, typically used as basic container of related data, operations on data are performed by passing struct to global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Classes: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members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default, operations on data are defined as member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can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properties (data and methods) from other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class: The class being inherited from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Derived class: The class that inherits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Derived classes are more specialized and typically have more fields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 creates a hierarchy of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viewed as an “is-a” relationship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 Hierarchy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0" y="6581271"/>
            <a:ext cx="10080625" cy="4343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Figure 2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.7: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Inheritance hierarchy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6146" name="Picture 2" descr="D:\Srini_Freelancer\082616\Dale_162989\Jpeg\Chapter 2\9781284098167_CH02_FIGF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920" y="1373361"/>
            <a:ext cx="9484784" cy="5112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Polymorphism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Overloading: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When multiple functions have the same 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must have unique signatures, such as different numbers or types of 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Polymorphism: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ability to statically or dynamically determine which version of an overloaded function to use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Binding Time: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time at which a name or symbol is bound to some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Binding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Occurs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compile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Binding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ccurs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during run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Polymorphism can use either kind of binding when determining which function to use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Constructs for OOP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Composition: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class contains an object of another class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lso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called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the form of
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Derived : public 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Methods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Allow for dynamic binding, used to implement polymorphism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 programs to gracefully handle exceptional conditions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Try-catch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statement: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clause protects code that can cause exceptions,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clause is executed if an exception is thrown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used to trigger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standard library has many predefined exception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Try-Catch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try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code that contains a possible error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// when the error occurs: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throw string(“An error has occurred…”);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catch (string message)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execution continues here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std::cout &lt;&lt; message &lt;&lt; std::endl;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return 1;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Exceptions in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try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infile &gt;&gt; value;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do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if (value &lt; 0)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throw string("Negative value");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sum = sum + value;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} while (infile);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catch (string message)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Parameter of the catch is type 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</a:t>
            </a:r>
            <a:r>
              <a:rPr lang="en-US" sz="15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Code that handles the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cout &lt;&lt; message &lt;&lt; " found in file. Program aborted."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return 1;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Code to continue processing if exception not thrown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cout &lt;&lt; "Sum of values on the file: " &lt;&lt; sum;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Encapsulation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Encapsulation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separates the representation of data from applications that use the data at the 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physical representation is hidden behind an interface for interacting with the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Data Type: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data type whose operations and domain of values are specified independently of any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Namespaces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identifier names will be used in multiple libraries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Namespaces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prevent repeated names from clashing by scoping the identifiers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by using “namespace” keyword before a block: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namespace myNames { …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Accessing Identifiers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Simplest: Scope resolution operator “::”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myNames::GetData()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Declaration: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Creates local alias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using myNames::GetData;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all future references to GetData() refer to myNames::GetData()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Directive: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Provides access to all identifiers in the namespace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using namespace myNames;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Using Namespace std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Qualify the identifier in the heading of function prototypes and definitions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declarations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only if a name is used multiple times in a function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directives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if multiple names from the namespace are used in the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directives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only used in class and function blocks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 namespace pollution!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Algorithms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compare the efficiency of different algorithms?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Comparing execution time: Too many assumptions, varies greatly between different computers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number of instructions: Varies greatly due to different languages, compilers, programming styles...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best way is to compare algorithms by the amount of work done in a critical loop, as a function of the number of input elements 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Big-O: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notation expressing execution time (complexity) as the term in a function that increases most rapidly relative to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the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of magnitude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algorithm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Big-O Notation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Orders of Magnitude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O(1): Constant or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bounded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not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affected by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at 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Logarithmic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of the algorithm cuts the amount of work left in half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Linear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each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 of the input is processed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  <a:r>
              <a:rPr lang="en-US" sz="3200" b="0" strike="noStrike" spc="-1" baseline="-33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  <a:r>
              <a:rPr lang="en-US" sz="3200" b="0" strike="noStrike" spc="-1" baseline="-33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pply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logarithmic algorithm N times or vice versa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Orders of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Magnitude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Quadratic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ypically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a linear algorithm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times, or process every element with every other element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Cubic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naive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multiplication of two NxN matrices, or process every element in 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three-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 matrix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O(2</a:t>
            </a:r>
            <a:r>
              <a:rPr lang="en-US" sz="3200" b="0" i="1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Exponential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computation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increases dramatically with input size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About Other Factors?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f(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=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+ 50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ignore 100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+ 50 because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grows so quickly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Similarly, the 2 in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greatly influence the growth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final order of magnitude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other factors may be useful when comparing two very similar algorithms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Elephants and Goldfish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Think about buying elephants and goldfish and comparing different pet suppliers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price of the goldfish is trivial compared to the cost of the elephants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Similarly, the growth from 100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+ 50 is trivial compared to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smaller factors are essentially noise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Search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Goal: Given a name, find the matching phone number in the phone book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1: Linear search through the phone book until the name is found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case: O(1) (it’s the first name in the book)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Worst case: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(it’s the final name)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case: The name is near the middle, requiring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/2 steps, which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Encapsulation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D:\Srini_Freelancer\082616\Dale_162989\Jpeg\Chapter 2\9781284098167_CH02_FIGF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464" y="1403989"/>
            <a:ext cx="8203698" cy="5132492"/>
          </a:xfrm>
          <a:prstGeom prst="rect">
            <a:avLst/>
          </a:prstGeom>
          <a:noFill/>
        </p:spPr>
      </p:pic>
      <p:sp>
        <p:nvSpPr>
          <p:cNvPr id="5" name="TextShape 2"/>
          <p:cNvSpPr txBox="1"/>
          <p:nvPr/>
        </p:nvSpPr>
        <p:spPr>
          <a:xfrm>
            <a:off x="0" y="6641630"/>
            <a:ext cx="10080625" cy="388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Figure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2.1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A black box representing an integer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2: Since the phone book is sorted, we can use a more efficient search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Check the name in the middle of the book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If the target name is less than the middle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search the first half of the book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If the target name is greater, search the last half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Continue until the name is found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2 Characteristics: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step reduces the search space by half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case: O(1)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(we find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name immediately)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Worst case: 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(we find the name after cutting the space in half several times)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case: 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(it takes a few steps to find the name)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algorithm is better?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very small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algorithm may be faster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target names in the very beginning of the phone book, algorithm 1 can be faster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2 will be faster in every other case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Success of algorithm 2 relies the fact that the phone book is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sorted</a:t>
            </a:r>
          </a:p>
          <a:p>
            <a:pPr marL="889200" lvl="1" indent="-32364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structures matter!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collection of data elements with operations that store and manipulate individual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decomposed into individual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arrangement of elements in the structure is significant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Arrangement and access of elements can be encapsulated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implement ADTs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Library as an ADT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library’s data elements are the books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interface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Users can check books in or out, reserve books, and pay fines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structure: Can order books randomly, alphabetically by title, or use the Dewey Decimal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 don’t need to know how the library organizes the books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From Different Levels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(user)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problem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odeling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real-life data in the problem’s context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(abstract)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Abstract view of data values and operations on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“What” questions: What do we do to the data?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Specific representation of data in the program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“How” questions: How do we implement the ADT?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Levels of a Library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level: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Library of Congress or Baltimore County Public Library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domain is a collection of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books </a:t>
            </a:r>
          </a:p>
          <a:p>
            <a:pPr marL="889200" lvl="1" indent="-32364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include: check a book out, check a book in, pay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fine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reserve a book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level: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Representation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book data structure to hold the library’s data, and the coding for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2482</Words>
  <Application>Microsoft Macintosh PowerPoint</Application>
  <PresentationFormat>Custom</PresentationFormat>
  <Paragraphs>274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Julie Bolduc</cp:lastModifiedBy>
  <cp:revision>26</cp:revision>
  <dcterms:created xsi:type="dcterms:W3CDTF">2016-08-16T20:48:04Z</dcterms:created>
  <dcterms:modified xsi:type="dcterms:W3CDTF">2016-09-02T19:22:27Z</dcterms:modified>
  <dc:language>en-US</dc:language>
</cp:coreProperties>
</file>