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99"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0273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4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71b1eeb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71b1eeb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7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71b1eeba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71b1eeb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07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71b1eeba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71b1eeba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16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14600"/>
            <a:ext cx="8520600" cy="90730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smtClean="0"/>
              <a:t>Week 11 Assignment</a:t>
            </a:r>
            <a:endParaRPr dirty="0"/>
          </a:p>
        </p:txBody>
      </p:sp>
      <p:sp>
        <p:nvSpPr>
          <p:cNvPr id="55" name="Google Shape;55;p13"/>
          <p:cNvSpPr txBox="1">
            <a:spLocks noGrp="1"/>
          </p:cNvSpPr>
          <p:nvPr>
            <p:ph type="subTitle" idx="1"/>
          </p:nvPr>
        </p:nvSpPr>
        <p:spPr>
          <a:xfrm>
            <a:off x="311700" y="2087217"/>
            <a:ext cx="8520600" cy="15395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a:t>
            </a:r>
            <a:r>
              <a:rPr lang="en" dirty="0" smtClean="0"/>
              <a:t>Statistics</a:t>
            </a:r>
            <a:endParaRPr lang="en-US" dirty="0"/>
          </a:p>
          <a:p>
            <a:pPr marL="0" lvl="0" indent="0" algn="ctr" rtl="0">
              <a:spcBef>
                <a:spcPts val="0"/>
              </a:spcBef>
              <a:spcAft>
                <a:spcPts val="0"/>
              </a:spcAft>
              <a:buNone/>
            </a:pPr>
            <a:r>
              <a:rPr lang="en-US" dirty="0" smtClean="0"/>
              <a:t>By</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err="1" smtClean="0"/>
              <a:t>Abdullahi</a:t>
            </a:r>
            <a:r>
              <a:rPr lang="en-US" dirty="0" smtClean="0"/>
              <a:t> </a:t>
            </a:r>
            <a:r>
              <a:rPr lang="en-US" dirty="0" err="1" smtClean="0"/>
              <a:t>Adamu</a:t>
            </a:r>
            <a:endParaRPr lang="en-US" dirty="0" smtClean="0"/>
          </a:p>
          <a:p>
            <a:pPr marL="0" lvl="0" indent="0" algn="ctr" rtl="0">
              <a:spcBef>
                <a:spcPts val="0"/>
              </a:spcBef>
              <a:spcAft>
                <a:spcPts val="0"/>
              </a:spcAft>
              <a:buNone/>
            </a:pPr>
            <a:r>
              <a:rPr lang="en-US" dirty="0" smtClean="0"/>
              <a:t>FE/23/24941390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About the Dataset</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indent="0">
              <a:spcBef>
                <a:spcPts val="1200"/>
              </a:spcBef>
              <a:spcAft>
                <a:spcPts val="1200"/>
              </a:spcAft>
              <a:buNone/>
            </a:pPr>
            <a:r>
              <a:rPr lang="en-US" sz="2400" dirty="0"/>
              <a:t>Life expectancy at birth indicates the number of years a newborn infant would live if </a:t>
            </a:r>
            <a:r>
              <a:rPr lang="en-US" sz="2400" dirty="0" smtClean="0"/>
              <a:t>prevailing patterns </a:t>
            </a:r>
            <a:r>
              <a:rPr lang="en-US" sz="2400" dirty="0"/>
              <a:t>of mortality at the time of its birth were to stay the same throughout its life. It is a </a:t>
            </a:r>
            <a:r>
              <a:rPr lang="en-US" sz="2400" dirty="0" smtClean="0"/>
              <a:t>key metric </a:t>
            </a:r>
            <a:r>
              <a:rPr lang="en-US" sz="2400" dirty="0"/>
              <a:t>for assessing population health</a:t>
            </a:r>
            <a:r>
              <a:rPr lang="en-US" sz="2400" dirty="0" smtClean="0"/>
              <a:t>.</a:t>
            </a:r>
          </a:p>
          <a:p>
            <a:pPr marL="0" indent="0">
              <a:spcBef>
                <a:spcPts val="1200"/>
              </a:spcBef>
              <a:spcAft>
                <a:spcPts val="1200"/>
              </a:spcAft>
              <a:buNone/>
            </a:pPr>
            <a:r>
              <a:rPr lang="en-US" sz="2400" dirty="0"/>
              <a:t>Life expectancy has </a:t>
            </a:r>
            <a:r>
              <a:rPr lang="en-US" sz="2400" dirty="0" smtClean="0"/>
              <a:t>multiplied </a:t>
            </a:r>
            <a:r>
              <a:rPr lang="en-US" sz="2400" dirty="0"/>
              <a:t>since the advent of industrialization in the early 1900s and the world average has now more than doubled to 70 years. Yet, we still see inequality in life expectancy across and within countries. The study by </a:t>
            </a:r>
            <a:r>
              <a:rPr lang="en-US" sz="2400" dirty="0" err="1"/>
              <a:t>Acemoglu</a:t>
            </a:r>
            <a:r>
              <a:rPr lang="en-US" sz="2400" dirty="0"/>
              <a:t> and Johnson demonstrated the relationship between increased life </a:t>
            </a:r>
            <a:r>
              <a:rPr lang="en-US" sz="2400" dirty="0" smtClean="0"/>
              <a:t>expectancy </a:t>
            </a:r>
            <a:r>
              <a:rPr lang="en-US" sz="2400" dirty="0">
                <a:solidFill>
                  <a:srgbClr val="3C4043"/>
                </a:solidFill>
                <a:latin typeface="inherit"/>
                <a:ea typeface="Calibri" panose="020F0502020204030204" pitchFamily="34" charset="0"/>
                <a:cs typeface="Arial" panose="020B0604020202020204" pitchFamily="34" charset="0"/>
              </a:rPr>
              <a:t>and improvement in economic growth (GDP per capita), controlling for country-fixed </a:t>
            </a:r>
            <a:r>
              <a:rPr lang="en-US" sz="2400" dirty="0" smtClean="0">
                <a:solidFill>
                  <a:srgbClr val="3C4043"/>
                </a:solidFill>
                <a:latin typeface="inherit"/>
                <a:ea typeface="Calibri" panose="020F0502020204030204" pitchFamily="34" charset="0"/>
                <a:cs typeface="Arial" panose="020B0604020202020204" pitchFamily="34" charset="0"/>
              </a:rPr>
              <a:t>effects.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620" dirty="0" smtClean="0"/>
              <a:t>Methodology</a:t>
            </a:r>
            <a:endParaRPr sz="2620"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US" sz="2400" dirty="0" smtClean="0"/>
              <a:t>Correlation coefficient was used to determine the relationship between the Number of sanitations and Cases of Communicable diseases</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28600"/>
            <a:ext cx="8520600" cy="789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US" b="1" dirty="0" smtClean="0">
                <a:latin typeface="Calibri"/>
                <a:cs typeface="Calibri"/>
                <a:sym typeface="Calibri"/>
              </a:rPr>
              <a:t>R</a:t>
            </a:r>
            <a:r>
              <a:rPr lang="en" b="1" dirty="0" smtClean="0">
                <a:latin typeface="Calibri"/>
                <a:cs typeface="Calibri"/>
                <a:sym typeface="Calibri"/>
              </a:rPr>
              <a:t>esult: Number of sanitations and cases of communicalbel diseases  </a:t>
            </a:r>
            <a:endParaRPr sz="5400" dirty="0"/>
          </a:p>
        </p:txBody>
      </p:sp>
      <p:pic>
        <p:nvPicPr>
          <p:cNvPr id="3" name="Picture 2"/>
          <p:cNvPicPr>
            <a:picLocks noChangeAspect="1"/>
          </p:cNvPicPr>
          <p:nvPr/>
        </p:nvPicPr>
        <p:blipFill>
          <a:blip r:embed="rId3"/>
          <a:stretch>
            <a:fillRect/>
          </a:stretch>
        </p:blipFill>
        <p:spPr>
          <a:xfrm>
            <a:off x="245828" y="1321904"/>
            <a:ext cx="8311763" cy="3821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Result …..</a:t>
            </a:r>
            <a:endParaRPr lang="en-US" b="1" dirty="0"/>
          </a:p>
        </p:txBody>
      </p:sp>
      <p:sp>
        <p:nvSpPr>
          <p:cNvPr id="3" name="Text Placeholder 2"/>
          <p:cNvSpPr>
            <a:spLocks noGrp="1"/>
          </p:cNvSpPr>
          <p:nvPr>
            <p:ph type="body" idx="1"/>
          </p:nvPr>
        </p:nvSpPr>
        <p:spPr>
          <a:xfrm>
            <a:off x="5446642" y="1152475"/>
            <a:ext cx="3385657" cy="3416400"/>
          </a:xfrm>
        </p:spPr>
        <p:txBody>
          <a:bodyPr>
            <a:normAutofit/>
          </a:bodyPr>
          <a:lstStyle/>
          <a:p>
            <a:pPr marL="114300" lvl="0" indent="0">
              <a:buNone/>
            </a:pPr>
            <a:r>
              <a:rPr lang="en-US" sz="2000" dirty="0"/>
              <a:t>Results shows a significant relationship between number of sanitations and cases of communicable disease with coefficient correlation of 0.78.</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01055642"/>
              </p:ext>
            </p:extLst>
          </p:nvPr>
        </p:nvGraphicFramePr>
        <p:xfrm>
          <a:off x="208721" y="1152476"/>
          <a:ext cx="4856369" cy="3551148"/>
        </p:xfrm>
        <a:graphic>
          <a:graphicData uri="http://schemas.openxmlformats.org/drawingml/2006/table">
            <a:tbl>
              <a:tblPr/>
              <a:tblGrid>
                <a:gridCol w="1468193"/>
                <a:gridCol w="1031184"/>
                <a:gridCol w="1733749"/>
                <a:gridCol w="623243"/>
              </a:tblGrid>
              <a:tr h="568184">
                <a:tc>
                  <a:txBody>
                    <a:bodyPr/>
                    <a:lstStyle/>
                    <a:p>
                      <a:pPr algn="l" fontAlgn="b"/>
                      <a:r>
                        <a:rPr lang="en-US" sz="1100" b="1" i="0" u="none" strike="noStrike" dirty="0">
                          <a:solidFill>
                            <a:srgbClr val="000000"/>
                          </a:solidFill>
                          <a:effectLst/>
                          <a:latin typeface="Calibri" panose="020F0502020204030204" pitchFamily="34" charset="0"/>
                        </a:rPr>
                        <a:t>Region</a:t>
                      </a:r>
                    </a:p>
                  </a:txBody>
                  <a:tcPr marL="0" marR="0" marT="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No. of Sanitations</a:t>
                      </a:r>
                    </a:p>
                  </a:txBody>
                  <a:tcPr marL="0" marR="0" marT="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Cases of Communicable diseases</a:t>
                      </a:r>
                    </a:p>
                  </a:txBody>
                  <a:tcPr marL="0" marR="0" marT="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Correlation</a:t>
                      </a:r>
                    </a:p>
                  </a:txBody>
                  <a:tcPr marL="0" marR="0" marT="0" marB="0" anchor="b">
                    <a:lnL>
                      <a:noFill/>
                    </a:lnL>
                    <a:lnR>
                      <a:noFill/>
                    </a:lnR>
                    <a:lnT>
                      <a:noFill/>
                    </a:lnT>
                    <a:lnB>
                      <a:noFill/>
                    </a:lnB>
                  </a:tcPr>
                </a:tc>
              </a:tr>
              <a:tr h="307766">
                <a:tc>
                  <a:txBody>
                    <a:bodyPr/>
                    <a:lstStyle/>
                    <a:p>
                      <a:pPr algn="l" fontAlgn="b"/>
                      <a:r>
                        <a:rPr lang="en-US" sz="1100" b="0" i="0" u="none" strike="noStrike" dirty="0">
                          <a:solidFill>
                            <a:srgbClr val="000000"/>
                          </a:solidFill>
                          <a:effectLst/>
                          <a:latin typeface="Calibri" panose="020F0502020204030204" pitchFamily="34" charset="0"/>
                        </a:rPr>
                        <a:t>East Asia &amp; Pacific</a:t>
                      </a:r>
                    </a:p>
                  </a:txBody>
                  <a:tcPr marL="0" marR="0" marT="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264</a:t>
                      </a:r>
                    </a:p>
                  </a:txBody>
                  <a:tcPr marL="0" marR="0" marT="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1663756138</a:t>
                      </a:r>
                    </a:p>
                  </a:txBody>
                  <a:tcPr marL="0" marR="0" marT="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0.78</a:t>
                      </a:r>
                    </a:p>
                  </a:txBody>
                  <a:tcPr marL="0" marR="0" marT="0" marB="0" anchor="b">
                    <a:lnL>
                      <a:noFill/>
                    </a:lnL>
                    <a:lnR>
                      <a:noFill/>
                    </a:lnR>
                    <a:lnT>
                      <a:noFill/>
                    </a:lnT>
                    <a:lnB>
                      <a:noFill/>
                    </a:lnB>
                  </a:tcPr>
                </a:tc>
              </a:tr>
              <a:tr h="307766">
                <a:tc>
                  <a:txBody>
                    <a:bodyPr/>
                    <a:lstStyle/>
                    <a:p>
                      <a:pPr algn="l" fontAlgn="b"/>
                      <a:r>
                        <a:rPr lang="en-US" sz="1100" b="0" i="0" u="none" strike="noStrike">
                          <a:solidFill>
                            <a:srgbClr val="000000"/>
                          </a:solidFill>
                          <a:effectLst/>
                          <a:latin typeface="Calibri" panose="020F0502020204030204" pitchFamily="34" charset="0"/>
                        </a:rPr>
                        <a:t>Europe &amp; Central Asia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268685720.5</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568184">
                <a:tc>
                  <a:txBody>
                    <a:bodyPr/>
                    <a:lstStyle/>
                    <a:p>
                      <a:pPr algn="l" fontAlgn="b"/>
                      <a:r>
                        <a:rPr lang="en-US" sz="1100" b="0" i="0" u="none" strike="noStrike">
                          <a:solidFill>
                            <a:srgbClr val="000000"/>
                          </a:solidFill>
                          <a:effectLst/>
                          <a:latin typeface="Calibri" panose="020F0502020204030204" pitchFamily="34" charset="0"/>
                        </a:rPr>
                        <a:t>Latin America &amp; Caribbean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585194340.4</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568184">
                <a:tc>
                  <a:txBody>
                    <a:bodyPr/>
                    <a:lstStyle/>
                    <a:p>
                      <a:pPr algn="l" fontAlgn="b"/>
                      <a:r>
                        <a:rPr lang="en-US" sz="1100" b="0" i="0" u="none" strike="noStrike">
                          <a:solidFill>
                            <a:srgbClr val="000000"/>
                          </a:solidFill>
                          <a:effectLst/>
                          <a:latin typeface="Calibri" panose="020F0502020204030204" pitchFamily="34" charset="0"/>
                        </a:rPr>
                        <a:t>Middle East &amp; North Africa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170750601.3</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07766">
                <a:tc>
                  <a:txBody>
                    <a:bodyPr/>
                    <a:lstStyle/>
                    <a:p>
                      <a:pPr algn="l" fontAlgn="b"/>
                      <a:r>
                        <a:rPr lang="en-US" sz="1100" b="0" i="0" u="none" strike="noStrike">
                          <a:solidFill>
                            <a:srgbClr val="000000"/>
                          </a:solidFill>
                          <a:effectLst/>
                          <a:latin typeface="Calibri" panose="020F0502020204030204" pitchFamily="34" charset="0"/>
                        </a:rPr>
                        <a:t>North America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102949716</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07766">
                <a:tc>
                  <a:txBody>
                    <a:bodyPr/>
                    <a:lstStyle/>
                    <a:p>
                      <a:pPr algn="l" fontAlgn="b"/>
                      <a:r>
                        <a:rPr lang="en-US" sz="1100" b="0" i="0" u="none" strike="noStrike">
                          <a:solidFill>
                            <a:srgbClr val="000000"/>
                          </a:solidFill>
                          <a:effectLst/>
                          <a:latin typeface="Calibri" panose="020F0502020204030204" pitchFamily="34" charset="0"/>
                        </a:rPr>
                        <a:t>South Asia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5581107926</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07766">
                <a:tc>
                  <a:txBody>
                    <a:bodyPr/>
                    <a:lstStyle/>
                    <a:p>
                      <a:pPr algn="l" fontAlgn="b"/>
                      <a:r>
                        <a:rPr lang="en-US" sz="1100" b="0" i="0" u="none" strike="noStrike">
                          <a:solidFill>
                            <a:srgbClr val="000000"/>
                          </a:solidFill>
                          <a:effectLst/>
                          <a:latin typeface="Calibri" panose="020F0502020204030204" pitchFamily="34" charset="0"/>
                        </a:rPr>
                        <a:t>Sub-Saharan Africa</a:t>
                      </a:r>
                    </a:p>
                  </a:txBody>
                  <a:tcPr marL="0" marR="0" marT="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342</a:t>
                      </a:r>
                    </a:p>
                  </a:txBody>
                  <a:tcPr marL="0" marR="0" marT="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7120425807</a:t>
                      </a:r>
                    </a:p>
                  </a:txBody>
                  <a:tcPr marL="0" marR="0" marT="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07766">
                <a:tc>
                  <a:txBody>
                    <a:bodyPr/>
                    <a:lstStyle/>
                    <a:p>
                      <a:pPr algn="l" fontAlgn="b"/>
                      <a:r>
                        <a:rPr lang="en-US" sz="11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2059</a:t>
                      </a:r>
                    </a:p>
                  </a:txBody>
                  <a:tcPr marL="0" marR="0" marT="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15492870250</a:t>
                      </a:r>
                    </a:p>
                  </a:txBody>
                  <a:tcPr marL="0" marR="0" marT="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bl>
          </a:graphicData>
        </a:graphic>
      </p:graphicFrame>
    </p:spTree>
    <p:extLst>
      <p:ext uri="{BB962C8B-B14F-4D97-AF65-F5344CB8AC3E}">
        <p14:creationId xmlns:p14="http://schemas.microsoft.com/office/powerpoint/2010/main" val="423764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a:t>
            </a:r>
            <a:endParaRPr lang="en-US" b="1" dirty="0"/>
          </a:p>
        </p:txBody>
      </p:sp>
      <p:sp>
        <p:nvSpPr>
          <p:cNvPr id="3" name="Text Placeholder 2"/>
          <p:cNvSpPr>
            <a:spLocks noGrp="1"/>
          </p:cNvSpPr>
          <p:nvPr>
            <p:ph type="body" idx="1"/>
          </p:nvPr>
        </p:nvSpPr>
        <p:spPr/>
        <p:txBody>
          <a:bodyPr>
            <a:normAutofit/>
          </a:bodyPr>
          <a:lstStyle/>
          <a:p>
            <a:r>
              <a:rPr lang="en-US" sz="2400" dirty="0" smtClean="0"/>
              <a:t>From the data analysis of this dataset, Poor environmental sanitation  results in high number of communicable diseases.</a:t>
            </a:r>
            <a:endParaRPr lang="en-US" sz="2400" dirty="0"/>
          </a:p>
        </p:txBody>
      </p:sp>
    </p:spTree>
    <p:extLst>
      <p:ext uri="{BB962C8B-B14F-4D97-AF65-F5344CB8AC3E}">
        <p14:creationId xmlns:p14="http://schemas.microsoft.com/office/powerpoint/2010/main" val="301649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Recommendation </a:t>
            </a:r>
            <a:endParaRPr lang="en-US" b="1" dirty="0"/>
          </a:p>
        </p:txBody>
      </p:sp>
      <p:sp>
        <p:nvSpPr>
          <p:cNvPr id="3" name="Text Placeholder 2"/>
          <p:cNvSpPr>
            <a:spLocks noGrp="1"/>
          </p:cNvSpPr>
          <p:nvPr>
            <p:ph type="body" idx="1"/>
          </p:nvPr>
        </p:nvSpPr>
        <p:spPr/>
        <p:txBody>
          <a:bodyPr>
            <a:normAutofit/>
          </a:bodyPr>
          <a:lstStyle/>
          <a:p>
            <a:r>
              <a:rPr lang="en-US" sz="2400" dirty="0" smtClean="0"/>
              <a:t>Countries in the Sub-Saharan Africa should improve their level of sanitation so as to reduce the number of cases of communicable diseases. </a:t>
            </a:r>
            <a:endParaRPr lang="en-US" sz="2400" dirty="0"/>
          </a:p>
        </p:txBody>
      </p:sp>
    </p:spTree>
    <p:extLst>
      <p:ext uri="{BB962C8B-B14F-4D97-AF65-F5344CB8AC3E}">
        <p14:creationId xmlns:p14="http://schemas.microsoft.com/office/powerpoint/2010/main" val="4132878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272</Words>
  <Application>Microsoft Office PowerPoint</Application>
  <PresentationFormat>On-screen Show (16:9)</PresentationFormat>
  <Paragraphs>47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inherit</vt:lpstr>
      <vt:lpstr>Simple Light</vt:lpstr>
      <vt:lpstr>Week 11 Assignment</vt:lpstr>
      <vt:lpstr>About the Dataset</vt:lpstr>
      <vt:lpstr>Methodology</vt:lpstr>
      <vt:lpstr>Result: Number of sanitations and cases of communicalbel diseases  </vt:lpstr>
      <vt:lpstr>Result …..</vt:lpstr>
      <vt:lpstr>Conclusion </vt:lpstr>
      <vt:lpstr>Recommendation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Assignment</dc:title>
  <cp:lastModifiedBy>PC</cp:lastModifiedBy>
  <cp:revision>3</cp:revision>
  <dcterms:modified xsi:type="dcterms:W3CDTF">2024-04-06T08:34:03Z</dcterms:modified>
</cp:coreProperties>
</file>