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2"/>
  </p:notesMasterIdLst>
  <p:sldIdLst>
    <p:sldId id="258" r:id="rId2"/>
    <p:sldId id="259" r:id="rId3"/>
    <p:sldId id="260" r:id="rId4"/>
    <p:sldId id="267" r:id="rId5"/>
    <p:sldId id="263" r:id="rId6"/>
    <p:sldId id="266" r:id="rId7"/>
    <p:sldId id="261" r:id="rId8"/>
    <p:sldId id="262" r:id="rId9"/>
    <p:sldId id="264" r:id="rId10"/>
    <p:sldId id="265" r:id="rId11"/>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بدون عنوان" id="{911B3CA1-42F9-40C9-B049-3578934E1A99}">
          <p14:sldIdLst>
            <p14:sldId id="258"/>
            <p14:sldId id="259"/>
            <p14:sldId id="260"/>
            <p14:sldId id="267"/>
            <p14:sldId id="263"/>
            <p14:sldId id="266"/>
            <p14:sldId id="261"/>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autoAdjust="0"/>
    <p:restoredTop sz="94660"/>
  </p:normalViewPr>
  <p:slideViewPr>
    <p:cSldViewPr snapToGrid="0">
      <p:cViewPr varScale="1">
        <p:scale>
          <a:sx n="73" d="100"/>
          <a:sy n="73" d="100"/>
        </p:scale>
        <p:origin x="378" y="60"/>
      </p:cViewPr>
      <p:guideLst/>
    </p:cSldViewPr>
  </p:slideViewPr>
  <p:notesTextViewPr>
    <p:cViewPr>
      <p:scale>
        <a:sx n="1" d="1"/>
        <a:sy n="1" d="1"/>
      </p:scale>
      <p:origin x="0" y="-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86E9720-178D-4C9D-A24E-603DC592418B}" type="datetimeFigureOut">
              <a:rPr lang="ar-SA" smtClean="0"/>
              <a:t>11/19/1443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68ADBB4-618A-448B-88F2-0884F72691F9}" type="slidenum">
              <a:rPr lang="ar-SA" smtClean="0"/>
              <a:t>‹#›</a:t>
            </a:fld>
            <a:endParaRPr lang="ar-SA"/>
          </a:p>
        </p:txBody>
      </p:sp>
    </p:spTree>
    <p:extLst>
      <p:ext uri="{BB962C8B-B14F-4D97-AF65-F5344CB8AC3E}">
        <p14:creationId xmlns:p14="http://schemas.microsoft.com/office/powerpoint/2010/main" val="333206900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968ADBB4-618A-448B-88F2-0884F72691F9}" type="slidenum">
              <a:rPr lang="ar-SA" smtClean="0"/>
              <a:t>3</a:t>
            </a:fld>
            <a:endParaRPr lang="ar-SA"/>
          </a:p>
        </p:txBody>
      </p:sp>
    </p:spTree>
    <p:extLst>
      <p:ext uri="{BB962C8B-B14F-4D97-AF65-F5344CB8AC3E}">
        <p14:creationId xmlns:p14="http://schemas.microsoft.com/office/powerpoint/2010/main" val="133905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A8C2A18-404A-4E4C-B02B-78FFEF0038A6}"/>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F9AC9C3A-59A3-474D-B34F-859D7B9D3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521B67DF-A2F6-461B-A0BE-E740866D0BC1}"/>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5" name="عنصر نائب للتذييل 4">
            <a:extLst>
              <a:ext uri="{FF2B5EF4-FFF2-40B4-BE49-F238E27FC236}">
                <a16:creationId xmlns:a16="http://schemas.microsoft.com/office/drawing/2014/main" id="{00819F32-F7AB-42C7-B377-094DBBF1F63E}"/>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C4B7F0D-AE1A-414E-A32F-D7580D3450CB}"/>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354756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4A5611-5A5D-4D00-94A6-C95520E6F12C}"/>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1048733F-C7AD-4958-A623-66C5C2BBFA41}"/>
              </a:ext>
            </a:extLst>
          </p:cNvPr>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47BDEA88-9A7F-46A2-96F3-C040FEB19031}"/>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5" name="عنصر نائب للتذييل 4">
            <a:extLst>
              <a:ext uri="{FF2B5EF4-FFF2-40B4-BE49-F238E27FC236}">
                <a16:creationId xmlns:a16="http://schemas.microsoft.com/office/drawing/2014/main" id="{042B12FF-A98D-4FA3-9F96-FF1E9FC9E335}"/>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5D5409E0-E0B5-454E-B498-2AC4BE89F8CF}"/>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416946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369C9E4C-66B4-4CA3-9CBC-997FD5117B30}"/>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4B5F8AA-E6D4-4DB3-B857-E85B1E4129F7}"/>
              </a:ext>
            </a:extLst>
          </p:cNvPr>
          <p:cNvSpPr>
            <a:spLocks noGrp="1"/>
          </p:cNvSpPr>
          <p:nvPr>
            <p:ph type="body" orient="vert" idx="1"/>
          </p:nvPr>
        </p:nvSpPr>
        <p:spPr>
          <a:xfrm>
            <a:off x="838200" y="365125"/>
            <a:ext cx="7734300" cy="5811838"/>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0BD23003-1CCB-4E71-97B9-412AD0A8CC0D}"/>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5" name="عنصر نائب للتذييل 4">
            <a:extLst>
              <a:ext uri="{FF2B5EF4-FFF2-40B4-BE49-F238E27FC236}">
                <a16:creationId xmlns:a16="http://schemas.microsoft.com/office/drawing/2014/main" id="{E07010D7-2293-43C0-B256-F1567514D63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9CF4B7A0-6EE5-4DB7-AC9D-B4A3278A61B8}"/>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138146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535C93-0039-4FFC-98A8-5ED694FD75F0}"/>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188A4221-6276-434A-A689-4A20FED1FA95}"/>
              </a:ext>
            </a:extLst>
          </p:cNvPr>
          <p:cNvSpPr>
            <a:spLocks noGrp="1"/>
          </p:cNvSpPr>
          <p:nvPr>
            <p:ph idx="1"/>
          </p:nvPr>
        </p:nvSpPr>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2E3E6D44-0332-44A8-85D3-A3002CB6D454}"/>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5" name="عنصر نائب للتذييل 4">
            <a:extLst>
              <a:ext uri="{FF2B5EF4-FFF2-40B4-BE49-F238E27FC236}">
                <a16:creationId xmlns:a16="http://schemas.microsoft.com/office/drawing/2014/main" id="{B4AD19BD-7553-4DD1-B9B7-F15D23ED2AA2}"/>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7FA5FCF4-B259-4F50-85E8-7E959C87E1E7}"/>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117072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5FA4FB-13FC-4911-8AFD-CACEE3B9BF61}"/>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5120CD7C-4EC3-4153-B738-C2DF61A6C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حرر أنماط نص الشكل الرئيسي</a:t>
            </a:r>
          </a:p>
        </p:txBody>
      </p:sp>
      <p:sp>
        <p:nvSpPr>
          <p:cNvPr id="4" name="عنصر نائب للتاريخ 3">
            <a:extLst>
              <a:ext uri="{FF2B5EF4-FFF2-40B4-BE49-F238E27FC236}">
                <a16:creationId xmlns:a16="http://schemas.microsoft.com/office/drawing/2014/main" id="{4051FEB0-2117-4679-9A0E-7E1F440C7B39}"/>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5" name="عنصر نائب للتذييل 4">
            <a:extLst>
              <a:ext uri="{FF2B5EF4-FFF2-40B4-BE49-F238E27FC236}">
                <a16:creationId xmlns:a16="http://schemas.microsoft.com/office/drawing/2014/main" id="{349C6B82-9470-49B2-A4D5-637C9DDD238E}"/>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B403EE64-8C03-432F-879D-C64D1D7C6289}"/>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409438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C543EAA-8ECC-4CE5-96CA-592EF375AF80}"/>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5B47345-07F3-4971-9FDF-C948D20648AE}"/>
              </a:ext>
            </a:extLst>
          </p:cNvPr>
          <p:cNvSpPr>
            <a:spLocks noGrp="1"/>
          </p:cNvSpPr>
          <p:nvPr>
            <p:ph sz="half" idx="1"/>
          </p:nvPr>
        </p:nvSpPr>
        <p:spPr>
          <a:xfrm>
            <a:off x="838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5BBA2E30-7CF0-4388-B38D-45BEF20FCFBD}"/>
              </a:ext>
            </a:extLst>
          </p:cNvPr>
          <p:cNvSpPr>
            <a:spLocks noGrp="1"/>
          </p:cNvSpPr>
          <p:nvPr>
            <p:ph sz="half" idx="2"/>
          </p:nvPr>
        </p:nvSpPr>
        <p:spPr>
          <a:xfrm>
            <a:off x="6172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DF93E7EA-AC20-4570-A9E6-F7C1FE24331D}"/>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6" name="عنصر نائب للتذييل 5">
            <a:extLst>
              <a:ext uri="{FF2B5EF4-FFF2-40B4-BE49-F238E27FC236}">
                <a16:creationId xmlns:a16="http://schemas.microsoft.com/office/drawing/2014/main" id="{CA1A66D4-B19C-49BE-918D-01718F575D84}"/>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9AE02661-106C-42D6-B38B-AA9B9F988DAF}"/>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346598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86A0F18-DEB3-4DC7-A7CE-BC4B93EFC0B9}"/>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9CE59C76-BE08-4CC3-9C29-FEE6AB6C5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عنصر نائب للمحتوى 3">
            <a:extLst>
              <a:ext uri="{FF2B5EF4-FFF2-40B4-BE49-F238E27FC236}">
                <a16:creationId xmlns:a16="http://schemas.microsoft.com/office/drawing/2014/main" id="{CBFA4922-79F0-4FDC-86ED-338FA9E8F2F9}"/>
              </a:ext>
            </a:extLst>
          </p:cNvPr>
          <p:cNvSpPr>
            <a:spLocks noGrp="1"/>
          </p:cNvSpPr>
          <p:nvPr>
            <p:ph sz="half" idx="2"/>
          </p:nvPr>
        </p:nvSpPr>
        <p:spPr>
          <a:xfrm>
            <a:off x="839788" y="2505075"/>
            <a:ext cx="5157787"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D672B2B2-8F3E-41D9-B16F-466EE8AE6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عنصر نائب للمحتوى 5">
            <a:extLst>
              <a:ext uri="{FF2B5EF4-FFF2-40B4-BE49-F238E27FC236}">
                <a16:creationId xmlns:a16="http://schemas.microsoft.com/office/drawing/2014/main" id="{BD5ACF74-7306-4D7E-B659-08F26CB3BE37}"/>
              </a:ext>
            </a:extLst>
          </p:cNvPr>
          <p:cNvSpPr>
            <a:spLocks noGrp="1"/>
          </p:cNvSpPr>
          <p:nvPr>
            <p:ph sz="quarter" idx="4"/>
          </p:nvPr>
        </p:nvSpPr>
        <p:spPr>
          <a:xfrm>
            <a:off x="6172200" y="2505075"/>
            <a:ext cx="5183188"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0CF1A8D6-E3BB-4596-9D78-378C236B3B7B}"/>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8" name="عنصر نائب للتذييل 7">
            <a:extLst>
              <a:ext uri="{FF2B5EF4-FFF2-40B4-BE49-F238E27FC236}">
                <a16:creationId xmlns:a16="http://schemas.microsoft.com/office/drawing/2014/main" id="{5E23B751-AD71-4F5D-8352-919E155DD938}"/>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C0B7D2CC-061E-41D9-8D32-0BC54104EA38}"/>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77193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167C771-C425-4F96-9F33-DD1FC953E653}"/>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577A7B8F-CD9F-469A-AD34-7A5EDC2D1D48}"/>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4" name="عنصر نائب للتذييل 3">
            <a:extLst>
              <a:ext uri="{FF2B5EF4-FFF2-40B4-BE49-F238E27FC236}">
                <a16:creationId xmlns:a16="http://schemas.microsoft.com/office/drawing/2014/main" id="{A59D6A7A-EF9B-49D9-AF31-77DB7524E7DC}"/>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10A29D34-6026-493B-83EE-A6F7BF02EE3A}"/>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383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429EFADD-CB83-41F2-B237-92DC38C020D3}"/>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3" name="عنصر نائب للتذييل 2">
            <a:extLst>
              <a:ext uri="{FF2B5EF4-FFF2-40B4-BE49-F238E27FC236}">
                <a16:creationId xmlns:a16="http://schemas.microsoft.com/office/drawing/2014/main" id="{AF1732E0-9439-4242-83EE-AE55CB2AC429}"/>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60F99482-0A43-4574-9BF6-2FD81A00D25A}"/>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128889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D108245-05F4-4BAC-9239-12F196D37C0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46666B8A-F480-4673-AE71-7CDFABB1E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A4E923C2-998A-4C1B-AE7D-B874D975F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4E82A870-CFE7-4B81-B082-CA597FC9D524}"/>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6" name="عنصر نائب للتذييل 5">
            <a:extLst>
              <a:ext uri="{FF2B5EF4-FFF2-40B4-BE49-F238E27FC236}">
                <a16:creationId xmlns:a16="http://schemas.microsoft.com/office/drawing/2014/main" id="{24AD893A-1A92-4E26-8453-9C694A70C66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206CCB0A-1A3C-4E90-9291-9B0F19C48C15}"/>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84566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B1C2062-4FA8-455C-BB12-9A494D8901D2}"/>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FBE46EE4-FDA6-4C38-8555-12D95C0F3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C45A8854-5DE8-4C78-B4CA-414BA947C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22DBBB01-CC69-48F3-8953-6D59A4842DB8}"/>
              </a:ext>
            </a:extLst>
          </p:cNvPr>
          <p:cNvSpPr>
            <a:spLocks noGrp="1"/>
          </p:cNvSpPr>
          <p:nvPr>
            <p:ph type="dt" sz="half" idx="10"/>
          </p:nvPr>
        </p:nvSpPr>
        <p:spPr/>
        <p:txBody>
          <a:bodyPr/>
          <a:lstStyle/>
          <a:p>
            <a:fld id="{2FC495F0-FB9C-4D40-A003-40FA0FA7F6C9}" type="datetimeFigureOut">
              <a:rPr lang="ar-SA" smtClean="0"/>
              <a:t>11/19/1443</a:t>
            </a:fld>
            <a:endParaRPr lang="ar-SA"/>
          </a:p>
        </p:txBody>
      </p:sp>
      <p:sp>
        <p:nvSpPr>
          <p:cNvPr id="6" name="عنصر نائب للتذييل 5">
            <a:extLst>
              <a:ext uri="{FF2B5EF4-FFF2-40B4-BE49-F238E27FC236}">
                <a16:creationId xmlns:a16="http://schemas.microsoft.com/office/drawing/2014/main" id="{EA6937E5-DC48-4C98-9DFC-A2089E806A73}"/>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C4DAA8C1-F505-4B20-B918-8A4ED64E878D}"/>
              </a:ext>
            </a:extLst>
          </p:cNvPr>
          <p:cNvSpPr>
            <a:spLocks noGrp="1"/>
          </p:cNvSpPr>
          <p:nvPr>
            <p:ph type="sldNum" sz="quarter" idx="12"/>
          </p:nvPr>
        </p:nvSpPr>
        <p:spPr/>
        <p:txBody>
          <a:bodyPr/>
          <a:lstStyle/>
          <a:p>
            <a:fld id="{8F1334F2-7729-4E04-8F27-0144A1B0AF63}" type="slidenum">
              <a:rPr lang="ar-SA" smtClean="0"/>
              <a:t>‹#›</a:t>
            </a:fld>
            <a:endParaRPr lang="ar-SA"/>
          </a:p>
        </p:txBody>
      </p:sp>
    </p:spTree>
    <p:extLst>
      <p:ext uri="{BB962C8B-B14F-4D97-AF65-F5344CB8AC3E}">
        <p14:creationId xmlns:p14="http://schemas.microsoft.com/office/powerpoint/2010/main" val="10107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3A8358A-59F8-4CEB-9DE1-5350C17123A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B9D13A8-DAAC-4287-BF63-7CD3E4BB24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28B2D6BD-9B0E-4817-BFD9-B479449B084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FC495F0-FB9C-4D40-A003-40FA0FA7F6C9}" type="datetimeFigureOut">
              <a:rPr lang="ar-SA" smtClean="0"/>
              <a:t>11/19/1443</a:t>
            </a:fld>
            <a:endParaRPr lang="ar-SA"/>
          </a:p>
        </p:txBody>
      </p:sp>
      <p:sp>
        <p:nvSpPr>
          <p:cNvPr id="5" name="عنصر نائب للتذييل 4">
            <a:extLst>
              <a:ext uri="{FF2B5EF4-FFF2-40B4-BE49-F238E27FC236}">
                <a16:creationId xmlns:a16="http://schemas.microsoft.com/office/drawing/2014/main" id="{47DD3332-6AB6-4084-BF5B-34CE3FBEA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53BCC5FA-F0D1-46AA-9B25-859525D2D58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F1334F2-7729-4E04-8F27-0144A1B0AF63}" type="slidenum">
              <a:rPr lang="ar-SA" smtClean="0"/>
              <a:t>‹#›</a:t>
            </a:fld>
            <a:endParaRPr lang="ar-SA"/>
          </a:p>
        </p:txBody>
      </p:sp>
    </p:spTree>
    <p:extLst>
      <p:ext uri="{BB962C8B-B14F-4D97-AF65-F5344CB8AC3E}">
        <p14:creationId xmlns:p14="http://schemas.microsoft.com/office/powerpoint/2010/main" val="69799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icann.org/" TargetMode="External"/><Relationship Id="rId2" Type="http://schemas.openxmlformats.org/officeDocument/2006/relationships/hyperlink" Target="http://www.kaspersky.com/" TargetMode="External"/><Relationship Id="rId1" Type="http://schemas.openxmlformats.org/officeDocument/2006/relationships/slideLayout" Target="../slideLayouts/slideLayout7.xml"/><Relationship Id="rId6" Type="http://schemas.openxmlformats.org/officeDocument/2006/relationships/hyperlink" Target="http://www.nomoreransom.org/" TargetMode="External"/><Relationship Id="rId5" Type="http://schemas.openxmlformats.org/officeDocument/2006/relationships/hyperlink" Target="http://www.it/" TargetMode="External"/><Relationship Id="rId4" Type="http://schemas.openxmlformats.org/officeDocument/2006/relationships/hyperlink" Target="http://www.wikipidi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9F1E4AC9-6F59-4395-99B1-F708648A0D92}"/>
              </a:ext>
            </a:extLst>
          </p:cNvPr>
          <p:cNvSpPr txBox="1"/>
          <p:nvPr/>
        </p:nvSpPr>
        <p:spPr>
          <a:xfrm>
            <a:off x="4183693" y="514931"/>
            <a:ext cx="4183693"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pPr algn="ctr"/>
            <a:r>
              <a:rPr lang="ar-SA" sz="3200" dirty="0">
                <a:solidFill>
                  <a:schemeClr val="tx1"/>
                </a:solidFill>
              </a:rPr>
              <a:t>المقدمة (</a:t>
            </a:r>
            <a:r>
              <a:rPr lang="en-US" sz="3200" dirty="0">
                <a:solidFill>
                  <a:schemeClr val="tx1"/>
                </a:solidFill>
              </a:rPr>
              <a:t>introduction</a:t>
            </a:r>
            <a:r>
              <a:rPr lang="ar-SA" sz="3200" dirty="0">
                <a:solidFill>
                  <a:schemeClr val="tx1"/>
                </a:solidFill>
              </a:rPr>
              <a:t>)</a:t>
            </a:r>
          </a:p>
          <a:p>
            <a:pPr algn="ctr"/>
            <a:endParaRPr lang="ar-SA" dirty="0"/>
          </a:p>
        </p:txBody>
      </p:sp>
      <p:sp>
        <p:nvSpPr>
          <p:cNvPr id="2" name="مستطيل 1">
            <a:extLst>
              <a:ext uri="{FF2B5EF4-FFF2-40B4-BE49-F238E27FC236}">
                <a16:creationId xmlns:a16="http://schemas.microsoft.com/office/drawing/2014/main" id="{3B2914C4-2B19-4394-BF7E-4570D9E5E200}"/>
              </a:ext>
            </a:extLst>
          </p:cNvPr>
          <p:cNvSpPr/>
          <p:nvPr/>
        </p:nvSpPr>
        <p:spPr>
          <a:xfrm>
            <a:off x="2004165" y="1741118"/>
            <a:ext cx="7452986" cy="1569660"/>
          </a:xfrm>
          <a:prstGeom prst="rect">
            <a:avLst/>
          </a:prstGeom>
        </p:spPr>
        <p:txBody>
          <a:bodyPr wrap="square">
            <a:spAutoFit/>
          </a:bodyPr>
          <a:lstStyle/>
          <a:p>
            <a:r>
              <a:rPr lang="ar-SA" sz="2400" dirty="0">
                <a:solidFill>
                  <a:schemeClr val="bg1"/>
                </a:solidFill>
                <a:latin typeface="Calibri" panose="020F0502020204030204" pitchFamily="34" charset="0"/>
                <a:ea typeface="Calibri" panose="020F0502020204030204" pitchFamily="34" charset="0"/>
              </a:rPr>
              <a:t>فيروس الفدية (</a:t>
            </a:r>
            <a:r>
              <a:rPr lang="en-US" sz="2400" dirty="0">
                <a:solidFill>
                  <a:schemeClr val="bg1"/>
                </a:solidFill>
                <a:latin typeface="Calibri" panose="020F0502020204030204" pitchFamily="34" charset="0"/>
                <a:ea typeface="Calibri" panose="020F0502020204030204" pitchFamily="34" charset="0"/>
                <a:cs typeface="Arial" panose="020B0604020202020204" pitchFamily="34" charset="0"/>
              </a:rPr>
              <a:t>Ransomware</a:t>
            </a:r>
            <a:r>
              <a:rPr lang="ar-SA" sz="2400" dirty="0">
                <a:solidFill>
                  <a:schemeClr val="bg1"/>
                </a:solidFill>
                <a:latin typeface="Calibri" panose="020F0502020204030204" pitchFamily="34" charset="0"/>
                <a:ea typeface="Calibri" panose="020F0502020204030204" pitchFamily="34" charset="0"/>
              </a:rPr>
              <a:t>) او ما يعرف ببرمجية الابتزاز </a:t>
            </a:r>
            <a:r>
              <a:rPr lang="en-US" sz="2400" dirty="0">
                <a:solidFill>
                  <a:schemeClr val="bg1"/>
                </a:solidFill>
                <a:latin typeface="Calibri" panose="020F0502020204030204" pitchFamily="34" charset="0"/>
                <a:ea typeface="Calibri" panose="020F0502020204030204" pitchFamily="34" charset="0"/>
                <a:cs typeface="Arial" panose="020B0604020202020204" pitchFamily="34" charset="0"/>
              </a:rPr>
              <a:t>:</a:t>
            </a:r>
            <a:r>
              <a:rPr lang="ar-SA" sz="2400" dirty="0">
                <a:solidFill>
                  <a:schemeClr val="bg1"/>
                </a:solidFill>
                <a:latin typeface="Calibri" panose="020F0502020204030204" pitchFamily="34" charset="0"/>
                <a:ea typeface="Calibri" panose="020F0502020204030204" pitchFamily="34" charset="0"/>
              </a:rPr>
              <a:t>هو برنامج خبيث يمنع الوصول الى نظام الحاسوب الذي يصيبه ويطالب بفدية لصانع البرمجية مقابل إمكانية  الوصول إلى الملفات</a:t>
            </a:r>
          </a:p>
          <a:p>
            <a:endParaRPr lang="ar-SA" sz="2400" dirty="0"/>
          </a:p>
        </p:txBody>
      </p:sp>
      <p:sp>
        <p:nvSpPr>
          <p:cNvPr id="4" name="مربع نص 3">
            <a:extLst>
              <a:ext uri="{FF2B5EF4-FFF2-40B4-BE49-F238E27FC236}">
                <a16:creationId xmlns:a16="http://schemas.microsoft.com/office/drawing/2014/main" id="{16C94436-99E8-48B9-B7DB-43E8548CD733}"/>
              </a:ext>
            </a:extLst>
          </p:cNvPr>
          <p:cNvSpPr txBox="1"/>
          <p:nvPr/>
        </p:nvSpPr>
        <p:spPr>
          <a:xfrm>
            <a:off x="2004165" y="3120717"/>
            <a:ext cx="7603296" cy="2308324"/>
          </a:xfrm>
          <a:prstGeom prst="rect">
            <a:avLst/>
          </a:prstGeom>
          <a:noFill/>
        </p:spPr>
        <p:txBody>
          <a:bodyPr wrap="square" rtlCol="1">
            <a:spAutoFit/>
          </a:bodyPr>
          <a:lstStyle/>
          <a:p>
            <a:r>
              <a:rPr lang="ar-SA" sz="2400" dirty="0">
                <a:solidFill>
                  <a:schemeClr val="bg1">
                    <a:lumMod val="95000"/>
                  </a:schemeClr>
                </a:solidFill>
              </a:rPr>
              <a:t>تقوم هذه البرمجية بتشفير الملفات على القرص الصلب للنظام وتعرض رسائل تطلب من الضحية مبالغ مالية مقابل إنقاذ   بياناته ؛ وأكثر ما يركز المجرمين </a:t>
            </a:r>
            <a:r>
              <a:rPr lang="ar-SA" sz="2400" dirty="0" err="1">
                <a:solidFill>
                  <a:schemeClr val="bg1">
                    <a:lumMod val="95000"/>
                  </a:schemeClr>
                </a:solidFill>
              </a:rPr>
              <a:t>السيبرانيين</a:t>
            </a:r>
            <a:r>
              <a:rPr lang="ar-SA" sz="2400" dirty="0">
                <a:solidFill>
                  <a:schemeClr val="bg1">
                    <a:lumMod val="95000"/>
                  </a:schemeClr>
                </a:solidFill>
              </a:rPr>
              <a:t> على فيروس الفدية ومحاول ضرب أكثر ما يمكن من الأجهزة دون انتقاء لإن هدفهم "الأرباح"</a:t>
            </a:r>
          </a:p>
          <a:p>
            <a:endParaRPr lang="ar-SA" sz="2400" dirty="0">
              <a:solidFill>
                <a:schemeClr val="bg1">
                  <a:lumMod val="95000"/>
                </a:schemeClr>
              </a:solidFill>
            </a:endParaRPr>
          </a:p>
          <a:p>
            <a:endParaRPr lang="ar-SA" sz="2400" dirty="0">
              <a:solidFill>
                <a:schemeClr val="bg1">
                  <a:lumMod val="95000"/>
                </a:schemeClr>
              </a:solidFill>
            </a:endParaRPr>
          </a:p>
        </p:txBody>
      </p:sp>
      <p:sp>
        <p:nvSpPr>
          <p:cNvPr id="6" name="مربع نص 5">
            <a:extLst>
              <a:ext uri="{FF2B5EF4-FFF2-40B4-BE49-F238E27FC236}">
                <a16:creationId xmlns:a16="http://schemas.microsoft.com/office/drawing/2014/main" id="{41DE23BF-6C70-4B31-B74B-7003FE7309D5}"/>
              </a:ext>
            </a:extLst>
          </p:cNvPr>
          <p:cNvSpPr txBox="1"/>
          <p:nvPr/>
        </p:nvSpPr>
        <p:spPr>
          <a:xfrm flipH="1">
            <a:off x="2632553" y="5235879"/>
            <a:ext cx="6926891" cy="830997"/>
          </a:xfrm>
          <a:prstGeom prst="rect">
            <a:avLst/>
          </a:prstGeom>
          <a:solidFill>
            <a:schemeClr val="bg1"/>
          </a:solidFill>
        </p:spPr>
        <p:txBody>
          <a:bodyPr wrap="square" rtlCol="1">
            <a:spAutoFit/>
          </a:bodyPr>
          <a:lstStyle/>
          <a:p>
            <a:r>
              <a:rPr lang="ar-SA" sz="2400" dirty="0">
                <a:solidFill>
                  <a:srgbClr val="FF0000"/>
                </a:solidFill>
              </a:rPr>
              <a:t>اهم ما يركز عليه المهاجم أن يحافظ على اختيار نظام دفع مناسب حتى لا يتم تعقبه واكثر ما يتم اختياره الهاكر الدفع بعملة </a:t>
            </a:r>
            <a:r>
              <a:rPr lang="ar-SA" sz="2400" dirty="0" err="1">
                <a:solidFill>
                  <a:srgbClr val="FF0000"/>
                </a:solidFill>
              </a:rPr>
              <a:t>البيتيكوين</a:t>
            </a:r>
            <a:r>
              <a:rPr lang="ar-SA" sz="2400"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8633053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64A6E47-9724-4F9C-95B7-92D4F63CD6AE}"/>
              </a:ext>
            </a:extLst>
          </p:cNvPr>
          <p:cNvSpPr txBox="1"/>
          <p:nvPr/>
        </p:nvSpPr>
        <p:spPr>
          <a:xfrm>
            <a:off x="4183694" y="438411"/>
            <a:ext cx="4509370" cy="1077218"/>
          </a:xfrm>
          <a:prstGeom prst="rect">
            <a:avLst/>
          </a:prstGeom>
          <a:solidFill>
            <a:schemeClr val="accent3">
              <a:lumMod val="20000"/>
              <a:lumOff val="80000"/>
            </a:schemeClr>
          </a:solidFill>
        </p:spPr>
        <p:txBody>
          <a:bodyPr wrap="square" rtlCol="1">
            <a:spAutoFit/>
          </a:bodyPr>
          <a:lstStyle/>
          <a:p>
            <a:pPr algn="ctr"/>
            <a:r>
              <a:rPr lang="ar-SA" sz="3200" dirty="0"/>
              <a:t>المراجع(</a:t>
            </a:r>
            <a:r>
              <a:rPr lang="en-US" sz="3200" dirty="0"/>
              <a:t>References</a:t>
            </a:r>
            <a:r>
              <a:rPr lang="ar-SA" sz="3200" dirty="0"/>
              <a:t>)</a:t>
            </a:r>
            <a:endParaRPr lang="en-US" sz="3200" dirty="0"/>
          </a:p>
          <a:p>
            <a:pPr algn="ctr"/>
            <a:endParaRPr lang="en-US" sz="3200" dirty="0"/>
          </a:p>
        </p:txBody>
      </p:sp>
      <p:sp>
        <p:nvSpPr>
          <p:cNvPr id="4" name="مربع نص 3">
            <a:extLst>
              <a:ext uri="{FF2B5EF4-FFF2-40B4-BE49-F238E27FC236}">
                <a16:creationId xmlns:a16="http://schemas.microsoft.com/office/drawing/2014/main" id="{61832756-78D8-4C04-BA0D-B8193BFAD425}"/>
              </a:ext>
            </a:extLst>
          </p:cNvPr>
          <p:cNvSpPr txBox="1"/>
          <p:nvPr/>
        </p:nvSpPr>
        <p:spPr>
          <a:xfrm>
            <a:off x="1979113" y="2708939"/>
            <a:ext cx="7202466" cy="461665"/>
          </a:xfrm>
          <a:prstGeom prst="rect">
            <a:avLst/>
          </a:prstGeom>
          <a:noFill/>
        </p:spPr>
        <p:txBody>
          <a:bodyPr wrap="square" rtlCol="1">
            <a:spAutoFit/>
          </a:bodyPr>
          <a:lstStyle/>
          <a:p>
            <a:r>
              <a:rPr lang="ar-SA" sz="2400" dirty="0">
                <a:solidFill>
                  <a:schemeClr val="bg1"/>
                </a:solidFill>
              </a:rPr>
              <a:t> </a:t>
            </a:r>
            <a:endParaRPr lang="en-US" sz="2400" dirty="0">
              <a:solidFill>
                <a:schemeClr val="bg1"/>
              </a:solidFill>
            </a:endParaRPr>
          </a:p>
        </p:txBody>
      </p:sp>
      <p:sp>
        <p:nvSpPr>
          <p:cNvPr id="5" name="مربع نص 4">
            <a:extLst>
              <a:ext uri="{FF2B5EF4-FFF2-40B4-BE49-F238E27FC236}">
                <a16:creationId xmlns:a16="http://schemas.microsoft.com/office/drawing/2014/main" id="{1EACA456-42BD-4808-8D95-8914F6334823}"/>
              </a:ext>
            </a:extLst>
          </p:cNvPr>
          <p:cNvSpPr txBox="1"/>
          <p:nvPr/>
        </p:nvSpPr>
        <p:spPr>
          <a:xfrm>
            <a:off x="2202765" y="2600082"/>
            <a:ext cx="7202466" cy="3693319"/>
          </a:xfrm>
          <a:prstGeom prst="rect">
            <a:avLst/>
          </a:prstGeom>
          <a:noFill/>
        </p:spPr>
        <p:txBody>
          <a:bodyPr wrap="square" rtlCol="1">
            <a:spAutoFit/>
          </a:bodyPr>
          <a:lstStyle/>
          <a:p>
            <a:pPr algn="ctr"/>
            <a:r>
              <a:rPr lang="en-US" dirty="0"/>
              <a:t> </a:t>
            </a:r>
          </a:p>
          <a:p>
            <a:pPr algn="ctr"/>
            <a:r>
              <a:rPr lang="en-US" sz="2400" u="sng" dirty="0">
                <a:solidFill>
                  <a:schemeClr val="bg1"/>
                </a:solidFill>
                <a:hlinkClick r:id="rId2">
                  <a:extLst>
                    <a:ext uri="{A12FA001-AC4F-418D-AE19-62706E023703}">
                      <ahyp:hlinkClr xmlns:ahyp="http://schemas.microsoft.com/office/drawing/2018/hyperlinkcolor" val="tx"/>
                    </a:ext>
                  </a:extLst>
                </a:hlinkClick>
              </a:rPr>
              <a:t>www.kaspersky.com</a:t>
            </a:r>
            <a:endParaRPr lang="en-US" sz="2400" dirty="0">
              <a:solidFill>
                <a:schemeClr val="bg1"/>
              </a:solidFill>
            </a:endParaRPr>
          </a:p>
          <a:p>
            <a:pPr algn="ctr"/>
            <a:r>
              <a:rPr lang="en-US" sz="2400" u="sng" dirty="0">
                <a:solidFill>
                  <a:schemeClr val="bg1"/>
                </a:solidFill>
                <a:hlinkClick r:id="rId3">
                  <a:extLst>
                    <a:ext uri="{A12FA001-AC4F-418D-AE19-62706E023703}">
                      <ahyp:hlinkClr xmlns:ahyp="http://schemas.microsoft.com/office/drawing/2018/hyperlinkcolor" val="tx"/>
                    </a:ext>
                  </a:extLst>
                </a:hlinkClick>
              </a:rPr>
              <a:t>www.icann.org</a:t>
            </a:r>
            <a:endParaRPr lang="en-US" sz="2400" dirty="0">
              <a:solidFill>
                <a:schemeClr val="bg1"/>
              </a:solidFill>
            </a:endParaRPr>
          </a:p>
          <a:p>
            <a:pPr algn="ctr"/>
            <a:r>
              <a:rPr lang="en-US" sz="2400" dirty="0">
                <a:solidFill>
                  <a:schemeClr val="bg1"/>
                </a:solidFill>
              </a:rPr>
              <a:t>Ransom Trojans spreading beyond</a:t>
            </a:r>
          </a:p>
          <a:p>
            <a:pPr algn="ctr"/>
            <a:r>
              <a:rPr lang="en-US" sz="2400" dirty="0">
                <a:solidFill>
                  <a:schemeClr val="bg1"/>
                </a:solidFill>
              </a:rPr>
              <a:t>Russian Heartland Security </a:t>
            </a:r>
            <a:r>
              <a:rPr lang="en-US" sz="2400" dirty="0" err="1">
                <a:solidFill>
                  <a:schemeClr val="bg1"/>
                </a:solidFill>
              </a:rPr>
              <a:t>Techworld</a:t>
            </a:r>
            <a:endParaRPr lang="en-US" sz="2400" dirty="0">
              <a:solidFill>
                <a:schemeClr val="bg1"/>
              </a:solidFill>
            </a:endParaRPr>
          </a:p>
          <a:p>
            <a:pPr algn="ctr"/>
            <a:r>
              <a:rPr lang="en-US" sz="2400" u="sng" dirty="0">
                <a:solidFill>
                  <a:schemeClr val="bg1"/>
                </a:solidFill>
                <a:hlinkClick r:id="rId4">
                  <a:extLst>
                    <a:ext uri="{A12FA001-AC4F-418D-AE19-62706E023703}">
                      <ahyp:hlinkClr xmlns:ahyp="http://schemas.microsoft.com/office/drawing/2018/hyperlinkcolor" val="tx"/>
                    </a:ext>
                  </a:extLst>
                </a:hlinkClick>
              </a:rPr>
              <a:t>www.wikipidia.com</a:t>
            </a:r>
            <a:endParaRPr lang="en-US" sz="2400" dirty="0">
              <a:solidFill>
                <a:schemeClr val="bg1"/>
              </a:solidFill>
            </a:endParaRPr>
          </a:p>
          <a:p>
            <a:pPr algn="ctr"/>
            <a:r>
              <a:rPr lang="en-US" sz="2400" u="sng" dirty="0">
                <a:solidFill>
                  <a:schemeClr val="bg1"/>
                </a:solidFill>
                <a:hlinkClick r:id="rId5">
                  <a:extLst>
                    <a:ext uri="{A12FA001-AC4F-418D-AE19-62706E023703}">
                      <ahyp:hlinkClr xmlns:ahyp="http://schemas.microsoft.com/office/drawing/2018/hyperlinkcolor" val="tx"/>
                    </a:ext>
                  </a:extLst>
                </a:hlinkClick>
              </a:rPr>
              <a:t>WWW.it</a:t>
            </a:r>
            <a:r>
              <a:rPr lang="en-US" sz="2400" dirty="0">
                <a:solidFill>
                  <a:schemeClr val="bg1"/>
                </a:solidFill>
              </a:rPr>
              <a:t> pillars.com</a:t>
            </a:r>
          </a:p>
          <a:p>
            <a:pPr algn="ctr"/>
            <a:r>
              <a:rPr lang="en-US" sz="2400" u="sng" dirty="0">
                <a:solidFill>
                  <a:schemeClr val="bg1"/>
                </a:solidFill>
                <a:hlinkClick r:id="rId6">
                  <a:extLst>
                    <a:ext uri="{A12FA001-AC4F-418D-AE19-62706E023703}">
                      <ahyp:hlinkClr xmlns:ahyp="http://schemas.microsoft.com/office/drawing/2018/hyperlinkcolor" val="tx"/>
                    </a:ext>
                  </a:extLst>
                </a:hlinkClick>
              </a:rPr>
              <a:t>www.nomoreransom.org</a:t>
            </a:r>
            <a:endParaRPr lang="en-US" sz="2400" dirty="0">
              <a:solidFill>
                <a:schemeClr val="bg1"/>
              </a:solidFill>
            </a:endParaRPr>
          </a:p>
          <a:p>
            <a:pPr algn="ctr"/>
            <a:r>
              <a:rPr lang="en-US" sz="2400" dirty="0" err="1">
                <a:solidFill>
                  <a:schemeClr val="bg1"/>
                </a:solidFill>
              </a:rPr>
              <a:t>securitylist</a:t>
            </a:r>
            <a:endParaRPr lang="en-US" sz="2400" dirty="0">
              <a:solidFill>
                <a:schemeClr val="bg1"/>
              </a:solidFill>
            </a:endParaRPr>
          </a:p>
          <a:p>
            <a:pPr algn="ctr"/>
            <a:r>
              <a:rPr lang="ar-SA" sz="2400" dirty="0"/>
              <a:t> </a:t>
            </a:r>
            <a:endParaRPr lang="en-US" sz="2400" dirty="0"/>
          </a:p>
        </p:txBody>
      </p:sp>
    </p:spTree>
    <p:extLst>
      <p:ext uri="{BB962C8B-B14F-4D97-AF65-F5344CB8AC3E}">
        <p14:creationId xmlns:p14="http://schemas.microsoft.com/office/powerpoint/2010/main" val="25314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A53EADA0-3C5D-49D2-B56B-E092BE018FF0}"/>
              </a:ext>
            </a:extLst>
          </p:cNvPr>
          <p:cNvSpPr txBox="1"/>
          <p:nvPr/>
        </p:nvSpPr>
        <p:spPr>
          <a:xfrm>
            <a:off x="2060394" y="751344"/>
            <a:ext cx="8071211" cy="1569660"/>
          </a:xfrm>
          <a:prstGeom prst="rect">
            <a:avLst/>
          </a:prstGeom>
          <a:noFill/>
        </p:spPr>
        <p:txBody>
          <a:bodyPr wrap="square" rtlCol="1">
            <a:spAutoFit/>
          </a:bodyPr>
          <a:lstStyle/>
          <a:p>
            <a:pPr marL="457200" indent="-457200">
              <a:buFont typeface="Arial" panose="020B0604020202020204" pitchFamily="34" charset="0"/>
              <a:buChar char="•"/>
            </a:pPr>
            <a:r>
              <a:rPr lang="ar-SA" sz="2400" dirty="0">
                <a:solidFill>
                  <a:schemeClr val="bg1"/>
                </a:solidFill>
              </a:rPr>
              <a:t>وكان تكوين اول فيروس فدية في أواخر الثمانينات والمعروف باسم </a:t>
            </a:r>
            <a:r>
              <a:rPr lang="en-US" sz="2400" dirty="0">
                <a:solidFill>
                  <a:schemeClr val="bg1"/>
                </a:solidFill>
              </a:rPr>
              <a:t>pc cyborg</a:t>
            </a:r>
            <a:r>
              <a:rPr lang="ar-SA" sz="2400" dirty="0">
                <a:solidFill>
                  <a:schemeClr val="bg1"/>
                </a:solidFill>
              </a:rPr>
              <a:t>  هذا الفيروس بقدرته على تشفير جميع الملفات على القرص </a:t>
            </a:r>
            <a:r>
              <a:rPr lang="en-US" sz="2400" dirty="0">
                <a:solidFill>
                  <a:schemeClr val="bg1"/>
                </a:solidFill>
              </a:rPr>
              <a:t>c  </a:t>
            </a:r>
            <a:r>
              <a:rPr lang="ar-SA" sz="2400" dirty="0">
                <a:solidFill>
                  <a:schemeClr val="bg1"/>
                </a:solidFill>
              </a:rPr>
              <a:t>ولكن بعد    90  عملية إعادة تشغيل الجهاز  كان التشفير المستخدم بسيطاً ؛ويشكل تهديداً بسيطا على الذين تم اختراق اجهزتهم </a:t>
            </a:r>
          </a:p>
        </p:txBody>
      </p:sp>
      <p:sp>
        <p:nvSpPr>
          <p:cNvPr id="5" name="مستطيل 4">
            <a:extLst>
              <a:ext uri="{FF2B5EF4-FFF2-40B4-BE49-F238E27FC236}">
                <a16:creationId xmlns:a16="http://schemas.microsoft.com/office/drawing/2014/main" id="{27F72A7B-3020-4846-8C00-C29E464F6C8C}"/>
              </a:ext>
            </a:extLst>
          </p:cNvPr>
          <p:cNvSpPr/>
          <p:nvPr/>
        </p:nvSpPr>
        <p:spPr>
          <a:xfrm>
            <a:off x="1072789" y="2551837"/>
            <a:ext cx="9411496" cy="1938992"/>
          </a:xfrm>
          <a:prstGeom prst="rect">
            <a:avLst/>
          </a:prstGeom>
        </p:spPr>
        <p:txBody>
          <a:bodyPr wrap="square">
            <a:spAutoFit/>
          </a:bodyPr>
          <a:lstStyle/>
          <a:p>
            <a:pPr marL="342900" indent="-342900" algn="ctr">
              <a:buFont typeface="Arial" panose="020B0604020202020204" pitchFamily="34" charset="0"/>
              <a:buChar char="•"/>
            </a:pPr>
            <a:r>
              <a:rPr lang="ar-SA" sz="2400" dirty="0">
                <a:solidFill>
                  <a:schemeClr val="bg1"/>
                </a:solidFill>
              </a:rPr>
              <a:t>وفي عام 2017 حدث هجوم واسع النطاق على عدد كبير من المؤسسات والإدارات الرئيسة في مختلف دول العالم باستخدام فيروس فدية اطلق علية اسم </a:t>
            </a:r>
            <a:r>
              <a:rPr lang="en-US" sz="2400" dirty="0">
                <a:solidFill>
                  <a:schemeClr val="bg1"/>
                </a:solidFill>
              </a:rPr>
              <a:t>WannaCry</a:t>
            </a:r>
            <a:r>
              <a:rPr lang="ar-SA" sz="2400" dirty="0">
                <a:solidFill>
                  <a:schemeClr val="bg1"/>
                </a:solidFill>
              </a:rPr>
              <a:t> مما تسبب في تشفير بيانات المؤسسات والإدارات وطلب منها الفدية مقابل إنقاذ بياناتهم ؛وقد أثارت هذه الموجة من الهجمات الإلكترونية على المستوى العالمي قلق الخبراء في أمن المعلومات الذين أشاروا ان القراصنة استفادوا من ثغرة أمنية في أنظمة </a:t>
            </a:r>
            <a:r>
              <a:rPr lang="en-US" sz="2400" dirty="0">
                <a:solidFill>
                  <a:schemeClr val="bg1"/>
                </a:solidFill>
              </a:rPr>
              <a:t>windows </a:t>
            </a:r>
          </a:p>
        </p:txBody>
      </p:sp>
    </p:spTree>
    <p:extLst>
      <p:ext uri="{BB962C8B-B14F-4D97-AF65-F5344CB8AC3E}">
        <p14:creationId xmlns:p14="http://schemas.microsoft.com/office/powerpoint/2010/main" val="1216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2BC82B1C-B052-4822-A7F9-B5599AF3C1D1}"/>
              </a:ext>
            </a:extLst>
          </p:cNvPr>
          <p:cNvSpPr txBox="1"/>
          <p:nvPr/>
        </p:nvSpPr>
        <p:spPr>
          <a:xfrm>
            <a:off x="1041748" y="610644"/>
            <a:ext cx="9682619" cy="4524315"/>
          </a:xfrm>
          <a:prstGeom prst="rect">
            <a:avLst/>
          </a:prstGeom>
          <a:noFill/>
        </p:spPr>
        <p:txBody>
          <a:bodyPr wrap="square" rtlCol="1">
            <a:spAutoFit/>
          </a:bodyPr>
          <a:lstStyle/>
          <a:p>
            <a:pPr algn="ctr"/>
            <a:r>
              <a:rPr lang="ar-SA" sz="2400" dirty="0">
                <a:solidFill>
                  <a:schemeClr val="bg1"/>
                </a:solidFill>
              </a:rPr>
              <a:t> </a:t>
            </a:r>
            <a:endParaRPr lang="en-US" sz="2400" dirty="0">
              <a:solidFill>
                <a:schemeClr val="bg1"/>
              </a:solidFill>
            </a:endParaRPr>
          </a:p>
          <a:p>
            <a:pPr marL="342900" indent="-342900" algn="ctr">
              <a:buFont typeface="Arial" panose="020B0604020202020204" pitchFamily="34" charset="0"/>
              <a:buChar char="•"/>
            </a:pPr>
            <a:endParaRPr lang="ar-SA" sz="2400" dirty="0">
              <a:solidFill>
                <a:schemeClr val="bg1"/>
              </a:solidFill>
            </a:endParaRPr>
          </a:p>
          <a:p>
            <a:pPr marL="342900" indent="-342900" algn="ctr">
              <a:buFont typeface="Arial" panose="020B0604020202020204" pitchFamily="34" charset="0"/>
              <a:buChar char="•"/>
            </a:pPr>
            <a:endParaRPr lang="ar-SA" sz="2400" dirty="0">
              <a:solidFill>
                <a:schemeClr val="bg1"/>
              </a:solidFill>
            </a:endParaRPr>
          </a:p>
          <a:p>
            <a:pPr marL="342900" indent="-342900" algn="ctr">
              <a:buFont typeface="Arial" panose="020B0604020202020204" pitchFamily="34" charset="0"/>
              <a:buChar char="•"/>
            </a:pPr>
            <a:r>
              <a:rPr lang="ar-SA" sz="2400" dirty="0">
                <a:solidFill>
                  <a:schemeClr val="bg1"/>
                </a:solidFill>
              </a:rPr>
              <a:t>الفدية في جميع أشكاله ومتغيراته يشكل تهديداً كبيراً على حدِ سواء لمستخدمي القطاع الخاص والشركات لذا ينبغي  على جميع الشركات والحكومات أن استراتيجيتها واجندتها الرقمية أن تكون قائمة على منهج منضبط لإدارة المخاطر واتخاذ الإجراءات اللازمة والمناسبة من فيروسات الفدية والعوامل المرتبطة بها.</a:t>
            </a:r>
            <a:endParaRPr lang="en-US" sz="2400" dirty="0">
              <a:solidFill>
                <a:schemeClr val="bg1"/>
              </a:solidFill>
            </a:endParaRPr>
          </a:p>
          <a:p>
            <a:pPr marL="342900" indent="-342900" algn="ctr">
              <a:buFont typeface="Arial" panose="020B0604020202020204" pitchFamily="34" charset="0"/>
              <a:buChar char="•"/>
            </a:pPr>
            <a:endParaRPr lang="ar-SA" sz="2400" dirty="0">
              <a:solidFill>
                <a:schemeClr val="bg1"/>
              </a:solidFill>
            </a:endParaRPr>
          </a:p>
          <a:p>
            <a:pPr algn="ctr"/>
            <a:endParaRPr lang="ar-SA" sz="2400" dirty="0">
              <a:solidFill>
                <a:schemeClr val="bg1"/>
              </a:solidFill>
            </a:endParaRPr>
          </a:p>
          <a:p>
            <a:pPr algn="ctr"/>
            <a:r>
              <a:rPr lang="ar-SA" sz="2400" dirty="0">
                <a:solidFill>
                  <a:schemeClr val="bg1"/>
                </a:solidFill>
              </a:rPr>
              <a:t> </a:t>
            </a:r>
            <a:endParaRPr lang="en-US" sz="2400" dirty="0">
              <a:solidFill>
                <a:schemeClr val="bg1"/>
              </a:solidFill>
            </a:endParaRPr>
          </a:p>
          <a:p>
            <a:pPr algn="ctr"/>
            <a:endParaRPr lang="en-US" sz="2400" dirty="0">
              <a:solidFill>
                <a:schemeClr val="bg1"/>
              </a:solidFill>
            </a:endParaRPr>
          </a:p>
          <a:p>
            <a:pPr marL="342900" indent="-342900" algn="ctr">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13383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61832756-78D8-4C04-BA0D-B8193BFAD425}"/>
              </a:ext>
            </a:extLst>
          </p:cNvPr>
          <p:cNvSpPr txBox="1"/>
          <p:nvPr/>
        </p:nvSpPr>
        <p:spPr>
          <a:xfrm>
            <a:off x="1979113" y="2708939"/>
            <a:ext cx="7202466" cy="461665"/>
          </a:xfrm>
          <a:prstGeom prst="rect">
            <a:avLst/>
          </a:prstGeom>
          <a:noFill/>
        </p:spPr>
        <p:txBody>
          <a:bodyPr wrap="square" rtlCol="1">
            <a:spAutoFit/>
          </a:bodyPr>
          <a:lstStyle/>
          <a:p>
            <a:r>
              <a:rPr lang="ar-SA" sz="2400" dirty="0">
                <a:solidFill>
                  <a:schemeClr val="bg1"/>
                </a:solidFill>
              </a:rPr>
              <a:t> </a:t>
            </a:r>
            <a:endParaRPr lang="en-US" sz="2400" dirty="0">
              <a:solidFill>
                <a:schemeClr val="bg1"/>
              </a:solidFill>
            </a:endParaRPr>
          </a:p>
        </p:txBody>
      </p:sp>
      <p:sp>
        <p:nvSpPr>
          <p:cNvPr id="8" name="مربع نص 7">
            <a:extLst>
              <a:ext uri="{FF2B5EF4-FFF2-40B4-BE49-F238E27FC236}">
                <a16:creationId xmlns:a16="http://schemas.microsoft.com/office/drawing/2014/main" id="{2A2BE53B-7F85-42E9-B216-B6E7AD59DA91}"/>
              </a:ext>
            </a:extLst>
          </p:cNvPr>
          <p:cNvSpPr txBox="1"/>
          <p:nvPr/>
        </p:nvSpPr>
        <p:spPr>
          <a:xfrm>
            <a:off x="2673901" y="3176650"/>
            <a:ext cx="7944593" cy="1200329"/>
          </a:xfrm>
          <a:prstGeom prst="rect">
            <a:avLst/>
          </a:prstGeom>
          <a:noFill/>
        </p:spPr>
        <p:txBody>
          <a:bodyPr wrap="square" rtlCol="1">
            <a:spAutoFit/>
          </a:bodyPr>
          <a:lstStyle/>
          <a:p>
            <a:pPr algn="ctr"/>
            <a:endParaRPr lang="en-US" sz="2400" dirty="0">
              <a:solidFill>
                <a:schemeClr val="bg1"/>
              </a:solidFill>
            </a:endParaRPr>
          </a:p>
          <a:p>
            <a:pPr algn="ctr"/>
            <a:r>
              <a:rPr lang="ar-SA" sz="2400" dirty="0">
                <a:solidFill>
                  <a:schemeClr val="bg1"/>
                </a:solidFill>
              </a:rPr>
              <a:t>المكان: البعد المكاني للبحث محافظة </a:t>
            </a:r>
            <a:r>
              <a:rPr lang="ar-SA" sz="2400" dirty="0" err="1">
                <a:solidFill>
                  <a:schemeClr val="bg1"/>
                </a:solidFill>
              </a:rPr>
              <a:t>إب</a:t>
            </a:r>
            <a:r>
              <a:rPr lang="ar-SA" sz="2400" dirty="0">
                <a:solidFill>
                  <a:schemeClr val="bg1"/>
                </a:solidFill>
              </a:rPr>
              <a:t> </a:t>
            </a:r>
            <a:endParaRPr lang="en-US" sz="2400" dirty="0">
              <a:solidFill>
                <a:schemeClr val="bg1"/>
              </a:solidFill>
            </a:endParaRPr>
          </a:p>
          <a:p>
            <a:pPr algn="ctr"/>
            <a:r>
              <a:rPr lang="ar-SA" sz="2400" dirty="0">
                <a:solidFill>
                  <a:schemeClr val="bg1"/>
                </a:solidFill>
              </a:rPr>
              <a:t>الزمان : البعد الزمني  اللازم ل مشكلة البحث قد يستغرق خمسة أشهر</a:t>
            </a:r>
          </a:p>
        </p:txBody>
      </p:sp>
      <p:sp>
        <p:nvSpPr>
          <p:cNvPr id="9" name="مربع نص 8">
            <a:extLst>
              <a:ext uri="{FF2B5EF4-FFF2-40B4-BE49-F238E27FC236}">
                <a16:creationId xmlns:a16="http://schemas.microsoft.com/office/drawing/2014/main" id="{4BE0B63B-90A8-4AB5-B99D-494F759021EA}"/>
              </a:ext>
            </a:extLst>
          </p:cNvPr>
          <p:cNvSpPr txBox="1"/>
          <p:nvPr/>
        </p:nvSpPr>
        <p:spPr>
          <a:xfrm flipH="1">
            <a:off x="4263242" y="357333"/>
            <a:ext cx="3871356" cy="584775"/>
          </a:xfrm>
          <a:prstGeom prst="rect">
            <a:avLst/>
          </a:prstGeom>
          <a:solidFill>
            <a:schemeClr val="bg1"/>
          </a:solidFill>
        </p:spPr>
        <p:txBody>
          <a:bodyPr wrap="square" rtlCol="1">
            <a:spAutoFit/>
          </a:bodyPr>
          <a:lstStyle/>
          <a:p>
            <a:pPr algn="ctr"/>
            <a:r>
              <a:rPr lang="ar-SA" sz="3200" dirty="0"/>
              <a:t>التحدي </a:t>
            </a:r>
            <a:r>
              <a:rPr lang="en-US" sz="3200" dirty="0"/>
              <a:t>challenge)</a:t>
            </a:r>
            <a:r>
              <a:rPr lang="ar-SA" dirty="0"/>
              <a:t>)</a:t>
            </a:r>
            <a:endParaRPr lang="en-US" dirty="0"/>
          </a:p>
        </p:txBody>
      </p:sp>
      <p:sp>
        <p:nvSpPr>
          <p:cNvPr id="10" name="مربع نص 9">
            <a:extLst>
              <a:ext uri="{FF2B5EF4-FFF2-40B4-BE49-F238E27FC236}">
                <a16:creationId xmlns:a16="http://schemas.microsoft.com/office/drawing/2014/main" id="{C5593457-424B-472C-9D87-7D05FBAF5B85}"/>
              </a:ext>
            </a:extLst>
          </p:cNvPr>
          <p:cNvSpPr txBox="1"/>
          <p:nvPr/>
        </p:nvSpPr>
        <p:spPr>
          <a:xfrm>
            <a:off x="2470067" y="1354557"/>
            <a:ext cx="6519553" cy="461665"/>
          </a:xfrm>
          <a:prstGeom prst="rect">
            <a:avLst/>
          </a:prstGeom>
          <a:noFill/>
        </p:spPr>
        <p:txBody>
          <a:bodyPr wrap="square" rtlCol="1">
            <a:spAutoFit/>
          </a:bodyPr>
          <a:lstStyle/>
          <a:p>
            <a:r>
              <a:rPr lang="ar-SA" sz="2400" dirty="0">
                <a:solidFill>
                  <a:schemeClr val="bg1"/>
                </a:solidFill>
              </a:rPr>
              <a:t>صعوبة الحصول على المراجع المتعلقة بمشكلة البحث</a:t>
            </a:r>
            <a:endParaRPr lang="ar-SA" sz="2400" dirty="0"/>
          </a:p>
        </p:txBody>
      </p:sp>
      <p:sp>
        <p:nvSpPr>
          <p:cNvPr id="11" name="مربع نص 10">
            <a:extLst>
              <a:ext uri="{FF2B5EF4-FFF2-40B4-BE49-F238E27FC236}">
                <a16:creationId xmlns:a16="http://schemas.microsoft.com/office/drawing/2014/main" id="{17ED8D29-D6E5-439B-BC4A-108623F76E87}"/>
              </a:ext>
            </a:extLst>
          </p:cNvPr>
          <p:cNvSpPr txBox="1"/>
          <p:nvPr/>
        </p:nvSpPr>
        <p:spPr>
          <a:xfrm flipH="1">
            <a:off x="4263242" y="2019491"/>
            <a:ext cx="4215740" cy="584775"/>
          </a:xfrm>
          <a:prstGeom prst="rect">
            <a:avLst/>
          </a:prstGeom>
          <a:solidFill>
            <a:schemeClr val="bg1"/>
          </a:solidFill>
        </p:spPr>
        <p:txBody>
          <a:bodyPr wrap="square" rtlCol="1">
            <a:spAutoFit/>
          </a:bodyPr>
          <a:lstStyle/>
          <a:p>
            <a:pPr algn="ctr"/>
            <a:r>
              <a:rPr lang="ar-SA" sz="3200" dirty="0"/>
              <a:t>الحدود (</a:t>
            </a:r>
            <a:r>
              <a:rPr lang="en-US" sz="3200" dirty="0"/>
              <a:t>Limitations</a:t>
            </a:r>
            <a:r>
              <a:rPr lang="ar-SA" sz="3200" dirty="0"/>
              <a:t>) </a:t>
            </a:r>
          </a:p>
        </p:txBody>
      </p:sp>
    </p:spTree>
    <p:extLst>
      <p:ext uri="{BB962C8B-B14F-4D97-AF65-F5344CB8AC3E}">
        <p14:creationId xmlns:p14="http://schemas.microsoft.com/office/powerpoint/2010/main" val="1044536368"/>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3CAA002B-A0A0-46E4-9C9D-F4F935C4C9EF}"/>
              </a:ext>
            </a:extLst>
          </p:cNvPr>
          <p:cNvSpPr txBox="1"/>
          <p:nvPr/>
        </p:nvSpPr>
        <p:spPr>
          <a:xfrm>
            <a:off x="3716055" y="438411"/>
            <a:ext cx="4759890" cy="584775"/>
          </a:xfrm>
          <a:prstGeom prst="rect">
            <a:avLst/>
          </a:prstGeom>
          <a:solidFill>
            <a:schemeClr val="bg1"/>
          </a:solidFill>
        </p:spPr>
        <p:txBody>
          <a:bodyPr wrap="square" rtlCol="1">
            <a:spAutoFit/>
          </a:bodyPr>
          <a:lstStyle/>
          <a:p>
            <a:pPr algn="ctr"/>
            <a:r>
              <a:rPr lang="ar-SA" sz="3200" dirty="0"/>
              <a:t>الحوافز(</a:t>
            </a:r>
            <a:r>
              <a:rPr lang="en-US" sz="3200" dirty="0"/>
              <a:t>Motivations</a:t>
            </a:r>
            <a:r>
              <a:rPr lang="ar-SA" sz="3200" dirty="0"/>
              <a:t>)</a:t>
            </a:r>
            <a:endParaRPr lang="en-US" sz="3200" dirty="0"/>
          </a:p>
        </p:txBody>
      </p:sp>
      <p:sp>
        <p:nvSpPr>
          <p:cNvPr id="3" name="مربع نص 2">
            <a:extLst>
              <a:ext uri="{FF2B5EF4-FFF2-40B4-BE49-F238E27FC236}">
                <a16:creationId xmlns:a16="http://schemas.microsoft.com/office/drawing/2014/main" id="{E8F7F1A3-392A-42EE-8D37-3651ADFBE00B}"/>
              </a:ext>
            </a:extLst>
          </p:cNvPr>
          <p:cNvSpPr txBox="1"/>
          <p:nvPr/>
        </p:nvSpPr>
        <p:spPr>
          <a:xfrm>
            <a:off x="1578279" y="2304789"/>
            <a:ext cx="9519781" cy="1384995"/>
          </a:xfrm>
          <a:prstGeom prst="rect">
            <a:avLst/>
          </a:prstGeom>
          <a:noFill/>
        </p:spPr>
        <p:txBody>
          <a:bodyPr wrap="square" rtlCol="1">
            <a:spAutoFit/>
          </a:bodyPr>
          <a:lstStyle/>
          <a:p>
            <a:pPr algn="ctr"/>
            <a:r>
              <a:rPr lang="ar-SA" sz="2800" dirty="0">
                <a:solidFill>
                  <a:schemeClr val="bg1"/>
                </a:solidFill>
              </a:rPr>
              <a:t>الحوافز التي أجبرتني على  اختيار  هذا البحث أن معظم الشركات والافراد يتعرضون للابتزاز من قبل هذا الفيروس بشكل متكرر ؛ قصور الوعي لدى أبناء المجتمع والعاملين في الشركات  بخطورة هذا الفيروس وما يشكله حينها من ضرر	</a:t>
            </a:r>
          </a:p>
        </p:txBody>
      </p:sp>
    </p:spTree>
    <p:extLst>
      <p:ext uri="{BB962C8B-B14F-4D97-AF65-F5344CB8AC3E}">
        <p14:creationId xmlns:p14="http://schemas.microsoft.com/office/powerpoint/2010/main" val="46261802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3CAA002B-A0A0-46E4-9C9D-F4F935C4C9EF}"/>
              </a:ext>
            </a:extLst>
          </p:cNvPr>
          <p:cNvSpPr txBox="1"/>
          <p:nvPr/>
        </p:nvSpPr>
        <p:spPr>
          <a:xfrm>
            <a:off x="2893512" y="550396"/>
            <a:ext cx="6889314" cy="584775"/>
          </a:xfrm>
          <a:prstGeom prst="rect">
            <a:avLst/>
          </a:prstGeom>
          <a:solidFill>
            <a:schemeClr val="bg1"/>
          </a:solidFill>
        </p:spPr>
        <p:txBody>
          <a:bodyPr wrap="square" rtlCol="1">
            <a:spAutoFit/>
          </a:bodyPr>
          <a:lstStyle/>
          <a:p>
            <a:r>
              <a:rPr lang="ar-SA" sz="3200" dirty="0"/>
              <a:t>الدراسات السابقة (</a:t>
            </a:r>
            <a:r>
              <a:rPr lang="en-US" sz="3200" dirty="0"/>
              <a:t>review of the literature  </a:t>
            </a:r>
            <a:r>
              <a:rPr lang="ar-SA" sz="3200" dirty="0"/>
              <a:t>)</a:t>
            </a:r>
            <a:endParaRPr lang="en-US" sz="3200" dirty="0"/>
          </a:p>
        </p:txBody>
      </p:sp>
      <p:sp>
        <p:nvSpPr>
          <p:cNvPr id="3" name="مربع نص 2">
            <a:extLst>
              <a:ext uri="{FF2B5EF4-FFF2-40B4-BE49-F238E27FC236}">
                <a16:creationId xmlns:a16="http://schemas.microsoft.com/office/drawing/2014/main" id="{E8F7F1A3-392A-42EE-8D37-3651ADFBE00B}"/>
              </a:ext>
            </a:extLst>
          </p:cNvPr>
          <p:cNvSpPr txBox="1"/>
          <p:nvPr/>
        </p:nvSpPr>
        <p:spPr>
          <a:xfrm>
            <a:off x="1578279" y="2304789"/>
            <a:ext cx="9519781" cy="523220"/>
          </a:xfrm>
          <a:prstGeom prst="rect">
            <a:avLst/>
          </a:prstGeom>
          <a:noFill/>
        </p:spPr>
        <p:txBody>
          <a:bodyPr wrap="square" rtlCol="1">
            <a:spAutoFit/>
          </a:bodyPr>
          <a:lstStyle/>
          <a:p>
            <a:r>
              <a:rPr lang="ar-SA" sz="2800" dirty="0">
                <a:solidFill>
                  <a:schemeClr val="bg1"/>
                </a:solidFill>
              </a:rPr>
              <a:t>	</a:t>
            </a:r>
          </a:p>
        </p:txBody>
      </p:sp>
      <p:sp>
        <p:nvSpPr>
          <p:cNvPr id="4" name="مربع نص 3">
            <a:extLst>
              <a:ext uri="{FF2B5EF4-FFF2-40B4-BE49-F238E27FC236}">
                <a16:creationId xmlns:a16="http://schemas.microsoft.com/office/drawing/2014/main" id="{48B0DE73-002F-42E5-B600-E7B2ECDE1CF3}"/>
              </a:ext>
            </a:extLst>
          </p:cNvPr>
          <p:cNvSpPr txBox="1"/>
          <p:nvPr/>
        </p:nvSpPr>
        <p:spPr>
          <a:xfrm>
            <a:off x="751562" y="1525044"/>
            <a:ext cx="10208711" cy="2954655"/>
          </a:xfrm>
          <a:prstGeom prst="rect">
            <a:avLst/>
          </a:prstGeom>
          <a:noFill/>
        </p:spPr>
        <p:txBody>
          <a:bodyPr wrap="square" rtlCol="1">
            <a:spAutoFit/>
          </a:bodyPr>
          <a:lstStyle/>
          <a:p>
            <a:pPr algn="ctr"/>
            <a:r>
              <a:rPr lang="ar-SA" sz="2800" dirty="0">
                <a:solidFill>
                  <a:schemeClr val="bg1"/>
                </a:solidFill>
              </a:rPr>
              <a:t>الدراسات السابقة حول فيروس الفدية </a:t>
            </a:r>
            <a:r>
              <a:rPr lang="en-US" sz="2800" dirty="0">
                <a:solidFill>
                  <a:schemeClr val="bg1"/>
                </a:solidFill>
              </a:rPr>
              <a:t>WannaCry</a:t>
            </a:r>
            <a:r>
              <a:rPr lang="ar-SA" sz="2800" dirty="0">
                <a:solidFill>
                  <a:schemeClr val="bg1"/>
                </a:solidFill>
              </a:rPr>
              <a:t> الذي ذكر في المقدمة  والذي اثار موجة من الهجمات الإلكترونية ذات المستوى العالمي حينها أشاروا خبراء أمن المعلومات أن المهاجمين استفادوا من ثغرة إلكترونية في نظام تشغيل ويندوز تسمى  </a:t>
            </a:r>
            <a:r>
              <a:rPr lang="en-US" sz="2800" dirty="0" err="1">
                <a:solidFill>
                  <a:schemeClr val="bg1"/>
                </a:solidFill>
              </a:rPr>
              <a:t>EternalBlue</a:t>
            </a:r>
            <a:r>
              <a:rPr lang="ar-SA" sz="2800" dirty="0">
                <a:solidFill>
                  <a:schemeClr val="bg1"/>
                </a:solidFill>
              </a:rPr>
              <a:t> طورتها وكالة الأمن القومية الامريكية وان  هذه الثغرة توجد في </a:t>
            </a:r>
            <a:r>
              <a:rPr lang="en-US" sz="2800" dirty="0">
                <a:solidFill>
                  <a:schemeClr val="bg1"/>
                </a:solidFill>
              </a:rPr>
              <a:t>SMBv1 </a:t>
            </a:r>
            <a:r>
              <a:rPr lang="ar-SA" sz="2800" dirty="0">
                <a:solidFill>
                  <a:schemeClr val="bg1"/>
                </a:solidFill>
              </a:rPr>
              <a:t> وهذه الثغرة سهل التعامل مع الحزم المصنوعة من قبل المهاجمين مما يسمح لهم بتنفيذ التعليمات البرمجية  عن بعد في الكمبيوتر المستهدف  .</a:t>
            </a:r>
            <a:endParaRPr lang="en-US" sz="2800" dirty="0">
              <a:solidFill>
                <a:schemeClr val="bg1"/>
              </a:solidFill>
            </a:endParaRPr>
          </a:p>
          <a:p>
            <a:pPr algn="ctr"/>
            <a:endParaRPr lang="ar-SA" dirty="0"/>
          </a:p>
        </p:txBody>
      </p:sp>
    </p:spTree>
    <p:extLst>
      <p:ext uri="{BB962C8B-B14F-4D97-AF65-F5344CB8AC3E}">
        <p14:creationId xmlns:p14="http://schemas.microsoft.com/office/powerpoint/2010/main" val="2629890685"/>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85079AED-B250-44ED-BF14-8DB1ED010D6E}"/>
              </a:ext>
            </a:extLst>
          </p:cNvPr>
          <p:cNvSpPr txBox="1"/>
          <p:nvPr/>
        </p:nvSpPr>
        <p:spPr>
          <a:xfrm>
            <a:off x="3022060" y="296221"/>
            <a:ext cx="6147879" cy="584775"/>
          </a:xfrm>
          <a:prstGeom prst="rect">
            <a:avLst/>
          </a:prstGeom>
          <a:solidFill>
            <a:schemeClr val="bg1"/>
          </a:solidFill>
        </p:spPr>
        <p:txBody>
          <a:bodyPr wrap="square" rtlCol="1">
            <a:spAutoFit/>
          </a:bodyPr>
          <a:lstStyle/>
          <a:p>
            <a:pPr algn="ctr"/>
            <a:r>
              <a:rPr lang="ar-SA" sz="3200" dirty="0"/>
              <a:t>مشكلة البحث(</a:t>
            </a:r>
            <a:r>
              <a:rPr lang="en-US" sz="3200" dirty="0"/>
              <a:t>Research Problem</a:t>
            </a:r>
            <a:r>
              <a:rPr lang="ar-SA" sz="3200" dirty="0"/>
              <a:t>)</a:t>
            </a:r>
            <a:endParaRPr lang="en-US" sz="3200" dirty="0"/>
          </a:p>
        </p:txBody>
      </p:sp>
      <p:sp>
        <p:nvSpPr>
          <p:cNvPr id="4" name="مربع نص 3">
            <a:extLst>
              <a:ext uri="{FF2B5EF4-FFF2-40B4-BE49-F238E27FC236}">
                <a16:creationId xmlns:a16="http://schemas.microsoft.com/office/drawing/2014/main" id="{20EFFA4A-6157-488E-B3B0-02B76B3047E4}"/>
              </a:ext>
            </a:extLst>
          </p:cNvPr>
          <p:cNvSpPr txBox="1"/>
          <p:nvPr/>
        </p:nvSpPr>
        <p:spPr>
          <a:xfrm>
            <a:off x="977031" y="2718148"/>
            <a:ext cx="10622070" cy="3108543"/>
          </a:xfrm>
          <a:prstGeom prst="rect">
            <a:avLst/>
          </a:prstGeom>
          <a:noFill/>
        </p:spPr>
        <p:txBody>
          <a:bodyPr wrap="square" rtlCol="1">
            <a:spAutoFit/>
          </a:bodyPr>
          <a:lstStyle/>
          <a:p>
            <a:pPr algn="ctr"/>
            <a:r>
              <a:rPr lang="ar-SA" sz="2800" dirty="0">
                <a:solidFill>
                  <a:schemeClr val="bg1"/>
                </a:solidFill>
              </a:rPr>
              <a:t>على مدى ثلاثين عام هناك تزايد كبير لاعتمادات الحكومات والشركات والمواطنين على الإنترنت وتقنية المعلومات والخدمات الأساسية التي تقدم للمواطنين مثل الماء والكهرباء والدواء ؛جميعها مرتبطة بالإنترنت .هل كلها آمنة ؟ هناك العديد من الأنظمة والبنى التحتية لها المتصلة بالشبكات عرضة للخطر وتتعرض للاستغلال </a:t>
            </a:r>
            <a:r>
              <a:rPr lang="ar-SA" sz="2800" dirty="0" err="1">
                <a:solidFill>
                  <a:schemeClr val="bg1"/>
                </a:solidFill>
              </a:rPr>
              <a:t>والابتزاز؛يظهر</a:t>
            </a:r>
            <a:r>
              <a:rPr lang="ar-SA" sz="2800" dirty="0">
                <a:solidFill>
                  <a:schemeClr val="bg1"/>
                </a:solidFill>
              </a:rPr>
              <a:t> لدينا في الواجهة فيروس الفدية كما تحدثنا عنه في المقدمة ؛حيث ظهر بشكل كبير في ابتزاز الشركات العظمى في مختلفة القطاعات وفي مختلف الدول ويعد من أكبر الهجمات </a:t>
            </a:r>
            <a:r>
              <a:rPr lang="ar-SA" sz="2800" dirty="0" err="1">
                <a:solidFill>
                  <a:schemeClr val="bg1"/>
                </a:solidFill>
              </a:rPr>
              <a:t>السيبرانية</a:t>
            </a:r>
            <a:r>
              <a:rPr lang="ar-SA" sz="2800" dirty="0">
                <a:solidFill>
                  <a:schemeClr val="bg1"/>
                </a:solidFill>
              </a:rPr>
              <a:t> الأكثر تطورا حتى يومنا هذا</a:t>
            </a:r>
          </a:p>
        </p:txBody>
      </p:sp>
    </p:spTree>
    <p:extLst>
      <p:ext uri="{BB962C8B-B14F-4D97-AF65-F5344CB8AC3E}">
        <p14:creationId xmlns:p14="http://schemas.microsoft.com/office/powerpoint/2010/main" val="3000504046"/>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20EFFA4A-6157-488E-B3B0-02B76B3047E4}"/>
              </a:ext>
            </a:extLst>
          </p:cNvPr>
          <p:cNvSpPr txBox="1"/>
          <p:nvPr/>
        </p:nvSpPr>
        <p:spPr>
          <a:xfrm>
            <a:off x="951978" y="2220341"/>
            <a:ext cx="9883036" cy="3046988"/>
          </a:xfrm>
          <a:prstGeom prst="rect">
            <a:avLst/>
          </a:prstGeom>
          <a:noFill/>
        </p:spPr>
        <p:txBody>
          <a:bodyPr wrap="square" rtlCol="1">
            <a:spAutoFit/>
          </a:bodyPr>
          <a:lstStyle/>
          <a:p>
            <a:pPr algn="ctr"/>
            <a:r>
              <a:rPr lang="ar-SA" sz="2800" dirty="0">
                <a:solidFill>
                  <a:schemeClr val="bg1"/>
                </a:solidFill>
              </a:rPr>
              <a:t>ومن أهم المشاكل التي </a:t>
            </a:r>
            <a:r>
              <a:rPr lang="ar-SA" sz="2800" dirty="0" err="1">
                <a:solidFill>
                  <a:schemeClr val="bg1"/>
                </a:solidFill>
              </a:rPr>
              <a:t>يواجهونها</a:t>
            </a:r>
            <a:r>
              <a:rPr lang="ar-SA" sz="2800" dirty="0">
                <a:solidFill>
                  <a:schemeClr val="bg1"/>
                </a:solidFill>
              </a:rPr>
              <a:t> الضحايا ؛إلا أن معظم الضحايا الذين يصابون بهذا الفيروس أنهم لم يأخذوا نسخ </a:t>
            </a:r>
            <a:r>
              <a:rPr lang="ar-SA" sz="2800" dirty="0" err="1">
                <a:solidFill>
                  <a:schemeClr val="bg1"/>
                </a:solidFill>
              </a:rPr>
              <a:t>إحتياطية</a:t>
            </a:r>
            <a:r>
              <a:rPr lang="ar-SA" sz="2800" dirty="0">
                <a:solidFill>
                  <a:schemeClr val="bg1"/>
                </a:solidFill>
              </a:rPr>
              <a:t> لبياناتهم ؛ استخدام الانترنت بشكل غير آمن وفتح المواقع المشتبه بها والرسائل المزعجة في البريد الإلكتروني ؛وعدم استخدام مكافحات فيروسات؛ استخدام  الكراكات(</a:t>
            </a:r>
            <a:r>
              <a:rPr lang="en-US" sz="2800" dirty="0">
                <a:solidFill>
                  <a:schemeClr val="bg1"/>
                </a:solidFill>
              </a:rPr>
              <a:t>Crack</a:t>
            </a:r>
            <a:r>
              <a:rPr lang="ar-SA" sz="2800" dirty="0">
                <a:solidFill>
                  <a:schemeClr val="bg1"/>
                </a:solidFill>
              </a:rPr>
              <a:t>) وغالباً  ما تكون هذه الكراكات ملغومة بهذا الفيروس .</a:t>
            </a:r>
            <a:endParaRPr lang="en-US" sz="2800" dirty="0">
              <a:solidFill>
                <a:schemeClr val="bg1"/>
              </a:solidFill>
            </a:endParaRPr>
          </a:p>
          <a:p>
            <a:r>
              <a:rPr lang="ar-SA" sz="2800" dirty="0"/>
              <a:t> </a:t>
            </a:r>
            <a:endParaRPr lang="en-US" sz="2800" dirty="0"/>
          </a:p>
          <a:p>
            <a:endParaRPr lang="en-US" sz="2400" dirty="0">
              <a:solidFill>
                <a:schemeClr val="bg1"/>
              </a:solidFill>
            </a:endParaRPr>
          </a:p>
        </p:txBody>
      </p:sp>
      <p:sp>
        <p:nvSpPr>
          <p:cNvPr id="5" name="مربع نص 4">
            <a:extLst>
              <a:ext uri="{FF2B5EF4-FFF2-40B4-BE49-F238E27FC236}">
                <a16:creationId xmlns:a16="http://schemas.microsoft.com/office/drawing/2014/main" id="{C49B4B5D-016B-4FB1-AA7F-5CFE0C0309C0}"/>
              </a:ext>
            </a:extLst>
          </p:cNvPr>
          <p:cNvSpPr txBox="1"/>
          <p:nvPr/>
        </p:nvSpPr>
        <p:spPr>
          <a:xfrm>
            <a:off x="2471178" y="3559169"/>
            <a:ext cx="8073337" cy="369332"/>
          </a:xfrm>
          <a:prstGeom prst="rect">
            <a:avLst/>
          </a:prstGeom>
          <a:noFill/>
        </p:spPr>
        <p:txBody>
          <a:bodyPr wrap="square" rtlCol="1">
            <a:spAutoFit/>
          </a:bodyPr>
          <a:lstStyle/>
          <a:p>
            <a:endParaRPr lang="ar-SA" dirty="0"/>
          </a:p>
        </p:txBody>
      </p:sp>
      <p:sp>
        <p:nvSpPr>
          <p:cNvPr id="7" name="مربع نص 6">
            <a:extLst>
              <a:ext uri="{FF2B5EF4-FFF2-40B4-BE49-F238E27FC236}">
                <a16:creationId xmlns:a16="http://schemas.microsoft.com/office/drawing/2014/main" id="{D2FAFD5F-E8BE-4AC4-BF7E-591E59441B25}"/>
              </a:ext>
            </a:extLst>
          </p:cNvPr>
          <p:cNvSpPr txBox="1"/>
          <p:nvPr/>
        </p:nvSpPr>
        <p:spPr>
          <a:xfrm>
            <a:off x="2819556" y="296738"/>
            <a:ext cx="6147879" cy="584775"/>
          </a:xfrm>
          <a:prstGeom prst="rect">
            <a:avLst/>
          </a:prstGeom>
          <a:solidFill>
            <a:schemeClr val="bg1"/>
          </a:solidFill>
        </p:spPr>
        <p:txBody>
          <a:bodyPr wrap="square" rtlCol="1">
            <a:spAutoFit/>
          </a:bodyPr>
          <a:lstStyle/>
          <a:p>
            <a:pPr algn="ctr"/>
            <a:r>
              <a:rPr lang="ar-SA" sz="3200" dirty="0"/>
              <a:t>مشكلة البحث(</a:t>
            </a:r>
            <a:r>
              <a:rPr lang="en-US" sz="3200" dirty="0"/>
              <a:t>Research Problem</a:t>
            </a:r>
            <a:r>
              <a:rPr lang="ar-SA" sz="3200" dirty="0"/>
              <a:t>)</a:t>
            </a:r>
            <a:endParaRPr lang="en-US" sz="3200" dirty="0"/>
          </a:p>
        </p:txBody>
      </p:sp>
    </p:spTree>
    <p:extLst>
      <p:ext uri="{BB962C8B-B14F-4D97-AF65-F5344CB8AC3E}">
        <p14:creationId xmlns:p14="http://schemas.microsoft.com/office/powerpoint/2010/main" val="988189307"/>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64A6E47-9724-4F9C-95B7-92D4F63CD6AE}"/>
              </a:ext>
            </a:extLst>
          </p:cNvPr>
          <p:cNvSpPr txBox="1"/>
          <p:nvPr/>
        </p:nvSpPr>
        <p:spPr>
          <a:xfrm>
            <a:off x="2317315" y="363255"/>
            <a:ext cx="7202466" cy="584775"/>
          </a:xfrm>
          <a:prstGeom prst="rect">
            <a:avLst/>
          </a:prstGeom>
          <a:solidFill>
            <a:schemeClr val="accent3">
              <a:lumMod val="20000"/>
              <a:lumOff val="80000"/>
            </a:schemeClr>
          </a:solidFill>
        </p:spPr>
        <p:txBody>
          <a:bodyPr wrap="square" rtlCol="1">
            <a:spAutoFit/>
          </a:bodyPr>
          <a:lstStyle/>
          <a:p>
            <a:pPr algn="ctr"/>
            <a:r>
              <a:rPr lang="ar-SA" sz="3200" dirty="0"/>
              <a:t>اهداف البحث (</a:t>
            </a:r>
            <a:r>
              <a:rPr lang="en-US" sz="3200" dirty="0"/>
              <a:t>Research Objectives </a:t>
            </a:r>
            <a:r>
              <a:rPr lang="ar-SA" sz="3200" dirty="0"/>
              <a:t>):</a:t>
            </a:r>
            <a:endParaRPr lang="en-US" sz="3200" dirty="0"/>
          </a:p>
        </p:txBody>
      </p:sp>
      <p:sp>
        <p:nvSpPr>
          <p:cNvPr id="4" name="مربع نص 3">
            <a:extLst>
              <a:ext uri="{FF2B5EF4-FFF2-40B4-BE49-F238E27FC236}">
                <a16:creationId xmlns:a16="http://schemas.microsoft.com/office/drawing/2014/main" id="{61832756-78D8-4C04-BA0D-B8193BFAD425}"/>
              </a:ext>
            </a:extLst>
          </p:cNvPr>
          <p:cNvSpPr txBox="1"/>
          <p:nvPr/>
        </p:nvSpPr>
        <p:spPr>
          <a:xfrm>
            <a:off x="1029221" y="2821673"/>
            <a:ext cx="10619983" cy="3416320"/>
          </a:xfrm>
          <a:prstGeom prst="rect">
            <a:avLst/>
          </a:prstGeom>
          <a:noFill/>
        </p:spPr>
        <p:txBody>
          <a:bodyPr wrap="square" rtlCol="1">
            <a:spAutoFit/>
          </a:bodyPr>
          <a:lstStyle/>
          <a:p>
            <a:pPr algn="ctr"/>
            <a:r>
              <a:rPr lang="ar-SA" sz="2800" dirty="0">
                <a:solidFill>
                  <a:schemeClr val="bg1"/>
                </a:solidFill>
              </a:rPr>
              <a:t>يهدف هذا البحث إلى توعية العاملين من التهديدات الداخلية والخارجية في القطاعات العامة والخاصة بخطورة الفيروس وتوفير الحد الأدنى من المتطلبات الأساسية لتقليل المخاطر من هجمات فيروسات الفدية و لتوفير الحد الأدنى من الحماية  للأصول المعلوماتية الثلاثة:</a:t>
            </a:r>
            <a:endParaRPr lang="en-US" sz="2800" dirty="0">
              <a:solidFill>
                <a:schemeClr val="bg1"/>
              </a:solidFill>
            </a:endParaRPr>
          </a:p>
          <a:p>
            <a:pPr algn="ctr"/>
            <a:r>
              <a:rPr lang="ar-SA" sz="2800" dirty="0">
                <a:solidFill>
                  <a:schemeClr val="bg1"/>
                </a:solidFill>
              </a:rPr>
              <a:t>1-السرية (</a:t>
            </a:r>
            <a:r>
              <a:rPr lang="en-US" sz="2800" dirty="0">
                <a:solidFill>
                  <a:schemeClr val="bg1"/>
                </a:solidFill>
              </a:rPr>
              <a:t>Confidentiality</a:t>
            </a:r>
            <a:r>
              <a:rPr lang="ar-SA" sz="2800" dirty="0">
                <a:solidFill>
                  <a:schemeClr val="bg1"/>
                </a:solidFill>
              </a:rPr>
              <a:t>) </a:t>
            </a:r>
            <a:endParaRPr lang="en-US" sz="2800" dirty="0">
              <a:solidFill>
                <a:schemeClr val="bg1"/>
              </a:solidFill>
            </a:endParaRPr>
          </a:p>
          <a:p>
            <a:pPr algn="ctr"/>
            <a:r>
              <a:rPr lang="ar-SA" sz="2800" dirty="0">
                <a:solidFill>
                  <a:schemeClr val="bg1"/>
                </a:solidFill>
              </a:rPr>
              <a:t>2-التكامل (</a:t>
            </a:r>
            <a:r>
              <a:rPr lang="en-US" sz="2800" dirty="0">
                <a:solidFill>
                  <a:schemeClr val="bg1"/>
                </a:solidFill>
              </a:rPr>
              <a:t>Integrity</a:t>
            </a:r>
            <a:r>
              <a:rPr lang="ar-SA" sz="2800" dirty="0">
                <a:solidFill>
                  <a:schemeClr val="bg1"/>
                </a:solidFill>
              </a:rPr>
              <a:t>)</a:t>
            </a:r>
            <a:endParaRPr lang="en-US" sz="2800" dirty="0">
              <a:solidFill>
                <a:schemeClr val="bg1"/>
              </a:solidFill>
            </a:endParaRPr>
          </a:p>
          <a:p>
            <a:pPr algn="ctr"/>
            <a:r>
              <a:rPr lang="ar-SA" sz="2800" dirty="0">
                <a:solidFill>
                  <a:schemeClr val="bg1"/>
                </a:solidFill>
              </a:rPr>
              <a:t>3-التوافر(</a:t>
            </a:r>
            <a:r>
              <a:rPr lang="en-US" sz="2800" dirty="0">
                <a:solidFill>
                  <a:schemeClr val="bg1"/>
                </a:solidFill>
              </a:rPr>
              <a:t>availability</a:t>
            </a:r>
            <a:r>
              <a:rPr lang="ar-SA" sz="2800" dirty="0">
                <a:solidFill>
                  <a:schemeClr val="bg1"/>
                </a:solidFill>
              </a:rPr>
              <a:t>)</a:t>
            </a:r>
            <a:endParaRPr lang="en-US" sz="2800" dirty="0">
              <a:solidFill>
                <a:schemeClr val="bg1"/>
              </a:solidFill>
            </a:endParaRPr>
          </a:p>
          <a:p>
            <a:pPr algn="ctr"/>
            <a:endParaRPr lang="en-US" sz="2400" dirty="0">
              <a:solidFill>
                <a:schemeClr val="bg1"/>
              </a:solidFill>
            </a:endParaRPr>
          </a:p>
          <a:p>
            <a:pPr algn="ctr"/>
            <a:r>
              <a:rPr lang="ar-SA" sz="2400" dirty="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4210998121"/>
      </p:ext>
    </p:extLst>
  </p:cSld>
  <p:clrMapOvr>
    <a:masterClrMapping/>
  </p:clrMapOvr>
  <p:transition spd="slow">
    <p:wipe dir="r"/>
  </p:transition>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617</Words>
  <Application>Microsoft Office PowerPoint</Application>
  <PresentationFormat>شاشة عريضة</PresentationFormat>
  <Paragraphs>51</Paragraphs>
  <Slides>10</Slides>
  <Notes>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10</vt:i4>
      </vt:variant>
    </vt:vector>
  </HeadingPairs>
  <TitlesOfParts>
    <vt:vector size="15" baseType="lpstr">
      <vt:lpstr>Arial</vt:lpstr>
      <vt:lpstr>Calibri</vt:lpstr>
      <vt:lpstr>Calibri Light</vt:lpstr>
      <vt:lpstr>Times New Roman</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Abdullah</dc:creator>
  <cp:lastModifiedBy>Abdullah</cp:lastModifiedBy>
  <cp:revision>25</cp:revision>
  <dcterms:created xsi:type="dcterms:W3CDTF">2022-06-05T15:57:54Z</dcterms:created>
  <dcterms:modified xsi:type="dcterms:W3CDTF">2022-06-18T18:47:16Z</dcterms:modified>
</cp:coreProperties>
</file>