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57" r:id="rId4"/>
    <p:sldId id="270" r:id="rId5"/>
    <p:sldId id="278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3" r:id="rId15"/>
    <p:sldId id="267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95"/>
    <a:srgbClr val="8D9ACE"/>
    <a:srgbClr val="00F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 snapToGrid="0">
      <p:cViewPr varScale="1">
        <p:scale>
          <a:sx n="65" d="100"/>
          <a:sy n="65" d="100"/>
        </p:scale>
        <p:origin x="12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CC085-2DF0-4B35-A259-6A6398FAD30D}" type="doc">
      <dgm:prSet loTypeId="urn:microsoft.com/office/officeart/2005/8/layout/cycle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79469-9120-4B08-BA3C-AC09D338F52C}">
      <dgm:prSet phldrT="[Text]" custT="1"/>
      <dgm:spPr/>
      <dgm:t>
        <a:bodyPr/>
        <a:lstStyle/>
        <a:p>
          <a:r>
            <a:rPr lang="en-US" sz="2200" dirty="0"/>
            <a:t>Requirement Analysis</a:t>
          </a:r>
        </a:p>
      </dgm:t>
    </dgm:pt>
    <dgm:pt modelId="{56A9F661-DE0F-4390-9D4D-61AB724DFD6D}" type="parTrans" cxnId="{3829D296-A917-48BB-850A-C44B426612BD}">
      <dgm:prSet/>
      <dgm:spPr/>
      <dgm:t>
        <a:bodyPr/>
        <a:lstStyle/>
        <a:p>
          <a:endParaRPr lang="en-US"/>
        </a:p>
      </dgm:t>
    </dgm:pt>
    <dgm:pt modelId="{B3606A76-4E5A-4E3E-A56E-AE2745E37D80}" type="sibTrans" cxnId="{3829D296-A917-48BB-850A-C44B426612BD}">
      <dgm:prSet/>
      <dgm:spPr/>
      <dgm:t>
        <a:bodyPr/>
        <a:lstStyle/>
        <a:p>
          <a:endParaRPr lang="en-US"/>
        </a:p>
      </dgm:t>
    </dgm:pt>
    <dgm:pt modelId="{D0C69DB0-A646-4D18-AB71-443C5B47E8F0}">
      <dgm:prSet phldrT="[Text]"/>
      <dgm:spPr/>
      <dgm:t>
        <a:bodyPr/>
        <a:lstStyle/>
        <a:p>
          <a:r>
            <a:rPr lang="en-US" dirty="0"/>
            <a:t>Logical Design</a:t>
          </a:r>
        </a:p>
      </dgm:t>
    </dgm:pt>
    <dgm:pt modelId="{CAC53AE5-8BD9-4FE3-82D9-C53C56736B7F}" type="parTrans" cxnId="{1315B22D-003C-40A4-80E5-7D151AEF9D84}">
      <dgm:prSet/>
      <dgm:spPr/>
      <dgm:t>
        <a:bodyPr/>
        <a:lstStyle/>
        <a:p>
          <a:endParaRPr lang="en-US"/>
        </a:p>
      </dgm:t>
    </dgm:pt>
    <dgm:pt modelId="{88A4F292-E182-4F78-A33F-A67ED401206B}" type="sibTrans" cxnId="{1315B22D-003C-40A4-80E5-7D151AEF9D84}">
      <dgm:prSet/>
      <dgm:spPr/>
      <dgm:t>
        <a:bodyPr/>
        <a:lstStyle/>
        <a:p>
          <a:endParaRPr lang="en-US"/>
        </a:p>
      </dgm:t>
    </dgm:pt>
    <dgm:pt modelId="{A4BC4DE1-E11E-4750-8982-F1AD1F6B6AE8}">
      <dgm:prSet phldrT="[Text]"/>
      <dgm:spPr/>
      <dgm:t>
        <a:bodyPr/>
        <a:lstStyle/>
        <a:p>
          <a:r>
            <a:rPr lang="en-US" dirty="0"/>
            <a:t>Physical Design</a:t>
          </a:r>
        </a:p>
      </dgm:t>
    </dgm:pt>
    <dgm:pt modelId="{7684F6C1-C618-4837-AC7D-631B113426BA}" type="parTrans" cxnId="{81FB2092-C483-4E76-9AE0-2F97C232C168}">
      <dgm:prSet/>
      <dgm:spPr/>
      <dgm:t>
        <a:bodyPr/>
        <a:lstStyle/>
        <a:p>
          <a:endParaRPr lang="en-US"/>
        </a:p>
      </dgm:t>
    </dgm:pt>
    <dgm:pt modelId="{4FB37C27-3082-4C02-9195-6BC16A9B8D40}" type="sibTrans" cxnId="{81FB2092-C483-4E76-9AE0-2F97C232C168}">
      <dgm:prSet/>
      <dgm:spPr/>
      <dgm:t>
        <a:bodyPr/>
        <a:lstStyle/>
        <a:p>
          <a:endParaRPr lang="en-US"/>
        </a:p>
      </dgm:t>
    </dgm:pt>
    <dgm:pt modelId="{90182CEB-B1EA-4F22-9EE4-DFAF3FAC2E9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7125E27A-E4DB-4F7C-B88D-7B1597D3A523}" type="parTrans" cxnId="{AA69C6AF-F735-4921-9E7F-D6D2EFFBAB13}">
      <dgm:prSet/>
      <dgm:spPr/>
      <dgm:t>
        <a:bodyPr/>
        <a:lstStyle/>
        <a:p>
          <a:endParaRPr lang="en-US"/>
        </a:p>
      </dgm:t>
    </dgm:pt>
    <dgm:pt modelId="{EAAD25B3-EEC1-4CF4-90E5-F5460F88CEA1}" type="sibTrans" cxnId="{AA69C6AF-F735-4921-9E7F-D6D2EFFBAB13}">
      <dgm:prSet/>
      <dgm:spPr/>
      <dgm:t>
        <a:bodyPr/>
        <a:lstStyle/>
        <a:p>
          <a:endParaRPr lang="en-US"/>
        </a:p>
      </dgm:t>
    </dgm:pt>
    <dgm:pt modelId="{38C61192-56CA-4C97-8E74-AC853C25924B}">
      <dgm:prSet phldrT="[Text]"/>
      <dgm:spPr/>
      <dgm:t>
        <a:bodyPr/>
        <a:lstStyle/>
        <a:p>
          <a:r>
            <a:rPr lang="en-US" dirty="0"/>
            <a:t>Monitoring &amp; Maintenance</a:t>
          </a:r>
        </a:p>
      </dgm:t>
    </dgm:pt>
    <dgm:pt modelId="{AB0609C3-C536-448C-8A63-AB4A390B38EB}" type="parTrans" cxnId="{86B46EF9-0486-466B-93B9-D9EBDE000732}">
      <dgm:prSet/>
      <dgm:spPr/>
      <dgm:t>
        <a:bodyPr/>
        <a:lstStyle/>
        <a:p>
          <a:endParaRPr lang="en-US"/>
        </a:p>
      </dgm:t>
    </dgm:pt>
    <dgm:pt modelId="{158C39C6-2DCD-4251-B44A-AB6A04CD7550}" type="sibTrans" cxnId="{86B46EF9-0486-466B-93B9-D9EBDE000732}">
      <dgm:prSet/>
      <dgm:spPr/>
      <dgm:t>
        <a:bodyPr/>
        <a:lstStyle/>
        <a:p>
          <a:endParaRPr lang="en-US"/>
        </a:p>
      </dgm:t>
    </dgm:pt>
    <dgm:pt modelId="{64257605-48E7-46A3-8468-6746F29EACAE}" type="pres">
      <dgm:prSet presAssocID="{79CCC085-2DF0-4B35-A259-6A6398FAD30D}" presName="Name0" presStyleCnt="0">
        <dgm:presLayoutVars>
          <dgm:dir/>
          <dgm:resizeHandles val="exact"/>
        </dgm:presLayoutVars>
      </dgm:prSet>
      <dgm:spPr/>
    </dgm:pt>
    <dgm:pt modelId="{E81F2493-1452-4576-A487-00EBF1B54571}" type="pres">
      <dgm:prSet presAssocID="{79CCC085-2DF0-4B35-A259-6A6398FAD30D}" presName="cycle" presStyleCnt="0"/>
      <dgm:spPr/>
    </dgm:pt>
    <dgm:pt modelId="{43EB4C59-5680-477D-8FFB-CC9C52A2E348}" type="pres">
      <dgm:prSet presAssocID="{1DE79469-9120-4B08-BA3C-AC09D338F52C}" presName="nodeFirstNode" presStyleLbl="node1" presStyleIdx="0" presStyleCnt="5">
        <dgm:presLayoutVars>
          <dgm:bulletEnabled val="1"/>
        </dgm:presLayoutVars>
      </dgm:prSet>
      <dgm:spPr/>
    </dgm:pt>
    <dgm:pt modelId="{80ED7EBC-52A9-4A12-A426-455B4D043C48}" type="pres">
      <dgm:prSet presAssocID="{B3606A76-4E5A-4E3E-A56E-AE2745E37D80}" presName="sibTransFirstNode" presStyleLbl="bgShp" presStyleIdx="0" presStyleCnt="1"/>
      <dgm:spPr/>
    </dgm:pt>
    <dgm:pt modelId="{98427955-38EF-4399-B3AD-82DF589C40BC}" type="pres">
      <dgm:prSet presAssocID="{D0C69DB0-A646-4D18-AB71-443C5B47E8F0}" presName="nodeFollowingNodes" presStyleLbl="node1" presStyleIdx="1" presStyleCnt="5">
        <dgm:presLayoutVars>
          <dgm:bulletEnabled val="1"/>
        </dgm:presLayoutVars>
      </dgm:prSet>
      <dgm:spPr/>
    </dgm:pt>
    <dgm:pt modelId="{DE03394C-81BB-4606-99DB-9D87FC94ACF9}" type="pres">
      <dgm:prSet presAssocID="{A4BC4DE1-E11E-4750-8982-F1AD1F6B6AE8}" presName="nodeFollowingNodes" presStyleLbl="node1" presStyleIdx="2" presStyleCnt="5">
        <dgm:presLayoutVars>
          <dgm:bulletEnabled val="1"/>
        </dgm:presLayoutVars>
      </dgm:prSet>
      <dgm:spPr/>
    </dgm:pt>
    <dgm:pt modelId="{4FB57D86-F43E-464E-AA82-4578F1F7C907}" type="pres">
      <dgm:prSet presAssocID="{90182CEB-B1EA-4F22-9EE4-DFAF3FAC2E98}" presName="nodeFollowingNodes" presStyleLbl="node1" presStyleIdx="3" presStyleCnt="5">
        <dgm:presLayoutVars>
          <dgm:bulletEnabled val="1"/>
        </dgm:presLayoutVars>
      </dgm:prSet>
      <dgm:spPr/>
    </dgm:pt>
    <dgm:pt modelId="{DCAEF5ED-C06D-4915-AD19-08CE5CF4E42E}" type="pres">
      <dgm:prSet presAssocID="{38C61192-56CA-4C97-8E74-AC853C25924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6A81B00-2A84-43FD-BBF2-CC4A1598246D}" type="presOf" srcId="{1DE79469-9120-4B08-BA3C-AC09D338F52C}" destId="{43EB4C59-5680-477D-8FFB-CC9C52A2E348}" srcOrd="0" destOrd="0" presId="urn:microsoft.com/office/officeart/2005/8/layout/cycle3"/>
    <dgm:cxn modelId="{8001281A-CC04-4D4B-8BA6-6AFD2CB722F8}" type="presOf" srcId="{A4BC4DE1-E11E-4750-8982-F1AD1F6B6AE8}" destId="{DE03394C-81BB-4606-99DB-9D87FC94ACF9}" srcOrd="0" destOrd="0" presId="urn:microsoft.com/office/officeart/2005/8/layout/cycle3"/>
    <dgm:cxn modelId="{C633081E-F20B-4B93-86B7-A097CCC39529}" type="presOf" srcId="{38C61192-56CA-4C97-8E74-AC853C25924B}" destId="{DCAEF5ED-C06D-4915-AD19-08CE5CF4E42E}" srcOrd="0" destOrd="0" presId="urn:microsoft.com/office/officeart/2005/8/layout/cycle3"/>
    <dgm:cxn modelId="{1315B22D-003C-40A4-80E5-7D151AEF9D84}" srcId="{79CCC085-2DF0-4B35-A259-6A6398FAD30D}" destId="{D0C69DB0-A646-4D18-AB71-443C5B47E8F0}" srcOrd="1" destOrd="0" parTransId="{CAC53AE5-8BD9-4FE3-82D9-C53C56736B7F}" sibTransId="{88A4F292-E182-4F78-A33F-A67ED401206B}"/>
    <dgm:cxn modelId="{883A7336-9F86-4EA1-88F4-3917A4330E5B}" type="presOf" srcId="{D0C69DB0-A646-4D18-AB71-443C5B47E8F0}" destId="{98427955-38EF-4399-B3AD-82DF589C40BC}" srcOrd="0" destOrd="0" presId="urn:microsoft.com/office/officeart/2005/8/layout/cycle3"/>
    <dgm:cxn modelId="{60B4BD45-AAA4-4CB0-BE3C-85A322650F5F}" type="presOf" srcId="{90182CEB-B1EA-4F22-9EE4-DFAF3FAC2E98}" destId="{4FB57D86-F43E-464E-AA82-4578F1F7C907}" srcOrd="0" destOrd="0" presId="urn:microsoft.com/office/officeart/2005/8/layout/cycle3"/>
    <dgm:cxn modelId="{81FB2092-C483-4E76-9AE0-2F97C232C168}" srcId="{79CCC085-2DF0-4B35-A259-6A6398FAD30D}" destId="{A4BC4DE1-E11E-4750-8982-F1AD1F6B6AE8}" srcOrd="2" destOrd="0" parTransId="{7684F6C1-C618-4837-AC7D-631B113426BA}" sibTransId="{4FB37C27-3082-4C02-9195-6BC16A9B8D40}"/>
    <dgm:cxn modelId="{3829D296-A917-48BB-850A-C44B426612BD}" srcId="{79CCC085-2DF0-4B35-A259-6A6398FAD30D}" destId="{1DE79469-9120-4B08-BA3C-AC09D338F52C}" srcOrd="0" destOrd="0" parTransId="{56A9F661-DE0F-4390-9D4D-61AB724DFD6D}" sibTransId="{B3606A76-4E5A-4E3E-A56E-AE2745E37D80}"/>
    <dgm:cxn modelId="{AA69C6AF-F735-4921-9E7F-D6D2EFFBAB13}" srcId="{79CCC085-2DF0-4B35-A259-6A6398FAD30D}" destId="{90182CEB-B1EA-4F22-9EE4-DFAF3FAC2E98}" srcOrd="3" destOrd="0" parTransId="{7125E27A-E4DB-4F7C-B88D-7B1597D3A523}" sibTransId="{EAAD25B3-EEC1-4CF4-90E5-F5460F88CEA1}"/>
    <dgm:cxn modelId="{88036BBB-5D48-49EC-A48C-ACB7AAE8A1E7}" type="presOf" srcId="{79CCC085-2DF0-4B35-A259-6A6398FAD30D}" destId="{64257605-48E7-46A3-8468-6746F29EACAE}" srcOrd="0" destOrd="0" presId="urn:microsoft.com/office/officeart/2005/8/layout/cycle3"/>
    <dgm:cxn modelId="{86B46EF9-0486-466B-93B9-D9EBDE000732}" srcId="{79CCC085-2DF0-4B35-A259-6A6398FAD30D}" destId="{38C61192-56CA-4C97-8E74-AC853C25924B}" srcOrd="4" destOrd="0" parTransId="{AB0609C3-C536-448C-8A63-AB4A390B38EB}" sibTransId="{158C39C6-2DCD-4251-B44A-AB6A04CD7550}"/>
    <dgm:cxn modelId="{5E7E75FC-5890-497F-B403-F81B183A7160}" type="presOf" srcId="{B3606A76-4E5A-4E3E-A56E-AE2745E37D80}" destId="{80ED7EBC-52A9-4A12-A426-455B4D043C48}" srcOrd="0" destOrd="0" presId="urn:microsoft.com/office/officeart/2005/8/layout/cycle3"/>
    <dgm:cxn modelId="{9DA37320-449B-44E8-B1D5-4780C6372533}" type="presParOf" srcId="{64257605-48E7-46A3-8468-6746F29EACAE}" destId="{E81F2493-1452-4576-A487-00EBF1B54571}" srcOrd="0" destOrd="0" presId="urn:microsoft.com/office/officeart/2005/8/layout/cycle3"/>
    <dgm:cxn modelId="{CC7121F3-C7D5-4769-AB6F-AA7AC63E73DF}" type="presParOf" srcId="{E81F2493-1452-4576-A487-00EBF1B54571}" destId="{43EB4C59-5680-477D-8FFB-CC9C52A2E348}" srcOrd="0" destOrd="0" presId="urn:microsoft.com/office/officeart/2005/8/layout/cycle3"/>
    <dgm:cxn modelId="{8403F8C0-5174-4F6C-A430-B19D9F99288E}" type="presParOf" srcId="{E81F2493-1452-4576-A487-00EBF1B54571}" destId="{80ED7EBC-52A9-4A12-A426-455B4D043C48}" srcOrd="1" destOrd="0" presId="urn:microsoft.com/office/officeart/2005/8/layout/cycle3"/>
    <dgm:cxn modelId="{67562289-0588-422A-9D74-207FB321FC48}" type="presParOf" srcId="{E81F2493-1452-4576-A487-00EBF1B54571}" destId="{98427955-38EF-4399-B3AD-82DF589C40BC}" srcOrd="2" destOrd="0" presId="urn:microsoft.com/office/officeart/2005/8/layout/cycle3"/>
    <dgm:cxn modelId="{0384E1B5-1DDB-4EDD-AF4E-C61D8EBC81F3}" type="presParOf" srcId="{E81F2493-1452-4576-A487-00EBF1B54571}" destId="{DE03394C-81BB-4606-99DB-9D87FC94ACF9}" srcOrd="3" destOrd="0" presId="urn:microsoft.com/office/officeart/2005/8/layout/cycle3"/>
    <dgm:cxn modelId="{F2FCFED0-050B-492F-A716-93F60A2B8154}" type="presParOf" srcId="{E81F2493-1452-4576-A487-00EBF1B54571}" destId="{4FB57D86-F43E-464E-AA82-4578F1F7C907}" srcOrd="4" destOrd="0" presId="urn:microsoft.com/office/officeart/2005/8/layout/cycle3"/>
    <dgm:cxn modelId="{BD291D9E-C3FB-459E-AC94-C2C3D6B68CC6}" type="presParOf" srcId="{E81F2493-1452-4576-A487-00EBF1B54571}" destId="{DCAEF5ED-C06D-4915-AD19-08CE5CF4E42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D7EBC-52A9-4A12-A426-455B4D043C48}">
      <dsp:nvSpPr>
        <dsp:cNvPr id="0" name=""/>
        <dsp:cNvSpPr/>
      </dsp:nvSpPr>
      <dsp:spPr>
        <a:xfrm>
          <a:off x="3357735" y="-28873"/>
          <a:ext cx="4403866" cy="4403866"/>
        </a:xfrm>
        <a:prstGeom prst="circularArrow">
          <a:avLst>
            <a:gd name="adj1" fmla="val 5544"/>
            <a:gd name="adj2" fmla="val 330680"/>
            <a:gd name="adj3" fmla="val 13728861"/>
            <a:gd name="adj4" fmla="val 1741467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EB4C59-5680-477D-8FFB-CC9C52A2E348}">
      <dsp:nvSpPr>
        <dsp:cNvPr id="0" name=""/>
        <dsp:cNvSpPr/>
      </dsp:nvSpPr>
      <dsp:spPr>
        <a:xfrm>
          <a:off x="4507729" y="1482"/>
          <a:ext cx="2103878" cy="10519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 Analysis</a:t>
          </a:r>
        </a:p>
      </dsp:txBody>
      <dsp:txXfrm>
        <a:off x="4559080" y="52833"/>
        <a:ext cx="2001176" cy="949237"/>
      </dsp:txXfrm>
    </dsp:sp>
    <dsp:sp modelId="{98427955-38EF-4399-B3AD-82DF589C40BC}">
      <dsp:nvSpPr>
        <dsp:cNvPr id="0" name=""/>
        <dsp:cNvSpPr/>
      </dsp:nvSpPr>
      <dsp:spPr>
        <a:xfrm>
          <a:off x="6293796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Logical Design</a:t>
          </a:r>
        </a:p>
      </dsp:txBody>
      <dsp:txXfrm>
        <a:off x="6345147" y="1350486"/>
        <a:ext cx="2001176" cy="949237"/>
      </dsp:txXfrm>
    </dsp:sp>
    <dsp:sp modelId="{DE03394C-81BB-4606-99DB-9D87FC94ACF9}">
      <dsp:nvSpPr>
        <dsp:cNvPr id="0" name=""/>
        <dsp:cNvSpPr/>
      </dsp:nvSpPr>
      <dsp:spPr>
        <a:xfrm>
          <a:off x="56115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Physical Design</a:t>
          </a:r>
        </a:p>
      </dsp:txBody>
      <dsp:txXfrm>
        <a:off x="5662930" y="3450133"/>
        <a:ext cx="2001176" cy="949237"/>
      </dsp:txXfrm>
    </dsp:sp>
    <dsp:sp modelId="{4FB57D86-F43E-464E-AA82-4578F1F7C907}">
      <dsp:nvSpPr>
        <dsp:cNvPr id="0" name=""/>
        <dsp:cNvSpPr/>
      </dsp:nvSpPr>
      <dsp:spPr>
        <a:xfrm>
          <a:off x="34038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</a:t>
          </a:r>
        </a:p>
      </dsp:txBody>
      <dsp:txXfrm>
        <a:off x="3455230" y="3450133"/>
        <a:ext cx="2001176" cy="949237"/>
      </dsp:txXfrm>
    </dsp:sp>
    <dsp:sp modelId="{DCAEF5ED-C06D-4915-AD19-08CE5CF4E42E}">
      <dsp:nvSpPr>
        <dsp:cNvPr id="0" name=""/>
        <dsp:cNvSpPr/>
      </dsp:nvSpPr>
      <dsp:spPr>
        <a:xfrm>
          <a:off x="2721663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Monitoring &amp; Maintenance</a:t>
          </a:r>
        </a:p>
      </dsp:txBody>
      <dsp:txXfrm>
        <a:off x="2773014" y="1350486"/>
        <a:ext cx="2001176" cy="949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E815-7BA3-409F-9819-809EB8011857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BDAB-1A68-4BE6-8183-17C1F25E9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Simple attribute</a:t>
            </a:r>
            <a:r>
              <a:rPr lang="en-US" dirty="0"/>
              <a:t>: Simple attributes are atomic values, which cannot be divided further. For example, a student's phone number is an atomic value of 10 digits.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Composite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Derived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Derived attributes are the attributes that do not exist in the physical database, but their values are derived from other attributes present in the database. For example, </a:t>
            </a:r>
            <a:r>
              <a:rPr lang="en-US" dirty="0" err="1"/>
              <a:t>average_salary</a:t>
            </a:r>
            <a:r>
              <a:rPr lang="en-US" dirty="0"/>
              <a:t> 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Single-value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Multi-value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This can be combined: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multi-valued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multi-valued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of Relationship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participating entities in a relationship defines the degree of the relationship.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= degree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Ternary = degree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n-degree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88-3AD6-4D5C-9CA8-FBA1496C354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872-BE88-49F9-B567-3AB9794AD10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4FD9-440D-41CF-A4E3-C7F029DDFFA0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8E8-2F8A-40AD-9566-C9A02EC0806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5F68-1056-4964-8F3B-A24FB619230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F5D-5014-4752-9E74-5881D941399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16A-C5B2-4E3C-87E3-63D8FBD30E9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DB0-785C-48D7-962A-32FC9B5F24F4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C3FD-9824-40AE-9936-9C69D24B7B8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435428" y="6473371"/>
            <a:ext cx="10043886" cy="399142"/>
          </a:xfrm>
          <a:prstGeom prst="parallelogram">
            <a:avLst/>
          </a:prstGeom>
          <a:solidFill>
            <a:srgbClr val="656E95"/>
          </a:solidFill>
          <a:ln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8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9666515" y="6473371"/>
            <a:ext cx="2685142" cy="399144"/>
          </a:xfrm>
          <a:prstGeom prst="parallelogram">
            <a:avLst/>
          </a:prstGeom>
          <a:solidFill>
            <a:srgbClr val="8D9ACE"/>
          </a:solidFill>
          <a:ln>
            <a:solidFill>
              <a:srgbClr val="8D9A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D2CA74-BDA2-43DF-95CD-49ED7CA6B56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329060" y="-829692"/>
            <a:ext cx="3174997" cy="3957518"/>
            <a:chOff x="9329060" y="-829692"/>
            <a:chExt cx="3174997" cy="3957518"/>
          </a:xfrm>
        </p:grpSpPr>
        <p:sp>
          <p:nvSpPr>
            <p:cNvPr id="10" name="Diamond 9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iamond 10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iamond 16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08458" y="946442"/>
            <a:ext cx="3174997" cy="3957518"/>
            <a:chOff x="9329060" y="-829692"/>
            <a:chExt cx="3174997" cy="3957518"/>
          </a:xfrm>
        </p:grpSpPr>
        <p:sp>
          <p:nvSpPr>
            <p:cNvPr id="26" name="Diamond 25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Diamond 26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Diamond 27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Diamond 28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Diamond 29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iamond 30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Diamond 31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Diamond 32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2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56E95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Mrihan Mohamed Ahmed</a:t>
            </a:r>
          </a:p>
          <a:p>
            <a:r>
              <a:rPr lang="en-US" dirty="0"/>
              <a:t>Teacher Assistant – ITI</a:t>
            </a:r>
          </a:p>
          <a:p>
            <a:r>
              <a:rPr lang="en-US" dirty="0"/>
              <a:t>mrihan.m.ahmed@gmail.com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08001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584-317F-40D6-9062-AF716736C8FF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07529" cy="4488089"/>
          </a:xfrm>
        </p:spPr>
        <p:txBody>
          <a:bodyPr/>
          <a:lstStyle/>
          <a:p>
            <a:pPr algn="justLow"/>
            <a:r>
              <a:rPr lang="en-US" dirty="0"/>
              <a:t>The association among entities is called a relationship. For example, an employee </a:t>
            </a:r>
            <a:r>
              <a:rPr lang="en-US" b="1" dirty="0" err="1"/>
              <a:t>works_at</a:t>
            </a:r>
            <a:r>
              <a:rPr lang="en-US" dirty="0"/>
              <a:t> a department, a student </a:t>
            </a:r>
            <a:r>
              <a:rPr lang="en-US" b="1" dirty="0"/>
              <a:t>enrolls</a:t>
            </a:r>
            <a:r>
              <a:rPr lang="en-US" dirty="0"/>
              <a:t> in a course.</a:t>
            </a:r>
          </a:p>
          <a:p>
            <a:pPr algn="justLow"/>
            <a:r>
              <a:rPr lang="en-US" dirty="0"/>
              <a:t>A set of relationships of similar type is called a relationship set. Like entities, a relationship too can have attributes. These attributes are called 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Image result for relationshi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96" y="2206394"/>
            <a:ext cx="4061104" cy="28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05800" cy="4488089"/>
          </a:xfrm>
        </p:spPr>
        <p:txBody>
          <a:bodyPr>
            <a:normAutofit/>
          </a:bodyPr>
          <a:lstStyle/>
          <a:p>
            <a:pPr algn="justLow"/>
            <a:r>
              <a:rPr lang="en-US" b="1" dirty="0"/>
              <a:t>One to One: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at most one entity of entity set B and vice versa.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One-to-many: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more than one entities of entity set B however an entity from entity set B, can be associated with at most one entity.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Many-to-many: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A can be associated with more than one entity from B and vice versa.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One-to-one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733324"/>
            <a:ext cx="2098221" cy="15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ne-to-many re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3327972"/>
            <a:ext cx="2130021" cy="15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ny-to-many 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4945642"/>
            <a:ext cx="2130021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Participation Constraints</a:t>
            </a:r>
          </a:p>
          <a:p>
            <a:pPr lvl="1" algn="justLow"/>
            <a:r>
              <a:rPr lang="en-US" b="1" dirty="0"/>
              <a:t>Total Participation</a:t>
            </a:r>
            <a:r>
              <a:rPr lang="en-US" dirty="0"/>
              <a:t>: Each entity is involved in the relationship. Total participation is represented by double lines.</a:t>
            </a:r>
          </a:p>
          <a:p>
            <a:pPr marL="457200" lvl="1" indent="0" algn="justLow">
              <a:buNone/>
            </a:pPr>
            <a:endParaRPr lang="en-US" dirty="0"/>
          </a:p>
          <a:p>
            <a:pPr lvl="1" algn="justLow"/>
            <a:r>
              <a:rPr lang="en-US" b="1" dirty="0"/>
              <a:t>Partial participation</a:t>
            </a:r>
            <a:r>
              <a:rPr lang="en-US" dirty="0"/>
              <a:t>: Not all entities are involved in the relationship. Partial participation is represented by single lines.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Participation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81036"/>
            <a:ext cx="526732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95157" cy="4488089"/>
          </a:xfrm>
        </p:spPr>
        <p:txBody>
          <a:bodyPr/>
          <a:lstStyle/>
          <a:p>
            <a:pPr algn="justLow"/>
            <a:r>
              <a:rPr lang="en-US" dirty="0"/>
              <a:t>Is-A Relation:</a:t>
            </a:r>
          </a:p>
          <a:p>
            <a:pPr marL="457200" lvl="1" indent="0" algn="justLow">
              <a:buNone/>
            </a:pPr>
            <a:r>
              <a:rPr lang="en-US" dirty="0"/>
              <a:t>Inheritance is an important feature of Generalization and Specialization. It allows lower-level entities to inherit the attributes of higher-level entities.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52623"/>
            <a:ext cx="4191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DD3-BAA7-41B4-8E98-696EFAE9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216E9-B06D-45A5-B2B1-10FB1948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25" y="1825625"/>
            <a:ext cx="10465549" cy="4487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A793-49CE-4F61-AF7D-310ADCC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64CD-7BA5-4894-B04D-B40CC263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97171"/>
              </p:ext>
            </p:extLst>
          </p:nvPr>
        </p:nvGraphicFramePr>
        <p:xfrm>
          <a:off x="838200" y="1404255"/>
          <a:ext cx="10515600" cy="48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Weak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Derived 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 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Multi-Valued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18"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Relationships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2614" y="1600196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8053" y="2569020"/>
            <a:ext cx="1665515" cy="587829"/>
          </a:xfrm>
          <a:prstGeom prst="rect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1352542" y="3464373"/>
            <a:ext cx="1583876" cy="702128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352542" y="4435014"/>
            <a:ext cx="1583876" cy="702128"/>
          </a:xfrm>
          <a:prstGeom prst="diamond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11043" y="153454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11042" y="2548949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55971" y="2950931"/>
            <a:ext cx="914400" cy="0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11041" y="350145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11040" y="4482977"/>
            <a:ext cx="1387929" cy="627969"/>
          </a:xfrm>
          <a:prstGeom prst="ellipse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2613" y="5467798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5858" y="5461444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4156984" y="5468944"/>
            <a:ext cx="1260018" cy="579206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988128" y="5761058"/>
            <a:ext cx="1168856" cy="3166"/>
          </a:xfrm>
          <a:prstGeom prst="line">
            <a:avLst/>
          </a:prstGeom>
          <a:ln w="57150" cmpd="dbl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3" idx="1"/>
          </p:cNvCxnSpPr>
          <p:nvPr/>
        </p:nvCxnSpPr>
        <p:spPr>
          <a:xfrm flipV="1">
            <a:off x="5417002" y="5755359"/>
            <a:ext cx="1168856" cy="3188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5470" y="541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1514" y="54476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5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2FF-AB43-4887-BBE3-5431D267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9287-F2AC-4013-8E9B-CCC08499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Mapping of Regular Entity Type</a:t>
            </a:r>
          </a:p>
          <a:p>
            <a:r>
              <a:rPr lang="en-US" dirty="0"/>
              <a:t>Step 2: Mapping of Weak Entity Type</a:t>
            </a:r>
          </a:p>
          <a:p>
            <a:r>
              <a:rPr lang="en-US" dirty="0"/>
              <a:t>Step 3: Mapping of Binary 1:1 Relation</a:t>
            </a:r>
          </a:p>
          <a:p>
            <a:r>
              <a:rPr lang="en-US" dirty="0"/>
              <a:t>Step 4: Mapping of Binary 1:M Relation</a:t>
            </a:r>
          </a:p>
          <a:p>
            <a:r>
              <a:rPr lang="en-US" dirty="0"/>
              <a:t>Step 5: Mapping of Binary M:M Relation</a:t>
            </a:r>
          </a:p>
          <a:p>
            <a:r>
              <a:rPr lang="en-US" dirty="0"/>
              <a:t>Step 6: Mapping of Trinary Relation</a:t>
            </a:r>
          </a:p>
          <a:p>
            <a:r>
              <a:rPr lang="en-US" dirty="0"/>
              <a:t>Step 7: Mapping of Unary 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521E-8684-4276-A268-0401DF3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A03D3-FF67-4660-B89A-5BD25C1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ER Diagram: Entity Relationship Diagram Model | DBMS Example">
            <a:extLst>
              <a:ext uri="{FF2B5EF4-FFF2-40B4-BE49-F238E27FC236}">
                <a16:creationId xmlns:a16="http://schemas.microsoft.com/office/drawing/2014/main" id="{4CAB5DEE-8888-4650-9DBC-4BAD56D8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00" y="1825624"/>
            <a:ext cx="3946600" cy="38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0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D63-433C-41F1-A366-3852268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C404-B714-49CE-A9A2-97AAF5D7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 your opinion, what are the problems of the previous two types?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FF06-9E7B-4B52-B63B-AB46412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44BA6-2872-4589-916A-EA29168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3F2E3-D16F-4386-9816-F532B9309C81}"/>
              </a:ext>
            </a:extLst>
          </p:cNvPr>
          <p:cNvSpPr/>
          <p:nvPr/>
        </p:nvSpPr>
        <p:spPr>
          <a:xfrm>
            <a:off x="838200" y="1825624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D002A-B6E1-43EC-923C-C1A97BC5D826}"/>
              </a:ext>
            </a:extLst>
          </p:cNvPr>
          <p:cNvSpPr/>
          <p:nvPr/>
        </p:nvSpPr>
        <p:spPr>
          <a:xfrm>
            <a:off x="867507" y="1837347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Delimited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294E3-F86D-4647-9081-A139EC661C20}"/>
              </a:ext>
            </a:extLst>
          </p:cNvPr>
          <p:cNvSpPr/>
          <p:nvPr/>
        </p:nvSpPr>
        <p:spPr>
          <a:xfrm>
            <a:off x="4982308" y="1872516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56A10-5BA2-4D0B-93A6-EE6F6AC06281}"/>
              </a:ext>
            </a:extLst>
          </p:cNvPr>
          <p:cNvSpPr/>
          <p:nvPr/>
        </p:nvSpPr>
        <p:spPr>
          <a:xfrm>
            <a:off x="527538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145549-E85D-42E0-9A89-5620003CCA40}"/>
              </a:ext>
            </a:extLst>
          </p:cNvPr>
          <p:cNvSpPr/>
          <p:nvPr/>
        </p:nvSpPr>
        <p:spPr>
          <a:xfrm>
            <a:off x="556846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7D6DC-05AE-4C95-93AB-B22C1CF0E90B}"/>
              </a:ext>
            </a:extLst>
          </p:cNvPr>
          <p:cNvSpPr/>
          <p:nvPr/>
        </p:nvSpPr>
        <p:spPr>
          <a:xfrm>
            <a:off x="5334000" y="1907687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ACFA-178A-42F6-AD4E-16729C727FE1}"/>
              </a:ext>
            </a:extLst>
          </p:cNvPr>
          <p:cNvSpPr txBox="1"/>
          <p:nvPr/>
        </p:nvSpPr>
        <p:spPr>
          <a:xfrm>
            <a:off x="1008185" y="2365478"/>
            <a:ext cx="47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Mohamed,26,Minia|Ali,27,Minia|Ramy,22,Cairo|Roaa,27,Aswan|Sally,28,Alex|Nader,30,Cairo|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95DC8-D27E-4E95-9C1E-0629CA84B682}"/>
              </a:ext>
            </a:extLst>
          </p:cNvPr>
          <p:cNvSpPr/>
          <p:nvPr/>
        </p:nvSpPr>
        <p:spPr>
          <a:xfrm>
            <a:off x="6289436" y="1825625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E48DD-F1BA-457A-BE49-D5D3E4EDF017}"/>
              </a:ext>
            </a:extLst>
          </p:cNvPr>
          <p:cNvSpPr/>
          <p:nvPr/>
        </p:nvSpPr>
        <p:spPr>
          <a:xfrm>
            <a:off x="6318743" y="1837348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Fixed Width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A560FB-14CB-4CD8-AE74-233FAA151CD4}"/>
              </a:ext>
            </a:extLst>
          </p:cNvPr>
          <p:cNvSpPr/>
          <p:nvPr/>
        </p:nvSpPr>
        <p:spPr>
          <a:xfrm>
            <a:off x="1043354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9B304B-B4DE-4BC0-A208-886B31C29281}"/>
              </a:ext>
            </a:extLst>
          </p:cNvPr>
          <p:cNvSpPr/>
          <p:nvPr/>
        </p:nvSpPr>
        <p:spPr>
          <a:xfrm>
            <a:off x="1072662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9F0D31-5932-44B8-80ED-7901B4491866}"/>
              </a:ext>
            </a:extLst>
          </p:cNvPr>
          <p:cNvSpPr/>
          <p:nvPr/>
        </p:nvSpPr>
        <p:spPr>
          <a:xfrm>
            <a:off x="11019696" y="1872519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B02DB-F483-480C-B783-74A874AF9FD1}"/>
              </a:ext>
            </a:extLst>
          </p:cNvPr>
          <p:cNvSpPr/>
          <p:nvPr/>
        </p:nvSpPr>
        <p:spPr>
          <a:xfrm>
            <a:off x="10785236" y="1907688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B1847-E6A5-449A-8A89-F4B7ED2835E3}"/>
              </a:ext>
            </a:extLst>
          </p:cNvPr>
          <p:cNvSpPr txBox="1"/>
          <p:nvPr/>
        </p:nvSpPr>
        <p:spPr>
          <a:xfrm>
            <a:off x="6459421" y="2365479"/>
            <a:ext cx="4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Bytes name, 2 Bytes age  &amp; 3 Bytes City</a:t>
            </a:r>
          </a:p>
        </p:txBody>
      </p:sp>
    </p:spTree>
    <p:extLst>
      <p:ext uri="{BB962C8B-B14F-4D97-AF65-F5344CB8AC3E}">
        <p14:creationId xmlns:p14="http://schemas.microsoft.com/office/powerpoint/2010/main" val="34344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A data structure through which data is stored in tables that are related to one another in some way.</a:t>
            </a:r>
          </a:p>
          <a:p>
            <a:pPr algn="justLow"/>
            <a:r>
              <a:rPr lang="en-US" dirty="0"/>
              <a:t>The way the tables are related is described through a </a:t>
            </a:r>
            <a:r>
              <a:rPr lang="en-US" b="1" dirty="0"/>
              <a:t>relationship.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53058"/>
            <a:ext cx="4552950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200" y="32837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Column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0404" y="3662679"/>
            <a:ext cx="60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3894" y="4261843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19378" y="3720326"/>
            <a:ext cx="738497" cy="2423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66818" y="4343399"/>
            <a:ext cx="2262497" cy="2621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33572" y="3678458"/>
            <a:ext cx="4381716" cy="365760"/>
          </a:xfrm>
          <a:prstGeom prst="round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24645" y="4460189"/>
            <a:ext cx="26859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76E-61D4-44B3-95B0-0713518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Life Cycle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1F861C-EE55-4A4D-913A-B8152DFBB8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331" y="1690688"/>
          <a:ext cx="11119338" cy="445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DC3F-5A89-4CC7-9756-B35BD3D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5112-90D6-4054-9E40-154DE20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Accesses DB?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194" name="Picture 2" descr="Image result for application to databas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/>
          <a:stretch/>
        </p:blipFill>
        <p:spPr bwMode="auto">
          <a:xfrm>
            <a:off x="1271507" y="1890792"/>
            <a:ext cx="9648986" cy="4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76850" cy="4488089"/>
          </a:xfrm>
        </p:spPr>
        <p:txBody>
          <a:bodyPr/>
          <a:lstStyle/>
          <a:p>
            <a:pPr algn="justLow"/>
            <a:r>
              <a:rPr lang="en-US" dirty="0"/>
              <a:t>It works around real-world entities and the associations among them.</a:t>
            </a:r>
          </a:p>
          <a:p>
            <a:pPr algn="justLow"/>
            <a:r>
              <a:rPr lang="en-US" dirty="0"/>
              <a:t>It identifies information required by the business by displaying the relevant entities and the relationships between them.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 result for E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68" y="1825624"/>
            <a:ext cx="4669631" cy="34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67246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Entity:</a:t>
            </a:r>
          </a:p>
          <a:p>
            <a:pPr lvl="1" algn="justLow"/>
            <a:r>
              <a:rPr lang="en-US" dirty="0"/>
              <a:t>An entity can be a real-world object, either animate or inanimate.</a:t>
            </a:r>
          </a:p>
          <a:p>
            <a:pPr lvl="1" algn="justLow"/>
            <a:r>
              <a:rPr lang="en-US" dirty="0"/>
              <a:t>For example, in a school database, students.</a:t>
            </a:r>
          </a:p>
          <a:p>
            <a:pPr lvl="1" algn="justLow"/>
            <a:r>
              <a:rPr lang="en-US" dirty="0"/>
              <a:t>An entity set is a collection of similar types of entities.</a:t>
            </a:r>
          </a:p>
          <a:p>
            <a:pPr algn="justLow"/>
            <a:r>
              <a:rPr lang="en-US" dirty="0"/>
              <a:t>Attribute:</a:t>
            </a:r>
          </a:p>
          <a:p>
            <a:pPr lvl="1"/>
            <a:r>
              <a:rPr lang="en-US" dirty="0"/>
              <a:t>Entities are represented by means of their properties.</a:t>
            </a:r>
          </a:p>
          <a:p>
            <a:pPr lvl="1"/>
            <a:r>
              <a:rPr lang="en-US" dirty="0"/>
              <a:t>All attributes have values. </a:t>
            </a:r>
          </a:p>
          <a:p>
            <a:pPr lvl="1"/>
            <a:r>
              <a:rPr lang="en-US" dirty="0"/>
              <a:t>There exists a domain or range of values that can be assigned to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Image result for entit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6" y="2851915"/>
            <a:ext cx="3435497" cy="23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3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Attribute Types: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5FB8E-0634-4F2E-813D-968D78E7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9" t="10226" r="4047" b="10010"/>
          <a:stretch/>
        </p:blipFill>
        <p:spPr>
          <a:xfrm>
            <a:off x="2608384" y="2329703"/>
            <a:ext cx="6975231" cy="39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b="1" dirty="0"/>
              <a:t>Key: </a:t>
            </a:r>
            <a:r>
              <a:rPr lang="en-US" dirty="0"/>
              <a:t>it is an attribute or collection of attributes that uniquely identifies an entity among entity set.</a:t>
            </a:r>
            <a:endParaRPr lang="en-US" sz="1000" b="1" dirty="0"/>
          </a:p>
          <a:p>
            <a:pPr lvl="1" algn="justLow"/>
            <a:r>
              <a:rPr lang="en-US" b="1" dirty="0"/>
              <a:t>Candidate Key</a:t>
            </a:r>
            <a:r>
              <a:rPr lang="en-US" dirty="0"/>
              <a:t> − A minimal super key is called a candidate key. An entity set may have more than one candidate key.</a:t>
            </a:r>
            <a:endParaRPr lang="en-US" sz="1000" b="1" dirty="0"/>
          </a:p>
          <a:p>
            <a:pPr lvl="1" algn="justLow"/>
            <a:r>
              <a:rPr lang="en-US" b="1" dirty="0"/>
              <a:t>Primary Key</a:t>
            </a:r>
            <a:r>
              <a:rPr lang="en-US" dirty="0"/>
              <a:t> − A primary key is one of the candidate keys chosen by the database designer to uniquely identify the entity set.</a:t>
            </a:r>
          </a:p>
          <a:p>
            <a:pPr lvl="1" algn="justLow"/>
            <a:r>
              <a:rPr lang="en-US" b="1" dirty="0"/>
              <a:t>Foreign Keys :</a:t>
            </a:r>
            <a:r>
              <a:rPr lang="en-US" dirty="0"/>
              <a:t> Foreign keys reference a related table through the primary key of that related table.</a:t>
            </a:r>
          </a:p>
          <a:p>
            <a:pPr lvl="1" algn="justLow"/>
            <a:r>
              <a:rPr lang="en-US" b="1" dirty="0"/>
              <a:t>Referential Integrity Constraint</a:t>
            </a:r>
            <a:r>
              <a:rPr lang="en-US" dirty="0"/>
              <a:t>: For every value of a foreign key there is a primary key with that value in the referenced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3437">
            <a:off x="9573472" y="4972730"/>
            <a:ext cx="1549457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2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714D7E2-7921-4105-9D3E-4B6951431BE4}" vid="{60A3165A-4F14-45EE-A4EF-DC37E9AF6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1DBC88B2702448392B11BF121D4E5" ma:contentTypeVersion="10" ma:contentTypeDescription="Create a new document." ma:contentTypeScope="" ma:versionID="fb0e5ed820c2d4f0a30ba617ba46a9f5">
  <xsd:schema xmlns:xsd="http://www.w3.org/2001/XMLSchema" xmlns:xs="http://www.w3.org/2001/XMLSchema" xmlns:p="http://schemas.microsoft.com/office/2006/metadata/properties" xmlns:ns2="4a01305a-94fb-46f8-a1a3-ccd1ebd4b834" targetNamespace="http://schemas.microsoft.com/office/2006/metadata/properties" ma:root="true" ma:fieldsID="60d38b4b364289c2353fa9f08c619310" ns2:_="">
    <xsd:import namespace="4a01305a-94fb-46f8-a1a3-ccd1ebd4b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1305a-94fb-46f8-a1a3-ccd1ebd4b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32A653-0DFF-48D6-AEDD-E746DCC07B91}"/>
</file>

<file path=customXml/itemProps2.xml><?xml version="1.0" encoding="utf-8"?>
<ds:datastoreItem xmlns:ds="http://schemas.openxmlformats.org/officeDocument/2006/customXml" ds:itemID="{04FDEBA3-15B4-4307-82C4-E6E25B394C50}"/>
</file>

<file path=customXml/itemProps3.xml><?xml version="1.0" encoding="utf-8"?>
<ds:datastoreItem xmlns:ds="http://schemas.openxmlformats.org/officeDocument/2006/customXml" ds:itemID="{32F1BB8B-5F44-4271-BCDC-641E8DD9B786}"/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313</TotalTime>
  <Words>931</Words>
  <Application>Microsoft Office PowerPoint</Application>
  <PresentationFormat>Widescreen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Courier New</vt:lpstr>
      <vt:lpstr>Template1</vt:lpstr>
      <vt:lpstr>Database Fundamentals</vt:lpstr>
      <vt:lpstr>File-based System</vt:lpstr>
      <vt:lpstr>Database System</vt:lpstr>
      <vt:lpstr>Database Life Cycle</vt:lpstr>
      <vt:lpstr>How Application Accesses DB?</vt:lpstr>
      <vt:lpstr>Entity Relationship Diagram (ERD)</vt:lpstr>
      <vt:lpstr>Entity Relationship Diagram (ERD)</vt:lpstr>
      <vt:lpstr>Entity Relationship Diagram (ERD)</vt:lpstr>
      <vt:lpstr>Entity Relationship Diagram (ERD)</vt:lpstr>
      <vt:lpstr>Relationships</vt:lpstr>
      <vt:lpstr>Relationships</vt:lpstr>
      <vt:lpstr>Relationships</vt:lpstr>
      <vt:lpstr>Relationships</vt:lpstr>
      <vt:lpstr>Weak Entity</vt:lpstr>
      <vt:lpstr>ERD Notations</vt:lpstr>
      <vt:lpstr>Mapping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Marihan AhmedHassan</dc:creator>
  <cp:lastModifiedBy>Mrihan Mohamed</cp:lastModifiedBy>
  <cp:revision>51</cp:revision>
  <dcterms:created xsi:type="dcterms:W3CDTF">2019-12-14T12:52:58Z</dcterms:created>
  <dcterms:modified xsi:type="dcterms:W3CDTF">2022-01-03T09:50:27Z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0x010100B0D1DBC88B2702448392B11BF121D4E5</vt:lpwstr>
  </property>
</Properties>
</file>