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300" r:id="rId4"/>
    <p:sldId id="309" r:id="rId5"/>
    <p:sldId id="310" r:id="rId6"/>
    <p:sldId id="308" r:id="rId7"/>
    <p:sldId id="311" r:id="rId8"/>
    <p:sldId id="312" r:id="rId9"/>
    <p:sldId id="313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526"/>
    <a:srgbClr val="FFF5DD"/>
    <a:srgbClr val="434343"/>
    <a:srgbClr val="FFB600"/>
    <a:srgbClr val="231F20"/>
    <a:srgbClr val="E9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5225" autoAdjust="0"/>
  </p:normalViewPr>
  <p:slideViewPr>
    <p:cSldViewPr snapToGrid="0">
      <p:cViewPr varScale="1">
        <p:scale>
          <a:sx n="65" d="100"/>
          <a:sy n="65" d="100"/>
        </p:scale>
        <p:origin x="16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7B0F3D-E3BC-4F7C-9451-20A94592CA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5D134-6B05-45D4-9CE5-B6BD46EFF8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76561-E411-417F-8DC8-F4DDB17CF4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7C5A-18DC-4035-962C-F4719C28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7A561-E8BF-4CA9-B27D-224674725E9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296F-F0F1-4E8F-A04E-C72CE7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Lexical: e.g. using Chinese characters in English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Invalid characters or strings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Unfinished Comments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Syntax: e.g. an English sentence with incorrect grammar (table I tree.)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Inconsistency with the grammar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Semantic: e.g. a sentence with correct grammar but meaningless (Compiler is cat)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Type mismatch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296F-F0F1-4E8F-A04E-C72CE7DE6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296F-F0F1-4E8F-A04E-C72CE7DE6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90">
          <a:fgClr>
            <a:srgbClr val="FFB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BAC57C9-AE1F-43F2-B4F3-5F45A2D4E6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t="19836" r="39260" b="17540"/>
          <a:stretch/>
        </p:blipFill>
        <p:spPr>
          <a:xfrm>
            <a:off x="9182101" y="0"/>
            <a:ext cx="5448300" cy="822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DBD26-7881-4073-BC06-ED36A2F6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475" y="514350"/>
            <a:ext cx="8937625" cy="5219700"/>
          </a:xfrm>
        </p:spPr>
        <p:txBody>
          <a:bodyPr anchor="b">
            <a:noAutofit/>
          </a:bodyPr>
          <a:lstStyle>
            <a:lvl1pPr algn="l">
              <a:defRPr sz="960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F7C07-1A2E-4E10-89C7-CB0B9E5481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4475" y="6005830"/>
            <a:ext cx="8937625" cy="947420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 b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Tutorial Number</a:t>
            </a:r>
          </a:p>
        </p:txBody>
      </p:sp>
    </p:spTree>
    <p:extLst>
      <p:ext uri="{BB962C8B-B14F-4D97-AF65-F5344CB8AC3E}">
        <p14:creationId xmlns:p14="http://schemas.microsoft.com/office/powerpoint/2010/main" val="299948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F67302E-B260-40C6-9302-19A992AD42B2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C1C99C-5513-4A31-B97D-A6D90A8DDC25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49CAE9-D0BB-404C-8F7C-4CB48CAC883F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D6BABC-1238-48AB-9760-2C93EAF8A02C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Google Shape;103;p17">
            <a:extLst>
              <a:ext uri="{FF2B5EF4-FFF2-40B4-BE49-F238E27FC236}">
                <a16:creationId xmlns:a16="http://schemas.microsoft.com/office/drawing/2014/main" id="{A8835288-5458-4892-AD71-4D89A3C1442A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A646EF-B1E6-42A9-A5C3-448B906AA9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6C755-F174-498C-BE1A-00CBBA7FC98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45970" y="1055369"/>
            <a:ext cx="10538460" cy="1328445"/>
          </a:xfrm>
        </p:spPr>
        <p:txBody>
          <a:bodyPr>
            <a:noAutofit/>
          </a:bodyPr>
          <a:lstStyle>
            <a:lvl1pPr>
              <a:defRPr sz="70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A7F3-A594-4F20-B0B4-0AD9A076B152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2045970" y="2759841"/>
            <a:ext cx="10538460" cy="4360798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51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2B5-6FFF-4577-96E8-6C7A4D79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79" y="2102486"/>
            <a:ext cx="12105640" cy="3066414"/>
          </a:xfrm>
        </p:spPr>
        <p:txBody>
          <a:bodyPr anchor="b">
            <a:normAutofit/>
          </a:bodyPr>
          <a:lstStyle>
            <a:lvl1pPr>
              <a:defRPr sz="72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2E94C-1F53-4543-AC62-3608173D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379" y="5365479"/>
            <a:ext cx="12105640" cy="1563007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CB6A9-11FF-41D1-9AEF-94E81E5485C4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CE448A-0740-49B6-AF90-C108EDA14FD8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496A4F-8C42-4AAA-AA8A-1FC941E91941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DA1F3A-7450-4775-9EE7-62EB906EB727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5EFED-5AA9-4592-BD6A-6783DBAF0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18" name="Google Shape;103;p17">
            <a:extLst>
              <a:ext uri="{FF2B5EF4-FFF2-40B4-BE49-F238E27FC236}">
                <a16:creationId xmlns:a16="http://schemas.microsoft.com/office/drawing/2014/main" id="{28F80393-672A-4983-B0C7-4CCD1A1D61E9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D10BB1-6217-47EF-93D8-E34746015100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1115EAF-D709-45F7-9A9E-3C159C888BD2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FB3EA-FB39-4680-9617-640B613C99AA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1A103D-0EAA-46C7-B333-08776619E33B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07787B3-4DC2-4CD3-A2B6-06C66219C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0C484-E79F-48BF-BC71-D1D30BF91D4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435100" y="558800"/>
            <a:ext cx="12191366" cy="14585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FAB2B-6857-46F8-968A-805D1D8AD43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435100" y="2017396"/>
            <a:ext cx="5761990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A05A-5D1B-4FD5-91E7-79860B4D582F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1435100" y="3006090"/>
            <a:ext cx="5761990" cy="4194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7C7C-FCA0-40FD-A2F5-77F9AA8D7E82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7578090" y="2017396"/>
            <a:ext cx="604837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23B9-915C-47E9-B09F-9A4322287F3E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7578090" y="3006090"/>
            <a:ext cx="6048376" cy="4194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Google Shape;103;p17">
            <a:extLst>
              <a:ext uri="{FF2B5EF4-FFF2-40B4-BE49-F238E27FC236}">
                <a16:creationId xmlns:a16="http://schemas.microsoft.com/office/drawing/2014/main" id="{B39A0712-0281-4B19-A819-652795860E58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5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F55DB-E56D-4596-8916-D66DDD5982AC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5AAEFE-3149-4A2C-B5B0-A33D9FD37BC0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D4D26-1086-48BD-B734-62FF1B083A54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F21960-CA81-477F-AE69-6F5285A2F436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F42A3-42BF-4501-81C1-E2AE5477A0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6EDBB-A5B9-41BA-965B-DC298EC6F07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8" name="Google Shape;103;p17">
            <a:extLst>
              <a:ext uri="{FF2B5EF4-FFF2-40B4-BE49-F238E27FC236}">
                <a16:creationId xmlns:a16="http://schemas.microsoft.com/office/drawing/2014/main" id="{7DBCAAD1-E78C-44A0-AC93-820878F68B15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0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87A3D3E-7E45-4E7F-96A1-33A0DA5D6D62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FD0A1E-19BC-48AD-A01F-39B322E5044C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60F5D7-C829-41AC-84B2-C1AB1611B2AF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8F3A7A-4CFB-47DF-9D78-EEFE5358BCC2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35194D0-F3DF-42ED-9A77-42F9848353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17" name="Google Shape;103;p17">
            <a:extLst>
              <a:ext uri="{FF2B5EF4-FFF2-40B4-BE49-F238E27FC236}">
                <a16:creationId xmlns:a16="http://schemas.microsoft.com/office/drawing/2014/main" id="{EB9AB618-BA7F-422F-BA08-2AEDD11B62D1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2CF2D-8D22-437D-B1DE-92A8CE5EDF7F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7133BB4-6A80-4026-93D2-8E559F562F98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C6502E-4417-4DBA-9E51-ACDF70E6E239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9CDE5-D5C9-4A67-AF09-23BB46387E31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E0566-61F7-4C5B-A10B-1496A47B6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E3CA1-1161-40D2-AE2E-F21BEE91C77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007746" y="548640"/>
            <a:ext cx="4718684" cy="1920240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5C63-28F5-4CF0-B7F3-DF9D030DC260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84A04-120B-4ACF-9E4C-3107E581C1E1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1007746" y="2674620"/>
            <a:ext cx="4718684" cy="43681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Google Shape;103;p17">
            <a:extLst>
              <a:ext uri="{FF2B5EF4-FFF2-40B4-BE49-F238E27FC236}">
                <a16:creationId xmlns:a16="http://schemas.microsoft.com/office/drawing/2014/main" id="{D307AFF5-4F4F-46E6-8BA2-90B53976833F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2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A8DFA3-97B7-4CB9-8592-8D22BC79715D}"/>
              </a:ext>
            </a:extLst>
          </p:cNvPr>
          <p:cNvGrpSpPr/>
          <p:nvPr userDrawn="1"/>
        </p:nvGrpSpPr>
        <p:grpSpPr>
          <a:xfrm>
            <a:off x="49276" y="342900"/>
            <a:ext cx="14531848" cy="7741920"/>
            <a:chOff x="49276" y="342900"/>
            <a:chExt cx="14531848" cy="77419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8ACD7A-AF41-4B77-BD22-1E51B214FD6B}"/>
                </a:ext>
              </a:extLst>
            </p:cNvPr>
            <p:cNvSpPr/>
            <p:nvPr userDrawn="1"/>
          </p:nvSpPr>
          <p:spPr>
            <a:xfrm>
              <a:off x="275962" y="342900"/>
              <a:ext cx="14078475" cy="7543800"/>
            </a:xfrm>
            <a:prstGeom prst="roundRect">
              <a:avLst>
                <a:gd name="adj" fmla="val 4504"/>
              </a:avLst>
            </a:prstGeom>
            <a:noFill/>
            <a:ln w="76200" cap="rnd">
              <a:solidFill>
                <a:srgbClr val="FFB600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63274B-441F-429E-B829-8AA7D75CCA29}"/>
                </a:ext>
              </a:extLst>
            </p:cNvPr>
            <p:cNvSpPr/>
            <p:nvPr userDrawn="1"/>
          </p:nvSpPr>
          <p:spPr>
            <a:xfrm>
              <a:off x="13576300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B5737C-09C9-40C8-865E-13F7F9109933}"/>
                </a:ext>
              </a:extLst>
            </p:cNvPr>
            <p:cNvSpPr/>
            <p:nvPr userDrawn="1"/>
          </p:nvSpPr>
          <p:spPr>
            <a:xfrm>
              <a:off x="49276" y="7023100"/>
              <a:ext cx="1004824" cy="106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6C0558B-5188-42A8-A562-B23B31DFB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11738" r="18060" b="8578"/>
          <a:stretch/>
        </p:blipFill>
        <p:spPr>
          <a:xfrm>
            <a:off x="251519" y="7070363"/>
            <a:ext cx="778138" cy="967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9EE42-656E-42E1-A4C3-5DD9256EAFE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44365-A61E-44D5-940F-5BD684D9AFD9}"/>
              </a:ext>
            </a:extLst>
          </p:cNvPr>
          <p:cNvSpPr>
            <a:spLocks noGrp="1"/>
          </p:cNvSpPr>
          <p:nvPr userDrawn="1"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0115-0431-4A15-B2E2-9B7424CEEC10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103;p17">
            <a:extLst>
              <a:ext uri="{FF2B5EF4-FFF2-40B4-BE49-F238E27FC236}">
                <a16:creationId xmlns:a16="http://schemas.microsoft.com/office/drawing/2014/main" id="{318B937F-4ABC-4528-BFDE-C94BA6A506E2}"/>
              </a:ext>
            </a:extLst>
          </p:cNvPr>
          <p:cNvSpPr txBox="1">
            <a:spLocks/>
          </p:cNvSpPr>
          <p:nvPr userDrawn="1"/>
        </p:nvSpPr>
        <p:spPr>
          <a:xfrm>
            <a:off x="13528048" y="6946900"/>
            <a:ext cx="1169924" cy="12263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z="4000" i="0" smtClean="0">
                <a:solidFill>
                  <a:srgbClr val="E42526"/>
                </a:solidFill>
                <a:effectLst/>
                <a:latin typeface="Raleway ExtraBold" panose="020B0903030101060003" pitchFamily="34" charset="0"/>
              </a:rPr>
              <a:pPr algn="ctr"/>
              <a:t>‹#›</a:t>
            </a:fld>
            <a:endParaRPr lang="en" sz="3000" i="0" dirty="0">
              <a:solidFill>
                <a:srgbClr val="E42526"/>
              </a:solidFill>
              <a:effectLst/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96E97-6171-4C50-B4DC-1343BA35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270" y="1238250"/>
            <a:ext cx="11071860" cy="115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D401-E0D9-4517-B1B1-237773AA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270" y="2733686"/>
            <a:ext cx="11071860" cy="378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949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Raleway ExtraBold" panose="020B0903030101060003" pitchFamily="34" charset="0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CDF3-ED4B-490D-93BD-C69D44287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12C7-4A2F-4194-963C-C92B5D84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- 4</a:t>
            </a:r>
          </a:p>
        </p:txBody>
      </p:sp>
    </p:spTree>
    <p:extLst>
      <p:ext uri="{BB962C8B-B14F-4D97-AF65-F5344CB8AC3E}">
        <p14:creationId xmlns:p14="http://schemas.microsoft.com/office/powerpoint/2010/main" val="31474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8B40-B56E-4223-B435-692C1B39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Lexeme vs TokenType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08CE76-45D9-4FAA-882C-0C539B16F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465674"/>
              </p:ext>
            </p:extLst>
          </p:nvPr>
        </p:nvGraphicFramePr>
        <p:xfrm>
          <a:off x="8235261" y="2468880"/>
          <a:ext cx="4750376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973358982"/>
                    </a:ext>
                  </a:extLst>
                </a:gridCol>
                <a:gridCol w="2456121">
                  <a:extLst>
                    <a:ext uri="{9D8B030D-6E8A-4147-A177-3AD203B41FA5}">
                      <a16:colId xmlns:a16="http://schemas.microsoft.com/office/drawing/2014/main" val="212708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Raleway SemiBold" panose="020B0703030101060003" pitchFamily="34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Raleway SemiBold" panose="020B0703030101060003" pitchFamily="34" charset="0"/>
                        </a:rPr>
                        <a:t>TokenType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2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6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6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5482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AB9C-B62F-4DBE-8098-4C8ECA85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299" y="2674620"/>
            <a:ext cx="4718684" cy="436816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Lexeme is the string that is matched with a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TokenType is an attribute of the entity that will be reported to the parser</a:t>
            </a:r>
          </a:p>
        </p:txBody>
      </p:sp>
    </p:spTree>
    <p:extLst>
      <p:ext uri="{BB962C8B-B14F-4D97-AF65-F5344CB8AC3E}">
        <p14:creationId xmlns:p14="http://schemas.microsoft.com/office/powerpoint/2010/main" val="17085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CBD-72BE-47BA-A75C-D678059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</a:t>
            </a:r>
            <a:r>
              <a:rPr lang="en-US" sz="5400" b="1" dirty="0">
                <a:latin typeface="Consolas" panose="020B0609020204030204" pitchFamily="49" charset="0"/>
              </a:rPr>
              <a:t>1.flex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B16-CCC0-4EE1-BD57-36B97C8E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674620"/>
            <a:ext cx="4718684" cy="51866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Reads a single lexeme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Defines TokenType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Keeps track of the Line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Reports in specific required format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password: the  deadline is approaching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7D27B-71D5-4084-96A8-2D477BAA5F7C}"/>
              </a:ext>
            </a:extLst>
          </p:cNvPr>
          <p:cNvSpPr/>
          <p:nvPr/>
        </p:nvSpPr>
        <p:spPr>
          <a:xfrm>
            <a:off x="6667499" y="889000"/>
            <a:ext cx="7069455" cy="6197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%{…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lineno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typedef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HELLO,	/* reserved word */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DASH,	/* special symbols */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NUM	/* other tokens */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 TokenType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%}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digit	[0-9]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number	{digit}+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“hello”		{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tokenCat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RWORD; return HELLO;}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{newline}	{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lineno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++}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main(){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TokenType token;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token = yylex();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432F5-D33F-44CD-9644-48642B1988C2}"/>
              </a:ext>
            </a:extLst>
          </p:cNvPr>
          <p:cNvSpPr txBox="1"/>
          <p:nvPr/>
        </p:nvSpPr>
        <p:spPr>
          <a:xfrm>
            <a:off x="8814619" y="7086600"/>
            <a:ext cx="32070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Flex input file</a:t>
            </a:r>
          </a:p>
        </p:txBody>
      </p:sp>
    </p:spTree>
    <p:extLst>
      <p:ext uri="{BB962C8B-B14F-4D97-AF65-F5344CB8AC3E}">
        <p14:creationId xmlns:p14="http://schemas.microsoft.com/office/powerpoint/2010/main" val="24339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CBD-72BE-47BA-A75C-D678059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</a:t>
            </a:r>
            <a:r>
              <a:rPr lang="en-US" sz="5400" b="1" dirty="0">
                <a:latin typeface="Consolas" panose="020B0609020204030204" pitchFamily="49" charset="0"/>
              </a:rPr>
              <a:t>2.flex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B16-CCC0-4EE1-BD57-36B97C8E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674620"/>
            <a:ext cx="4718684" cy="51866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Reads multiple lexemes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Has reporting function named </a:t>
            </a:r>
            <a:r>
              <a:rPr lang="en-US" sz="2800" b="1" dirty="0" err="1">
                <a:latin typeface="Consolas" panose="020B0609020204030204" pitchFamily="49" charset="0"/>
              </a:rPr>
              <a:t>printToken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Exit from Scanner with </a:t>
            </a:r>
            <a:r>
              <a:rPr lang="en-US" sz="28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7D27B-71D5-4084-96A8-2D477BAA5F7C}"/>
              </a:ext>
            </a:extLst>
          </p:cNvPr>
          <p:cNvSpPr/>
          <p:nvPr/>
        </p:nvSpPr>
        <p:spPr>
          <a:xfrm>
            <a:off x="6667499" y="889000"/>
            <a:ext cx="7069455" cy="6197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%{…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lineno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typedef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END, /* book-keeping */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 TokenType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%}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{newline}	{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lineno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++}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“end”		{return END;}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main(){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while(token != END){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printToken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printtoken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(const char * lexeme){…}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432F5-D33F-44CD-9644-48642B1988C2}"/>
              </a:ext>
            </a:extLst>
          </p:cNvPr>
          <p:cNvSpPr txBox="1"/>
          <p:nvPr/>
        </p:nvSpPr>
        <p:spPr>
          <a:xfrm>
            <a:off x="8814619" y="7086600"/>
            <a:ext cx="32070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Flex input file</a:t>
            </a:r>
          </a:p>
        </p:txBody>
      </p:sp>
    </p:spTree>
    <p:extLst>
      <p:ext uri="{BB962C8B-B14F-4D97-AF65-F5344CB8AC3E}">
        <p14:creationId xmlns:p14="http://schemas.microsoft.com/office/powerpoint/2010/main" val="209025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CBD-72BE-47BA-A75C-D678059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</a:t>
            </a:r>
            <a:r>
              <a:rPr lang="en-US" sz="5400" b="1" dirty="0">
                <a:latin typeface="Consolas" panose="020B0609020204030204" pitchFamily="49" charset="0"/>
              </a:rPr>
              <a:t>3.flex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B16-CCC0-4EE1-BD57-36B97C8E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674620"/>
            <a:ext cx="4718684" cy="51866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Handles whitespaces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7D27B-71D5-4084-96A8-2D477BAA5F7C}"/>
              </a:ext>
            </a:extLst>
          </p:cNvPr>
          <p:cNvSpPr/>
          <p:nvPr/>
        </p:nvSpPr>
        <p:spPr>
          <a:xfrm>
            <a:off x="6667499" y="889000"/>
            <a:ext cx="7069455" cy="6197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%{…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%}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whitespace	[ \t]+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{whitespace}	{printf(“WS \n”);}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main(){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while(token != END){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printToken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printtoken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(const char * lexeme){…}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432F5-D33F-44CD-9644-48642B1988C2}"/>
              </a:ext>
            </a:extLst>
          </p:cNvPr>
          <p:cNvSpPr txBox="1"/>
          <p:nvPr/>
        </p:nvSpPr>
        <p:spPr>
          <a:xfrm>
            <a:off x="8814619" y="7086600"/>
            <a:ext cx="32070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Flex input file</a:t>
            </a:r>
          </a:p>
        </p:txBody>
      </p:sp>
    </p:spTree>
    <p:extLst>
      <p:ext uri="{BB962C8B-B14F-4D97-AF65-F5344CB8AC3E}">
        <p14:creationId xmlns:p14="http://schemas.microsoft.com/office/powerpoint/2010/main" val="28737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7179-40C6-4003-B09C-4CC28CB5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8C07-0A07-426D-AB41-0EC68CE4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cs typeface="Times New Roman" panose="02020603050405020304" pitchFamily="18" charset="0"/>
              </a:rPr>
              <a:t>Lexical Error</a:t>
            </a:r>
          </a:p>
          <a:p>
            <a:pPr marL="0" indent="0" algn="ctr">
              <a:buNone/>
            </a:pPr>
            <a:r>
              <a:rPr lang="en-CA" sz="3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%, ~, /* unfinished comment</a:t>
            </a:r>
          </a:p>
          <a:p>
            <a:r>
              <a:rPr lang="en-CA" sz="2800" dirty="0">
                <a:cs typeface="Times New Roman" panose="02020603050405020304" pitchFamily="18" charset="0"/>
              </a:rPr>
              <a:t>Syntax Error </a:t>
            </a:r>
          </a:p>
          <a:p>
            <a:pPr marL="0" indent="0" algn="ctr">
              <a:buNone/>
            </a:pPr>
            <a:r>
              <a:rPr lang="en-CA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if(while)sum = return;</a:t>
            </a:r>
            <a:endParaRPr lang="en-CA" sz="2800" dirty="0">
              <a:cs typeface="Times New Roman" panose="02020603050405020304" pitchFamily="18" charset="0"/>
            </a:endParaRPr>
          </a:p>
          <a:p>
            <a:r>
              <a:rPr lang="en-CA" sz="2800" dirty="0">
                <a:cs typeface="Times New Roman" panose="02020603050405020304" pitchFamily="18" charset="0"/>
              </a:rPr>
              <a:t>Semantic Error</a:t>
            </a:r>
          </a:p>
          <a:p>
            <a:pPr marL="0" indent="0" algn="ctr">
              <a:buNone/>
            </a:pPr>
            <a:r>
              <a:rPr lang="en-CA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 sum = true;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CBD-72BE-47BA-A75C-D678059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</a:t>
            </a:r>
            <a:r>
              <a:rPr lang="en-US" sz="5400" b="1" dirty="0">
                <a:latin typeface="Consolas" panose="020B0609020204030204" pitchFamily="49" charset="0"/>
              </a:rPr>
              <a:t>4.flex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B16-CCC0-4EE1-BD57-36B97C8E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674620"/>
            <a:ext cx="4718684" cy="51866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Handles invalid character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7D27B-71D5-4084-96A8-2D477BAA5F7C}"/>
              </a:ext>
            </a:extLst>
          </p:cNvPr>
          <p:cNvSpPr/>
          <p:nvPr/>
        </p:nvSpPr>
        <p:spPr>
          <a:xfrm>
            <a:off x="6667499" y="889000"/>
            <a:ext cx="7069455" cy="6197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%{…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typedef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END, ERROR /* book-keeping */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 TokenType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whitespace	[ \t]+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	{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tokenCat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ERR; return ERROR;}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main(){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while(token != END){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printToken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printtoken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(const char * lexeme){…}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432F5-D33F-44CD-9644-48642B1988C2}"/>
              </a:ext>
            </a:extLst>
          </p:cNvPr>
          <p:cNvSpPr txBox="1"/>
          <p:nvPr/>
        </p:nvSpPr>
        <p:spPr>
          <a:xfrm>
            <a:off x="8814619" y="7086600"/>
            <a:ext cx="32070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Flex input file</a:t>
            </a:r>
          </a:p>
        </p:txBody>
      </p:sp>
    </p:spTree>
    <p:extLst>
      <p:ext uri="{BB962C8B-B14F-4D97-AF65-F5344CB8AC3E}">
        <p14:creationId xmlns:p14="http://schemas.microsoft.com/office/powerpoint/2010/main" val="26443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CBD-72BE-47BA-A75C-D678059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</a:t>
            </a:r>
            <a:r>
              <a:rPr lang="en-US" sz="5400" b="1" dirty="0">
                <a:latin typeface="Consolas" panose="020B0609020204030204" pitchFamily="49" charset="0"/>
              </a:rPr>
              <a:t>5.flex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B16-CCC0-4EE1-BD57-36B97C8E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674620"/>
            <a:ext cx="4718684" cy="51866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Neglects characters between “#” and “@”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7D27B-71D5-4084-96A8-2D477BAA5F7C}"/>
              </a:ext>
            </a:extLst>
          </p:cNvPr>
          <p:cNvSpPr/>
          <p:nvPr/>
        </p:nvSpPr>
        <p:spPr>
          <a:xfrm>
            <a:off x="6667499" y="889000"/>
            <a:ext cx="7069455" cy="6197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%{…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typedef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END, ERROR /* book-keeping */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 TokenType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comment	“#”.*”@”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{comment} {/* Neglects Characters */}</a:t>
            </a:r>
          </a:p>
          <a:p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main(){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yylex();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432F5-D33F-44CD-9644-48642B1988C2}"/>
              </a:ext>
            </a:extLst>
          </p:cNvPr>
          <p:cNvSpPr txBox="1"/>
          <p:nvPr/>
        </p:nvSpPr>
        <p:spPr>
          <a:xfrm>
            <a:off x="8814619" y="7086600"/>
            <a:ext cx="32070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Flex input file</a:t>
            </a:r>
          </a:p>
        </p:txBody>
      </p:sp>
    </p:spTree>
    <p:extLst>
      <p:ext uri="{BB962C8B-B14F-4D97-AF65-F5344CB8AC3E}">
        <p14:creationId xmlns:p14="http://schemas.microsoft.com/office/powerpoint/2010/main" val="7897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CBD-72BE-47BA-A75C-D678059F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7376400" cy="1920240"/>
          </a:xfrm>
        </p:spPr>
        <p:txBody>
          <a:bodyPr>
            <a:normAutofit/>
          </a:bodyPr>
          <a:lstStyle/>
          <a:p>
            <a:r>
              <a:rPr lang="en-US" sz="5400" dirty="0"/>
              <a:t>Example </a:t>
            </a:r>
            <a:r>
              <a:rPr lang="en-US" sz="5400" dirty="0" err="1">
                <a:latin typeface="Consolas" panose="020B0609020204030204" pitchFamily="49" charset="0"/>
              </a:rPr>
              <a:t>last</a:t>
            </a:r>
            <a:r>
              <a:rPr lang="en-US" sz="5400" b="1" dirty="0" err="1">
                <a:latin typeface="Consolas" panose="020B0609020204030204" pitchFamily="49" charset="0"/>
              </a:rPr>
              <a:t>.flex</a:t>
            </a:r>
            <a:endParaRPr lang="en-US" sz="5400" b="1" dirty="0"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B16-CCC0-4EE1-BD57-36B97C8E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674620"/>
            <a:ext cx="9604446" cy="51866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Combination of previous examples</a:t>
            </a:r>
          </a:p>
        </p:txBody>
      </p:sp>
    </p:spTree>
    <p:extLst>
      <p:ext uri="{BB962C8B-B14F-4D97-AF65-F5344CB8AC3E}">
        <p14:creationId xmlns:p14="http://schemas.microsoft.com/office/powerpoint/2010/main" val="335469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aleway Extra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257</Words>
  <Application>Microsoft Office PowerPoint</Application>
  <PresentationFormat>Custom</PresentationFormat>
  <Paragraphs>157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Raleway ExtraBold</vt:lpstr>
      <vt:lpstr>Raleway Light</vt:lpstr>
      <vt:lpstr>Raleway SemiBold</vt:lpstr>
      <vt:lpstr>Office Theme</vt:lpstr>
      <vt:lpstr>Flex Examples</vt:lpstr>
      <vt:lpstr>Lexeme vs TokenType</vt:lpstr>
      <vt:lpstr>Example 1.flex</vt:lpstr>
      <vt:lpstr>Example 2.flex</vt:lpstr>
      <vt:lpstr>Example 3.flex</vt:lpstr>
      <vt:lpstr>Error Handling</vt:lpstr>
      <vt:lpstr>Example 4.flex</vt:lpstr>
      <vt:lpstr>Example 5.flex</vt:lpstr>
      <vt:lpstr>Example last.flex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Mohammadreza Gholizadeh</dc:creator>
  <cp:lastModifiedBy>Mohammadreza Gholizadeh</cp:lastModifiedBy>
  <cp:revision>624</cp:revision>
  <dcterms:created xsi:type="dcterms:W3CDTF">2019-01-16T23:59:31Z</dcterms:created>
  <dcterms:modified xsi:type="dcterms:W3CDTF">2019-01-30T23:59:23Z</dcterms:modified>
</cp:coreProperties>
</file>