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2"/>
  </p:notesMasterIdLst>
  <p:sldIdLst>
    <p:sldId id="256" r:id="rId5"/>
    <p:sldId id="270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1" r:id="rId53"/>
    <p:sldId id="322" r:id="rId54"/>
    <p:sldId id="323" r:id="rId55"/>
    <p:sldId id="324" r:id="rId56"/>
    <p:sldId id="325" r:id="rId57"/>
    <p:sldId id="326" r:id="rId58"/>
    <p:sldId id="327" r:id="rId59"/>
    <p:sldId id="328" r:id="rId60"/>
    <p:sldId id="329" r:id="rId61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529" autoAdjust="0"/>
  </p:normalViewPr>
  <p:slideViewPr>
    <p:cSldViewPr>
      <p:cViewPr>
        <p:scale>
          <a:sx n="75" d="100"/>
          <a:sy n="75" d="100"/>
        </p:scale>
        <p:origin x="-2652" y="-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58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098" y="0"/>
            <a:ext cx="2944958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46D65-C962-4CB2-A64B-169696AEC8A5}" type="datetimeFigureOut">
              <a:rPr lang="en-GB" smtClean="0"/>
              <a:pPr/>
              <a:t>14/06/2017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606" y="4715710"/>
            <a:ext cx="5438464" cy="446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242"/>
            <a:ext cx="2944958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098" y="9428242"/>
            <a:ext cx="2944958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83523-0E53-4327-861D-F2BE575076F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839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83523-0E53-4327-861D-F2BE575076F2}" type="slidenum">
              <a:rPr lang="en-GB" smtClean="0"/>
              <a:pPr/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1750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Title Slid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BZ white 60 for ppt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0100" y="1071546"/>
            <a:ext cx="7543800" cy="10001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Aft>
                <a:spcPts val="0"/>
              </a:spcAft>
              <a:defRPr sz="3600"/>
            </a:lvl1pPr>
          </a:lstStyle>
          <a:p>
            <a:r>
              <a:rPr lang="en-GB" dirty="0" smtClean="0"/>
              <a:t>Generic title slide – type heading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8B9596"/>
                </a:solidFill>
              </a:defRPr>
            </a:lvl1pPr>
          </a:lstStyle>
          <a:p>
            <a:fld id="{7DE16A9C-B6C6-41B6-9AB3-1A73FC5CCEBF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1287478"/>
            <a:ext cx="8001056" cy="4356100"/>
          </a:xfrm>
          <a:prstGeom prst="rect">
            <a:avLst/>
          </a:prstGeom>
        </p:spPr>
        <p:txBody>
          <a:bodyPr lIns="0" tIns="0" rIns="0" bIns="0"/>
          <a:lstStyle>
            <a:lvl1pPr marL="180975" indent="-180975" defTabSz="7981950">
              <a:buClr>
                <a:schemeClr val="accent1"/>
              </a:buClr>
              <a:buFont typeface="Verdana" pitchFamily="34" charset="0"/>
              <a:buChar char="•"/>
              <a:tabLst/>
              <a:defRPr>
                <a:solidFill>
                  <a:schemeClr val="tx1"/>
                </a:solidFill>
              </a:defRPr>
            </a:lvl1pPr>
            <a:lvl2pPr marL="628650" indent="-180975" defTabSz="7400925">
              <a:buFont typeface="Courier New" pitchFamily="49" charset="0"/>
              <a:buChar char="o"/>
              <a:tabLst/>
              <a:defRPr>
                <a:solidFill>
                  <a:schemeClr val="tx1"/>
                </a:solidFill>
              </a:defRPr>
            </a:lvl2pPr>
            <a:lvl3pPr marL="1076325" indent="-173038" defTabSz="7110413">
              <a:buFont typeface="Wingdings" pitchFamily="2" charset="2"/>
              <a:buChar char="§"/>
              <a:tabLst/>
              <a:defRPr sz="1300">
                <a:solidFill>
                  <a:schemeClr val="tx1"/>
                </a:solidFill>
              </a:defRPr>
            </a:lvl3pPr>
            <a:lvl4pPr marL="1524000" indent="-180975">
              <a:buClr>
                <a:schemeClr val="accent1"/>
              </a:buClr>
              <a:buSzPct val="75000"/>
              <a:tabLst/>
              <a:defRPr sz="1200">
                <a:solidFill>
                  <a:schemeClr val="tx1"/>
                </a:solidFill>
              </a:defRPr>
            </a:lvl4pPr>
            <a:lvl5pPr marL="1884363" indent="-179388" defTabSz="3049588">
              <a:buSzPct val="75000"/>
              <a:buFont typeface="Verdana" pitchFamily="34" charset="0"/>
              <a:buChar char="•"/>
              <a:tabLst/>
              <a:defRPr sz="1100" baseline="0">
                <a:solidFill>
                  <a:schemeClr val="tx1"/>
                </a:solidFill>
              </a:defRPr>
            </a:lvl5pPr>
            <a:lvl6pPr marL="1884363" indent="0" defTabSz="7981950">
              <a:buNone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5" name="Title Placeholder 2"/>
          <p:cNvSpPr>
            <a:spLocks noGrp="1"/>
          </p:cNvSpPr>
          <p:nvPr>
            <p:ph type="title" hasCustomPrompt="1"/>
          </p:nvPr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22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Example of a content slide</a:t>
            </a:r>
            <a:endParaRPr lang="en-US" dirty="0"/>
          </a:p>
        </p:txBody>
      </p:sp>
      <p:pic>
        <p:nvPicPr>
          <p:cNvPr id="6" name="Picture 9" descr="BZ white 37 for ppt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5780088"/>
            <a:ext cx="9145588" cy="1077912"/>
          </a:xfrm>
          <a:prstGeom prst="rect">
            <a:avLst/>
          </a:prstGeom>
          <a:noFill/>
        </p:spPr>
      </p:pic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8B9596"/>
                </a:solidFill>
              </a:defRPr>
            </a:lvl1pPr>
          </a:lstStyle>
          <a:p>
            <a:fld id="{7DE16A9C-B6C6-41B6-9AB3-1A73FC5CCEBF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71472" y="1070878"/>
            <a:ext cx="8001056" cy="64361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1472" y="1857364"/>
            <a:ext cx="8001056" cy="371477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8B9596"/>
                </a:solidFill>
              </a:defRPr>
            </a:lvl1pPr>
          </a:lstStyle>
          <a:p>
            <a:fld id="{7DE16A9C-B6C6-41B6-9AB3-1A73FC5CCEBF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3" r:id="rId2"/>
  </p:sldLayoutIdLst>
  <p:hf hdr="0" ft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ts val="0"/>
        </a:spcAft>
        <a:defRPr sz="3600">
          <a:solidFill>
            <a:srgbClr val="B6406E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2200"/>
        </a:lnSpc>
        <a:spcBef>
          <a:spcPct val="0"/>
        </a:spcBef>
        <a:spcAft>
          <a:spcPct val="20000"/>
        </a:spcAft>
        <a:defRPr sz="2200">
          <a:solidFill>
            <a:srgbClr val="B6406E"/>
          </a:solidFill>
          <a:latin typeface="Times New Roman" pitchFamily="18" charset="0"/>
          <a:ea typeface="ＭＳ Ｐゴシック" pitchFamily="16" charset="-128"/>
        </a:defRPr>
      </a:lvl2pPr>
      <a:lvl3pPr algn="l" rtl="0" eaLnBrk="1" fontAlgn="base" hangingPunct="1">
        <a:lnSpc>
          <a:spcPts val="2200"/>
        </a:lnSpc>
        <a:spcBef>
          <a:spcPct val="0"/>
        </a:spcBef>
        <a:spcAft>
          <a:spcPct val="20000"/>
        </a:spcAft>
        <a:defRPr sz="2200">
          <a:solidFill>
            <a:srgbClr val="B6406E"/>
          </a:solidFill>
          <a:latin typeface="Times New Roman" pitchFamily="18" charset="0"/>
          <a:ea typeface="ＭＳ Ｐゴシック" pitchFamily="16" charset="-128"/>
        </a:defRPr>
      </a:lvl3pPr>
      <a:lvl4pPr algn="l" rtl="0" eaLnBrk="1" fontAlgn="base" hangingPunct="1">
        <a:lnSpc>
          <a:spcPts val="2200"/>
        </a:lnSpc>
        <a:spcBef>
          <a:spcPct val="0"/>
        </a:spcBef>
        <a:spcAft>
          <a:spcPct val="20000"/>
        </a:spcAft>
        <a:defRPr sz="2200">
          <a:solidFill>
            <a:srgbClr val="B6406E"/>
          </a:solidFill>
          <a:latin typeface="Times New Roman" pitchFamily="18" charset="0"/>
          <a:ea typeface="ＭＳ Ｐゴシック" pitchFamily="16" charset="-128"/>
        </a:defRPr>
      </a:lvl4pPr>
      <a:lvl5pPr algn="l" rtl="0" eaLnBrk="1" fontAlgn="base" hangingPunct="1">
        <a:lnSpc>
          <a:spcPts val="2200"/>
        </a:lnSpc>
        <a:spcBef>
          <a:spcPct val="0"/>
        </a:spcBef>
        <a:spcAft>
          <a:spcPct val="20000"/>
        </a:spcAft>
        <a:defRPr sz="2200">
          <a:solidFill>
            <a:srgbClr val="B6406E"/>
          </a:solidFill>
          <a:latin typeface="Times New Roman" pitchFamily="18" charset="0"/>
          <a:ea typeface="ＭＳ Ｐゴシック" pitchFamily="16" charset="-128"/>
        </a:defRPr>
      </a:lvl5pPr>
      <a:lvl6pPr marL="457200" algn="l" rtl="0" eaLnBrk="1" fontAlgn="base" hangingPunct="1">
        <a:lnSpc>
          <a:spcPts val="2200"/>
        </a:lnSpc>
        <a:spcBef>
          <a:spcPct val="0"/>
        </a:spcBef>
        <a:spcAft>
          <a:spcPct val="20000"/>
        </a:spcAft>
        <a:defRPr sz="2200">
          <a:solidFill>
            <a:srgbClr val="B6406E"/>
          </a:solidFill>
          <a:latin typeface="Times New Roman" pitchFamily="18" charset="0"/>
          <a:ea typeface="ＭＳ Ｐゴシック" pitchFamily="16" charset="-128"/>
        </a:defRPr>
      </a:lvl6pPr>
      <a:lvl7pPr marL="914400" algn="l" rtl="0" eaLnBrk="1" fontAlgn="base" hangingPunct="1">
        <a:lnSpc>
          <a:spcPts val="2200"/>
        </a:lnSpc>
        <a:spcBef>
          <a:spcPct val="0"/>
        </a:spcBef>
        <a:spcAft>
          <a:spcPct val="20000"/>
        </a:spcAft>
        <a:defRPr sz="2200">
          <a:solidFill>
            <a:srgbClr val="B6406E"/>
          </a:solidFill>
          <a:latin typeface="Times New Roman" pitchFamily="18" charset="0"/>
          <a:ea typeface="ＭＳ Ｐゴシック" pitchFamily="16" charset="-128"/>
        </a:defRPr>
      </a:lvl7pPr>
      <a:lvl8pPr marL="1371600" algn="l" rtl="0" eaLnBrk="1" fontAlgn="base" hangingPunct="1">
        <a:lnSpc>
          <a:spcPts val="2200"/>
        </a:lnSpc>
        <a:spcBef>
          <a:spcPct val="0"/>
        </a:spcBef>
        <a:spcAft>
          <a:spcPct val="20000"/>
        </a:spcAft>
        <a:defRPr sz="2200">
          <a:solidFill>
            <a:srgbClr val="B6406E"/>
          </a:solidFill>
          <a:latin typeface="Times New Roman" pitchFamily="18" charset="0"/>
          <a:ea typeface="ＭＳ Ｐゴシック" pitchFamily="16" charset="-128"/>
        </a:defRPr>
      </a:lvl8pPr>
      <a:lvl9pPr marL="1828800" algn="l" rtl="0" eaLnBrk="1" fontAlgn="base" hangingPunct="1">
        <a:lnSpc>
          <a:spcPts val="2200"/>
        </a:lnSpc>
        <a:spcBef>
          <a:spcPct val="0"/>
        </a:spcBef>
        <a:spcAft>
          <a:spcPct val="20000"/>
        </a:spcAft>
        <a:defRPr sz="2200">
          <a:solidFill>
            <a:srgbClr val="B6406E"/>
          </a:solidFill>
          <a:latin typeface="Times New Roman" pitchFamily="18" charset="0"/>
          <a:ea typeface="ＭＳ Ｐゴシック" pitchFamily="16" charset="-128"/>
        </a:defRPr>
      </a:lvl9pPr>
    </p:titleStyle>
    <p:bodyStyle>
      <a:lvl1pPr marL="182563" indent="-182563" algn="l" defTabSz="290513" rtl="0" eaLnBrk="1" fontAlgn="base" hangingPunct="1">
        <a:lnSpc>
          <a:spcPts val="1600"/>
        </a:lnSpc>
        <a:spcBef>
          <a:spcPct val="0"/>
        </a:spcBef>
        <a:spcAft>
          <a:spcPct val="50000"/>
        </a:spcAft>
        <a:buClr>
          <a:schemeClr val="accent1"/>
        </a:buClr>
        <a:buSzPct val="110000"/>
        <a:buChar char="•"/>
        <a:tabLst>
          <a:tab pos="3492500" algn="l"/>
        </a:tabLst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179388" algn="l" defTabSz="7981950" rtl="0" eaLnBrk="1" fontAlgn="base" hangingPunct="1">
        <a:lnSpc>
          <a:spcPts val="1600"/>
        </a:lnSpc>
        <a:spcBef>
          <a:spcPct val="0"/>
        </a:spcBef>
        <a:spcAft>
          <a:spcPct val="50000"/>
        </a:spcAft>
        <a:buFont typeface="Courier New" pitchFamily="49" charset="0"/>
        <a:buChar char="o"/>
        <a:tabLst/>
        <a:defRPr sz="1400">
          <a:solidFill>
            <a:schemeClr val="tx1"/>
          </a:solidFill>
          <a:latin typeface="+mn-lt"/>
          <a:ea typeface="+mn-ea"/>
        </a:defRPr>
      </a:lvl2pPr>
      <a:lvl3pPr marL="1079500" indent="-176213" algn="l" defTabSz="290513" rtl="0" eaLnBrk="1" fontAlgn="base" hangingPunct="1">
        <a:lnSpc>
          <a:spcPts val="1600"/>
        </a:lnSpc>
        <a:spcBef>
          <a:spcPct val="0"/>
        </a:spcBef>
        <a:spcAft>
          <a:spcPct val="50000"/>
        </a:spcAft>
        <a:buFont typeface="Wingdings" pitchFamily="2" charset="2"/>
        <a:buChar char="§"/>
        <a:tabLst>
          <a:tab pos="3492500" algn="l"/>
        </a:tabLst>
        <a:defRPr sz="1300">
          <a:solidFill>
            <a:schemeClr val="tx1"/>
          </a:solidFill>
          <a:latin typeface="+mn-lt"/>
          <a:ea typeface="+mn-ea"/>
        </a:defRPr>
      </a:lvl3pPr>
      <a:lvl4pPr marL="1349375" indent="195263" algn="l" defTabSz="7799388" rtl="0" eaLnBrk="1" fontAlgn="base" hangingPunct="1">
        <a:lnSpc>
          <a:spcPts val="1600"/>
        </a:lnSpc>
        <a:spcBef>
          <a:spcPct val="0"/>
        </a:spcBef>
        <a:spcAft>
          <a:spcPct val="50000"/>
        </a:spcAft>
        <a:buClr>
          <a:schemeClr val="accent1"/>
        </a:buClr>
        <a:buChar char="•"/>
        <a:tabLst>
          <a:tab pos="3492500" algn="l"/>
        </a:tabLst>
        <a:defRPr sz="1200">
          <a:solidFill>
            <a:schemeClr val="tx1"/>
          </a:solidFill>
          <a:latin typeface="+mn-lt"/>
          <a:ea typeface="+mn-ea"/>
        </a:defRPr>
      </a:lvl4pPr>
      <a:lvl5pPr marL="1724025" indent="160338" algn="l" defTabSz="7799388" rtl="0" eaLnBrk="1" fontAlgn="base" hangingPunct="1">
        <a:lnSpc>
          <a:spcPts val="1600"/>
        </a:lnSpc>
        <a:spcBef>
          <a:spcPct val="0"/>
        </a:spcBef>
        <a:spcAft>
          <a:spcPct val="50000"/>
        </a:spcAft>
        <a:buSzPct val="80000"/>
        <a:buChar char="•"/>
        <a:tabLst/>
        <a:defRPr sz="1100">
          <a:solidFill>
            <a:schemeClr val="tx1"/>
          </a:solidFill>
          <a:latin typeface="+mn-lt"/>
          <a:ea typeface="+mn-ea"/>
        </a:defRPr>
      </a:lvl5pPr>
      <a:lvl6pPr marL="1792288" indent="92075" algn="l" defTabSz="7981950" rtl="0" eaLnBrk="1" fontAlgn="base" hangingPunct="1">
        <a:lnSpc>
          <a:spcPts val="1600"/>
        </a:lnSpc>
        <a:spcBef>
          <a:spcPct val="0"/>
        </a:spcBef>
        <a:spcAft>
          <a:spcPct val="50000"/>
        </a:spcAft>
        <a:buSzPct val="80000"/>
        <a:buNone/>
        <a:defRPr sz="1100">
          <a:solidFill>
            <a:srgbClr val="4E5052"/>
          </a:solidFill>
          <a:latin typeface="+mn-lt"/>
          <a:ea typeface="+mn-ea"/>
        </a:defRPr>
      </a:lvl6pPr>
      <a:lvl7pPr marL="2638425" indent="190500" algn="l" rtl="0" eaLnBrk="1" fontAlgn="base" hangingPunct="1">
        <a:lnSpc>
          <a:spcPts val="1600"/>
        </a:lnSpc>
        <a:spcBef>
          <a:spcPct val="0"/>
        </a:spcBef>
        <a:spcAft>
          <a:spcPct val="50000"/>
        </a:spcAft>
        <a:buSzPct val="80000"/>
        <a:buNone/>
        <a:defRPr sz="1400">
          <a:solidFill>
            <a:srgbClr val="4E5052"/>
          </a:solidFill>
          <a:latin typeface="+mn-lt"/>
          <a:ea typeface="+mn-ea"/>
        </a:defRPr>
      </a:lvl7pPr>
      <a:lvl8pPr marL="3095625" indent="190500" algn="l" rtl="0" eaLnBrk="1" fontAlgn="base" hangingPunct="1">
        <a:lnSpc>
          <a:spcPts val="1600"/>
        </a:lnSpc>
        <a:spcBef>
          <a:spcPct val="0"/>
        </a:spcBef>
        <a:spcAft>
          <a:spcPct val="50000"/>
        </a:spcAft>
        <a:buSzPct val="80000"/>
        <a:buChar char="•"/>
        <a:defRPr sz="1400">
          <a:solidFill>
            <a:srgbClr val="4E5052"/>
          </a:solidFill>
          <a:latin typeface="+mn-lt"/>
          <a:ea typeface="+mn-ea"/>
        </a:defRPr>
      </a:lvl8pPr>
      <a:lvl9pPr marL="3552825" indent="190500" algn="l" rtl="0" eaLnBrk="1" fontAlgn="base" hangingPunct="1">
        <a:lnSpc>
          <a:spcPts val="1600"/>
        </a:lnSpc>
        <a:spcBef>
          <a:spcPct val="0"/>
        </a:spcBef>
        <a:spcAft>
          <a:spcPct val="50000"/>
        </a:spcAft>
        <a:buSzPct val="80000"/>
        <a:buChar char="•"/>
        <a:defRPr sz="1400">
          <a:solidFill>
            <a:srgbClr val="4E505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washington.edu/chudler/facts.html" TargetMode="External"/><Relationship Id="rId7" Type="http://schemas.openxmlformats.org/officeDocument/2006/relationships/image" Target="../media/image22.png"/><Relationship Id="rId2" Type="http://schemas.openxmlformats.org/officeDocument/2006/relationships/hyperlink" Target="https://en.wikipedia.org/wiki/List_of_animals_by_number_of_neur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://makeyourownneuralnetwork.blogspot.co.uk/2016/01/a-gentle-introduction-to-calculus.ht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0100" y="1071546"/>
            <a:ext cx="7543800" cy="458970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DIY Machine Learning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>A quick intro and implementation of ML solutions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>Abdul </a:t>
            </a:r>
            <a:r>
              <a:rPr lang="en-GB" sz="2400" dirty="0" err="1" smtClean="0"/>
              <a:t>Baruwa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Classifying </a:t>
            </a: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Shape 185" descr="part1_bugs2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52625" y="1114425"/>
            <a:ext cx="5238750" cy="5238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730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Classifying</a:t>
            </a: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Shape 191" descr="part1_bugs3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52625" y="1266825"/>
            <a:ext cx="5238750" cy="5238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54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Classifying</a:t>
            </a: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Shape 191" descr="part1_bugs3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52625" y="1266825"/>
            <a:ext cx="5238750" cy="5238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252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Classifying</a:t>
            </a: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Shape 197" descr="part1_bugs4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52625" y="1266825"/>
            <a:ext cx="5238750" cy="5238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641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Classifying</a:t>
            </a: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Shape 203" descr="part1_bugs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52625" y="1266825"/>
            <a:ext cx="5238750" cy="5238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443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Classifying</a:t>
            </a: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71472" y="2780928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 fontScale="85000" lnSpcReduction="2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Classifying</a:t>
            </a: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is just</a:t>
            </a:r>
            <a:r>
              <a:rPr kumimoji="0" lang="en-GB" sz="22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GB" sz="3200" b="1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Prediction</a:t>
            </a: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1711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Learning from data</a:t>
            </a: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71170"/>
              </p:ext>
            </p:extLst>
          </p:nvPr>
        </p:nvGraphicFramePr>
        <p:xfrm>
          <a:off x="1187624" y="1700808"/>
          <a:ext cx="6360368" cy="1594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092"/>
                <a:gridCol w="1590092"/>
                <a:gridCol w="1590092"/>
                <a:gridCol w="1590092"/>
              </a:tblGrid>
              <a:tr h="614173">
                <a:tc>
                  <a:txBody>
                    <a:bodyPr/>
                    <a:lstStyle/>
                    <a:p>
                      <a:r>
                        <a:rPr lang="en-GB" dirty="0" smtClean="0"/>
                        <a:t>Example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Width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Length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Type</a:t>
                      </a:r>
                      <a:endParaRPr lang="en-GB" dirty="0"/>
                    </a:p>
                  </a:txBody>
                  <a:tcPr/>
                </a:tc>
              </a:tr>
              <a:tr h="35583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ladybird</a:t>
                      </a:r>
                      <a:endParaRPr lang="en-GB" dirty="0"/>
                    </a:p>
                  </a:txBody>
                  <a:tcPr/>
                </a:tc>
              </a:tr>
              <a:tr h="614173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Caterpillar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26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Metric to Imperial Conversion</a:t>
            </a: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Shape 222" descr="part1_classifier1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33562" y="1147762"/>
            <a:ext cx="5476875" cy="5476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351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Metric to Imperial Conversion</a:t>
            </a: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Shape 228" descr="part1_classifier2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7375" y="1171575"/>
            <a:ext cx="5429250" cy="54292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229"/>
          <p:cNvSpPr txBox="1"/>
          <p:nvPr/>
        </p:nvSpPr>
        <p:spPr>
          <a:xfrm>
            <a:off x="4801600" y="2966825"/>
            <a:ext cx="2719800" cy="62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dirty="0">
                <a:solidFill>
                  <a:srgbClr val="990000"/>
                </a:solidFill>
                <a:latin typeface="Indie Flower"/>
                <a:ea typeface="Indie Flower"/>
                <a:cs typeface="Indie Flower"/>
                <a:sym typeface="Indie Flower"/>
              </a:rPr>
              <a:t>not a good separator</a:t>
            </a:r>
          </a:p>
        </p:txBody>
      </p:sp>
      <p:sp>
        <p:nvSpPr>
          <p:cNvPr id="8" name="Shape 230"/>
          <p:cNvSpPr/>
          <p:nvPr/>
        </p:nvSpPr>
        <p:spPr>
          <a:xfrm>
            <a:off x="6264850" y="3398550"/>
            <a:ext cx="615650" cy="1385675"/>
          </a:xfrm>
          <a:custGeom>
            <a:avLst/>
            <a:gdLst/>
            <a:ahLst/>
            <a:cxnLst/>
            <a:rect l="0" t="0" r="0" b="0"/>
            <a:pathLst>
              <a:path w="24626" h="55427" extrusionOk="0">
                <a:moveTo>
                  <a:pt x="0" y="0"/>
                </a:moveTo>
                <a:cubicBezTo>
                  <a:pt x="11241" y="7271"/>
                  <a:pt x="18981" y="22007"/>
                  <a:pt x="18981" y="35396"/>
                </a:cubicBezTo>
                <a:cubicBezTo>
                  <a:pt x="18981" y="39422"/>
                  <a:pt x="18780" y="43464"/>
                  <a:pt x="18211" y="47451"/>
                </a:cubicBezTo>
                <a:cubicBezTo>
                  <a:pt x="17931" y="49404"/>
                  <a:pt x="17894" y="51386"/>
                  <a:pt x="17698" y="53350"/>
                </a:cubicBezTo>
                <a:cubicBezTo>
                  <a:pt x="17637" y="53951"/>
                  <a:pt x="17666" y="55707"/>
                  <a:pt x="17442" y="55146"/>
                </a:cubicBezTo>
                <a:cubicBezTo>
                  <a:pt x="16507" y="52811"/>
                  <a:pt x="16067" y="50298"/>
                  <a:pt x="15133" y="47964"/>
                </a:cubicBezTo>
                <a:cubicBezTo>
                  <a:pt x="14731" y="46959"/>
                  <a:pt x="14107" y="43804"/>
                  <a:pt x="14107" y="44886"/>
                </a:cubicBezTo>
                <a:cubicBezTo>
                  <a:pt x="14107" y="48141"/>
                  <a:pt x="16039" y="56495"/>
                  <a:pt x="17955" y="53863"/>
                </a:cubicBezTo>
                <a:cubicBezTo>
                  <a:pt x="19533" y="51693"/>
                  <a:pt x="20449" y="49084"/>
                  <a:pt x="22059" y="46938"/>
                </a:cubicBezTo>
                <a:cubicBezTo>
                  <a:pt x="22756" y="46007"/>
                  <a:pt x="23288" y="43294"/>
                  <a:pt x="24111" y="44117"/>
                </a:cubicBezTo>
                <a:cubicBezTo>
                  <a:pt x="26309" y="46315"/>
                  <a:pt x="20391" y="49181"/>
                  <a:pt x="19237" y="52068"/>
                </a:cubicBezTo>
              </a:path>
            </a:pathLst>
          </a:custGeom>
          <a:noFill/>
          <a:ln w="19050" cap="flat" cmpd="sng">
            <a:solidFill>
              <a:srgbClr val="990000"/>
            </a:solidFill>
            <a:prstDash val="solid"/>
            <a:round/>
            <a:headEnd type="none" w="lg" len="lg"/>
            <a:tailEnd type="none" w="lg" len="lg"/>
          </a:ln>
        </p:spPr>
      </p:sp>
    </p:spTree>
    <p:extLst>
      <p:ext uri="{BB962C8B-B14F-4D97-AF65-F5344CB8AC3E}">
        <p14:creationId xmlns:p14="http://schemas.microsoft.com/office/powerpoint/2010/main" val="38311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Metric to Imperial Conversion</a:t>
            </a: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Shape 236" descr="part1_classifier2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7375" y="1171575"/>
            <a:ext cx="5429250" cy="5429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hape 237"/>
          <p:cNvCxnSpPr/>
          <p:nvPr/>
        </p:nvCxnSpPr>
        <p:spPr>
          <a:xfrm rot="10800000" flipH="1">
            <a:off x="2911125" y="3687000"/>
            <a:ext cx="4918500" cy="187890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" name="Shape 238"/>
          <p:cNvSpPr/>
          <p:nvPr/>
        </p:nvSpPr>
        <p:spPr>
          <a:xfrm>
            <a:off x="7393066" y="3945853"/>
            <a:ext cx="228900" cy="715925"/>
          </a:xfrm>
          <a:custGeom>
            <a:avLst/>
            <a:gdLst/>
            <a:ahLst/>
            <a:cxnLst/>
            <a:rect l="0" t="0" r="0" b="0"/>
            <a:pathLst>
              <a:path w="9156" h="28637" extrusionOk="0">
                <a:moveTo>
                  <a:pt x="1810" y="28637"/>
                </a:moveTo>
                <a:cubicBezTo>
                  <a:pt x="5513" y="23081"/>
                  <a:pt x="6453" y="15433"/>
                  <a:pt x="5144" y="8887"/>
                </a:cubicBezTo>
                <a:cubicBezTo>
                  <a:pt x="4698" y="6659"/>
                  <a:pt x="4290" y="4219"/>
                  <a:pt x="2836" y="2475"/>
                </a:cubicBezTo>
                <a:cubicBezTo>
                  <a:pt x="2216" y="1732"/>
                  <a:pt x="1320" y="-381"/>
                  <a:pt x="784" y="423"/>
                </a:cubicBezTo>
                <a:cubicBezTo>
                  <a:pt x="-401" y="2201"/>
                  <a:pt x="784" y="8972"/>
                  <a:pt x="784" y="6835"/>
                </a:cubicBezTo>
                <a:cubicBezTo>
                  <a:pt x="784" y="4610"/>
                  <a:pt x="-1042" y="947"/>
                  <a:pt x="1040" y="166"/>
                </a:cubicBezTo>
                <a:cubicBezTo>
                  <a:pt x="2764" y="-481"/>
                  <a:pt x="4522" y="1394"/>
                  <a:pt x="6170" y="2218"/>
                </a:cubicBezTo>
                <a:cubicBezTo>
                  <a:pt x="6227" y="2246"/>
                  <a:pt x="8984" y="4021"/>
                  <a:pt x="8992" y="4014"/>
                </a:cubicBezTo>
                <a:cubicBezTo>
                  <a:pt x="9646" y="3359"/>
                  <a:pt x="7435" y="3012"/>
                  <a:pt x="6683" y="2475"/>
                </a:cubicBezTo>
                <a:cubicBezTo>
                  <a:pt x="5029" y="1293"/>
                  <a:pt x="3072" y="166"/>
                  <a:pt x="1040" y="166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1" name="Shape 239"/>
          <p:cNvSpPr txBox="1"/>
          <p:nvPr/>
        </p:nvSpPr>
        <p:spPr>
          <a:xfrm>
            <a:off x="4673325" y="3264725"/>
            <a:ext cx="2719800" cy="62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dirty="0">
                <a:solidFill>
                  <a:schemeClr val="accent2"/>
                </a:solidFill>
                <a:latin typeface="Indie Flower"/>
                <a:ea typeface="Indie Flower"/>
                <a:cs typeface="Indie Flower"/>
                <a:sym typeface="Indie Flower"/>
              </a:rPr>
              <a:t>shift the line up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dirty="0">
                <a:solidFill>
                  <a:schemeClr val="accent2"/>
                </a:solidFill>
                <a:latin typeface="Indie Flower"/>
                <a:ea typeface="Indie Flower"/>
                <a:cs typeface="Indie Flower"/>
                <a:sym typeface="Indie Flower"/>
              </a:rPr>
              <a:t>just above the training data point</a:t>
            </a:r>
          </a:p>
        </p:txBody>
      </p:sp>
    </p:spTree>
    <p:extLst>
      <p:ext uri="{BB962C8B-B14F-4D97-AF65-F5344CB8AC3E}">
        <p14:creationId xmlns:p14="http://schemas.microsoft.com/office/powerpoint/2010/main" val="322026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571472" y="1429876"/>
            <a:ext cx="8001056" cy="430338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800" dirty="0" smtClean="0"/>
              <a:t>Background</a:t>
            </a:r>
          </a:p>
          <a:p>
            <a:pPr lvl="1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GB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Metric to Imperial Conversion</a:t>
            </a: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Shape 245" descr="part1_classifier_refinements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8250" y="1142984"/>
            <a:ext cx="6667500" cy="48062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661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to update the parameter</a:t>
            </a: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Shape 251" descr="part1_classifier_deltaAx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0225" y="1582637"/>
            <a:ext cx="5128776" cy="36927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252"/>
          <p:cNvSpPr txBox="1"/>
          <p:nvPr/>
        </p:nvSpPr>
        <p:spPr>
          <a:xfrm>
            <a:off x="5670750" y="1923450"/>
            <a:ext cx="3254100" cy="301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latin typeface="Indie Flower"/>
                <a:ea typeface="Indie Flower"/>
                <a:cs typeface="Indie Flower"/>
                <a:sym typeface="Indie Flower"/>
              </a:rPr>
              <a:t>error = target - actual</a:t>
            </a:r>
          </a:p>
          <a:p>
            <a:pPr lvl="0" algn="ctr" rtl="0">
              <a:spcBef>
                <a:spcPts val="0"/>
              </a:spcBef>
              <a:buNone/>
            </a:pPr>
            <a:endParaRPr sz="1800" b="1">
              <a:latin typeface="Indie Flower"/>
              <a:ea typeface="Indie Flower"/>
              <a:cs typeface="Indie Flower"/>
              <a:sym typeface="Indie Flower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latin typeface="Indie Flower"/>
                <a:ea typeface="Indie Flower"/>
                <a:cs typeface="Indie Flower"/>
                <a:sym typeface="Indie Flower"/>
              </a:rPr>
              <a:t>E = (A + </a:t>
            </a:r>
            <a:r>
              <a:rPr lang="en-GB" sz="1800" b="1">
                <a:solidFill>
                  <a:srgbClr val="CC0000"/>
                </a:solidFill>
                <a:latin typeface="Indie Flower"/>
                <a:ea typeface="Indie Flower"/>
                <a:cs typeface="Indie Flower"/>
                <a:sym typeface="Indie Flower"/>
              </a:rPr>
              <a:t>ΔA</a:t>
            </a:r>
            <a:r>
              <a:rPr lang="en-GB" sz="1800" b="1">
                <a:latin typeface="Indie Flower"/>
                <a:ea typeface="Indie Flower"/>
                <a:cs typeface="Indie Flower"/>
                <a:sym typeface="Indie Flower"/>
              </a:rPr>
              <a:t>)x - Ax</a:t>
            </a:r>
          </a:p>
          <a:p>
            <a:pPr lvl="0" algn="ctr" rtl="0">
              <a:spcBef>
                <a:spcPts val="0"/>
              </a:spcBef>
              <a:buNone/>
            </a:pPr>
            <a:endParaRPr sz="1800" b="1">
              <a:latin typeface="Indie Flower"/>
              <a:ea typeface="Indie Flower"/>
              <a:cs typeface="Indie Flower"/>
              <a:sym typeface="Indie Flower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latin typeface="Indie Flower"/>
                <a:ea typeface="Indie Flower"/>
                <a:cs typeface="Indie Flower"/>
                <a:sym typeface="Indie Flower"/>
              </a:rPr>
              <a:t/>
            </a:r>
            <a:br>
              <a:rPr lang="en-GB" sz="1800" b="1">
                <a:latin typeface="Indie Flower"/>
                <a:ea typeface="Indie Flower"/>
                <a:cs typeface="Indie Flower"/>
                <a:sym typeface="Indie Flower"/>
              </a:rPr>
            </a:br>
            <a:r>
              <a:rPr lang="en-GB" sz="1800" b="1">
                <a:solidFill>
                  <a:srgbClr val="CC0000"/>
                </a:solidFill>
                <a:latin typeface="Indie Flower"/>
                <a:ea typeface="Indie Flower"/>
                <a:cs typeface="Indie Flower"/>
                <a:sym typeface="Indie Flower"/>
              </a:rPr>
              <a:t>ΔA</a:t>
            </a:r>
            <a:r>
              <a:rPr lang="en-GB" sz="1800" b="1">
                <a:latin typeface="Indie Flower"/>
                <a:ea typeface="Indie Flower"/>
                <a:cs typeface="Indie Flower"/>
                <a:sym typeface="Indie Flower"/>
              </a:rPr>
              <a:t> = E / x</a:t>
            </a:r>
          </a:p>
        </p:txBody>
      </p:sp>
    </p:spTree>
    <p:extLst>
      <p:ext uri="{BB962C8B-B14F-4D97-AF65-F5344CB8AC3E}">
        <p14:creationId xmlns:p14="http://schemas.microsoft.com/office/powerpoint/2010/main" val="86958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71472" y="332656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Metric to Imperial Conversion</a:t>
            </a: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Shape 258" descr="part1_classifier_refinements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07704" y="692696"/>
            <a:ext cx="66675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259"/>
          <p:cNvSpPr txBox="1"/>
          <p:nvPr/>
        </p:nvSpPr>
        <p:spPr>
          <a:xfrm>
            <a:off x="4948600" y="1253825"/>
            <a:ext cx="3058500" cy="104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 dirty="0">
                <a:solidFill>
                  <a:srgbClr val="CC0000"/>
                </a:solidFill>
                <a:latin typeface="Indie Flower"/>
                <a:ea typeface="Indie Flower"/>
                <a:cs typeface="Indie Flower"/>
                <a:sym typeface="Indie Flower"/>
              </a:rPr>
              <a:t>Oh no!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b="1" dirty="0">
                <a:solidFill>
                  <a:srgbClr val="CC0000"/>
                </a:solidFill>
                <a:latin typeface="Indie Flower"/>
                <a:ea typeface="Indie Flower"/>
                <a:cs typeface="Indie Flower"/>
                <a:sym typeface="Indie Flower"/>
              </a:rPr>
              <a:t>each update ignores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 b="1" dirty="0">
                <a:solidFill>
                  <a:srgbClr val="CC0000"/>
                </a:solidFill>
                <a:latin typeface="Indie Flower"/>
                <a:ea typeface="Indie Flower"/>
                <a:cs typeface="Indie Flower"/>
                <a:sym typeface="Indie Flower"/>
              </a:rPr>
              <a:t>previous examples</a:t>
            </a:r>
          </a:p>
        </p:txBody>
      </p:sp>
      <p:sp>
        <p:nvSpPr>
          <p:cNvPr id="8" name="Shape 260"/>
          <p:cNvSpPr/>
          <p:nvPr/>
        </p:nvSpPr>
        <p:spPr>
          <a:xfrm>
            <a:off x="3592119" y="2089700"/>
            <a:ext cx="2468000" cy="1202675"/>
          </a:xfrm>
          <a:custGeom>
            <a:avLst/>
            <a:gdLst/>
            <a:ahLst/>
            <a:cxnLst/>
            <a:rect l="0" t="0" r="0" b="0"/>
            <a:pathLst>
              <a:path w="98720" h="48107" extrusionOk="0">
                <a:moveTo>
                  <a:pt x="98720" y="0"/>
                </a:moveTo>
                <a:cubicBezTo>
                  <a:pt x="97324" y="23719"/>
                  <a:pt x="65729" y="40745"/>
                  <a:pt x="42108" y="43313"/>
                </a:cubicBezTo>
                <a:cubicBezTo>
                  <a:pt x="32412" y="44367"/>
                  <a:pt x="21816" y="46774"/>
                  <a:pt x="12852" y="42933"/>
                </a:cubicBezTo>
                <a:cubicBezTo>
                  <a:pt x="9571" y="41527"/>
                  <a:pt x="6614" y="39443"/>
                  <a:pt x="3354" y="37994"/>
                </a:cubicBezTo>
                <a:cubicBezTo>
                  <a:pt x="2318" y="37533"/>
                  <a:pt x="-314" y="35531"/>
                  <a:pt x="314" y="36474"/>
                </a:cubicBezTo>
                <a:cubicBezTo>
                  <a:pt x="1639" y="38462"/>
                  <a:pt x="2928" y="40478"/>
                  <a:pt x="4114" y="42553"/>
                </a:cubicBezTo>
                <a:cubicBezTo>
                  <a:pt x="4933" y="43986"/>
                  <a:pt x="7689" y="48107"/>
                  <a:pt x="6773" y="46733"/>
                </a:cubicBezTo>
                <a:cubicBezTo>
                  <a:pt x="4346" y="43093"/>
                  <a:pt x="-791" y="38073"/>
                  <a:pt x="1834" y="34575"/>
                </a:cubicBezTo>
                <a:cubicBezTo>
                  <a:pt x="4798" y="30624"/>
                  <a:pt x="11762" y="33876"/>
                  <a:pt x="16652" y="34575"/>
                </a:cubicBezTo>
                <a:cubicBezTo>
                  <a:pt x="18168" y="34791"/>
                  <a:pt x="15102" y="34600"/>
                  <a:pt x="13612" y="34955"/>
                </a:cubicBezTo>
                <a:cubicBezTo>
                  <a:pt x="9936" y="35829"/>
                  <a:pt x="6372" y="37614"/>
                  <a:pt x="2594" y="37614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lg" len="lg"/>
            <a:tailEnd type="none" w="lg" len="lg"/>
          </a:ln>
        </p:spPr>
      </p:sp>
    </p:spTree>
    <p:extLst>
      <p:ext uri="{BB962C8B-B14F-4D97-AF65-F5344CB8AC3E}">
        <p14:creationId xmlns:p14="http://schemas.microsoft.com/office/powerpoint/2010/main" val="315291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Metric to Imperial Conversion</a:t>
            </a: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Shape 266" descr="part1_classifier_deltaAx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0225" y="1582637"/>
            <a:ext cx="5128776" cy="36927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267"/>
          <p:cNvSpPr txBox="1"/>
          <p:nvPr/>
        </p:nvSpPr>
        <p:spPr>
          <a:xfrm>
            <a:off x="5670750" y="1923450"/>
            <a:ext cx="3254100" cy="301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>
                <a:solidFill>
                  <a:srgbClr val="CC0000"/>
                </a:solidFill>
                <a:latin typeface="Indie Flower"/>
                <a:ea typeface="Indie Flower"/>
                <a:cs typeface="Indie Flower"/>
                <a:sym typeface="Indie Flower"/>
              </a:rPr>
              <a:t>ΔA</a:t>
            </a:r>
            <a:r>
              <a:rPr lang="en-GB" sz="1800">
                <a:latin typeface="Indie Flower"/>
                <a:ea typeface="Indie Flower"/>
                <a:cs typeface="Indie Flower"/>
                <a:sym typeface="Indie Flower"/>
              </a:rPr>
              <a:t> = </a:t>
            </a:r>
            <a:r>
              <a:rPr lang="en-GB" sz="1800" b="1">
                <a:solidFill>
                  <a:schemeClr val="accent2"/>
                </a:solidFill>
                <a:latin typeface="Indie Flower"/>
                <a:ea typeface="Indie Flower"/>
                <a:cs typeface="Indie Flower"/>
                <a:sym typeface="Indie Flower"/>
              </a:rPr>
              <a:t>L</a:t>
            </a:r>
            <a:r>
              <a:rPr lang="en-GB" sz="1800">
                <a:latin typeface="Indie Flower"/>
                <a:ea typeface="Indie Flower"/>
                <a:cs typeface="Indie Flower"/>
                <a:sym typeface="Indie Flower"/>
              </a:rPr>
              <a:t> · (E / x)</a:t>
            </a:r>
          </a:p>
        </p:txBody>
      </p:sp>
      <p:sp>
        <p:nvSpPr>
          <p:cNvPr id="8" name="Shape 268"/>
          <p:cNvSpPr txBox="1"/>
          <p:nvPr/>
        </p:nvSpPr>
        <p:spPr>
          <a:xfrm>
            <a:off x="6644313" y="4725144"/>
            <a:ext cx="2099100" cy="69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b="1" dirty="0">
                <a:solidFill>
                  <a:schemeClr val="accent2"/>
                </a:solidFill>
                <a:latin typeface="Indie Flower"/>
                <a:ea typeface="Indie Flower"/>
                <a:cs typeface="Indie Flower"/>
                <a:sym typeface="Indie Flower"/>
              </a:rPr>
              <a:t>learning rate</a:t>
            </a:r>
          </a:p>
        </p:txBody>
      </p:sp>
      <p:sp>
        <p:nvSpPr>
          <p:cNvPr id="9" name="Shape 269"/>
          <p:cNvSpPr/>
          <p:nvPr/>
        </p:nvSpPr>
        <p:spPr>
          <a:xfrm>
            <a:off x="7172538" y="3549750"/>
            <a:ext cx="521325" cy="1310825"/>
          </a:xfrm>
          <a:custGeom>
            <a:avLst/>
            <a:gdLst/>
            <a:ahLst/>
            <a:cxnLst/>
            <a:rect l="0" t="0" r="0" b="0"/>
            <a:pathLst>
              <a:path w="20853" h="52433" extrusionOk="0">
                <a:moveTo>
                  <a:pt x="20853" y="52433"/>
                </a:moveTo>
                <a:cubicBezTo>
                  <a:pt x="20853" y="41161"/>
                  <a:pt x="7629" y="33195"/>
                  <a:pt x="6035" y="22037"/>
                </a:cubicBezTo>
                <a:cubicBezTo>
                  <a:pt x="5421" y="17744"/>
                  <a:pt x="5456" y="13351"/>
                  <a:pt x="4516" y="9119"/>
                </a:cubicBezTo>
                <a:cubicBezTo>
                  <a:pt x="4029" y="6928"/>
                  <a:pt x="3403" y="4761"/>
                  <a:pt x="2616" y="2660"/>
                </a:cubicBezTo>
                <a:cubicBezTo>
                  <a:pt x="2376" y="2021"/>
                  <a:pt x="2071" y="112"/>
                  <a:pt x="1856" y="760"/>
                </a:cubicBezTo>
                <a:cubicBezTo>
                  <a:pt x="1014" y="3283"/>
                  <a:pt x="2120" y="6092"/>
                  <a:pt x="1856" y="8739"/>
                </a:cubicBezTo>
                <a:cubicBezTo>
                  <a:pt x="1759" y="9703"/>
                  <a:pt x="2161" y="11324"/>
                  <a:pt x="1476" y="10639"/>
                </a:cubicBezTo>
                <a:cubicBezTo>
                  <a:pt x="-867" y="8295"/>
                  <a:pt x="-194" y="-996"/>
                  <a:pt x="2616" y="760"/>
                </a:cubicBezTo>
                <a:cubicBezTo>
                  <a:pt x="5197" y="2373"/>
                  <a:pt x="7037" y="4956"/>
                  <a:pt x="9075" y="7219"/>
                </a:cubicBezTo>
                <a:cubicBezTo>
                  <a:pt x="9338" y="7511"/>
                  <a:pt x="11131" y="10415"/>
                  <a:pt x="10975" y="10259"/>
                </a:cubicBezTo>
                <a:cubicBezTo>
                  <a:pt x="7798" y="7082"/>
                  <a:pt x="6497" y="1420"/>
                  <a:pt x="2236" y="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</p:spPr>
      </p:sp>
    </p:spTree>
    <p:extLst>
      <p:ext uri="{BB962C8B-B14F-4D97-AF65-F5344CB8AC3E}">
        <p14:creationId xmlns:p14="http://schemas.microsoft.com/office/powerpoint/2010/main" val="316166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Calm</a:t>
            </a:r>
            <a:r>
              <a:rPr kumimoji="0" lang="en-GB" sz="22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down the learning rate</a:t>
            </a: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Shape 274" descr="part1_classifier_refinements_moderate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51720" y="785794"/>
            <a:ext cx="6667498" cy="528550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276"/>
          <p:cNvSpPr txBox="1"/>
          <p:nvPr/>
        </p:nvSpPr>
        <p:spPr>
          <a:xfrm>
            <a:off x="3522450" y="1028700"/>
            <a:ext cx="2099100" cy="69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dirty="0">
                <a:solidFill>
                  <a:schemeClr val="accent2"/>
                </a:solidFill>
                <a:latin typeface="Indie Flower"/>
                <a:ea typeface="Indie Flower"/>
                <a:cs typeface="Indie Flower"/>
                <a:sym typeface="Indie Flower"/>
              </a:rPr>
              <a:t>learning rate = </a:t>
            </a:r>
            <a:r>
              <a:rPr lang="en-GB" b="1" dirty="0">
                <a:solidFill>
                  <a:schemeClr val="accent2"/>
                </a:solidFill>
                <a:latin typeface="Indie Flower"/>
                <a:ea typeface="Indie Flower"/>
                <a:cs typeface="Indie Flower"/>
                <a:sym typeface="Indie Flower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334978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GB" dirty="0" smtClean="0"/>
              <a:t>Moderating learning </a:t>
            </a:r>
          </a:p>
          <a:p>
            <a:pPr lvl="1"/>
            <a:r>
              <a:rPr lang="en-GB" dirty="0" smtClean="0"/>
              <a:t>ensures you learn from the data</a:t>
            </a:r>
          </a:p>
          <a:p>
            <a:pPr lvl="1"/>
            <a:r>
              <a:rPr lang="en-GB" dirty="0" smtClean="0"/>
              <a:t>Reduces impact of outliers and noisy data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Points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989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Boolean logic</a:t>
            </a: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 Placeholder 1"/>
          <p:cNvSpPr>
            <a:spLocks noGrp="1"/>
          </p:cNvSpPr>
          <p:nvPr>
            <p:ph type="body" idx="4294967295"/>
          </p:nvPr>
        </p:nvSpPr>
        <p:spPr>
          <a:xfrm>
            <a:off x="571472" y="1287478"/>
            <a:ext cx="8001056" cy="4356100"/>
          </a:xfrm>
        </p:spPr>
        <p:txBody>
          <a:bodyPr/>
          <a:lstStyle/>
          <a:p>
            <a:r>
              <a:rPr lang="en-GB" dirty="0" smtClean="0"/>
              <a:t>Some problems cannot be solved by simple linear classification</a:t>
            </a:r>
          </a:p>
          <a:p>
            <a:endParaRPr lang="en-GB" dirty="0"/>
          </a:p>
          <a:p>
            <a:r>
              <a:rPr lang="en-GB" dirty="0" smtClean="0"/>
              <a:t>But, we know you can use multiple nodes working together to solve such problems.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264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Brains in</a:t>
            </a:r>
            <a:r>
              <a:rPr kumimoji="0" lang="en-GB" sz="22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nature</a:t>
            </a: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Shape 332" descr="neuron_axon_dendrit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0125" y="2000250"/>
            <a:ext cx="7143750" cy="2857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999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16" name="Shape 337"/>
          <p:cNvSpPr txBox="1"/>
          <p:nvPr/>
        </p:nvSpPr>
        <p:spPr>
          <a:xfrm>
            <a:off x="179037" y="6402075"/>
            <a:ext cx="4245900" cy="3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800" u="sng" dirty="0">
                <a:solidFill>
                  <a:schemeClr val="hlink"/>
                </a:solidFill>
                <a:hlinkClick r:id="rId2"/>
              </a:rPr>
              <a:t>https://en.wikipedia.org/wiki/List_of_animals_by_number_of_neurons</a:t>
            </a:r>
          </a:p>
          <a:p>
            <a:pPr lvl="0">
              <a:spcBef>
                <a:spcPts val="0"/>
              </a:spcBef>
              <a:buNone/>
            </a:pPr>
            <a:r>
              <a:rPr lang="en-GB" sz="800" u="sng" dirty="0">
                <a:solidFill>
                  <a:schemeClr val="hlink"/>
                </a:solidFill>
                <a:hlinkClick r:id="rId3"/>
              </a:rPr>
              <a:t>https://faculty.washington.edu/chudler/facts.html</a:t>
            </a:r>
          </a:p>
        </p:txBody>
      </p:sp>
      <p:sp>
        <p:nvSpPr>
          <p:cNvPr id="17" name="Shape 338"/>
          <p:cNvSpPr txBox="1">
            <a:spLocks/>
          </p:cNvSpPr>
          <p:nvPr/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sz="2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20000"/>
              </a:spcAft>
              <a:defRPr sz="2200">
                <a:solidFill>
                  <a:srgbClr val="B6406E"/>
                </a:solidFill>
                <a:latin typeface="Times New Roman" pitchFamily="18" charset="0"/>
                <a:ea typeface="ＭＳ Ｐゴシック" pitchFamily="16" charset="-128"/>
              </a:defRPr>
            </a:lvl2pPr>
            <a:lvl3pPr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20000"/>
              </a:spcAft>
              <a:defRPr sz="2200">
                <a:solidFill>
                  <a:srgbClr val="B6406E"/>
                </a:solidFill>
                <a:latin typeface="Times New Roman" pitchFamily="18" charset="0"/>
                <a:ea typeface="ＭＳ Ｐゴシック" pitchFamily="16" charset="-128"/>
              </a:defRPr>
            </a:lvl3pPr>
            <a:lvl4pPr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20000"/>
              </a:spcAft>
              <a:defRPr sz="2200">
                <a:solidFill>
                  <a:srgbClr val="B6406E"/>
                </a:solidFill>
                <a:latin typeface="Times New Roman" pitchFamily="18" charset="0"/>
                <a:ea typeface="ＭＳ Ｐゴシック" pitchFamily="16" charset="-128"/>
              </a:defRPr>
            </a:lvl4pPr>
            <a:lvl5pPr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20000"/>
              </a:spcAft>
              <a:defRPr sz="2200">
                <a:solidFill>
                  <a:srgbClr val="B6406E"/>
                </a:solidFill>
                <a:latin typeface="Times New Roman" pitchFamily="18" charset="0"/>
                <a:ea typeface="ＭＳ Ｐゴシック" pitchFamily="16" charset="-128"/>
              </a:defRPr>
            </a:lvl5pPr>
            <a:lvl6pPr marL="45720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20000"/>
              </a:spcAft>
              <a:defRPr sz="2200">
                <a:solidFill>
                  <a:srgbClr val="B6406E"/>
                </a:solidFill>
                <a:latin typeface="Times New Roman" pitchFamily="18" charset="0"/>
                <a:ea typeface="ＭＳ Ｐゴシック" pitchFamily="16" charset="-128"/>
              </a:defRPr>
            </a:lvl6pPr>
            <a:lvl7pPr marL="91440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20000"/>
              </a:spcAft>
              <a:defRPr sz="2200">
                <a:solidFill>
                  <a:srgbClr val="B6406E"/>
                </a:solidFill>
                <a:latin typeface="Times New Roman" pitchFamily="18" charset="0"/>
                <a:ea typeface="ＭＳ Ｐゴシック" pitchFamily="16" charset="-128"/>
              </a:defRPr>
            </a:lvl7pPr>
            <a:lvl8pPr marL="137160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20000"/>
              </a:spcAft>
              <a:defRPr sz="2200">
                <a:solidFill>
                  <a:srgbClr val="B6406E"/>
                </a:solidFill>
                <a:latin typeface="Times New Roman" pitchFamily="18" charset="0"/>
                <a:ea typeface="ＭＳ Ｐゴシック" pitchFamily="16" charset="-128"/>
              </a:defRPr>
            </a:lvl8pPr>
            <a:lvl9pPr marL="182880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20000"/>
              </a:spcAft>
              <a:defRPr sz="2200">
                <a:solidFill>
                  <a:srgbClr val="B6406E"/>
                </a:solidFill>
                <a:latin typeface="Times New Roman" pitchFamily="18" charset="0"/>
                <a:ea typeface="ＭＳ Ｐゴシック" pitchFamily="16" charset="-128"/>
              </a:defRPr>
            </a:lvl9pPr>
          </a:lstStyle>
          <a:p>
            <a:pPr>
              <a:spcBef>
                <a:spcPts val="0"/>
              </a:spcBef>
            </a:pPr>
            <a:r>
              <a:rPr lang="en-GB" kern="0" smtClean="0"/>
              <a:t>Brains in Nature</a:t>
            </a:r>
            <a:endParaRPr lang="en-GB" kern="0"/>
          </a:p>
        </p:txBody>
      </p:sp>
      <p:pic>
        <p:nvPicPr>
          <p:cNvPr id="18" name="Shape 339" descr="jondkoon-pigeon-800px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925" y="1279724"/>
            <a:ext cx="2904474" cy="2225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340" descr="dolp-800px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1750" y="3899987"/>
            <a:ext cx="3575700" cy="229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341" descr="snail-800px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67250" y="1234800"/>
            <a:ext cx="3025475" cy="2178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Shape 342" descr="ver-800px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18908" y="3959500"/>
            <a:ext cx="2904466" cy="217834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343"/>
          <p:cNvSpPr txBox="1"/>
          <p:nvPr/>
        </p:nvSpPr>
        <p:spPr>
          <a:xfrm>
            <a:off x="911875" y="1234800"/>
            <a:ext cx="1529400" cy="42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brain 0.4 grams</a:t>
            </a:r>
          </a:p>
        </p:txBody>
      </p:sp>
      <p:sp>
        <p:nvSpPr>
          <p:cNvPr id="23" name="Shape 344"/>
          <p:cNvSpPr txBox="1"/>
          <p:nvPr/>
        </p:nvSpPr>
        <p:spPr>
          <a:xfrm>
            <a:off x="7190875" y="1234800"/>
            <a:ext cx="1529400" cy="42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11,000 neurons</a:t>
            </a:r>
          </a:p>
        </p:txBody>
      </p:sp>
      <p:sp>
        <p:nvSpPr>
          <p:cNvPr id="24" name="Shape 345"/>
          <p:cNvSpPr txBox="1"/>
          <p:nvPr/>
        </p:nvSpPr>
        <p:spPr>
          <a:xfrm>
            <a:off x="2040000" y="4835350"/>
            <a:ext cx="1529400" cy="42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302 neurons</a:t>
            </a:r>
          </a:p>
        </p:txBody>
      </p:sp>
      <p:sp>
        <p:nvSpPr>
          <p:cNvPr id="25" name="Shape 346"/>
          <p:cNvSpPr txBox="1"/>
          <p:nvPr/>
        </p:nvSpPr>
        <p:spPr>
          <a:xfrm>
            <a:off x="6600350" y="5529025"/>
            <a:ext cx="2057100" cy="7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37 billion neurons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(humans 20 billion)</a:t>
            </a:r>
          </a:p>
        </p:txBody>
      </p:sp>
      <p:sp>
        <p:nvSpPr>
          <p:cNvPr id="26" name="Shape 347"/>
          <p:cNvSpPr txBox="1"/>
          <p:nvPr/>
        </p:nvSpPr>
        <p:spPr>
          <a:xfrm>
            <a:off x="2706075" y="3489350"/>
            <a:ext cx="3762000" cy="148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b="1">
                <a:solidFill>
                  <a:schemeClr val="accent2"/>
                </a:solidFill>
                <a:latin typeface="Indie Flower"/>
                <a:ea typeface="Indie Flower"/>
                <a:cs typeface="Indie Flower"/>
                <a:sym typeface="Indie Flower"/>
              </a:rPr>
              <a:t>nature’s brains can eat, fly, navigate, fight, communicate, play, learn …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b="1">
              <a:solidFill>
                <a:schemeClr val="accent2"/>
              </a:solidFill>
              <a:latin typeface="Indie Flower"/>
              <a:ea typeface="Indie Flower"/>
              <a:cs typeface="Indie Flower"/>
              <a:sym typeface="Indie Flower"/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b="1">
                <a:solidFill>
                  <a:schemeClr val="accent2"/>
                </a:solidFill>
                <a:latin typeface="Indie Flower"/>
                <a:ea typeface="Indie Flower"/>
                <a:cs typeface="Indie Flower"/>
                <a:sym typeface="Indie Flower"/>
              </a:rPr>
              <a:t>.. and they’re </a:t>
            </a:r>
            <a:r>
              <a:rPr lang="en-GB" sz="2400" b="1">
                <a:solidFill>
                  <a:srgbClr val="0000FF"/>
                </a:solidFill>
                <a:latin typeface="Indie Flower"/>
                <a:ea typeface="Indie Flower"/>
                <a:cs typeface="Indie Flower"/>
                <a:sym typeface="Indie Flower"/>
              </a:rPr>
              <a:t>resilient</a:t>
            </a:r>
          </a:p>
        </p:txBody>
      </p:sp>
    </p:spTree>
    <p:extLst>
      <p:ext uri="{BB962C8B-B14F-4D97-AF65-F5344CB8AC3E}">
        <p14:creationId xmlns:p14="http://schemas.microsoft.com/office/powerpoint/2010/main" val="87666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29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hape 352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Brains in Nature</a:t>
            </a:r>
          </a:p>
        </p:txBody>
      </p:sp>
      <p:pic>
        <p:nvPicPr>
          <p:cNvPr id="7" name="Shape 353" descr="threshol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52625" y="1266825"/>
            <a:ext cx="5238750" cy="5238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41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Metric to Imperial Conversion</a:t>
            </a: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Shape 130" descr="part1_m2km_2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584" y="1556792"/>
            <a:ext cx="66675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30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hape 358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Brains in Nature</a:t>
            </a:r>
          </a:p>
        </p:txBody>
      </p:sp>
      <p:pic>
        <p:nvPicPr>
          <p:cNvPr id="7" name="Shape 359" descr="function_step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6712" y="1942551"/>
            <a:ext cx="4302364" cy="2868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360" descr="function_sigmoi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922" y="1942551"/>
            <a:ext cx="4302364" cy="286824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361"/>
          <p:cNvSpPr txBox="1"/>
          <p:nvPr/>
        </p:nvSpPr>
        <p:spPr>
          <a:xfrm>
            <a:off x="5296850" y="5651000"/>
            <a:ext cx="3058500" cy="64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>
                <a:solidFill>
                  <a:schemeClr val="accent2"/>
                </a:solidFill>
                <a:latin typeface="Indie Flower"/>
                <a:ea typeface="Indie Flower"/>
                <a:cs typeface="Indie Flower"/>
                <a:sym typeface="Indie Flower"/>
              </a:rPr>
              <a:t>logistic function</a:t>
            </a:r>
          </a:p>
          <a:p>
            <a:pPr lvl="0" algn="ctr" rtl="0">
              <a:spcBef>
                <a:spcPts val="0"/>
              </a:spcBef>
              <a:buNone/>
            </a:pPr>
            <a:endParaRPr b="1">
              <a:solidFill>
                <a:schemeClr val="accent2"/>
              </a:solidFill>
              <a:latin typeface="Indie Flower"/>
              <a:ea typeface="Indie Flower"/>
              <a:cs typeface="Indie Flower"/>
              <a:sym typeface="Indie Flower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GB" b="1">
                <a:solidFill>
                  <a:schemeClr val="accent2"/>
                </a:solidFill>
                <a:latin typeface="Indie Flower"/>
                <a:ea typeface="Indie Flower"/>
                <a:cs typeface="Indie Flower"/>
                <a:sym typeface="Indie Flower"/>
              </a:rPr>
              <a:t>y = 1 / (1 + e</a:t>
            </a:r>
            <a:r>
              <a:rPr lang="en-GB" b="1" baseline="30000">
                <a:solidFill>
                  <a:schemeClr val="accent2"/>
                </a:solidFill>
                <a:latin typeface="Indie Flower"/>
                <a:ea typeface="Indie Flower"/>
                <a:cs typeface="Indie Flower"/>
                <a:sym typeface="Indie Flower"/>
              </a:rPr>
              <a:t>-x</a:t>
            </a:r>
            <a:r>
              <a:rPr lang="en-GB" b="1">
                <a:solidFill>
                  <a:schemeClr val="accent2"/>
                </a:solidFill>
                <a:latin typeface="Indie Flower"/>
                <a:ea typeface="Indie Flower"/>
                <a:cs typeface="Indie Flower"/>
                <a:sym typeface="Indie Flower"/>
              </a:rPr>
              <a:t>)</a:t>
            </a:r>
          </a:p>
        </p:txBody>
      </p:sp>
      <p:sp>
        <p:nvSpPr>
          <p:cNvPr id="10" name="Shape 362"/>
          <p:cNvSpPr/>
          <p:nvPr/>
        </p:nvSpPr>
        <p:spPr>
          <a:xfrm>
            <a:off x="6861200" y="4328325"/>
            <a:ext cx="706025" cy="1192700"/>
          </a:xfrm>
          <a:custGeom>
            <a:avLst/>
            <a:gdLst/>
            <a:ahLst/>
            <a:cxnLst/>
            <a:rect l="0" t="0" r="0" b="0"/>
            <a:pathLst>
              <a:path w="28241" h="47708" extrusionOk="0">
                <a:moveTo>
                  <a:pt x="0" y="47708"/>
                </a:moveTo>
                <a:cubicBezTo>
                  <a:pt x="4230" y="42571"/>
                  <a:pt x="9902" y="38624"/>
                  <a:pt x="13594" y="33088"/>
                </a:cubicBezTo>
                <a:cubicBezTo>
                  <a:pt x="16819" y="28249"/>
                  <a:pt x="17431" y="22108"/>
                  <a:pt x="19494" y="16672"/>
                </a:cubicBezTo>
                <a:cubicBezTo>
                  <a:pt x="20932" y="12880"/>
                  <a:pt x="22700" y="9134"/>
                  <a:pt x="23341" y="5130"/>
                </a:cubicBezTo>
                <a:cubicBezTo>
                  <a:pt x="23543" y="3863"/>
                  <a:pt x="24598" y="1534"/>
                  <a:pt x="23341" y="1283"/>
                </a:cubicBezTo>
                <a:cubicBezTo>
                  <a:pt x="21502" y="915"/>
                  <a:pt x="20522" y="3764"/>
                  <a:pt x="19237" y="5130"/>
                </a:cubicBezTo>
                <a:cubicBezTo>
                  <a:pt x="18550" y="5859"/>
                  <a:pt x="16972" y="6864"/>
                  <a:pt x="17955" y="6669"/>
                </a:cubicBezTo>
                <a:cubicBezTo>
                  <a:pt x="20921" y="6077"/>
                  <a:pt x="21085" y="0"/>
                  <a:pt x="24111" y="0"/>
                </a:cubicBezTo>
                <a:cubicBezTo>
                  <a:pt x="26329" y="0"/>
                  <a:pt x="26443" y="3810"/>
                  <a:pt x="27189" y="5900"/>
                </a:cubicBezTo>
                <a:cubicBezTo>
                  <a:pt x="27478" y="6710"/>
                  <a:pt x="28792" y="7648"/>
                  <a:pt x="27958" y="7439"/>
                </a:cubicBezTo>
                <a:cubicBezTo>
                  <a:pt x="25426" y="6804"/>
                  <a:pt x="24914" y="3155"/>
                  <a:pt x="23854" y="77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</p:spPr>
      </p:sp>
    </p:spTree>
    <p:extLst>
      <p:ext uri="{BB962C8B-B14F-4D97-AF65-F5344CB8AC3E}">
        <p14:creationId xmlns:p14="http://schemas.microsoft.com/office/powerpoint/2010/main" val="33873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67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Brains in Nature</a:t>
            </a:r>
          </a:p>
        </p:txBody>
      </p:sp>
      <p:pic>
        <p:nvPicPr>
          <p:cNvPr id="6" name="Shape 368" descr="neuron_connecte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0125" y="1524000"/>
            <a:ext cx="7143750" cy="381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06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73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Artificial Neuron</a:t>
            </a:r>
          </a:p>
        </p:txBody>
      </p:sp>
      <p:pic>
        <p:nvPicPr>
          <p:cNvPr id="7" name="Shape 374" descr="neuron_sum_inputs_threshol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6135" y="1965225"/>
            <a:ext cx="6870825" cy="2498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545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79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Artificial Neural Network .. finally!</a:t>
            </a:r>
          </a:p>
        </p:txBody>
      </p:sp>
      <p:pic>
        <p:nvPicPr>
          <p:cNvPr id="7" name="Shape 380" descr="neruons_connecte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6624" y="1276075"/>
            <a:ext cx="6670749" cy="5130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23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571472" y="1287478"/>
            <a:ext cx="8001056" cy="4356100"/>
          </a:xfrm>
        </p:spPr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Pause – catch breadth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39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92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Where Does The Learning Happen?</a:t>
            </a:r>
          </a:p>
        </p:txBody>
      </p:sp>
      <p:pic>
        <p:nvPicPr>
          <p:cNvPr id="7" name="Shape 393" descr="neruons_connected_weights_2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6625" y="1580874"/>
            <a:ext cx="6670749" cy="410553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394"/>
          <p:cNvSpPr txBox="1"/>
          <p:nvPr/>
        </p:nvSpPr>
        <p:spPr>
          <a:xfrm>
            <a:off x="5332600" y="5881875"/>
            <a:ext cx="3058500" cy="64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>
                <a:solidFill>
                  <a:srgbClr val="CC0000"/>
                </a:solidFill>
                <a:latin typeface="Indie Flower"/>
                <a:ea typeface="Indie Flower"/>
                <a:cs typeface="Indie Flower"/>
                <a:sym typeface="Indie Flower"/>
              </a:rPr>
              <a:t>sigmoid function slope?</a:t>
            </a:r>
          </a:p>
        </p:txBody>
      </p:sp>
      <p:sp>
        <p:nvSpPr>
          <p:cNvPr id="9" name="Shape 395"/>
          <p:cNvSpPr txBox="1"/>
          <p:nvPr/>
        </p:nvSpPr>
        <p:spPr>
          <a:xfrm>
            <a:off x="1817150" y="5952375"/>
            <a:ext cx="3058500" cy="64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>
                <a:solidFill>
                  <a:schemeClr val="accent2"/>
                </a:solidFill>
                <a:latin typeface="Indie Flower"/>
                <a:ea typeface="Indie Flower"/>
                <a:cs typeface="Indie Flower"/>
                <a:sym typeface="Indie Flower"/>
              </a:rPr>
              <a:t>link weight?</a:t>
            </a:r>
          </a:p>
        </p:txBody>
      </p:sp>
      <p:sp>
        <p:nvSpPr>
          <p:cNvPr id="10" name="Shape 396"/>
          <p:cNvSpPr/>
          <p:nvPr/>
        </p:nvSpPr>
        <p:spPr>
          <a:xfrm>
            <a:off x="6274697" y="5157199"/>
            <a:ext cx="426199" cy="883225"/>
          </a:xfrm>
          <a:custGeom>
            <a:avLst/>
            <a:gdLst/>
            <a:ahLst/>
            <a:cxnLst/>
            <a:rect l="0" t="0" r="0" b="0"/>
            <a:pathLst>
              <a:path w="17048" h="35329" extrusionOk="0">
                <a:moveTo>
                  <a:pt x="17048" y="35329"/>
                </a:moveTo>
                <a:cubicBezTo>
                  <a:pt x="14830" y="27095"/>
                  <a:pt x="13935" y="18331"/>
                  <a:pt x="10123" y="10705"/>
                </a:cubicBezTo>
                <a:cubicBezTo>
                  <a:pt x="8600" y="7659"/>
                  <a:pt x="6117" y="5161"/>
                  <a:pt x="3710" y="2754"/>
                </a:cubicBezTo>
                <a:cubicBezTo>
                  <a:pt x="2703" y="1747"/>
                  <a:pt x="352" y="-958"/>
                  <a:pt x="119" y="445"/>
                </a:cubicBezTo>
                <a:cubicBezTo>
                  <a:pt x="-357" y="3309"/>
                  <a:pt x="1810" y="6029"/>
                  <a:pt x="2171" y="8910"/>
                </a:cubicBezTo>
                <a:cubicBezTo>
                  <a:pt x="2271" y="9714"/>
                  <a:pt x="2266" y="11668"/>
                  <a:pt x="2941" y="11218"/>
                </a:cubicBezTo>
                <a:cubicBezTo>
                  <a:pt x="5164" y="9735"/>
                  <a:pt x="2649" y="5836"/>
                  <a:pt x="1915" y="3267"/>
                </a:cubicBezTo>
                <a:cubicBezTo>
                  <a:pt x="1675" y="2428"/>
                  <a:pt x="536" y="593"/>
                  <a:pt x="1402" y="702"/>
                </a:cubicBezTo>
                <a:cubicBezTo>
                  <a:pt x="3529" y="968"/>
                  <a:pt x="5383" y="2308"/>
                  <a:pt x="7301" y="3267"/>
                </a:cubicBezTo>
                <a:cubicBezTo>
                  <a:pt x="8128" y="3680"/>
                  <a:pt x="10534" y="4806"/>
                  <a:pt x="9610" y="4806"/>
                </a:cubicBezTo>
                <a:cubicBezTo>
                  <a:pt x="6852" y="4806"/>
                  <a:pt x="5044" y="1572"/>
                  <a:pt x="2428" y="702"/>
                </a:cubicBezTo>
              </a:path>
            </a:pathLst>
          </a:custGeom>
          <a:noFill/>
          <a:ln w="19050" cap="flat" cmpd="sng">
            <a:solidFill>
              <a:srgbClr val="CC000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1" name="Shape 397"/>
          <p:cNvSpPr/>
          <p:nvPr/>
        </p:nvSpPr>
        <p:spPr>
          <a:xfrm>
            <a:off x="3558850" y="5136815"/>
            <a:ext cx="377300" cy="924000"/>
          </a:xfrm>
          <a:custGeom>
            <a:avLst/>
            <a:gdLst/>
            <a:ahLst/>
            <a:cxnLst/>
            <a:rect l="0" t="0" r="0" b="0"/>
            <a:pathLst>
              <a:path w="15092" h="36960" extrusionOk="0">
                <a:moveTo>
                  <a:pt x="0" y="36960"/>
                </a:moveTo>
                <a:cubicBezTo>
                  <a:pt x="2093" y="29482"/>
                  <a:pt x="5149" y="22295"/>
                  <a:pt x="8208" y="15158"/>
                </a:cubicBezTo>
                <a:cubicBezTo>
                  <a:pt x="9540" y="12048"/>
                  <a:pt x="11211" y="8998"/>
                  <a:pt x="11799" y="5667"/>
                </a:cubicBezTo>
                <a:cubicBezTo>
                  <a:pt x="12026" y="4379"/>
                  <a:pt x="13352" y="774"/>
                  <a:pt x="12568" y="1820"/>
                </a:cubicBezTo>
                <a:cubicBezTo>
                  <a:pt x="11109" y="3763"/>
                  <a:pt x="9380" y="5497"/>
                  <a:pt x="7951" y="7463"/>
                </a:cubicBezTo>
                <a:cubicBezTo>
                  <a:pt x="7409" y="8207"/>
                  <a:pt x="6273" y="10679"/>
                  <a:pt x="6925" y="10028"/>
                </a:cubicBezTo>
                <a:cubicBezTo>
                  <a:pt x="8978" y="7974"/>
                  <a:pt x="11213" y="6032"/>
                  <a:pt x="12825" y="3615"/>
                </a:cubicBezTo>
                <a:cubicBezTo>
                  <a:pt x="13424" y="2715"/>
                  <a:pt x="13743" y="-537"/>
                  <a:pt x="13851" y="538"/>
                </a:cubicBezTo>
                <a:cubicBezTo>
                  <a:pt x="14081" y="2834"/>
                  <a:pt x="13851" y="5154"/>
                  <a:pt x="13851" y="7463"/>
                </a:cubicBezTo>
                <a:cubicBezTo>
                  <a:pt x="13851" y="8672"/>
                  <a:pt x="13981" y="12201"/>
                  <a:pt x="14364" y="11054"/>
                </a:cubicBezTo>
                <a:cubicBezTo>
                  <a:pt x="15343" y="8115"/>
                  <a:pt x="15527" y="4009"/>
                  <a:pt x="13338" y="182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</p:spPr>
      </p:sp>
    </p:spTree>
    <p:extLst>
      <p:ext uri="{BB962C8B-B14F-4D97-AF65-F5344CB8AC3E}">
        <p14:creationId xmlns:p14="http://schemas.microsoft.com/office/powerpoint/2010/main" val="411013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36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Metric to Imperial Conversion</a:t>
            </a: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908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571472" y="1287478"/>
            <a:ext cx="8001056" cy="4356100"/>
          </a:xfrm>
        </p:spPr>
        <p:txBody>
          <a:bodyPr/>
          <a:lstStyle/>
          <a:p>
            <a:r>
              <a:rPr lang="en-GB" dirty="0" smtClean="0"/>
              <a:t>Obviously brains can do sophisticated stuff,</a:t>
            </a:r>
          </a:p>
          <a:p>
            <a:pPr lvl="1"/>
            <a:r>
              <a:rPr lang="en-GB" dirty="0" smtClean="0"/>
              <a:t>Incredibly resilient to damage and imperfect signals (Unlike traditional computing)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r>
              <a:rPr lang="en-GB" dirty="0" smtClean="0"/>
              <a:t>Artificial Neural Networks are partly inspired by biological brains</a:t>
            </a:r>
          </a:p>
          <a:p>
            <a:pPr lvl="1"/>
            <a:r>
              <a:rPr lang="en-GB" dirty="0" smtClean="0"/>
              <a:t>Link Weights are the adjustable parameter – It is where the learning happens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points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08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09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Feeding Signals Forward</a:t>
            </a:r>
          </a:p>
        </p:txBody>
      </p:sp>
      <p:pic>
        <p:nvPicPr>
          <p:cNvPr id="7" name="Shape 410" descr="simple_feed_fwd_3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94575" y="1551500"/>
            <a:ext cx="5754848" cy="36346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117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Feeding Signals Forward</a:t>
            </a:r>
          </a:p>
        </p:txBody>
      </p:sp>
      <p:pic>
        <p:nvPicPr>
          <p:cNvPr id="7" name="Shape 416" descr="neuron_sum_weighted_inputs_threshol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0250" y="1613498"/>
            <a:ext cx="7643501" cy="3529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209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Metric to Imperial Conversion</a:t>
            </a: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Shape 140" descr="part1_m2km_2_erro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0" y="1828800"/>
            <a:ext cx="7620000" cy="381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652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21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Feeding Signals Forward</a:t>
            </a:r>
          </a:p>
        </p:txBody>
      </p:sp>
      <p:pic>
        <p:nvPicPr>
          <p:cNvPr id="6" name="Shape 422" descr="simple_feed_fwd_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075" y="1368413"/>
            <a:ext cx="7213849" cy="41211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619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27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Matrix Multiplication</a:t>
            </a:r>
          </a:p>
        </p:txBody>
      </p:sp>
      <p:pic>
        <p:nvPicPr>
          <p:cNvPr id="7" name="Shape 428" descr="simple_feed_fwd_matrix_mul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44684" y="1207750"/>
            <a:ext cx="4654624" cy="53895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535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33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Matrix Multiplication</a:t>
            </a:r>
          </a:p>
        </p:txBody>
      </p:sp>
      <p:pic>
        <p:nvPicPr>
          <p:cNvPr id="7" name="Shape 434" descr="matrix_mult_2x2_nn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4324" y="2094699"/>
            <a:ext cx="7335350" cy="16284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435"/>
          <p:cNvSpPr txBox="1"/>
          <p:nvPr/>
        </p:nvSpPr>
        <p:spPr>
          <a:xfrm>
            <a:off x="2704800" y="4175425"/>
            <a:ext cx="3734400" cy="115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4800" b="1">
                <a:solidFill>
                  <a:srgbClr val="0000FF"/>
                </a:solidFill>
                <a:latin typeface="Indie Flower"/>
                <a:ea typeface="Indie Flower"/>
                <a:cs typeface="Indie Flower"/>
                <a:sym typeface="Indie Flower"/>
              </a:rPr>
              <a:t>W·I = X</a:t>
            </a:r>
          </a:p>
        </p:txBody>
      </p:sp>
      <p:sp>
        <p:nvSpPr>
          <p:cNvPr id="9" name="Shape 436"/>
          <p:cNvSpPr txBox="1"/>
          <p:nvPr/>
        </p:nvSpPr>
        <p:spPr>
          <a:xfrm>
            <a:off x="4780400" y="5508450"/>
            <a:ext cx="3058500" cy="64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>
                <a:solidFill>
                  <a:schemeClr val="accent2"/>
                </a:solidFill>
                <a:latin typeface="Indie Flower"/>
                <a:ea typeface="Indie Flower"/>
                <a:cs typeface="Indie Flower"/>
                <a:sym typeface="Indie Flower"/>
              </a:rPr>
              <a:t>dot product</a:t>
            </a:r>
          </a:p>
        </p:txBody>
      </p:sp>
      <p:sp>
        <p:nvSpPr>
          <p:cNvPr id="10" name="Shape 437"/>
          <p:cNvSpPr/>
          <p:nvPr/>
        </p:nvSpPr>
        <p:spPr>
          <a:xfrm>
            <a:off x="4177762" y="5043804"/>
            <a:ext cx="1388175" cy="907750"/>
          </a:xfrm>
          <a:custGeom>
            <a:avLst/>
            <a:gdLst/>
            <a:ahLst/>
            <a:cxnLst/>
            <a:rect l="0" t="0" r="0" b="0"/>
            <a:pathLst>
              <a:path w="55527" h="36310" extrusionOk="0">
                <a:moveTo>
                  <a:pt x="55527" y="34992"/>
                </a:moveTo>
                <a:cubicBezTo>
                  <a:pt x="41529" y="35380"/>
                  <a:pt x="24771" y="39485"/>
                  <a:pt x="13718" y="30888"/>
                </a:cubicBezTo>
                <a:cubicBezTo>
                  <a:pt x="7802" y="26286"/>
                  <a:pt x="6809" y="17584"/>
                  <a:pt x="3458" y="10881"/>
                </a:cubicBezTo>
                <a:cubicBezTo>
                  <a:pt x="2344" y="8654"/>
                  <a:pt x="1613" y="6180"/>
                  <a:pt x="1406" y="3699"/>
                </a:cubicBezTo>
                <a:cubicBezTo>
                  <a:pt x="1354" y="3078"/>
                  <a:pt x="1137" y="1331"/>
                  <a:pt x="893" y="1904"/>
                </a:cubicBezTo>
                <a:cubicBezTo>
                  <a:pt x="-21" y="4039"/>
                  <a:pt x="124" y="6506"/>
                  <a:pt x="124" y="8829"/>
                </a:cubicBezTo>
                <a:cubicBezTo>
                  <a:pt x="124" y="9769"/>
                  <a:pt x="124" y="12591"/>
                  <a:pt x="124" y="11651"/>
                </a:cubicBezTo>
                <a:cubicBezTo>
                  <a:pt x="124" y="8742"/>
                  <a:pt x="-251" y="5768"/>
                  <a:pt x="380" y="2930"/>
                </a:cubicBezTo>
                <a:cubicBezTo>
                  <a:pt x="591" y="1978"/>
                  <a:pt x="277" y="-326"/>
                  <a:pt x="1150" y="109"/>
                </a:cubicBezTo>
                <a:cubicBezTo>
                  <a:pt x="3958" y="1510"/>
                  <a:pt x="4773" y="5338"/>
                  <a:pt x="5767" y="8316"/>
                </a:cubicBezTo>
                <a:cubicBezTo>
                  <a:pt x="6023" y="9085"/>
                  <a:pt x="7261" y="10987"/>
                  <a:pt x="6536" y="10625"/>
                </a:cubicBezTo>
                <a:cubicBezTo>
                  <a:pt x="3660" y="9189"/>
                  <a:pt x="2550" y="5311"/>
                  <a:pt x="1919" y="216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1" name="Shape 438"/>
          <p:cNvSpPr txBox="1"/>
          <p:nvPr/>
        </p:nvSpPr>
        <p:spPr>
          <a:xfrm>
            <a:off x="1034850" y="1278975"/>
            <a:ext cx="1729500" cy="52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>
                <a:solidFill>
                  <a:schemeClr val="accent2"/>
                </a:solidFill>
                <a:latin typeface="Indie Flower"/>
                <a:ea typeface="Indie Flower"/>
                <a:cs typeface="Indie Flower"/>
                <a:sym typeface="Indie Flower"/>
              </a:rPr>
              <a:t>weights</a:t>
            </a:r>
          </a:p>
        </p:txBody>
      </p:sp>
      <p:sp>
        <p:nvSpPr>
          <p:cNvPr id="12" name="Shape 439"/>
          <p:cNvSpPr txBox="1"/>
          <p:nvPr/>
        </p:nvSpPr>
        <p:spPr>
          <a:xfrm>
            <a:off x="2572325" y="1278975"/>
            <a:ext cx="1729500" cy="52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>
                <a:solidFill>
                  <a:schemeClr val="accent2"/>
                </a:solidFill>
                <a:latin typeface="Indie Flower"/>
                <a:ea typeface="Indie Flower"/>
                <a:cs typeface="Indie Flower"/>
                <a:sym typeface="Indie Flower"/>
              </a:rPr>
              <a:t>incoming signals</a:t>
            </a:r>
          </a:p>
        </p:txBody>
      </p:sp>
      <p:sp>
        <p:nvSpPr>
          <p:cNvPr id="13" name="Shape 440"/>
          <p:cNvSpPr/>
          <p:nvPr/>
        </p:nvSpPr>
        <p:spPr>
          <a:xfrm>
            <a:off x="1713678" y="1789050"/>
            <a:ext cx="320900" cy="497900"/>
          </a:xfrm>
          <a:custGeom>
            <a:avLst/>
            <a:gdLst/>
            <a:ahLst/>
            <a:cxnLst/>
            <a:rect l="0" t="0" r="0" b="0"/>
            <a:pathLst>
              <a:path w="12836" h="19916" extrusionOk="0">
                <a:moveTo>
                  <a:pt x="5580" y="0"/>
                </a:moveTo>
                <a:cubicBezTo>
                  <a:pt x="5580" y="4958"/>
                  <a:pt x="5580" y="9917"/>
                  <a:pt x="5580" y="14876"/>
                </a:cubicBezTo>
                <a:cubicBezTo>
                  <a:pt x="5580" y="16076"/>
                  <a:pt x="7000" y="18176"/>
                  <a:pt x="5836" y="18467"/>
                </a:cubicBezTo>
                <a:cubicBezTo>
                  <a:pt x="3307" y="19097"/>
                  <a:pt x="-1822" y="11935"/>
                  <a:pt x="706" y="12568"/>
                </a:cubicBezTo>
                <a:cubicBezTo>
                  <a:pt x="3875" y="13360"/>
                  <a:pt x="4341" y="20963"/>
                  <a:pt x="7375" y="19750"/>
                </a:cubicBezTo>
                <a:cubicBezTo>
                  <a:pt x="9855" y="18757"/>
                  <a:pt x="13987" y="15816"/>
                  <a:pt x="12505" y="13594"/>
                </a:cubicBezTo>
                <a:cubicBezTo>
                  <a:pt x="11129" y="11531"/>
                  <a:pt x="7119" y="16244"/>
                  <a:pt x="7119" y="18724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4" name="Shape 441"/>
          <p:cNvSpPr/>
          <p:nvPr/>
        </p:nvSpPr>
        <p:spPr>
          <a:xfrm>
            <a:off x="3244728" y="1789050"/>
            <a:ext cx="320900" cy="497900"/>
          </a:xfrm>
          <a:custGeom>
            <a:avLst/>
            <a:gdLst/>
            <a:ahLst/>
            <a:cxnLst/>
            <a:rect l="0" t="0" r="0" b="0"/>
            <a:pathLst>
              <a:path w="12836" h="19916" extrusionOk="0">
                <a:moveTo>
                  <a:pt x="5580" y="0"/>
                </a:moveTo>
                <a:cubicBezTo>
                  <a:pt x="5580" y="4958"/>
                  <a:pt x="5580" y="9917"/>
                  <a:pt x="5580" y="14876"/>
                </a:cubicBezTo>
                <a:cubicBezTo>
                  <a:pt x="5580" y="16076"/>
                  <a:pt x="7000" y="18176"/>
                  <a:pt x="5836" y="18467"/>
                </a:cubicBezTo>
                <a:cubicBezTo>
                  <a:pt x="3307" y="19097"/>
                  <a:pt x="-1822" y="11935"/>
                  <a:pt x="706" y="12568"/>
                </a:cubicBezTo>
                <a:cubicBezTo>
                  <a:pt x="3875" y="13360"/>
                  <a:pt x="4341" y="20963"/>
                  <a:pt x="7375" y="19750"/>
                </a:cubicBezTo>
                <a:cubicBezTo>
                  <a:pt x="9855" y="18757"/>
                  <a:pt x="13987" y="15816"/>
                  <a:pt x="12505" y="13594"/>
                </a:cubicBezTo>
                <a:cubicBezTo>
                  <a:pt x="11129" y="11531"/>
                  <a:pt x="7119" y="16244"/>
                  <a:pt x="7119" y="18724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</p:spPr>
      </p:sp>
    </p:spTree>
    <p:extLst>
      <p:ext uri="{BB962C8B-B14F-4D97-AF65-F5344CB8AC3E}">
        <p14:creationId xmlns:p14="http://schemas.microsoft.com/office/powerpoint/2010/main" val="31383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571472" y="1287478"/>
            <a:ext cx="8001056" cy="4356100"/>
          </a:xfrm>
        </p:spPr>
        <p:txBody>
          <a:bodyPr/>
          <a:lstStyle/>
          <a:p>
            <a:r>
              <a:rPr lang="en-GB" dirty="0" smtClean="0"/>
              <a:t>The feed forward calculations can be expressed concisely as a </a:t>
            </a:r>
            <a:r>
              <a:rPr lang="en-GB" b="1" dirty="0" smtClean="0"/>
              <a:t>matrix multiplication</a:t>
            </a:r>
            <a:r>
              <a:rPr lang="en-GB" dirty="0" smtClean="0"/>
              <a:t>, no matter the shape and size of the network</a:t>
            </a:r>
          </a:p>
          <a:p>
            <a:r>
              <a:rPr lang="en-GB" dirty="0" smtClean="0"/>
              <a:t>The choice of </a:t>
            </a:r>
            <a:r>
              <a:rPr lang="en-GB" dirty="0"/>
              <a:t> </a:t>
            </a:r>
            <a:r>
              <a:rPr lang="en-GB" dirty="0" smtClean="0"/>
              <a:t>languages here matters. (technically libraries) for efficient and quick matrix and linear algebra functions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43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41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53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Network Error</a:t>
            </a:r>
          </a:p>
        </p:txBody>
      </p:sp>
      <p:pic>
        <p:nvPicPr>
          <p:cNvPr id="7" name="Shape 454" descr="neruons_error_into_2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8250" y="1666875"/>
            <a:ext cx="6667500" cy="3524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872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59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Network Error</a:t>
            </a:r>
          </a:p>
        </p:txBody>
      </p:sp>
      <p:pic>
        <p:nvPicPr>
          <p:cNvPr id="7" name="Shape 460" descr="neruons_error_proportionat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8250" y="1666875"/>
            <a:ext cx="6667500" cy="3524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549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6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Internal Error</a:t>
            </a:r>
          </a:p>
        </p:txBody>
      </p:sp>
      <p:pic>
        <p:nvPicPr>
          <p:cNvPr id="6" name="Shape 466" descr="backprop_error_hidden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9326" y="1491199"/>
            <a:ext cx="7865350" cy="358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984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71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Internal Error</a:t>
            </a:r>
          </a:p>
        </p:txBody>
      </p:sp>
      <p:pic>
        <p:nvPicPr>
          <p:cNvPr id="7" name="Shape 472" descr="backprop_error_exampl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599" y="1641275"/>
            <a:ext cx="7746823" cy="35754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581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77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Matrices Again!</a:t>
            </a:r>
          </a:p>
        </p:txBody>
      </p:sp>
      <p:pic>
        <p:nvPicPr>
          <p:cNvPr id="6" name="Shape 478" descr="backprop_hidden_error_matrix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2216" y="1412776"/>
            <a:ext cx="5078775" cy="13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479" descr="backprop_matrix_expression_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637" y="3866650"/>
            <a:ext cx="5722750" cy="1144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413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571472" y="1287478"/>
            <a:ext cx="8001056" cy="4356100"/>
          </a:xfrm>
        </p:spPr>
        <p:txBody>
          <a:bodyPr/>
          <a:lstStyle/>
          <a:p>
            <a:r>
              <a:rPr lang="en-GB" dirty="0" smtClean="0"/>
              <a:t>We use </a:t>
            </a:r>
            <a:r>
              <a:rPr lang="en-GB" b="1" dirty="0" smtClean="0"/>
              <a:t>error</a:t>
            </a:r>
            <a:r>
              <a:rPr lang="en-GB" dirty="0" smtClean="0"/>
              <a:t> to guide how the model’s parameter (link weights) are refined</a:t>
            </a:r>
          </a:p>
          <a:p>
            <a:r>
              <a:rPr lang="en-GB" dirty="0" smtClean="0"/>
              <a:t>The </a:t>
            </a:r>
            <a:r>
              <a:rPr lang="en-GB" b="1" dirty="0" smtClean="0"/>
              <a:t>error</a:t>
            </a:r>
            <a:r>
              <a:rPr lang="en-GB" dirty="0" smtClean="0"/>
              <a:t> at the output nodes is the difference between the </a:t>
            </a:r>
            <a:r>
              <a:rPr lang="en-GB" b="1" dirty="0" smtClean="0"/>
              <a:t>desired</a:t>
            </a:r>
            <a:r>
              <a:rPr lang="en-GB" dirty="0" smtClean="0"/>
              <a:t> and </a:t>
            </a:r>
            <a:r>
              <a:rPr lang="en-GB" b="1" dirty="0" smtClean="0"/>
              <a:t>actual</a:t>
            </a:r>
            <a:r>
              <a:rPr lang="en-GB" dirty="0" smtClean="0"/>
              <a:t> outputs</a:t>
            </a:r>
          </a:p>
          <a:p>
            <a:r>
              <a:rPr lang="en-GB" dirty="0" smtClean="0"/>
              <a:t>The </a:t>
            </a:r>
            <a:r>
              <a:rPr lang="en-GB" b="1" dirty="0" smtClean="0"/>
              <a:t>error</a:t>
            </a:r>
            <a:r>
              <a:rPr lang="en-GB" dirty="0" smtClean="0"/>
              <a:t> at internal nodes is not that obvious. A heuristic approach is to split in proportion to the link weights</a:t>
            </a:r>
          </a:p>
          <a:p>
            <a:pPr lvl="1"/>
            <a:r>
              <a:rPr lang="en-GB" dirty="0" smtClean="0"/>
              <a:t>Back propagating the </a:t>
            </a:r>
            <a:r>
              <a:rPr lang="en-GB" b="1" dirty="0" smtClean="0"/>
              <a:t>error</a:t>
            </a:r>
            <a:r>
              <a:rPr lang="en-GB" dirty="0" smtClean="0"/>
              <a:t> can be expressed as a </a:t>
            </a:r>
            <a:r>
              <a:rPr lang="en-GB" b="1" dirty="0" smtClean="0"/>
              <a:t>matrix</a:t>
            </a:r>
            <a:r>
              <a:rPr lang="en-GB" dirty="0" smtClean="0"/>
              <a:t> multiplication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Points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49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910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Metric to Imperial Conversion</a:t>
            </a: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Shape 148" descr="part1_m2km_2_error2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0" y="1828800"/>
            <a:ext cx="7620000" cy="381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154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91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Yes, But How Do We Actually Update The Weights?</a:t>
            </a:r>
          </a:p>
        </p:txBody>
      </p:sp>
      <p:pic>
        <p:nvPicPr>
          <p:cNvPr id="7" name="Shape 492" descr="yikes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0462" y="1542100"/>
            <a:ext cx="8663076" cy="32486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493"/>
          <p:cNvSpPr txBox="1"/>
          <p:nvPr/>
        </p:nvSpPr>
        <p:spPr>
          <a:xfrm>
            <a:off x="3042750" y="5417575"/>
            <a:ext cx="3058500" cy="64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3000" b="1" dirty="0" err="1" smtClean="0">
                <a:solidFill>
                  <a:srgbClr val="990000"/>
                </a:solidFill>
                <a:latin typeface="Indie Flower"/>
                <a:ea typeface="Indie Flower"/>
                <a:cs typeface="Indie Flower"/>
                <a:sym typeface="Indie Flower"/>
              </a:rPr>
              <a:t>Urgh</a:t>
            </a:r>
            <a:r>
              <a:rPr lang="en-GB" sz="3000" b="1" dirty="0" smtClean="0">
                <a:solidFill>
                  <a:srgbClr val="990000"/>
                </a:solidFill>
                <a:latin typeface="Indie Flower"/>
                <a:ea typeface="Indie Flower"/>
                <a:cs typeface="Indie Flower"/>
                <a:sym typeface="Indie Flower"/>
              </a:rPr>
              <a:t> per node!!</a:t>
            </a:r>
            <a:endParaRPr lang="en-GB" sz="3000" b="1" dirty="0">
              <a:solidFill>
                <a:srgbClr val="990000"/>
              </a:solidFill>
              <a:latin typeface="Indie Flower"/>
              <a:ea typeface="Indie Flower"/>
              <a:cs typeface="Indie Flower"/>
              <a:sym typeface="Indie Flower"/>
            </a:endParaRPr>
          </a:p>
        </p:txBody>
      </p:sp>
    </p:spTree>
    <p:extLst>
      <p:ext uri="{BB962C8B-B14F-4D97-AF65-F5344CB8AC3E}">
        <p14:creationId xmlns:p14="http://schemas.microsoft.com/office/powerpoint/2010/main" val="270703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98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Perfect is the Enemy of Good</a:t>
            </a:r>
          </a:p>
        </p:txBody>
      </p:sp>
      <p:pic>
        <p:nvPicPr>
          <p:cNvPr id="6" name="Shape 499" descr="hillsid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0475" y="1649074"/>
            <a:ext cx="7823050" cy="32650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500"/>
          <p:cNvSpPr txBox="1"/>
          <p:nvPr/>
        </p:nvSpPr>
        <p:spPr>
          <a:xfrm>
            <a:off x="3286525" y="5432450"/>
            <a:ext cx="4941900" cy="64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>
                <a:solidFill>
                  <a:schemeClr val="accent2"/>
                </a:solidFill>
                <a:latin typeface="Indie Flower"/>
                <a:ea typeface="Indie Flower"/>
                <a:cs typeface="Indie Flower"/>
                <a:sym typeface="Indie Flower"/>
              </a:rPr>
              <a:t>landscape is a complicated difficult mathematical function ..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b="1">
                <a:solidFill>
                  <a:schemeClr val="accent2"/>
                </a:solidFill>
                <a:latin typeface="Indie Flower"/>
                <a:ea typeface="Indie Flower"/>
                <a:cs typeface="Indie Flower"/>
                <a:sym typeface="Indie Flower"/>
              </a:rPr>
              <a:t>… with all kinds of lumps, bumps, kinks … </a:t>
            </a:r>
          </a:p>
        </p:txBody>
      </p:sp>
      <p:sp>
        <p:nvSpPr>
          <p:cNvPr id="8" name="Shape 501"/>
          <p:cNvSpPr/>
          <p:nvPr/>
        </p:nvSpPr>
        <p:spPr>
          <a:xfrm rot="606453">
            <a:off x="5697541" y="4473676"/>
            <a:ext cx="259780" cy="864567"/>
          </a:xfrm>
          <a:custGeom>
            <a:avLst/>
            <a:gdLst/>
            <a:ahLst/>
            <a:cxnLst/>
            <a:rect l="0" t="0" r="0" b="0"/>
            <a:pathLst>
              <a:path w="10391" h="34582" extrusionOk="0">
                <a:moveTo>
                  <a:pt x="3864" y="34582"/>
                </a:moveTo>
                <a:cubicBezTo>
                  <a:pt x="3864" y="26728"/>
                  <a:pt x="3484" y="18879"/>
                  <a:pt x="3484" y="11026"/>
                </a:cubicBezTo>
                <a:cubicBezTo>
                  <a:pt x="3484" y="8873"/>
                  <a:pt x="3637" y="6714"/>
                  <a:pt x="3484" y="4567"/>
                </a:cubicBezTo>
                <a:cubicBezTo>
                  <a:pt x="3402" y="3422"/>
                  <a:pt x="3104" y="0"/>
                  <a:pt x="3104" y="1147"/>
                </a:cubicBezTo>
                <a:cubicBezTo>
                  <a:pt x="3104" y="3189"/>
                  <a:pt x="2870" y="5252"/>
                  <a:pt x="2344" y="7226"/>
                </a:cubicBezTo>
                <a:cubicBezTo>
                  <a:pt x="2036" y="8380"/>
                  <a:pt x="0" y="11375"/>
                  <a:pt x="444" y="10266"/>
                </a:cubicBezTo>
                <a:cubicBezTo>
                  <a:pt x="1222" y="8319"/>
                  <a:pt x="2595" y="6600"/>
                  <a:pt x="3104" y="4567"/>
                </a:cubicBezTo>
                <a:cubicBezTo>
                  <a:pt x="3169" y="4304"/>
                  <a:pt x="3054" y="1882"/>
                  <a:pt x="3104" y="1907"/>
                </a:cubicBezTo>
                <a:cubicBezTo>
                  <a:pt x="5777" y="3243"/>
                  <a:pt x="6454" y="6876"/>
                  <a:pt x="8423" y="9126"/>
                </a:cubicBezTo>
                <a:cubicBezTo>
                  <a:pt x="8840" y="9602"/>
                  <a:pt x="10390" y="10713"/>
                  <a:pt x="9943" y="10266"/>
                </a:cubicBezTo>
                <a:cubicBezTo>
                  <a:pt x="7433" y="7756"/>
                  <a:pt x="4724" y="4969"/>
                  <a:pt x="3864" y="1527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</p:spPr>
      </p:sp>
    </p:spTree>
    <p:extLst>
      <p:ext uri="{BB962C8B-B14F-4D97-AF65-F5344CB8AC3E}">
        <p14:creationId xmlns:p14="http://schemas.microsoft.com/office/powerpoint/2010/main" val="59521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506" descr="graddesc_1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6187" y="1538648"/>
            <a:ext cx="3748500" cy="27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507" descr="graddesc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350" y="1538648"/>
            <a:ext cx="3748469" cy="27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508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Gradient Descent</a:t>
            </a:r>
          </a:p>
        </p:txBody>
      </p:sp>
      <p:sp>
        <p:nvSpPr>
          <p:cNvPr id="9" name="Shape 509"/>
          <p:cNvSpPr txBox="1"/>
          <p:nvPr/>
        </p:nvSpPr>
        <p:spPr>
          <a:xfrm>
            <a:off x="4780400" y="5508450"/>
            <a:ext cx="3058500" cy="64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 dirty="0">
                <a:solidFill>
                  <a:schemeClr val="accent2"/>
                </a:solidFill>
                <a:latin typeface="Indie Flower"/>
                <a:ea typeface="Indie Flower"/>
                <a:cs typeface="Indie Flower"/>
                <a:sym typeface="Indie Flower"/>
              </a:rPr>
              <a:t>smaller gradient .. you’re closer to the bottom … take smaller steps?</a:t>
            </a:r>
          </a:p>
        </p:txBody>
      </p:sp>
      <p:sp>
        <p:nvSpPr>
          <p:cNvPr id="10" name="Shape 510"/>
          <p:cNvSpPr/>
          <p:nvPr/>
        </p:nvSpPr>
        <p:spPr>
          <a:xfrm>
            <a:off x="6346525" y="4236376"/>
            <a:ext cx="376925" cy="1158910"/>
          </a:xfrm>
          <a:custGeom>
            <a:avLst/>
            <a:gdLst/>
            <a:ahLst/>
            <a:cxnLst/>
            <a:rect l="0" t="0" r="0" b="0"/>
            <a:pathLst>
              <a:path w="15077" h="53320" extrusionOk="0">
                <a:moveTo>
                  <a:pt x="1462" y="53320"/>
                </a:moveTo>
                <a:cubicBezTo>
                  <a:pt x="1462" y="50005"/>
                  <a:pt x="-726" y="46585"/>
                  <a:pt x="322" y="43441"/>
                </a:cubicBezTo>
                <a:cubicBezTo>
                  <a:pt x="1691" y="39331"/>
                  <a:pt x="7688" y="37470"/>
                  <a:pt x="8301" y="33182"/>
                </a:cubicBezTo>
                <a:cubicBezTo>
                  <a:pt x="8929" y="28786"/>
                  <a:pt x="8504" y="24218"/>
                  <a:pt x="7541" y="19884"/>
                </a:cubicBezTo>
                <a:cubicBezTo>
                  <a:pt x="6667" y="15955"/>
                  <a:pt x="9095" y="11976"/>
                  <a:pt x="10200" y="8106"/>
                </a:cubicBezTo>
                <a:cubicBezTo>
                  <a:pt x="10622" y="6624"/>
                  <a:pt x="10706" y="5066"/>
                  <a:pt x="10960" y="3547"/>
                </a:cubicBezTo>
                <a:cubicBezTo>
                  <a:pt x="11105" y="2672"/>
                  <a:pt x="10960" y="0"/>
                  <a:pt x="10960" y="887"/>
                </a:cubicBezTo>
                <a:cubicBezTo>
                  <a:pt x="10960" y="3051"/>
                  <a:pt x="9794" y="5110"/>
                  <a:pt x="8681" y="6966"/>
                </a:cubicBezTo>
                <a:cubicBezTo>
                  <a:pt x="8577" y="7137"/>
                  <a:pt x="6781" y="11338"/>
                  <a:pt x="6781" y="10766"/>
                </a:cubicBezTo>
                <a:cubicBezTo>
                  <a:pt x="6781" y="7681"/>
                  <a:pt x="7354" y="3878"/>
                  <a:pt x="9821" y="2027"/>
                </a:cubicBezTo>
                <a:cubicBezTo>
                  <a:pt x="10301" y="1666"/>
                  <a:pt x="10668" y="1122"/>
                  <a:pt x="10960" y="1647"/>
                </a:cubicBezTo>
                <a:cubicBezTo>
                  <a:pt x="12042" y="3596"/>
                  <a:pt x="12220" y="7070"/>
                  <a:pt x="12860" y="9246"/>
                </a:cubicBezTo>
                <a:cubicBezTo>
                  <a:pt x="13278" y="10668"/>
                  <a:pt x="13330" y="14471"/>
                  <a:pt x="14380" y="13425"/>
                </a:cubicBezTo>
                <a:cubicBezTo>
                  <a:pt x="17017" y="10794"/>
                  <a:pt x="10960" y="6511"/>
                  <a:pt x="10960" y="2787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</p:spPr>
      </p:sp>
    </p:spTree>
    <p:extLst>
      <p:ext uri="{BB962C8B-B14F-4D97-AF65-F5344CB8AC3E}">
        <p14:creationId xmlns:p14="http://schemas.microsoft.com/office/powerpoint/2010/main" val="18135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571472" y="1287478"/>
            <a:ext cx="8001056" cy="4356100"/>
          </a:xfrm>
        </p:spPr>
        <p:txBody>
          <a:bodyPr/>
          <a:lstStyle/>
          <a:p>
            <a:r>
              <a:rPr lang="en-GB" dirty="0" smtClean="0"/>
              <a:t>Gradient descent is a practical way of finding minimum of difficult functions</a:t>
            </a:r>
          </a:p>
          <a:p>
            <a:pPr lvl="1"/>
            <a:r>
              <a:rPr lang="en-GB" dirty="0" smtClean="0"/>
              <a:t>You avoid the chance of overshooting by taking smaller steps if the gradient gets shallower.</a:t>
            </a:r>
          </a:p>
          <a:p>
            <a:pPr lvl="1"/>
            <a:r>
              <a:rPr lang="en-GB" dirty="0" smtClean="0"/>
              <a:t>The error of a neural network is a difficult function of the link weights.. Gradient descent can help.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53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4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22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Climbing Down the Network Error Landscape</a:t>
            </a:r>
          </a:p>
        </p:txBody>
      </p:sp>
      <p:pic>
        <p:nvPicPr>
          <p:cNvPr id="7" name="Shape 523" descr="error_vs_weights2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7250" y="1347650"/>
            <a:ext cx="7829476" cy="44253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524"/>
          <p:cNvSpPr txBox="1"/>
          <p:nvPr/>
        </p:nvSpPr>
        <p:spPr>
          <a:xfrm>
            <a:off x="1699775" y="5844150"/>
            <a:ext cx="3058500" cy="64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>
                <a:solidFill>
                  <a:srgbClr val="E06666"/>
                </a:solidFill>
                <a:latin typeface="Indie Flower"/>
                <a:ea typeface="Indie Flower"/>
                <a:cs typeface="Indie Flower"/>
                <a:sym typeface="Indie Flower"/>
              </a:rPr>
              <a:t>We need to find this gradient</a:t>
            </a:r>
          </a:p>
        </p:txBody>
      </p:sp>
      <p:sp>
        <p:nvSpPr>
          <p:cNvPr id="9" name="Shape 525"/>
          <p:cNvSpPr/>
          <p:nvPr/>
        </p:nvSpPr>
        <p:spPr>
          <a:xfrm>
            <a:off x="1939175" y="3685049"/>
            <a:ext cx="396425" cy="2292063"/>
          </a:xfrm>
          <a:custGeom>
            <a:avLst/>
            <a:gdLst/>
            <a:ahLst/>
            <a:cxnLst/>
            <a:rect l="0" t="0" r="0" b="0"/>
            <a:pathLst>
              <a:path w="15857" h="103188" extrusionOk="0">
                <a:moveTo>
                  <a:pt x="15857" y="103188"/>
                </a:moveTo>
                <a:cubicBezTo>
                  <a:pt x="3187" y="83992"/>
                  <a:pt x="-966" y="58955"/>
                  <a:pt x="211" y="35986"/>
                </a:cubicBezTo>
                <a:cubicBezTo>
                  <a:pt x="640" y="27617"/>
                  <a:pt x="2157" y="19322"/>
                  <a:pt x="3801" y="11106"/>
                </a:cubicBezTo>
                <a:cubicBezTo>
                  <a:pt x="4363" y="8294"/>
                  <a:pt x="5161" y="5504"/>
                  <a:pt x="5340" y="2642"/>
                </a:cubicBezTo>
                <a:cubicBezTo>
                  <a:pt x="5387" y="1874"/>
                  <a:pt x="5840" y="-250"/>
                  <a:pt x="5340" y="334"/>
                </a:cubicBezTo>
                <a:cubicBezTo>
                  <a:pt x="3794" y="2137"/>
                  <a:pt x="2774" y="4346"/>
                  <a:pt x="1750" y="6490"/>
                </a:cubicBezTo>
                <a:cubicBezTo>
                  <a:pt x="1293" y="7443"/>
                  <a:pt x="980" y="10624"/>
                  <a:pt x="980" y="9567"/>
                </a:cubicBezTo>
                <a:cubicBezTo>
                  <a:pt x="980" y="6736"/>
                  <a:pt x="3215" y="4357"/>
                  <a:pt x="4571" y="1873"/>
                </a:cubicBezTo>
                <a:cubicBezTo>
                  <a:pt x="4901" y="1267"/>
                  <a:pt x="4980" y="-231"/>
                  <a:pt x="5597" y="77"/>
                </a:cubicBezTo>
                <a:cubicBezTo>
                  <a:pt x="8898" y="1727"/>
                  <a:pt x="7266" y="7268"/>
                  <a:pt x="8162" y="10850"/>
                </a:cubicBezTo>
                <a:cubicBezTo>
                  <a:pt x="8424" y="11899"/>
                  <a:pt x="9450" y="14977"/>
                  <a:pt x="9188" y="13928"/>
                </a:cubicBezTo>
                <a:cubicBezTo>
                  <a:pt x="8176" y="9883"/>
                  <a:pt x="7174" y="5827"/>
                  <a:pt x="5853" y="1873"/>
                </a:cubicBezTo>
              </a:path>
            </a:pathLst>
          </a:custGeom>
          <a:noFill/>
          <a:ln w="19050" cap="flat" cmpd="sng">
            <a:solidFill>
              <a:srgbClr val="E06666"/>
            </a:solidFill>
            <a:prstDash val="solid"/>
            <a:round/>
            <a:headEnd type="none" w="lg" len="lg"/>
            <a:tailEnd type="none" w="lg" len="lg"/>
          </a:ln>
        </p:spPr>
      </p:sp>
    </p:spTree>
    <p:extLst>
      <p:ext uri="{BB962C8B-B14F-4D97-AF65-F5344CB8AC3E}">
        <p14:creationId xmlns:p14="http://schemas.microsoft.com/office/powerpoint/2010/main" val="30441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30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Error Gradient</a:t>
            </a:r>
          </a:p>
        </p:txBody>
      </p:sp>
      <p:sp>
        <p:nvSpPr>
          <p:cNvPr id="6" name="Shape 531"/>
          <p:cNvSpPr/>
          <p:nvPr/>
        </p:nvSpPr>
        <p:spPr>
          <a:xfrm>
            <a:off x="3039450" y="5442700"/>
            <a:ext cx="4834800" cy="907800"/>
          </a:xfrm>
          <a:prstGeom prst="wedgeRoundRectCallout">
            <a:avLst>
              <a:gd name="adj1" fmla="val -67809"/>
              <a:gd name="adj2" fmla="val 2989"/>
              <a:gd name="adj3" fmla="val 0"/>
            </a:avLst>
          </a:prstGeom>
          <a:solidFill>
            <a:srgbClr val="FFF2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1200" b="1">
                <a:solidFill>
                  <a:schemeClr val="accent2"/>
                </a:solidFill>
                <a:latin typeface="Indie Flower"/>
                <a:ea typeface="Indie Flower"/>
                <a:cs typeface="Indie Flower"/>
                <a:sym typeface="Indie Flower"/>
              </a:rPr>
              <a:t>A gentle intro to calculus</a:t>
            </a:r>
          </a:p>
          <a:p>
            <a:pPr lvl="0" algn="ctr">
              <a:spcBef>
                <a:spcPts val="0"/>
              </a:spcBef>
              <a:buNone/>
            </a:pPr>
            <a:endParaRPr sz="1200" b="1">
              <a:solidFill>
                <a:schemeClr val="accent2"/>
              </a:solidFill>
              <a:latin typeface="Indie Flower"/>
              <a:ea typeface="Indie Flower"/>
              <a:cs typeface="Indie Flower"/>
              <a:sym typeface="Indie Flower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GB" sz="800" u="sng">
                <a:solidFill>
                  <a:schemeClr val="dk1"/>
                </a:solidFill>
                <a:hlinkClick r:id="rId2"/>
              </a:rPr>
              <a:t>http://makeyourownneuralnetwork.blogspot.co.uk/2016/01/a-gentle-introduction-to-calculus.html</a:t>
            </a:r>
          </a:p>
        </p:txBody>
      </p:sp>
      <p:pic>
        <p:nvPicPr>
          <p:cNvPr id="7" name="Shape 532" descr="bird-blue-300px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423" y="5614049"/>
            <a:ext cx="892625" cy="11020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533"/>
          <p:cNvSpPr txBox="1"/>
          <p:nvPr/>
        </p:nvSpPr>
        <p:spPr>
          <a:xfrm>
            <a:off x="1853175" y="1404300"/>
            <a:ext cx="5245200" cy="981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1800" b="1">
                <a:solidFill>
                  <a:srgbClr val="CC0000"/>
                </a:solidFill>
                <a:latin typeface="Indie Flower"/>
                <a:ea typeface="Indie Flower"/>
                <a:cs typeface="Indie Flower"/>
                <a:sym typeface="Indie Flower"/>
              </a:rPr>
              <a:t>E</a:t>
            </a:r>
            <a:r>
              <a:rPr lang="en-GB" sz="1800" b="1">
                <a:latin typeface="Indie Flower"/>
                <a:ea typeface="Indie Flower"/>
                <a:cs typeface="Indie Flower"/>
                <a:sym typeface="Indie Flower"/>
              </a:rPr>
              <a:t> = (desired - actual)</a:t>
            </a:r>
            <a:r>
              <a:rPr lang="en-GB" sz="1800" b="1" baseline="30000">
                <a:latin typeface="Indie Flower"/>
                <a:ea typeface="Indie Flower"/>
                <a:cs typeface="Indie Flower"/>
                <a:sym typeface="Indie Flower"/>
              </a:rPr>
              <a:t>2</a:t>
            </a:r>
          </a:p>
        </p:txBody>
      </p:sp>
      <p:sp>
        <p:nvSpPr>
          <p:cNvPr id="9" name="Shape 534"/>
          <p:cNvSpPr txBox="1"/>
          <p:nvPr/>
        </p:nvSpPr>
        <p:spPr>
          <a:xfrm>
            <a:off x="1853175" y="3612825"/>
            <a:ext cx="5245200" cy="981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latin typeface="Indie Flower"/>
                <a:ea typeface="Indie Flower"/>
                <a:cs typeface="Indie Flower"/>
                <a:sym typeface="Indie Flower"/>
              </a:rPr>
              <a:t>d</a:t>
            </a:r>
            <a:r>
              <a:rPr lang="en-GB" sz="1800" b="1">
                <a:solidFill>
                  <a:srgbClr val="CC0000"/>
                </a:solidFill>
                <a:latin typeface="Indie Flower"/>
                <a:ea typeface="Indie Flower"/>
                <a:cs typeface="Indie Flower"/>
                <a:sym typeface="Indie Flower"/>
              </a:rPr>
              <a:t>E</a:t>
            </a:r>
            <a:r>
              <a:rPr lang="en-GB" sz="1800" b="1">
                <a:latin typeface="Indie Flower"/>
                <a:ea typeface="Indie Flower"/>
                <a:cs typeface="Indie Flower"/>
                <a:sym typeface="Indie Flower"/>
              </a:rPr>
              <a:t>/dw</a:t>
            </a:r>
            <a:r>
              <a:rPr lang="en-GB" sz="1800" b="1" baseline="-25000">
                <a:latin typeface="Indie Flower"/>
                <a:ea typeface="Indie Flower"/>
                <a:cs typeface="Indie Flower"/>
                <a:sym typeface="Indie Flower"/>
              </a:rPr>
              <a:t>ij</a:t>
            </a:r>
            <a:r>
              <a:rPr lang="en-GB" sz="1800" b="1">
                <a:latin typeface="Indie Flower"/>
                <a:ea typeface="Indie Flower"/>
                <a:cs typeface="Indie Flower"/>
                <a:sym typeface="Indie Flower"/>
              </a:rPr>
              <a:t> = - </a:t>
            </a:r>
            <a:r>
              <a:rPr lang="en-GB" sz="1800" b="1">
                <a:solidFill>
                  <a:srgbClr val="1155CC"/>
                </a:solidFill>
                <a:latin typeface="Indie Flower"/>
                <a:ea typeface="Indie Flower"/>
                <a:cs typeface="Indie Flower"/>
                <a:sym typeface="Indie Flower"/>
              </a:rPr>
              <a:t>e</a:t>
            </a:r>
            <a:r>
              <a:rPr lang="en-GB" sz="1800" b="1" baseline="-25000">
                <a:solidFill>
                  <a:srgbClr val="1155CC"/>
                </a:solidFill>
                <a:latin typeface="Indie Flower"/>
                <a:ea typeface="Indie Flower"/>
                <a:cs typeface="Indie Flower"/>
                <a:sym typeface="Indie Flower"/>
              </a:rPr>
              <a:t>j</a:t>
            </a:r>
            <a:r>
              <a:rPr lang="en-GB" sz="1800" b="1">
                <a:latin typeface="Indie Flower"/>
                <a:ea typeface="Indie Flower"/>
                <a:cs typeface="Indie Flower"/>
                <a:sym typeface="Indie Flower"/>
              </a:rPr>
              <a:t> . </a:t>
            </a:r>
            <a:r>
              <a:rPr lang="en-GB" sz="1800" b="1">
                <a:solidFill>
                  <a:srgbClr val="CC0000"/>
                </a:solidFill>
                <a:latin typeface="Indie Flower"/>
                <a:ea typeface="Indie Flower"/>
                <a:cs typeface="Indie Flower"/>
                <a:sym typeface="Indie Flower"/>
              </a:rPr>
              <a:t>o</a:t>
            </a:r>
            <a:r>
              <a:rPr lang="en-GB" sz="1800" b="1" baseline="-25000">
                <a:solidFill>
                  <a:srgbClr val="CC0000"/>
                </a:solidFill>
                <a:latin typeface="Indie Flower"/>
                <a:ea typeface="Indie Flower"/>
                <a:cs typeface="Indie Flower"/>
                <a:sym typeface="Indie Flower"/>
              </a:rPr>
              <a:t>j</a:t>
            </a:r>
            <a:r>
              <a:rPr lang="en-GB" sz="1800" b="1">
                <a:latin typeface="Indie Flower"/>
                <a:ea typeface="Indie Flower"/>
                <a:cs typeface="Indie Flower"/>
                <a:sym typeface="Indie Flower"/>
              </a:rPr>
              <a:t> . (1 - </a:t>
            </a:r>
            <a:r>
              <a:rPr lang="en-GB" sz="1800" b="1">
                <a:solidFill>
                  <a:srgbClr val="CC0000"/>
                </a:solidFill>
                <a:latin typeface="Indie Flower"/>
                <a:ea typeface="Indie Flower"/>
                <a:cs typeface="Indie Flower"/>
                <a:sym typeface="Indie Flower"/>
              </a:rPr>
              <a:t>o</a:t>
            </a:r>
            <a:r>
              <a:rPr lang="en-GB" sz="1800" b="1" baseline="-25000">
                <a:solidFill>
                  <a:srgbClr val="CC0000"/>
                </a:solidFill>
                <a:latin typeface="Indie Flower"/>
                <a:ea typeface="Indie Flower"/>
                <a:cs typeface="Indie Flower"/>
                <a:sym typeface="Indie Flower"/>
              </a:rPr>
              <a:t>j</a:t>
            </a:r>
            <a:r>
              <a:rPr lang="en-GB" sz="1800" b="1">
                <a:latin typeface="Indie Flower"/>
                <a:ea typeface="Indie Flower"/>
                <a:cs typeface="Indie Flower"/>
                <a:sym typeface="Indie Flower"/>
              </a:rPr>
              <a:t>) . </a:t>
            </a:r>
            <a:r>
              <a:rPr lang="en-GB" sz="1800" b="1">
                <a:solidFill>
                  <a:srgbClr val="38761D"/>
                </a:solidFill>
                <a:latin typeface="Indie Flower"/>
                <a:ea typeface="Indie Flower"/>
                <a:cs typeface="Indie Flower"/>
                <a:sym typeface="Indie Flower"/>
              </a:rPr>
              <a:t>o</a:t>
            </a:r>
            <a:r>
              <a:rPr lang="en-GB" sz="1800" b="1" baseline="-25000">
                <a:solidFill>
                  <a:srgbClr val="38761D"/>
                </a:solidFill>
                <a:latin typeface="Indie Flower"/>
                <a:ea typeface="Indie Flower"/>
                <a:cs typeface="Indie Flower"/>
                <a:sym typeface="Indie Flower"/>
              </a:rPr>
              <a:t>i</a:t>
            </a:r>
          </a:p>
        </p:txBody>
      </p:sp>
      <p:sp>
        <p:nvSpPr>
          <p:cNvPr id="10" name="Shape 535"/>
          <p:cNvSpPr/>
          <p:nvPr/>
        </p:nvSpPr>
        <p:spPr>
          <a:xfrm>
            <a:off x="4170505" y="2225075"/>
            <a:ext cx="267775" cy="1731175"/>
          </a:xfrm>
          <a:custGeom>
            <a:avLst/>
            <a:gdLst/>
            <a:ahLst/>
            <a:cxnLst/>
            <a:rect l="0" t="0" r="0" b="0"/>
            <a:pathLst>
              <a:path w="10711" h="69247" extrusionOk="0">
                <a:moveTo>
                  <a:pt x="5287" y="0"/>
                </a:moveTo>
                <a:cubicBezTo>
                  <a:pt x="1169" y="7780"/>
                  <a:pt x="-429" y="17122"/>
                  <a:pt x="157" y="25906"/>
                </a:cubicBezTo>
                <a:cubicBezTo>
                  <a:pt x="546" y="31742"/>
                  <a:pt x="4161" y="37018"/>
                  <a:pt x="4774" y="42835"/>
                </a:cubicBezTo>
                <a:cubicBezTo>
                  <a:pt x="5267" y="47523"/>
                  <a:pt x="6619" y="52299"/>
                  <a:pt x="5800" y="56942"/>
                </a:cubicBezTo>
                <a:cubicBezTo>
                  <a:pt x="5507" y="58596"/>
                  <a:pt x="4979" y="60199"/>
                  <a:pt x="4518" y="61815"/>
                </a:cubicBezTo>
                <a:cubicBezTo>
                  <a:pt x="4212" y="62883"/>
                  <a:pt x="3505" y="65971"/>
                  <a:pt x="3235" y="64893"/>
                </a:cubicBezTo>
                <a:cubicBezTo>
                  <a:pt x="2902" y="63565"/>
                  <a:pt x="3235" y="59421"/>
                  <a:pt x="3235" y="60789"/>
                </a:cubicBezTo>
                <a:cubicBezTo>
                  <a:pt x="3235" y="62584"/>
                  <a:pt x="2112" y="64774"/>
                  <a:pt x="3235" y="66176"/>
                </a:cubicBezTo>
                <a:cubicBezTo>
                  <a:pt x="4390" y="67620"/>
                  <a:pt x="9701" y="63098"/>
                  <a:pt x="7852" y="63098"/>
                </a:cubicBezTo>
                <a:cubicBezTo>
                  <a:pt x="6120" y="63098"/>
                  <a:pt x="4157" y="67516"/>
                  <a:pt x="3492" y="65919"/>
                </a:cubicBezTo>
                <a:cubicBezTo>
                  <a:pt x="2634" y="63860"/>
                  <a:pt x="2702" y="57037"/>
                  <a:pt x="2979" y="59250"/>
                </a:cubicBezTo>
                <a:cubicBezTo>
                  <a:pt x="3381" y="62475"/>
                  <a:pt x="530" y="67194"/>
                  <a:pt x="3235" y="68997"/>
                </a:cubicBezTo>
                <a:cubicBezTo>
                  <a:pt x="5298" y="70371"/>
                  <a:pt x="6954" y="65701"/>
                  <a:pt x="8622" y="63867"/>
                </a:cubicBezTo>
                <a:cubicBezTo>
                  <a:pt x="9277" y="63145"/>
                  <a:pt x="11391" y="61559"/>
                  <a:pt x="10417" y="61559"/>
                </a:cubicBezTo>
                <a:cubicBezTo>
                  <a:pt x="9087" y="61559"/>
                  <a:pt x="8333" y="63273"/>
                  <a:pt x="7596" y="6438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1" name="Shape 536"/>
          <p:cNvSpPr txBox="1"/>
          <p:nvPr/>
        </p:nvSpPr>
        <p:spPr>
          <a:xfrm>
            <a:off x="4334725" y="2700450"/>
            <a:ext cx="3366600" cy="56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b="1">
                <a:solidFill>
                  <a:schemeClr val="accent2"/>
                </a:solidFill>
                <a:latin typeface="Indie Flower"/>
                <a:ea typeface="Indie Flower"/>
                <a:cs typeface="Indie Flower"/>
                <a:sym typeface="Indie Flower"/>
              </a:rPr>
              <a:t>school level calculus (chain rule)</a:t>
            </a:r>
          </a:p>
        </p:txBody>
      </p:sp>
      <p:sp>
        <p:nvSpPr>
          <p:cNvPr id="12" name="Shape 537"/>
          <p:cNvSpPr txBox="1"/>
          <p:nvPr/>
        </p:nvSpPr>
        <p:spPr>
          <a:xfrm>
            <a:off x="6545475" y="4693825"/>
            <a:ext cx="1457100" cy="33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 b="1">
                <a:solidFill>
                  <a:srgbClr val="93C47D"/>
                </a:solidFill>
                <a:latin typeface="Indie Flower"/>
                <a:ea typeface="Indie Flower"/>
                <a:cs typeface="Indie Flower"/>
                <a:sym typeface="Indie Flower"/>
              </a:rPr>
              <a:t>previous node</a:t>
            </a:r>
          </a:p>
        </p:txBody>
      </p:sp>
      <p:sp>
        <p:nvSpPr>
          <p:cNvPr id="13" name="Shape 538"/>
          <p:cNvSpPr/>
          <p:nvPr/>
        </p:nvSpPr>
        <p:spPr>
          <a:xfrm>
            <a:off x="6154209" y="4168025"/>
            <a:ext cx="662125" cy="577100"/>
          </a:xfrm>
          <a:custGeom>
            <a:avLst/>
            <a:gdLst/>
            <a:ahLst/>
            <a:cxnLst/>
            <a:rect l="0" t="0" r="0" b="0"/>
            <a:pathLst>
              <a:path w="26485" h="23084" extrusionOk="0">
                <a:moveTo>
                  <a:pt x="26485" y="23084"/>
                </a:moveTo>
                <a:cubicBezTo>
                  <a:pt x="25930" y="15331"/>
                  <a:pt x="18927" y="7744"/>
                  <a:pt x="11608" y="5130"/>
                </a:cubicBezTo>
                <a:cubicBezTo>
                  <a:pt x="9392" y="4338"/>
                  <a:pt x="7259" y="3207"/>
                  <a:pt x="4939" y="2821"/>
                </a:cubicBezTo>
                <a:cubicBezTo>
                  <a:pt x="3952" y="2656"/>
                  <a:pt x="1303" y="2376"/>
                  <a:pt x="2118" y="1795"/>
                </a:cubicBezTo>
                <a:cubicBezTo>
                  <a:pt x="2933" y="1212"/>
                  <a:pt x="6291" y="794"/>
                  <a:pt x="7248" y="513"/>
                </a:cubicBezTo>
                <a:cubicBezTo>
                  <a:pt x="8084" y="267"/>
                  <a:pt x="10684" y="0"/>
                  <a:pt x="9813" y="0"/>
                </a:cubicBezTo>
                <a:cubicBezTo>
                  <a:pt x="7490" y="0"/>
                  <a:pt x="5140" y="205"/>
                  <a:pt x="2887" y="769"/>
                </a:cubicBezTo>
                <a:cubicBezTo>
                  <a:pt x="1959" y="1000"/>
                  <a:pt x="-196" y="362"/>
                  <a:pt x="66" y="1282"/>
                </a:cubicBezTo>
                <a:cubicBezTo>
                  <a:pt x="614" y="3201"/>
                  <a:pt x="2892" y="4108"/>
                  <a:pt x="4426" y="5386"/>
                </a:cubicBezTo>
                <a:cubicBezTo>
                  <a:pt x="5495" y="6277"/>
                  <a:pt x="7248" y="9855"/>
                  <a:pt x="7248" y="8464"/>
                </a:cubicBezTo>
                <a:cubicBezTo>
                  <a:pt x="7248" y="5897"/>
                  <a:pt x="4823" y="3930"/>
                  <a:pt x="3400" y="1795"/>
                </a:cubicBezTo>
              </a:path>
            </a:pathLst>
          </a:custGeom>
          <a:noFill/>
          <a:ln w="9525" cap="flat" cmpd="sng">
            <a:solidFill>
              <a:srgbClr val="93C47D"/>
            </a:solidFill>
            <a:prstDash val="solid"/>
            <a:round/>
            <a:headEnd type="none" w="lg" len="lg"/>
            <a:tailEnd type="none" w="lg" len="lg"/>
          </a:ln>
        </p:spPr>
      </p:sp>
    </p:spTree>
    <p:extLst>
      <p:ext uri="{BB962C8B-B14F-4D97-AF65-F5344CB8AC3E}">
        <p14:creationId xmlns:p14="http://schemas.microsoft.com/office/powerpoint/2010/main" val="203974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43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Updating the Weights</a:t>
            </a:r>
          </a:p>
        </p:txBody>
      </p:sp>
      <p:pic>
        <p:nvPicPr>
          <p:cNvPr id="7" name="Shape 544" descr="formula_10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68425" y="2857500"/>
            <a:ext cx="428625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545"/>
          <p:cNvSpPr txBox="1"/>
          <p:nvPr/>
        </p:nvSpPr>
        <p:spPr>
          <a:xfrm>
            <a:off x="4846900" y="4762850"/>
            <a:ext cx="3058500" cy="64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>
                <a:solidFill>
                  <a:schemeClr val="accent2"/>
                </a:solidFill>
                <a:latin typeface="Indie Flower"/>
                <a:ea typeface="Indie Flower"/>
                <a:cs typeface="Indie Flower"/>
                <a:sym typeface="Indie Flower"/>
              </a:rPr>
              <a:t>remember that learning rate</a:t>
            </a:r>
          </a:p>
        </p:txBody>
      </p:sp>
      <p:sp>
        <p:nvSpPr>
          <p:cNvPr id="9" name="Shape 546"/>
          <p:cNvSpPr/>
          <p:nvPr/>
        </p:nvSpPr>
        <p:spPr>
          <a:xfrm>
            <a:off x="5493949" y="3772273"/>
            <a:ext cx="338205" cy="1142984"/>
          </a:xfrm>
          <a:custGeom>
            <a:avLst/>
            <a:gdLst/>
            <a:ahLst/>
            <a:cxnLst/>
            <a:rect l="0" t="0" r="0" b="0"/>
            <a:pathLst>
              <a:path w="12008" h="38719" extrusionOk="0">
                <a:moveTo>
                  <a:pt x="12008" y="38719"/>
                </a:moveTo>
                <a:cubicBezTo>
                  <a:pt x="8926" y="31014"/>
                  <a:pt x="5169" y="23080"/>
                  <a:pt x="5169" y="14782"/>
                </a:cubicBezTo>
                <a:cubicBezTo>
                  <a:pt x="5169" y="11593"/>
                  <a:pt x="4654" y="8410"/>
                  <a:pt x="4029" y="5284"/>
                </a:cubicBezTo>
                <a:cubicBezTo>
                  <a:pt x="3705" y="3664"/>
                  <a:pt x="4565" y="-1030"/>
                  <a:pt x="3649" y="344"/>
                </a:cubicBezTo>
                <a:cubicBezTo>
                  <a:pt x="2268" y="2414"/>
                  <a:pt x="2622" y="5232"/>
                  <a:pt x="1750" y="7563"/>
                </a:cubicBezTo>
                <a:cubicBezTo>
                  <a:pt x="1451" y="8358"/>
                  <a:pt x="1210" y="10443"/>
                  <a:pt x="610" y="9843"/>
                </a:cubicBezTo>
                <a:cubicBezTo>
                  <a:pt x="-1203" y="8029"/>
                  <a:pt x="1730" y="4675"/>
                  <a:pt x="3269" y="2624"/>
                </a:cubicBezTo>
                <a:cubicBezTo>
                  <a:pt x="3678" y="2078"/>
                  <a:pt x="3418" y="418"/>
                  <a:pt x="4029" y="724"/>
                </a:cubicBezTo>
                <a:cubicBezTo>
                  <a:pt x="6228" y="1823"/>
                  <a:pt x="6733" y="4835"/>
                  <a:pt x="8209" y="6803"/>
                </a:cubicBezTo>
                <a:cubicBezTo>
                  <a:pt x="8787" y="7574"/>
                  <a:pt x="10312" y="9463"/>
                  <a:pt x="9348" y="9463"/>
                </a:cubicBezTo>
                <a:cubicBezTo>
                  <a:pt x="6001" y="9463"/>
                  <a:pt x="5905" y="3716"/>
                  <a:pt x="4409" y="724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0" name="Shape 547"/>
          <p:cNvSpPr txBox="1"/>
          <p:nvPr/>
        </p:nvSpPr>
        <p:spPr>
          <a:xfrm>
            <a:off x="2866050" y="1305550"/>
            <a:ext cx="3058500" cy="64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>
                <a:solidFill>
                  <a:schemeClr val="accent2"/>
                </a:solidFill>
                <a:latin typeface="Indie Flower"/>
                <a:ea typeface="Indie Flower"/>
                <a:cs typeface="Indie Flower"/>
                <a:sym typeface="Indie Flower"/>
              </a:rPr>
              <a:t>move w</a:t>
            </a:r>
            <a:r>
              <a:rPr lang="en-GB" b="1" baseline="-25000">
                <a:solidFill>
                  <a:schemeClr val="accent2"/>
                </a:solidFill>
                <a:latin typeface="Indie Flower"/>
                <a:ea typeface="Indie Flower"/>
                <a:cs typeface="Indie Flower"/>
                <a:sym typeface="Indie Flower"/>
              </a:rPr>
              <a:t>jk</a:t>
            </a:r>
            <a:r>
              <a:rPr lang="en-GB" b="1">
                <a:solidFill>
                  <a:schemeClr val="accent2"/>
                </a:solidFill>
                <a:latin typeface="Indie Flower"/>
                <a:ea typeface="Indie Flower"/>
                <a:cs typeface="Indie Flower"/>
                <a:sym typeface="Indie Flower"/>
              </a:rPr>
              <a:t> in the opposite direction to the slope</a:t>
            </a:r>
          </a:p>
        </p:txBody>
      </p:sp>
      <p:sp>
        <p:nvSpPr>
          <p:cNvPr id="11" name="Shape 548"/>
          <p:cNvSpPr/>
          <p:nvPr/>
        </p:nvSpPr>
        <p:spPr>
          <a:xfrm rot="10800000">
            <a:off x="5114424" y="1815548"/>
            <a:ext cx="338205" cy="1142984"/>
          </a:xfrm>
          <a:custGeom>
            <a:avLst/>
            <a:gdLst/>
            <a:ahLst/>
            <a:cxnLst/>
            <a:rect l="0" t="0" r="0" b="0"/>
            <a:pathLst>
              <a:path w="12008" h="38719" extrusionOk="0">
                <a:moveTo>
                  <a:pt x="12008" y="38719"/>
                </a:moveTo>
                <a:cubicBezTo>
                  <a:pt x="8926" y="31014"/>
                  <a:pt x="5169" y="23080"/>
                  <a:pt x="5169" y="14782"/>
                </a:cubicBezTo>
                <a:cubicBezTo>
                  <a:pt x="5169" y="11593"/>
                  <a:pt x="4654" y="8410"/>
                  <a:pt x="4029" y="5284"/>
                </a:cubicBezTo>
                <a:cubicBezTo>
                  <a:pt x="3705" y="3664"/>
                  <a:pt x="4565" y="-1030"/>
                  <a:pt x="3649" y="344"/>
                </a:cubicBezTo>
                <a:cubicBezTo>
                  <a:pt x="2268" y="2414"/>
                  <a:pt x="2622" y="5232"/>
                  <a:pt x="1750" y="7563"/>
                </a:cubicBezTo>
                <a:cubicBezTo>
                  <a:pt x="1451" y="8358"/>
                  <a:pt x="1210" y="10443"/>
                  <a:pt x="610" y="9843"/>
                </a:cubicBezTo>
                <a:cubicBezTo>
                  <a:pt x="-1203" y="8029"/>
                  <a:pt x="1730" y="4675"/>
                  <a:pt x="3269" y="2624"/>
                </a:cubicBezTo>
                <a:cubicBezTo>
                  <a:pt x="3678" y="2078"/>
                  <a:pt x="3418" y="418"/>
                  <a:pt x="4029" y="724"/>
                </a:cubicBezTo>
                <a:cubicBezTo>
                  <a:pt x="6228" y="1823"/>
                  <a:pt x="6733" y="4835"/>
                  <a:pt x="8209" y="6803"/>
                </a:cubicBezTo>
                <a:cubicBezTo>
                  <a:pt x="8787" y="7574"/>
                  <a:pt x="10312" y="9463"/>
                  <a:pt x="9348" y="9463"/>
                </a:cubicBezTo>
                <a:cubicBezTo>
                  <a:pt x="6001" y="9463"/>
                  <a:pt x="5905" y="3716"/>
                  <a:pt x="4409" y="724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</p:spPr>
      </p:sp>
    </p:spTree>
    <p:extLst>
      <p:ext uri="{BB962C8B-B14F-4D97-AF65-F5344CB8AC3E}">
        <p14:creationId xmlns:p14="http://schemas.microsoft.com/office/powerpoint/2010/main" val="320168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67744" y="2996952"/>
            <a:ext cx="5400600" cy="1008112"/>
          </a:xfrm>
        </p:spPr>
        <p:txBody>
          <a:bodyPr>
            <a:normAutofit/>
          </a:bodyPr>
          <a:lstStyle/>
          <a:p>
            <a:r>
              <a:rPr lang="en-GB" sz="3600" dirty="0" smtClean="0"/>
              <a:t>Show me the CODE Abs!</a:t>
            </a:r>
            <a:endParaRPr lang="en-GB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57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89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Metric to Imperial Conversion</a:t>
            </a: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Shape 156" descr="part1_m2km_2_error3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0" y="1828800"/>
            <a:ext cx="7620000" cy="381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721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Metric to Imperial Conversion</a:t>
            </a: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Shape 164" descr="part1_m2km_2_error4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0" y="1828800"/>
            <a:ext cx="7620000" cy="381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491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Metric to Imperial Conversion</a:t>
            </a: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9592" y="1556792"/>
            <a:ext cx="72153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Basic idea:</a:t>
            </a:r>
          </a:p>
          <a:p>
            <a:r>
              <a:rPr lang="en-GB" dirty="0" smtClean="0"/>
              <a:t>Not sure how to do something? Try a model with adjustable </a:t>
            </a:r>
          </a:p>
          <a:p>
            <a:r>
              <a:rPr lang="en-GB" dirty="0" smtClean="0"/>
              <a:t>Parameters</a:t>
            </a:r>
          </a:p>
          <a:p>
            <a:r>
              <a:rPr lang="en-GB" dirty="0" smtClean="0"/>
              <a:t>Use the error to refine parameters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3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E16A9C-B6C6-41B6-9AB3-1A73FC5CCEBF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71472" y="785794"/>
            <a:ext cx="8001056" cy="357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200" kern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Bugs</a:t>
            </a: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Shape 179" descr="part1_bugs1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52625" y="1266825"/>
            <a:ext cx="5238750" cy="5238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107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EAZLEY">
      <a:dk1>
        <a:srgbClr val="4E5052"/>
      </a:dk1>
      <a:lt1>
        <a:srgbClr val="FFFFFF"/>
      </a:lt1>
      <a:dk2>
        <a:srgbClr val="000000"/>
      </a:dk2>
      <a:lt2>
        <a:srgbClr val="E9E9E9"/>
      </a:lt2>
      <a:accent1>
        <a:srgbClr val="BF417B"/>
      </a:accent1>
      <a:accent2>
        <a:srgbClr val="5078B9"/>
      </a:accent2>
      <a:accent3>
        <a:srgbClr val="5E2C5E"/>
      </a:accent3>
      <a:accent4>
        <a:srgbClr val="DC96BE"/>
      </a:accent4>
      <a:accent5>
        <a:srgbClr val="A0BEE1"/>
      </a:accent5>
      <a:accent6>
        <a:srgbClr val="0F91AA"/>
      </a:accent6>
      <a:hlink>
        <a:srgbClr val="5E2C5E"/>
      </a:hlink>
      <a:folHlink>
        <a:srgbClr val="BF417B"/>
      </a:folHlink>
    </a:clrScheme>
    <a:fontScheme name="Beazley Fonts">
      <a:majorFont>
        <a:latin typeface="Times New Roman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16" charset="-128"/>
          </a:defRPr>
        </a:defPPr>
      </a:lstStyle>
    </a:lnDef>
  </a:objectDefaults>
  <a:extraClrSchemeLst>
    <a:extraClrScheme>
      <a:clrScheme name="BZ Master Presentation 29 02 20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Z Master Presentation 29 02 200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Z Master Presentation 29 02 200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Z Master Presentation 29 02 200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Z Master Presentation 29 02 200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Z Master Presentation 29 02 200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Z Master Presentation 29 02 200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Z Master Presentation 29 02 200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Z Master Presentation 29 02 200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Z Master Presentation 29 02 200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Z Master Presentation 29 02 200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Z Master Presentation 29 02 200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Z Master Presentation 29 02 2008 13">
        <a:dk1>
          <a:srgbClr val="4E5052"/>
        </a:dk1>
        <a:lt1>
          <a:srgbClr val="FFFFFF"/>
        </a:lt1>
        <a:dk2>
          <a:srgbClr val="4E5052"/>
        </a:dk2>
        <a:lt2>
          <a:srgbClr val="C4C9C8"/>
        </a:lt2>
        <a:accent1>
          <a:srgbClr val="BC3B74"/>
        </a:accent1>
        <a:accent2>
          <a:srgbClr val="4E5052"/>
        </a:accent2>
        <a:accent3>
          <a:srgbClr val="FFFFFF"/>
        </a:accent3>
        <a:accent4>
          <a:srgbClr val="414345"/>
        </a:accent4>
        <a:accent5>
          <a:srgbClr val="DAAFBC"/>
        </a:accent5>
        <a:accent6>
          <a:srgbClr val="464849"/>
        </a:accent6>
        <a:hlink>
          <a:srgbClr val="5077B8"/>
        </a:hlink>
        <a:folHlink>
          <a:srgbClr val="DB97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Z Master Presentation 29 02 2008 14">
        <a:dk1>
          <a:srgbClr val="4E5052"/>
        </a:dk1>
        <a:lt1>
          <a:srgbClr val="FFFFFF"/>
        </a:lt1>
        <a:dk2>
          <a:srgbClr val="4E5052"/>
        </a:dk2>
        <a:lt2>
          <a:srgbClr val="C4C8C8"/>
        </a:lt2>
        <a:accent1>
          <a:srgbClr val="BF417B"/>
        </a:accent1>
        <a:accent2>
          <a:srgbClr val="5078B9"/>
        </a:accent2>
        <a:accent3>
          <a:srgbClr val="FFFFFF"/>
        </a:accent3>
        <a:accent4>
          <a:srgbClr val="414345"/>
        </a:accent4>
        <a:accent5>
          <a:srgbClr val="DCB0BF"/>
        </a:accent5>
        <a:accent6>
          <a:srgbClr val="486CA7"/>
        </a:accent6>
        <a:hlink>
          <a:srgbClr val="5E2C5E"/>
        </a:hlink>
        <a:folHlink>
          <a:srgbClr val="DC96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A0A9E2FC29FC46960A1A3CBCE33C27" ma:contentTypeVersion="1" ma:contentTypeDescription="Create a new document." ma:contentTypeScope="" ma:versionID="c3fe7aa65f330f2213ffcc5200965a38">
  <xsd:schema xmlns:xsd="http://www.w3.org/2001/XMLSchema" xmlns:p="http://schemas.microsoft.com/office/2006/metadata/properties" targetNamespace="http://schemas.microsoft.com/office/2006/metadata/properties" ma:root="true" ma:fieldsID="8a4b4b8082601a99c49cddd72950126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0878B9A-8D1E-45EE-AF5B-E30DB94459DC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F6AFE65-E7F0-4C15-B4A0-733B19559D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2CF3B9-50C0-4D0C-8F66-531440BA3C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3001</TotalTime>
  <Words>698</Words>
  <Application>Microsoft Office PowerPoint</Application>
  <PresentationFormat>On-screen Show (4:3)</PresentationFormat>
  <Paragraphs>180</Paragraphs>
  <Slides>57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Default Theme</vt:lpstr>
      <vt:lpstr>DIY Machine Learning     A quick intro and implementation of ML solutions    Abdul Baruwa  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Points</vt:lpstr>
      <vt:lpstr>PowerPoint Presentation</vt:lpstr>
      <vt:lpstr>PowerPoint Presentation</vt:lpstr>
      <vt:lpstr>PowerPoint Presentation</vt:lpstr>
      <vt:lpstr>Brains in Nature</vt:lpstr>
      <vt:lpstr>Brains in Nature</vt:lpstr>
      <vt:lpstr>Brains in Nature</vt:lpstr>
      <vt:lpstr>Artificial Neuron</vt:lpstr>
      <vt:lpstr>Artificial Neural Network .. finally!</vt:lpstr>
      <vt:lpstr>Pause – catch breadth</vt:lpstr>
      <vt:lpstr>Where Does The Learning Happen?</vt:lpstr>
      <vt:lpstr>PowerPoint Presentation</vt:lpstr>
      <vt:lpstr>Key points</vt:lpstr>
      <vt:lpstr>Feeding Signals Forward</vt:lpstr>
      <vt:lpstr>Feeding Signals Forward</vt:lpstr>
      <vt:lpstr>Feeding Signals Forward</vt:lpstr>
      <vt:lpstr>Matrix Multiplication</vt:lpstr>
      <vt:lpstr>Matrix Multiplication</vt:lpstr>
      <vt:lpstr>PowerPoint Presentation</vt:lpstr>
      <vt:lpstr>Network Error</vt:lpstr>
      <vt:lpstr>Network Error</vt:lpstr>
      <vt:lpstr>Internal Error</vt:lpstr>
      <vt:lpstr>Internal Error</vt:lpstr>
      <vt:lpstr>Matrices Again!</vt:lpstr>
      <vt:lpstr>Key Points</vt:lpstr>
      <vt:lpstr>Yes, But How Do We Actually Update The Weights?</vt:lpstr>
      <vt:lpstr>Perfect is the Enemy of Good</vt:lpstr>
      <vt:lpstr>Gradient Descent</vt:lpstr>
      <vt:lpstr>PowerPoint Presentation</vt:lpstr>
      <vt:lpstr>Climbing Down the Network Error Landscape</vt:lpstr>
      <vt:lpstr>Error Gradient</vt:lpstr>
      <vt:lpstr>Updating the Weights</vt:lpstr>
      <vt:lpstr>Show me the CODE Abs!</vt:lpstr>
    </vt:vector>
  </TitlesOfParts>
  <Company>Beazley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Talent Management System Replacement  Vendor Pre-Screening Summary Pack  July 2013        Adam Jeffries</dc:title>
  <dc:creator>Adam Jeffries</dc:creator>
  <cp:lastModifiedBy>Abdul Baruwa</cp:lastModifiedBy>
  <cp:revision>140</cp:revision>
  <dcterms:created xsi:type="dcterms:W3CDTF">2013-07-19T11:46:21Z</dcterms:created>
  <dcterms:modified xsi:type="dcterms:W3CDTF">2017-06-15T07:50:18Z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0x01010001A0A9E2FC29FC46960A1A3CBCE33C27</vt:lpwstr>
  </property>
</Properties>
</file>