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5" r:id="rId5"/>
    <p:sldId id="266" r:id="rId6"/>
    <p:sldId id="260" r:id="rId7"/>
    <p:sldId id="273" r:id="rId8"/>
    <p:sldId id="261" r:id="rId9"/>
    <p:sldId id="274" r:id="rId10"/>
    <p:sldId id="277" r:id="rId11"/>
    <p:sldId id="263" r:id="rId12"/>
    <p:sldId id="276" r:id="rId13"/>
    <p:sldId id="264" r:id="rId14"/>
    <p:sldId id="275" r:id="rId15"/>
  </p:sldIdLst>
  <p:sldSz cx="14630400" cy="8229600"/>
  <p:notesSz cx="8229600" cy="14630400"/>
  <p:embeddedFontLst>
    <p:embeddedFont>
      <p:font typeface="Sora Medium" panose="020B0604020202020204" charset="0"/>
      <p:regular r:id="rId17"/>
    </p:embeddedFont>
    <p:embeddedFont>
      <p:font typeface="Wingdings 3" panose="05040102010807070707" pitchFamily="18" charset="2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Noto Sans TC" panose="020B060402020202020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jpg"/><Relationship Id="rId5" Type="http://schemas.openxmlformats.org/officeDocument/2006/relationships/hyperlink" Target="https://drive.google.com/file/d/1oQPm1Z9nlE4szcJRwjSqPAT51Tows3k7/view?usp=sharing" TargetMode="External"/><Relationship Id="rId4" Type="http://schemas.openxmlformats.org/officeDocument/2006/relationships/hyperlink" Target="FOP%20Project%20-%20Stationary%20Managment%20System.cp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rive.google.com/file/d/1r3ZRX-Ha4057eMFaA1ua4CLJaaQpuOZu/view?usp=sharing" TargetMode="External"/><Relationship Id="rId7" Type="http://schemas.openxmlformats.org/officeDocument/2006/relationships/hyperlink" Target="https://drive.google.com/file/d/1C0c_slSedgpnv7Tdv3RW4aldhjf-6Ej8/view?usp=sharing" TargetMode="External"/><Relationship Id="rId2" Type="http://schemas.openxmlformats.org/officeDocument/2006/relationships/hyperlink" Target="FOP%20Project%20-%20Stationary%20Managment%20System.pd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google.com/document/d/1oMnR2ANcSg6AA2dNA3imUqe6eJOggsHxa6uNsUuFVcU/edit?usp=sharing" TargetMode="External"/><Relationship Id="rId5" Type="http://schemas.openxmlformats.org/officeDocument/2006/relationships/hyperlink" Target="https://drive.google.com/file/d/1JyDmQv33MXXNGomBOJY0DxliBAgtlJjp/view?usp=sharing" TargetMode="External"/><Relationship Id="rId10" Type="http://schemas.openxmlformats.org/officeDocument/2006/relationships/image" Target="../media/image15.png"/><Relationship Id="rId4" Type="http://schemas.openxmlformats.org/officeDocument/2006/relationships/hyperlink" Target="FOP%20Project%20-%20Stationary%20Managment%20System.png" TargetMode="Externa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422690" y="6398895"/>
            <a:ext cx="1215609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/>
          <p:cNvSpPr/>
          <p:nvPr/>
        </p:nvSpPr>
        <p:spPr>
          <a:xfrm>
            <a:off x="130850" y="1910476"/>
            <a:ext cx="14499550" cy="195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80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Stationery </a:t>
            </a:r>
            <a:r>
              <a:rPr lang="en-US" sz="8000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Management</a:t>
            </a:r>
            <a:r>
              <a:rPr lang="en-US" sz="80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 </a:t>
            </a:r>
            <a:r>
              <a:rPr lang="en-US" sz="8000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System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0" y="4054997"/>
            <a:ext cx="14630400" cy="129693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Programming</a:t>
            </a:r>
          </a:p>
          <a:p>
            <a:pPr marL="0" indent="0" algn="ctr">
              <a:lnSpc>
                <a:spcPts val="2750"/>
              </a:lnSpc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50"/>
              </a:lnSpc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1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7200" u="sng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Limitations</a:t>
            </a:r>
            <a:endParaRPr lang="en-US" sz="7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769665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53339" y="2493665"/>
            <a:ext cx="2441853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4400" dirty="0" smtClean="0">
                <a:solidFill>
                  <a:srgbClr val="E0D6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– Defined Entries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322206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4056479"/>
            <a:ext cx="2441853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Entries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885020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65371" y="5619294"/>
            <a:ext cx="3512820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interface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447835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53339" y="7182108"/>
            <a:ext cx="2876788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crashing at certain points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868" b="15461"/>
          <a:stretch/>
        </p:blipFill>
        <p:spPr>
          <a:xfrm>
            <a:off x="377374" y="1376124"/>
            <a:ext cx="12308083" cy="6577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6734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 smtClean="0">
                <a:solidFill>
                  <a:srgbClr val="97B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742044" y="7484676"/>
            <a:ext cx="3503740" cy="468629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3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hlinkClick r:id="rId4" action="ppaction://hlinkfile"/>
              </a:rPr>
              <a:t>Project Code</a:t>
            </a:r>
            <a:endParaRPr lang="en-GB" dirty="0"/>
          </a:p>
        </p:txBody>
      </p:sp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96" y="5154598"/>
            <a:ext cx="2187912" cy="218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4" y="440392"/>
            <a:ext cx="11285668" cy="1680636"/>
          </a:xfrm>
        </p:spPr>
        <p:txBody>
          <a:bodyPr/>
          <a:lstStyle/>
          <a:p>
            <a:pPr algn="ctr"/>
            <a:r>
              <a:rPr lang="en-GB" dirty="0" smtClean="0"/>
              <a:t>Links for Project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4" y="5244396"/>
            <a:ext cx="3503740" cy="468629"/>
          </a:xfrm>
        </p:spPr>
        <p:txBody>
          <a:bodyPr/>
          <a:lstStyle/>
          <a:p>
            <a:r>
              <a:rPr lang="en-GB" dirty="0" smtClean="0">
                <a:hlinkClick r:id="rId2" action="ppaction://hlinkfile"/>
              </a:rPr>
              <a:t>Project Report-PDF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782956" y="6158414"/>
            <a:ext cx="3496118" cy="882466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Click Icon to open from web and heading to open from the Computer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59853" y="5101139"/>
            <a:ext cx="3516630" cy="691514"/>
          </a:xfrm>
        </p:spPr>
        <p:txBody>
          <a:bodyPr/>
          <a:lstStyle/>
          <a:p>
            <a:r>
              <a:rPr lang="en-GB" dirty="0" smtClean="0">
                <a:hlinkClick r:id="rId4" action="ppaction://hlinkfile"/>
              </a:rPr>
              <a:t>Flowchart - </a:t>
            </a:r>
            <a:r>
              <a:rPr lang="en-GB" dirty="0" err="1" smtClean="0">
                <a:hlinkClick r:id="rId4" action="ppaction://hlinkfile"/>
              </a:rPr>
              <a:t>Drawio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665627" y="6158413"/>
            <a:ext cx="3521287" cy="79102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5"/>
              </a:rPr>
              <a:t>Click Icon to open from web and heading to open from the Computer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hlinkClick r:id="rId6"/>
              </a:rPr>
              <a:t>Program – G-Doc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8549491" y="6158410"/>
            <a:ext cx="3523196" cy="79102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6"/>
              </a:rPr>
              <a:t>Click Icon to open from web and heading to open from the Computer</a:t>
            </a:r>
            <a:endParaRPr lang="en-GB" dirty="0"/>
          </a:p>
        </p:txBody>
      </p:sp>
      <p:pic>
        <p:nvPicPr>
          <p:cNvPr id="18" name="Picture 17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6" y="2914318"/>
            <a:ext cx="2187912" cy="218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1" y="29143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hlinkClick r:id="rId6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166" y="2914319"/>
            <a:ext cx="2187912" cy="218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49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Faiq\Downloads\question-mark-pictures-jbfw53hqfca5wuz3.jpgquestion-mark-pictures-jbfw53hqfca5wuz3"/>
          <p:cNvPicPr>
            <a:picLocks noChangeAspect="1"/>
          </p:cNvPicPr>
          <p:nvPr/>
        </p:nvPicPr>
        <p:blipFill>
          <a:blip r:embed="rId3"/>
          <a:srcRect l="2712" r="271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4751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72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Questions?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79840" y="387893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13800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Thank	 you!!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71430" y="111573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600" u="sng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Meet Our </a:t>
            </a:r>
            <a:r>
              <a:rPr lang="en-US" sz="6600" u="sng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Team</a:t>
            </a:r>
            <a:endParaRPr lang="en-US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99480" y="2724744"/>
            <a:ext cx="11039594" cy="4636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571500" indent="-571500">
              <a:lnSpc>
                <a:spcPts val="2750"/>
              </a:lnSpc>
              <a:buFontTx/>
              <a:buChar char="-"/>
            </a:pP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Member 1</a:t>
            </a:r>
            <a:b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</a:br>
            <a:endParaRPr lang="en-US" sz="4000" dirty="0" smtClean="0">
              <a:solidFill>
                <a:schemeClr val="tx2"/>
              </a:solidFill>
              <a:latin typeface="Times New Roman" panose="02020603050405020304" pitchFamily="18" charset="0"/>
              <a:ea typeface="Sora Medium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2750"/>
              </a:lnSpc>
              <a:buFontTx/>
              <a:buChar char="-"/>
            </a:pP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Member 2</a:t>
            </a:r>
            <a:b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</a:br>
            <a:endParaRPr lang="en-US" sz="4000" dirty="0" smtClean="0">
              <a:solidFill>
                <a:schemeClr val="tx2"/>
              </a:solidFill>
              <a:latin typeface="Times New Roman" panose="02020603050405020304" pitchFamily="18" charset="0"/>
              <a:ea typeface="Sora Medium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2750"/>
              </a:lnSpc>
              <a:buFontTx/>
              <a:buChar char="-"/>
            </a:pP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Member 3</a:t>
            </a:r>
            <a:b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</a:br>
            <a:endParaRPr lang="en-US" sz="4000" dirty="0" smtClean="0">
              <a:solidFill>
                <a:schemeClr val="tx2"/>
              </a:solidFill>
              <a:latin typeface="Times New Roman" panose="02020603050405020304" pitchFamily="18" charset="0"/>
              <a:ea typeface="Sora Medium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2750"/>
              </a:lnSpc>
              <a:buFontTx/>
              <a:buChar char="-"/>
            </a:pP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Member 4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ea typeface="Sora Medium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50"/>
              </a:lnSpc>
            </a:pPr>
            <a:endParaRPr lang="en-US" sz="4800" dirty="0" smtClean="0">
              <a:solidFill>
                <a:schemeClr val="tx2"/>
              </a:solidFill>
              <a:latin typeface="Times New Roman" panose="02020603050405020304" pitchFamily="18" charset="0"/>
              <a:ea typeface="Sora Medium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69610" y="1110497"/>
            <a:ext cx="6876931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u="sng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Main Feature OF </a:t>
            </a:r>
            <a:r>
              <a:rPr lang="en-US" sz="4450" u="sng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Project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5" name="Text 2"/>
          <p:cNvSpPr/>
          <p:nvPr/>
        </p:nvSpPr>
        <p:spPr>
          <a:xfrm>
            <a:off x="976908" y="3213140"/>
            <a:ext cx="143947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128129"/>
            <a:ext cx="2927747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Multiple Menu options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3508979"/>
            <a:ext cx="29277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showing four Main different option to user to chose from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851463" y="32577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9" name="Text 6"/>
          <p:cNvSpPr/>
          <p:nvPr/>
        </p:nvSpPr>
        <p:spPr>
          <a:xfrm>
            <a:off x="8000648" y="3342727"/>
            <a:ext cx="211931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588579" y="3257716"/>
            <a:ext cx="288476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Welcome note for user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588579" y="3748135"/>
            <a:ext cx="325049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sz="175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 Welcome note and introduction  by using basics commands of </a:t>
            </a:r>
            <a:r>
              <a:rPr lang="en-US" sz="1750" b="1" u="sng" dirty="0" err="1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cout</a:t>
            </a:r>
            <a:r>
              <a:rPr lang="en-US" sz="1750" b="1" u="sng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sz="175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to welcome the user</a:t>
            </a:r>
            <a:endParaRPr lang="en-US" sz="1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552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3" name="Text 10"/>
          <p:cNvSpPr/>
          <p:nvPr/>
        </p:nvSpPr>
        <p:spPr>
          <a:xfrm>
            <a:off x="943451" y="5637133"/>
            <a:ext cx="21097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ts val="2650"/>
              </a:lnSpc>
            </a:pPr>
            <a:r>
              <a:rPr lang="en-US" sz="265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3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552123"/>
            <a:ext cx="333589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 Repetition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133369"/>
            <a:ext cx="3758001" cy="24758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use of loop so the program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could not be terminated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user permission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7975526" y="56055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7" name="Text 11"/>
          <p:cNvSpPr/>
          <p:nvPr/>
        </p:nvSpPr>
        <p:spPr>
          <a:xfrm>
            <a:off x="8712642" y="5605510"/>
            <a:ext cx="333589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Discount Option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8712642" y="6054831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10% or 5 % Discount on purchase of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worth rupees more then 1000 or 2500 respectively 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0"/>
          <p:cNvSpPr/>
          <p:nvPr/>
        </p:nvSpPr>
        <p:spPr>
          <a:xfrm>
            <a:off x="8090897" y="5724810"/>
            <a:ext cx="21097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ts val="2650"/>
              </a:lnSpc>
            </a:pPr>
            <a:r>
              <a:rPr lang="en-US" sz="2650" dirty="0" smtClean="0">
                <a:solidFill>
                  <a:srgbClr val="E0D6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0085" y="1613639"/>
            <a:ext cx="7335322" cy="6072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4400" dirty="0" smtClean="0">
                <a:solidFill>
                  <a:srgbClr val="97B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available for the User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80085" y="4681299"/>
            <a:ext cx="13270230" cy="22860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5" name="Shape 2"/>
          <p:cNvSpPr/>
          <p:nvPr/>
        </p:nvSpPr>
        <p:spPr>
          <a:xfrm>
            <a:off x="3937635" y="4001214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6" name="Shape 3"/>
          <p:cNvSpPr/>
          <p:nvPr/>
        </p:nvSpPr>
        <p:spPr>
          <a:xfrm>
            <a:off x="3730466" y="446270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7" name="Text 4"/>
          <p:cNvSpPr/>
          <p:nvPr/>
        </p:nvSpPr>
        <p:spPr>
          <a:xfrm>
            <a:off x="3887391" y="4535567"/>
            <a:ext cx="123349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34508" y="2823195"/>
            <a:ext cx="2428994" cy="3036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Product Variety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74395" y="3243366"/>
            <a:ext cx="6149340" cy="3108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Include 3 predefined items with predefined prices and quantity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en-US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Which can be changed by Staff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303770" y="4888232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11" name="Shape 8"/>
          <p:cNvSpPr/>
          <p:nvPr/>
        </p:nvSpPr>
        <p:spPr>
          <a:xfrm>
            <a:off x="7096601" y="446270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2" name="Text 9"/>
          <p:cNvSpPr/>
          <p:nvPr/>
        </p:nvSpPr>
        <p:spPr>
          <a:xfrm>
            <a:off x="7224355" y="4535567"/>
            <a:ext cx="181689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5967662" y="5871412"/>
            <a:ext cx="2743200" cy="2978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b="1" dirty="0" smtClean="0">
                <a:solidFill>
                  <a:srgbClr val="E0D6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Apply Discount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264592" y="6288688"/>
            <a:ext cx="6149340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When the required criteria is fulfilled the program auto applies the discount and show before and after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0669905" y="4001214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16" name="Shape 13"/>
          <p:cNvSpPr/>
          <p:nvPr/>
        </p:nvSpPr>
        <p:spPr>
          <a:xfrm>
            <a:off x="10462736" y="446270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7" name="Text 14"/>
          <p:cNvSpPr/>
          <p:nvPr/>
        </p:nvSpPr>
        <p:spPr>
          <a:xfrm>
            <a:off x="10590967" y="4535567"/>
            <a:ext cx="180737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8685371" y="2798072"/>
            <a:ext cx="3991927" cy="3036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b="1" dirty="0" smtClean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Ability to change Price and Quantity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606665" y="3218244"/>
            <a:ext cx="6149340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Program offers the option to change quantity and price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en-US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 of the product which can be accessed by Staff only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2044" y="1339316"/>
            <a:ext cx="7335322" cy="6072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72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Room For Improvment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80085" y="4779953"/>
            <a:ext cx="13270230" cy="22860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5" name="Shape 2"/>
          <p:cNvSpPr/>
          <p:nvPr/>
        </p:nvSpPr>
        <p:spPr>
          <a:xfrm>
            <a:off x="3937635" y="4099868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6" name="Shape 3"/>
          <p:cNvSpPr/>
          <p:nvPr/>
        </p:nvSpPr>
        <p:spPr>
          <a:xfrm>
            <a:off x="3730466" y="4561355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7" name="Text 4"/>
          <p:cNvSpPr/>
          <p:nvPr/>
        </p:nvSpPr>
        <p:spPr>
          <a:xfrm>
            <a:off x="3887391" y="4634221"/>
            <a:ext cx="123349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45998" y="2853879"/>
            <a:ext cx="2428994" cy="3036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9" name="Text 6"/>
          <p:cNvSpPr/>
          <p:nvPr/>
        </p:nvSpPr>
        <p:spPr>
          <a:xfrm>
            <a:off x="885825" y="3402817"/>
            <a:ext cx="6149340" cy="3108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Making  a user friendly interface for </a:t>
            </a:r>
            <a:endParaRPr lang="en-US" sz="2000" dirty="0" smtClean="0">
              <a:solidFill>
                <a:srgbClr val="E0D6DE"/>
              </a:solidFill>
              <a:latin typeface="Times New Roman" panose="02020603050405020304" pitchFamily="18" charset="0"/>
              <a:ea typeface="Noto Sans TC" panose="020B0200000000000000" pitchFamily="3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400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or </a:t>
            </a: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customers using UI/UX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303770" y="4779953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11" name="Shape 8"/>
          <p:cNvSpPr/>
          <p:nvPr/>
        </p:nvSpPr>
        <p:spPr>
          <a:xfrm>
            <a:off x="7096601" y="4561355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2" name="Text 9"/>
          <p:cNvSpPr/>
          <p:nvPr/>
        </p:nvSpPr>
        <p:spPr>
          <a:xfrm>
            <a:off x="7224355" y="4634221"/>
            <a:ext cx="181689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5979914" y="5654348"/>
            <a:ext cx="2670572" cy="3036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Customer Experience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240530" y="6074520"/>
            <a:ext cx="6149340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Adding a feedback options for the customer </a:t>
            </a: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get </a:t>
            </a:r>
            <a:endParaRPr lang="en-US" sz="2000" dirty="0" smtClean="0">
              <a:solidFill>
                <a:srgbClr val="E0D6DE"/>
              </a:solidFill>
              <a:latin typeface="Times New Roman" panose="02020603050405020304" pitchFamily="18" charset="0"/>
              <a:ea typeface="Noto Sans TC" panose="020B0200000000000000" pitchFamily="3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400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review and </a:t>
            </a: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make space fro improvment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0669905" y="4099868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3F3F44"/>
          </a:solidFill>
        </p:spPr>
      </p:sp>
      <p:sp>
        <p:nvSpPr>
          <p:cNvPr id="16" name="Shape 13"/>
          <p:cNvSpPr/>
          <p:nvPr/>
        </p:nvSpPr>
        <p:spPr>
          <a:xfrm>
            <a:off x="10462736" y="4561355"/>
            <a:ext cx="437198" cy="437198"/>
          </a:xfrm>
          <a:prstGeom prst="roundRect">
            <a:avLst>
              <a:gd name="adj" fmla="val 6667"/>
            </a:avLst>
          </a:prstGeom>
          <a:solidFill>
            <a:srgbClr val="26262B"/>
          </a:solidFill>
        </p:spPr>
      </p:sp>
      <p:sp>
        <p:nvSpPr>
          <p:cNvPr id="17" name="Text 14"/>
          <p:cNvSpPr/>
          <p:nvPr/>
        </p:nvSpPr>
        <p:spPr>
          <a:xfrm>
            <a:off x="10590967" y="4634221"/>
            <a:ext cx="180737" cy="2914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rgbClr val="E0D6DE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8685371" y="2863642"/>
            <a:ext cx="3991927" cy="3036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Clound Computing</a:t>
            </a:r>
          </a:p>
        </p:txBody>
      </p:sp>
      <p:sp>
        <p:nvSpPr>
          <p:cNvPr id="19" name="Text 16"/>
          <p:cNvSpPr/>
          <p:nvPr/>
        </p:nvSpPr>
        <p:spPr>
          <a:xfrm>
            <a:off x="7606665" y="3283814"/>
            <a:ext cx="6149340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Using drives and servers for shifting it to </a:t>
            </a: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online store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With remote access  for customer and Staff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93790" y="2403407"/>
            <a:ext cx="13042701" cy="3081695"/>
            <a:chOff x="793790" y="3991570"/>
            <a:chExt cx="13042701" cy="3081695"/>
          </a:xfrm>
        </p:grpSpPr>
        <p:sp>
          <p:nvSpPr>
            <p:cNvPr id="3" name="Text 0"/>
            <p:cNvSpPr/>
            <p:nvPr/>
          </p:nvSpPr>
          <p:spPr>
            <a:xfrm>
              <a:off x="793790" y="3991570"/>
              <a:ext cx="8527971" cy="70877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97B8FF"/>
                  </a:solidFill>
                  <a:latin typeface="Times New Roman" panose="02020603050405020304" pitchFamily="18" charset="0"/>
                  <a:ea typeface="Sora Medium" pitchFamily="34" charset="-122"/>
                  <a:cs typeface="Times New Roman" panose="02020603050405020304" pitchFamily="18" charset="0"/>
                </a:rPr>
                <a:t>Why Choose Stationery Store</a:t>
              </a:r>
              <a:endParaRPr lang="en-US" sz="44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Shape 1"/>
            <p:cNvSpPr/>
            <p:nvPr/>
          </p:nvSpPr>
          <p:spPr>
            <a:xfrm>
              <a:off x="793790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26262B"/>
            </a:solidFill>
          </p:spPr>
        </p:sp>
        <p:sp>
          <p:nvSpPr>
            <p:cNvPr id="5" name="Text 2"/>
            <p:cNvSpPr/>
            <p:nvPr/>
          </p:nvSpPr>
          <p:spPr>
            <a:xfrm>
              <a:off x="1020604" y="5267325"/>
              <a:ext cx="3040380" cy="35433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0D6DE"/>
                  </a:solidFill>
                  <a:latin typeface="Times New Roman" panose="02020603050405020304" pitchFamily="18" charset="0"/>
                  <a:ea typeface="Sora Medium" pitchFamily="34" charset="-122"/>
                  <a:cs typeface="Times New Roman" panose="02020603050405020304" pitchFamily="18" charset="0"/>
                </a:rPr>
                <a:t>Practical Application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1020604" y="5757743"/>
              <a:ext cx="3742730" cy="72580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 smtClean="0">
                  <a:solidFill>
                    <a:srgbClr val="E0D6DE"/>
                  </a:solidFill>
                  <a:latin typeface="Times New Roman" panose="02020603050405020304" pitchFamily="18" charset="0"/>
                  <a:ea typeface="Noto Sans TC" panose="020B0200000000000000" pitchFamily="34" charset="-122"/>
                  <a:cs typeface="Times New Roman" panose="02020603050405020304" pitchFamily="18" charset="0"/>
                </a:rPr>
                <a:t>The basic use of C++ commands in order to make a management system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Shape 4"/>
            <p:cNvSpPr/>
            <p:nvPr/>
          </p:nvSpPr>
          <p:spPr>
            <a:xfrm>
              <a:off x="5216962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26262B"/>
            </a:solidFill>
          </p:spPr>
        </p:sp>
        <p:sp>
          <p:nvSpPr>
            <p:cNvPr id="8" name="Text 5"/>
            <p:cNvSpPr/>
            <p:nvPr/>
          </p:nvSpPr>
          <p:spPr>
            <a:xfrm>
              <a:off x="5443776" y="5267325"/>
              <a:ext cx="2880241" cy="35433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E0D6DE"/>
                  </a:solidFill>
                  <a:latin typeface="Times New Roman" panose="02020603050405020304" pitchFamily="18" charset="0"/>
                  <a:ea typeface="Sora Medium" pitchFamily="34" charset="-122"/>
                  <a:cs typeface="Times New Roman" panose="02020603050405020304" pitchFamily="18" charset="0"/>
                </a:rPr>
                <a:t>Maintaining 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5443776" y="5757743"/>
              <a:ext cx="3742730" cy="72580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Managing the stationary store online for </a:t>
              </a:r>
              <a:r>
                <a:rPr lang="en-US" sz="17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maintain data which reduce chances of Human Error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hape 7"/>
            <p:cNvSpPr/>
            <p:nvPr/>
          </p:nvSpPr>
          <p:spPr>
            <a:xfrm>
              <a:off x="9640133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26262B"/>
            </a:solidFill>
          </p:spPr>
        </p:sp>
        <p:sp>
          <p:nvSpPr>
            <p:cNvPr id="11" name="Text 8"/>
            <p:cNvSpPr/>
            <p:nvPr/>
          </p:nvSpPr>
          <p:spPr>
            <a:xfrm>
              <a:off x="9866948" y="5267325"/>
              <a:ext cx="2835235" cy="35433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smtClean="0">
                  <a:solidFill>
                    <a:srgbClr val="E0D6D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 to Date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9866948" y="5757743"/>
              <a:ext cx="3742730" cy="108870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GB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GB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fficient </a:t>
              </a:r>
              <a:r>
                <a:rPr lang="en-GB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up-to-date, it ensures real-time data updates for seamless </a:t>
              </a:r>
              <a:r>
                <a:rPr lang="en-GB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r>
                <a:rPr lang="en-US" sz="1500" dirty="0" smtClean="0">
                  <a:solidFill>
                    <a:srgbClr val="E0D6DE"/>
                  </a:solidFill>
                  <a:latin typeface="Times New Roman" panose="02020603050405020304" pitchFamily="18" charset="0"/>
                  <a:ea typeface="Noto Sans TC" panose="020B0200000000000000" pitchFamily="34" charset="-122"/>
                  <a:cs typeface="Times New Roman" panose="02020603050405020304" pitchFamily="18" charset="0"/>
                </a:rPr>
                <a:t> 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99974"/>
            <a:ext cx="756154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97B8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n-US" sz="4800" dirty="0" smtClean="0">
                <a:solidFill>
                  <a:srgbClr val="97B8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Main Used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038900" y="2755900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4802624" y="2900243"/>
            <a:ext cx="331315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Initializing the main variables and using the required components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E0D6D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01410" y="4132659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1028224" y="4276368"/>
            <a:ext cx="331315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Loops (Do-While)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802624" y="4276368"/>
            <a:ext cx="331315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repitions of programs and user choice</a:t>
            </a:r>
          </a:p>
        </p:txBody>
      </p:sp>
      <p:sp>
        <p:nvSpPr>
          <p:cNvPr id="11" name="Shape 8"/>
          <p:cNvSpPr/>
          <p:nvPr/>
        </p:nvSpPr>
        <p:spPr>
          <a:xfrm>
            <a:off x="801410" y="5157946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28224" y="5289590"/>
            <a:ext cx="331315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IF-Else-IF (with multiple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Nested’s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802624" y="5289590"/>
            <a:ext cx="331315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E0D6D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Making Multiples casses for items and stocks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40130" y="3169285"/>
            <a:ext cx="7315200" cy="432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48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Project Flowchart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 1"/>
          <p:cNvSpPr/>
          <p:nvPr/>
        </p:nvSpPr>
        <p:spPr>
          <a:xfrm>
            <a:off x="1953339" y="1784747"/>
            <a:ext cx="2441853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 smtClean="0">
                <a:solidFill>
                  <a:srgbClr val="E0D6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- Stop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953339" y="2207062"/>
            <a:ext cx="6507004" cy="3125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Oval shapes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3347561"/>
            <a:ext cx="2441853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outputs or taking inputs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953339" y="3769876"/>
            <a:ext cx="6507004" cy="6250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Times New Roman" panose="02020603050405020304" pitchFamily="18" charset="0"/>
                <a:ea typeface="Noto Sans TC" panose="020B0200000000000000" pitchFamily="34" charset="-122"/>
                <a:cs typeface="Times New Roman" panose="02020603050405020304" pitchFamily="18" charset="0"/>
              </a:rPr>
              <a:t>Using  Diagonals  shapes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53339" y="4910376"/>
            <a:ext cx="3512820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Decisions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953339" y="5332690"/>
            <a:ext cx="6507004" cy="3125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diamond shape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53339" y="6473190"/>
            <a:ext cx="2876788" cy="3051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 smtClean="0">
                <a:solidFill>
                  <a:srgbClr val="E0D6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Flow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953339" y="6895505"/>
            <a:ext cx="6507004" cy="3125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flow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7488"/>
            <a:ext cx="14538961" cy="66784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4800" dirty="0" smtClean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Basic Project </a:t>
            </a:r>
            <a:r>
              <a:rPr lang="en-US" sz="4800" dirty="0">
                <a:solidFill>
                  <a:srgbClr val="97B8FF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Flowchart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8A5E32-A747-4912-802F-0B5AD0F199BA}">
  <we:reference id="wa104379370" version="2.0.0.0" store="en-US" storeType="OMEX"/>
  <we:alternateReferences>
    <we:reference id="WA104379370" version="2.0.0.0" store="WA10437937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829</TotalTime>
  <Words>423</Words>
  <Application>Microsoft Office PowerPoint</Application>
  <PresentationFormat>Custom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Sora Medium</vt:lpstr>
      <vt:lpstr>Wingdings 3</vt:lpstr>
      <vt:lpstr>Times New Roman</vt:lpstr>
      <vt:lpstr>Arial</vt:lpstr>
      <vt:lpstr>Century Gothic</vt:lpstr>
      <vt:lpstr>Noto Sans TC</vt:lpstr>
      <vt:lpstr>Calibri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 for Project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Basit</cp:lastModifiedBy>
  <cp:revision>49</cp:revision>
  <dcterms:created xsi:type="dcterms:W3CDTF">2024-10-22T13:11:00Z</dcterms:created>
  <dcterms:modified xsi:type="dcterms:W3CDTF">2025-01-08T03:35:03Z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5F4EC5544331408594562CB50E2BC492_13</vt:lpwstr>
  </property>
  <property fmtid="{D5CDD505-2E9C-101B-9397-08002B2CF9AE}" pid="3" name="KSOProductBuildVer">
    <vt:lpwstr>1033-12.2.0.18607</vt:lpwstr>
  </property>
</Properties>
</file>