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1" r:id="rId2"/>
    <p:sldId id="276" r:id="rId3"/>
    <p:sldId id="370" r:id="rId4"/>
    <p:sldId id="374" r:id="rId5"/>
    <p:sldId id="375" r:id="rId6"/>
    <p:sldId id="381" r:id="rId7"/>
    <p:sldId id="376" r:id="rId8"/>
    <p:sldId id="377" r:id="rId9"/>
    <p:sldId id="378" r:id="rId10"/>
    <p:sldId id="371" r:id="rId11"/>
    <p:sldId id="379" r:id="rId12"/>
    <p:sldId id="380" r:id="rId13"/>
    <p:sldId id="335" r:id="rId14"/>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90929"/>
  </p:normalViewPr>
  <p:slideViewPr>
    <p:cSldViewPr>
      <p:cViewPr varScale="1">
        <p:scale>
          <a:sx n="52" d="100"/>
          <a:sy n="52" d="100"/>
        </p:scale>
        <p:origin x="151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BE1909A-98EF-4E51-8AC4-25F85AB69FB7}" type="datetimeFigureOut">
              <a:rPr lang="ar-IQ" smtClean="0"/>
              <a:pPr/>
              <a:t>06/09/1442</a:t>
            </a:fld>
            <a:endParaRPr lang="ar-IQ"/>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IQ"/>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C68EB13-A716-4CC5-86EB-D255A4168361}" type="slidenum">
              <a:rPr lang="ar-IQ" smtClean="0"/>
              <a:pPr/>
              <a:t>‹#›</a:t>
            </a:fld>
            <a:endParaRPr lang="ar-IQ"/>
          </a:p>
        </p:txBody>
      </p:sp>
    </p:spTree>
    <p:extLst>
      <p:ext uri="{BB962C8B-B14F-4D97-AF65-F5344CB8AC3E}">
        <p14:creationId xmlns:p14="http://schemas.microsoft.com/office/powerpoint/2010/main" val="37721238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IQ" dirty="0"/>
          </a:p>
        </p:txBody>
      </p:sp>
      <p:sp>
        <p:nvSpPr>
          <p:cNvPr id="4" name="Slide Number Placeholder 3"/>
          <p:cNvSpPr>
            <a:spLocks noGrp="1"/>
          </p:cNvSpPr>
          <p:nvPr>
            <p:ph type="sldNum" sz="quarter" idx="10"/>
          </p:nvPr>
        </p:nvSpPr>
        <p:spPr/>
        <p:txBody>
          <a:bodyPr/>
          <a:lstStyle/>
          <a:p>
            <a:fld id="{3C68EB13-A716-4CC5-86EB-D255A4168361}" type="slidenum">
              <a:rPr lang="ar-IQ" smtClean="0"/>
              <a:pPr/>
              <a:t>1</a:t>
            </a:fld>
            <a:endParaRPr lang="ar-IQ"/>
          </a:p>
        </p:txBody>
      </p:sp>
    </p:spTree>
    <p:extLst>
      <p:ext uri="{BB962C8B-B14F-4D97-AF65-F5344CB8AC3E}">
        <p14:creationId xmlns:p14="http://schemas.microsoft.com/office/powerpoint/2010/main" val="209663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Shape 66"/>
          <p:cNvSpPr>
            <a:spLocks noGrp="1" noRot="1" noChangeAspect="1" noTextEdit="1"/>
          </p:cNvSpPr>
          <p:nvPr>
            <p:ph type="sldImg" idx="2"/>
          </p:nvPr>
        </p:nvSpPr>
        <p:spPr>
          <a:noFill/>
          <a:ln>
            <a:headEnd/>
            <a:tailEnd/>
          </a:ln>
        </p:spPr>
      </p:sp>
      <p:sp>
        <p:nvSpPr>
          <p:cNvPr id="67" name="Shape 67"/>
          <p:cNvSpPr txBox="1">
            <a:spLocks noGrp="1"/>
          </p:cNvSpPr>
          <p:nvPr>
            <p:ph type="body" idx="1"/>
          </p:nvPr>
        </p:nvSpPr>
        <p:spPr/>
        <p:txBody>
          <a:bodyPr>
            <a:noAutofit/>
          </a:bodyPr>
          <a:lstStyle/>
          <a:p>
            <a:pPr>
              <a:defRPr/>
            </a:pPr>
            <a:endParaRPr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8EB13-A716-4CC5-86EB-D255A4168361}" type="slidenum">
              <a:rPr lang="ar-IQ" smtClean="0"/>
              <a:pPr/>
              <a:t>11</a:t>
            </a:fld>
            <a:endParaRPr lang="ar-IQ"/>
          </a:p>
        </p:txBody>
      </p:sp>
    </p:spTree>
    <p:extLst>
      <p:ext uri="{BB962C8B-B14F-4D97-AF65-F5344CB8AC3E}">
        <p14:creationId xmlns:p14="http://schemas.microsoft.com/office/powerpoint/2010/main" val="324933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71094F-7230-468F-A8FE-1B49A62B401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54B5BA-C312-426E-A4BB-047A03C5EE1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47B76C-5070-4286-968C-62449A577D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F563BF-49B7-4992-8342-7D2A10C9F02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6FB8DFA-388F-4218-A724-E096B0B1B06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B46C5E-A072-49FF-AF35-440E06AE92A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7719FDF-B847-4223-A2D3-6C6EE437BB7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4225A63-53A7-4795-A257-078DA8FDE3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03507A8-5ABF-480A-A5C5-C528BC519EE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25FC199-BE00-440D-B42B-47FE3C7F0E7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48251A-5FE1-4871-9EA6-8F06D40E7F8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76275"/>
            <a:ext cx="8636000" cy="12715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2200275"/>
            <a:ext cx="8636000" cy="4573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F6AB78D-069B-432A-9DEF-A1180666077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xml"/><Relationship Id="rId7" Type="http://schemas.openxmlformats.org/officeDocument/2006/relationships/image" Target="../media/image1.jpe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custDataLst>
              <p:tags r:id="rId2"/>
            </p:custDataLst>
          </p:nvPr>
        </p:nvPicPr>
        <p:blipFill>
          <a:blip r:embed="rId8" cstate="print"/>
          <a:srcRect/>
          <a:stretch>
            <a:fillRect/>
          </a:stretch>
        </p:blipFill>
        <p:spPr bwMode="auto">
          <a:xfrm>
            <a:off x="0" y="0"/>
            <a:ext cx="10160000" cy="7620000"/>
          </a:xfrm>
          <a:prstGeom prst="rect">
            <a:avLst/>
          </a:prstGeom>
          <a:noFill/>
          <a:ln w="9525">
            <a:noFill/>
            <a:miter lim="800000"/>
            <a:headEnd/>
            <a:tailEnd/>
          </a:ln>
        </p:spPr>
      </p:pic>
      <p:pic>
        <p:nvPicPr>
          <p:cNvPr id="35843" name="Picture 5"/>
          <p:cNvPicPr>
            <a:picLocks noChangeAspect="1" noChangeArrowheads="1"/>
          </p:cNvPicPr>
          <p:nvPr>
            <p:custDataLst>
              <p:tags r:id="rId3"/>
            </p:custDataLst>
          </p:nvPr>
        </p:nvPicPr>
        <p:blipFill>
          <a:blip r:embed="rId9" cstate="print"/>
          <a:srcRect/>
          <a:stretch>
            <a:fillRect/>
          </a:stretch>
        </p:blipFill>
        <p:spPr bwMode="auto">
          <a:xfrm>
            <a:off x="0" y="0"/>
            <a:ext cx="10160000" cy="7620000"/>
          </a:xfrm>
          <a:prstGeom prst="rect">
            <a:avLst/>
          </a:prstGeom>
          <a:noFill/>
          <a:ln w="9525">
            <a:noFill/>
            <a:miter lim="800000"/>
            <a:headEnd/>
            <a:tailEnd/>
          </a:ln>
        </p:spPr>
      </p:pic>
      <p:sp>
        <p:nvSpPr>
          <p:cNvPr id="40961" name="Rectangle 1"/>
          <p:cNvSpPr>
            <a:spLocks noGrp="1" noChangeArrowheads="1"/>
          </p:cNvSpPr>
          <p:nvPr>
            <p:ph type="ctrTitle"/>
            <p:custDataLst>
              <p:tags r:id="rId4"/>
            </p:custDataLst>
          </p:nvPr>
        </p:nvSpPr>
        <p:spPr>
          <a:xfrm>
            <a:off x="279400" y="1828800"/>
            <a:ext cx="9677400" cy="4267200"/>
          </a:xfrm>
        </p:spPr>
        <p:txBody>
          <a:bodyPr lIns="0" tIns="0" rIns="0" bIns="0" rtlCol="0">
            <a:noAutofit/>
          </a:bodyPr>
          <a:lstStyle/>
          <a:p>
            <a:pPr fontAlgn="auto">
              <a:lnSpc>
                <a:spcPct val="95000"/>
              </a:lnSpc>
              <a:spcAft>
                <a:spcPts val="0"/>
              </a:spcAft>
              <a:defRPr/>
            </a:pPr>
            <a:r>
              <a:rPr lang="en-US" sz="5400" b="1" dirty="0" smtClean="0">
                <a:solidFill>
                  <a:srgbClr val="FFFFFF"/>
                </a:solidFill>
                <a:latin typeface="Arial" pitchFamily="34" charset="0"/>
              </a:rPr>
              <a:t> </a:t>
            </a:r>
            <a:br>
              <a:rPr lang="en-US" sz="5400" b="1" dirty="0" smtClean="0">
                <a:solidFill>
                  <a:srgbClr val="FFFFFF"/>
                </a:solidFill>
                <a:latin typeface="Arial" pitchFamily="34" charset="0"/>
              </a:rPr>
            </a:br>
            <a:r>
              <a:rPr lang="en-US" sz="5400" b="1" dirty="0" smtClean="0">
                <a:solidFill>
                  <a:srgbClr val="FFFFFF"/>
                </a:solidFill>
                <a:latin typeface="Arial" pitchFamily="34" charset="0"/>
              </a:rPr>
              <a:t/>
            </a:r>
            <a:br>
              <a:rPr lang="en-US" sz="5400" b="1" dirty="0" smtClean="0">
                <a:solidFill>
                  <a:srgbClr val="FFFFFF"/>
                </a:solidFill>
                <a:latin typeface="Arial" pitchFamily="34" charset="0"/>
              </a:rPr>
            </a:br>
            <a:r>
              <a:rPr lang="en-US" sz="7200" b="1" dirty="0">
                <a:solidFill>
                  <a:srgbClr val="FFFFFF"/>
                </a:solidFill>
                <a:latin typeface="Berlin Sans FB Demi" pitchFamily="34" charset="0"/>
              </a:rPr>
              <a:t>Norms and Regulations for Writing scientific </a:t>
            </a:r>
            <a:r>
              <a:rPr lang="en-US" sz="7200" b="1" dirty="0" smtClean="0">
                <a:solidFill>
                  <a:srgbClr val="FFFFFF"/>
                </a:solidFill>
                <a:latin typeface="Berlin Sans FB Demi" pitchFamily="34" charset="0"/>
              </a:rPr>
              <a:t>Project</a:t>
            </a:r>
            <a:r>
              <a:rPr lang="en-US" sz="7200" b="1" dirty="0">
                <a:solidFill>
                  <a:srgbClr val="FFFFFF"/>
                </a:solidFill>
                <a:latin typeface="Berlin Sans FB Demi" pitchFamily="34" charset="0"/>
              </a:rPr>
              <a:t/>
            </a:r>
            <a:br>
              <a:rPr lang="en-US" sz="7200" b="1" dirty="0">
                <a:solidFill>
                  <a:srgbClr val="FFFFFF"/>
                </a:solidFill>
                <a:latin typeface="Berlin Sans FB Demi" pitchFamily="34" charset="0"/>
              </a:rPr>
            </a:br>
            <a:r>
              <a:rPr lang="en-US" sz="7200" b="1" dirty="0" smtClean="0">
                <a:solidFill>
                  <a:srgbClr val="FFFFFF"/>
                </a:solidFill>
                <a:latin typeface="Berlin Sans FB Demi" pitchFamily="34" charset="0"/>
              </a:rPr>
              <a:t> </a:t>
            </a:r>
            <a:r>
              <a:rPr lang="en-US" b="1" dirty="0">
                <a:solidFill>
                  <a:srgbClr val="FFC000"/>
                </a:solidFill>
                <a:latin typeface="Berlin Sans FB Demi" pitchFamily="34" charset="0"/>
              </a:rPr>
              <a:t>for students in the fourth </a:t>
            </a:r>
            <a:r>
              <a:rPr lang="en-US" b="1" dirty="0" smtClean="0">
                <a:solidFill>
                  <a:srgbClr val="FFC000"/>
                </a:solidFill>
                <a:latin typeface="Berlin Sans FB Demi" pitchFamily="34" charset="0"/>
              </a:rPr>
              <a:t>stage</a:t>
            </a:r>
            <a:br>
              <a:rPr lang="en-US" b="1" dirty="0" smtClean="0">
                <a:solidFill>
                  <a:srgbClr val="FFC000"/>
                </a:solidFill>
                <a:latin typeface="Berlin Sans FB Demi" pitchFamily="34" charset="0"/>
              </a:rPr>
            </a:br>
            <a:r>
              <a:rPr lang="en-US" sz="5400" b="1" dirty="0" smtClean="0">
                <a:solidFill>
                  <a:srgbClr val="FFFFFF"/>
                </a:solidFill>
                <a:latin typeface="Arial" pitchFamily="34" charset="0"/>
              </a:rPr>
              <a:t/>
            </a:r>
            <a:br>
              <a:rPr lang="en-US" sz="5400" b="1" dirty="0" smtClean="0">
                <a:solidFill>
                  <a:srgbClr val="FFFFFF"/>
                </a:solidFill>
                <a:latin typeface="Arial" pitchFamily="34" charset="0"/>
              </a:rPr>
            </a:br>
            <a:r>
              <a:rPr lang="en-US" sz="2800" b="1" dirty="0" smtClean="0">
                <a:solidFill>
                  <a:srgbClr val="FFFFFF"/>
                </a:solidFill>
                <a:latin typeface="Arial" pitchFamily="34" charset="0"/>
              </a:rPr>
              <a:t>Prepared by  Dr. </a:t>
            </a:r>
            <a:r>
              <a:rPr lang="en-US" sz="2800" b="1" dirty="0" err="1" smtClean="0">
                <a:solidFill>
                  <a:srgbClr val="FFFFFF"/>
                </a:solidFill>
                <a:latin typeface="Arial" pitchFamily="34" charset="0"/>
              </a:rPr>
              <a:t>Haider</a:t>
            </a:r>
            <a:r>
              <a:rPr lang="en-US" sz="2800" b="1" dirty="0" smtClean="0">
                <a:solidFill>
                  <a:srgbClr val="FFFFFF"/>
                </a:solidFill>
                <a:latin typeface="Arial" pitchFamily="34" charset="0"/>
              </a:rPr>
              <a:t> Haddad</a:t>
            </a:r>
            <a:br>
              <a:rPr lang="en-US" sz="2800" b="1" dirty="0" smtClean="0">
                <a:solidFill>
                  <a:srgbClr val="FFFFFF"/>
                </a:solidFill>
                <a:latin typeface="Arial" pitchFamily="34" charset="0"/>
              </a:rPr>
            </a:br>
            <a:r>
              <a:rPr lang="en-US" sz="1800" b="1" dirty="0" smtClean="0">
                <a:solidFill>
                  <a:srgbClr val="FFFFFF"/>
                </a:solidFill>
                <a:latin typeface="Arial" pitchFamily="34" charset="0"/>
              </a:rPr>
              <a:t>computer Dept. College of Science </a:t>
            </a:r>
            <a:r>
              <a:rPr lang="en-US" sz="1800" b="1" dirty="0" err="1" smtClean="0">
                <a:solidFill>
                  <a:srgbClr val="FFFFFF"/>
                </a:solidFill>
                <a:latin typeface="Arial" pitchFamily="34" charset="0"/>
              </a:rPr>
              <a:t>Salahadin</a:t>
            </a:r>
            <a:r>
              <a:rPr lang="en-US" sz="1800" b="1" dirty="0" smtClean="0">
                <a:solidFill>
                  <a:srgbClr val="FFFFFF"/>
                </a:solidFill>
                <a:latin typeface="Arial" pitchFamily="34" charset="0"/>
              </a:rPr>
              <a:t> University</a:t>
            </a:r>
            <a:r>
              <a:rPr lang="en-US" sz="5400" b="1" dirty="0" smtClean="0">
                <a:solidFill>
                  <a:srgbClr val="FFFFFF"/>
                </a:solidFill>
                <a:latin typeface="Arial" pitchFamily="34" charset="0"/>
              </a:rPr>
              <a:t/>
            </a:r>
            <a:br>
              <a:rPr lang="en-US" sz="5400" b="1" dirty="0" smtClean="0">
                <a:solidFill>
                  <a:srgbClr val="FFFFFF"/>
                </a:solidFill>
                <a:latin typeface="Arial" pitchFamily="34" charset="0"/>
              </a:rPr>
            </a:br>
            <a:r>
              <a:rPr lang="en-US" sz="5400" b="1" dirty="0">
                <a:solidFill>
                  <a:srgbClr val="FFFFFF"/>
                </a:solidFill>
                <a:latin typeface="Arial" pitchFamily="34" charset="0"/>
              </a:rPr>
              <a:t/>
            </a:r>
            <a:br>
              <a:rPr lang="en-US" sz="5400" b="1" dirty="0">
                <a:solidFill>
                  <a:srgbClr val="FFFFFF"/>
                </a:solidFill>
                <a:latin typeface="Arial" pitchFamily="34" charset="0"/>
              </a:rPr>
            </a:br>
            <a:endParaRPr lang="en-US" sz="5400" b="1" dirty="0">
              <a:solidFill>
                <a:srgbClr val="FFFFFF"/>
              </a:solidFill>
              <a:latin typeface="Arial" pitchFamily="34" charset="0"/>
            </a:endParaRPr>
          </a:p>
        </p:txBody>
      </p:sp>
      <p:pic>
        <p:nvPicPr>
          <p:cNvPr id="35845" name="Picture 6"/>
          <p:cNvPicPr>
            <a:picLocks noChangeAspect="1" noChangeArrowheads="1"/>
          </p:cNvPicPr>
          <p:nvPr>
            <p:custDataLst>
              <p:tags r:id="rId5"/>
            </p:custDataLst>
          </p:nvPr>
        </p:nvPicPr>
        <p:blipFill>
          <a:blip r:embed="rId10" cstate="print"/>
          <a:srcRect/>
          <a:stretch>
            <a:fillRect/>
          </a:stretch>
        </p:blipFill>
        <p:spPr bwMode="auto">
          <a:xfrm>
            <a:off x="5050014" y="3028598"/>
            <a:ext cx="40569" cy="178152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64765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ctrTitle"/>
          </p:nvPr>
        </p:nvSpPr>
        <p:spPr>
          <a:xfrm>
            <a:off x="890588" y="533399"/>
            <a:ext cx="8547100" cy="457201"/>
          </a:xfrm>
        </p:spPr>
        <p:txBody>
          <a:bodyPr lIns="0" tIns="0" rIns="0" bIns="0"/>
          <a:lstStyle/>
          <a:p>
            <a:r>
              <a:rPr lang="en-US" sz="4000" b="1" dirty="0" smtClean="0">
                <a:solidFill>
                  <a:srgbClr val="FFC000"/>
                </a:solidFill>
              </a:rPr>
              <a:t> Regulations for Writing</a:t>
            </a:r>
            <a:endParaRPr lang="en-US" sz="6000" dirty="0">
              <a:solidFill>
                <a:srgbClr val="FFC000"/>
              </a:solidFill>
              <a:latin typeface="Cooper Black" pitchFamily="18" charset="0"/>
            </a:endParaRPr>
          </a:p>
        </p:txBody>
      </p:sp>
      <p:sp>
        <p:nvSpPr>
          <p:cNvPr id="2" name="Rectangle 1"/>
          <p:cNvSpPr/>
          <p:nvPr/>
        </p:nvSpPr>
        <p:spPr>
          <a:xfrm>
            <a:off x="431800" y="1643816"/>
            <a:ext cx="9448800" cy="5339923"/>
          </a:xfrm>
          <a:prstGeom prst="rect">
            <a:avLst/>
          </a:prstGeom>
        </p:spPr>
        <p:txBody>
          <a:bodyPr wrap="square">
            <a:spAutoFit/>
          </a:bodyPr>
          <a:lstStyle/>
          <a:p>
            <a:r>
              <a:rPr lang="en-US" sz="3200" dirty="0" smtClean="0"/>
              <a:t>9- </a:t>
            </a:r>
            <a:r>
              <a:rPr lang="en-US" sz="3200" b="1" dirty="0" smtClean="0"/>
              <a:t>Project Sections</a:t>
            </a:r>
            <a:endParaRPr lang="en-US" dirty="0" smtClean="0"/>
          </a:p>
          <a:p>
            <a:r>
              <a:rPr lang="en-US" sz="3200" dirty="0" smtClean="0"/>
              <a:t>The project consists of chapters divided in to sections. The number of these chapters is not specific and depends on the nature of the project. The chapters or sections are numbered sequentially . Within a single chapter or section, the parts are serialized for the chapter number or main section, for example : Chapter One CHAPTER 1 Part  1.1 This rule applies to parts of parts and so on . </a:t>
            </a:r>
            <a:endParaRPr lang="en-US" dirty="0" smtClean="0"/>
          </a:p>
          <a:p>
            <a:r>
              <a:rPr lang="en-US" dirty="0" smtClean="0"/>
              <a:t> </a:t>
            </a:r>
            <a:endParaRPr lang="en-US" sz="1800" dirty="0" smtClean="0"/>
          </a:p>
          <a:p>
            <a:pPr lvl="2">
              <a:spcBef>
                <a:spcPts val="600"/>
              </a:spcBef>
              <a:spcAft>
                <a:spcPts val="0"/>
              </a:spcAft>
              <a:buClr>
                <a:srgbClr val="B13F9A"/>
              </a:buClr>
              <a:buSzPct val="73000"/>
            </a:pPr>
            <a:r>
              <a:rPr lang="en-US" b="1" dirty="0" smtClean="0">
                <a:solidFill>
                  <a:prstClr val="black"/>
                </a:solidFill>
                <a:latin typeface="+mj-lt"/>
              </a:rPr>
              <a:t>                                                                                                                                                                                                                                                                                                                                                                                                                                                                                                                                                                                                                                                                                                  </a:t>
            </a:r>
            <a:endParaRPr lang="en-US" b="1" dirty="0">
              <a:solidFill>
                <a:prstClr val="black"/>
              </a:solidFill>
              <a:latin typeface="+mj-lt"/>
            </a:endParaRPr>
          </a:p>
        </p:txBody>
      </p:sp>
    </p:spTree>
    <p:extLst>
      <p:ext uri="{BB962C8B-B14F-4D97-AF65-F5344CB8AC3E}">
        <p14:creationId xmlns:p14="http://schemas.microsoft.com/office/powerpoint/2010/main" val="171191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ctrTitle"/>
          </p:nvPr>
        </p:nvSpPr>
        <p:spPr>
          <a:xfrm>
            <a:off x="890588" y="533399"/>
            <a:ext cx="8547100" cy="685801"/>
          </a:xfrm>
        </p:spPr>
        <p:txBody>
          <a:bodyPr lIns="0" tIns="0" rIns="0" bIns="0"/>
          <a:lstStyle/>
          <a:p>
            <a:r>
              <a:rPr lang="en-US" sz="4000" b="1" dirty="0" smtClean="0">
                <a:solidFill>
                  <a:srgbClr val="FFC000"/>
                </a:solidFill>
              </a:rPr>
              <a:t> Regulations for Writing</a:t>
            </a:r>
            <a:endParaRPr lang="en-US" sz="6000" dirty="0">
              <a:solidFill>
                <a:srgbClr val="FFC000"/>
              </a:solidFill>
              <a:latin typeface="Cooper Black" pitchFamily="18" charset="0"/>
            </a:endParaRPr>
          </a:p>
        </p:txBody>
      </p:sp>
      <p:sp>
        <p:nvSpPr>
          <p:cNvPr id="2" name="Rectangle 1"/>
          <p:cNvSpPr/>
          <p:nvPr/>
        </p:nvSpPr>
        <p:spPr>
          <a:xfrm>
            <a:off x="431800" y="1643816"/>
            <a:ext cx="9601200" cy="8294578"/>
          </a:xfrm>
          <a:prstGeom prst="rect">
            <a:avLst/>
          </a:prstGeom>
        </p:spPr>
        <p:txBody>
          <a:bodyPr wrap="square">
            <a:spAutoFit/>
          </a:bodyPr>
          <a:lstStyle/>
          <a:p>
            <a:r>
              <a:rPr lang="en-US" sz="3200" dirty="0" smtClean="0"/>
              <a:t>10- </a:t>
            </a:r>
            <a:r>
              <a:rPr lang="en-US" sz="3200" b="1" dirty="0" smtClean="0"/>
              <a:t>Writing language</a:t>
            </a:r>
            <a:endParaRPr lang="en-US" sz="3200" dirty="0" smtClean="0"/>
          </a:p>
          <a:p>
            <a:r>
              <a:rPr lang="en-US" sz="3200" dirty="0" smtClean="0"/>
              <a:t>Use English to write All parts of the project in the same language and also </a:t>
            </a:r>
            <a:r>
              <a:rPr lang="en-US" sz="3200" b="1" dirty="0" smtClean="0"/>
              <a:t>a summary of the project is written in Kurdish </a:t>
            </a:r>
            <a:r>
              <a:rPr lang="en-US" sz="3200" dirty="0" smtClean="0"/>
              <a:t> . This summary is on a separate page preceding the text of the project . </a:t>
            </a:r>
          </a:p>
          <a:p>
            <a:endParaRPr lang="en-US" sz="3200" dirty="0" smtClean="0"/>
          </a:p>
          <a:p>
            <a:r>
              <a:rPr lang="en-US" sz="3200" dirty="0" smtClean="0"/>
              <a:t>11- </a:t>
            </a:r>
            <a:r>
              <a:rPr lang="en-US" sz="3200" b="1" dirty="0" smtClean="0"/>
              <a:t>Copy the project</a:t>
            </a:r>
            <a:endParaRPr lang="en-US" sz="3200" dirty="0" smtClean="0"/>
          </a:p>
          <a:p>
            <a:r>
              <a:rPr lang="en-US" sz="3200" dirty="0" smtClean="0"/>
              <a:t>  Two copies submitted to the department should not </a:t>
            </a:r>
            <a:r>
              <a:rPr lang="ar-IQ" sz="3200" dirty="0" smtClean="0"/>
              <a:t>     </a:t>
            </a:r>
            <a:r>
              <a:rPr lang="en-US" sz="3200" dirty="0" smtClean="0"/>
              <a:t>contain</a:t>
            </a:r>
            <a:r>
              <a:rPr lang="en-US" sz="3200" dirty="0" smtClean="0"/>
              <a:t> any errors.</a:t>
            </a:r>
          </a:p>
          <a:p>
            <a:r>
              <a:rPr lang="en-US" sz="3200" dirty="0" smtClean="0"/>
              <a:t> </a:t>
            </a:r>
          </a:p>
          <a:p>
            <a:endParaRPr lang="en-US" sz="3200" dirty="0" smtClean="0"/>
          </a:p>
          <a:p>
            <a:endParaRPr lang="en-US" sz="3200" dirty="0" smtClean="0"/>
          </a:p>
          <a:p>
            <a:endParaRPr lang="en-US" sz="3200" dirty="0" smtClean="0"/>
          </a:p>
          <a:p>
            <a:endParaRPr lang="en-US" sz="3200" dirty="0" smtClean="0"/>
          </a:p>
          <a:p>
            <a:endParaRPr lang="en-US" sz="3200" dirty="0" smtClean="0"/>
          </a:p>
          <a:p>
            <a:r>
              <a:rPr lang="en-US" dirty="0" smtClean="0"/>
              <a:t> </a:t>
            </a:r>
            <a:endParaRPr lang="en-US" sz="1800" dirty="0" smtClean="0"/>
          </a:p>
          <a:p>
            <a:pPr lvl="2">
              <a:spcBef>
                <a:spcPts val="600"/>
              </a:spcBef>
              <a:spcAft>
                <a:spcPts val="0"/>
              </a:spcAft>
              <a:buClr>
                <a:srgbClr val="B13F9A"/>
              </a:buClr>
              <a:buSzPct val="73000"/>
            </a:pPr>
            <a:r>
              <a:rPr lang="en-US" b="1" dirty="0" smtClean="0">
                <a:solidFill>
                  <a:prstClr val="black"/>
                </a:solidFill>
                <a:latin typeface="+mj-lt"/>
              </a:rPr>
              <a:t>                                                                                                                                                                                                                                                                                                                                                                                                                                                                                                                                                                                                                                                                                                  </a:t>
            </a:r>
            <a:endParaRPr lang="en-US" b="1" dirty="0">
              <a:solidFill>
                <a:prstClr val="black"/>
              </a:solidFill>
              <a:latin typeface="+mj-lt"/>
            </a:endParaRPr>
          </a:p>
        </p:txBody>
      </p:sp>
    </p:spTree>
    <p:extLst>
      <p:ext uri="{BB962C8B-B14F-4D97-AF65-F5344CB8AC3E}">
        <p14:creationId xmlns:p14="http://schemas.microsoft.com/office/powerpoint/2010/main" val="1711915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ctrTitle"/>
          </p:nvPr>
        </p:nvSpPr>
        <p:spPr>
          <a:xfrm>
            <a:off x="890588" y="-228599"/>
            <a:ext cx="8547100" cy="1524000"/>
          </a:xfrm>
        </p:spPr>
        <p:txBody>
          <a:bodyPr lIns="0" tIns="0" rIns="0" bIns="0"/>
          <a:lstStyle/>
          <a:p>
            <a:r>
              <a:rPr lang="en-US" sz="4000" b="1" dirty="0" smtClean="0">
                <a:solidFill>
                  <a:srgbClr val="FFC000"/>
                </a:solidFill>
              </a:rPr>
              <a:t/>
            </a:r>
            <a:br>
              <a:rPr lang="en-US" sz="4000" b="1" dirty="0" smtClean="0">
                <a:solidFill>
                  <a:srgbClr val="FFC000"/>
                </a:solidFill>
              </a:rPr>
            </a:br>
            <a:r>
              <a:rPr lang="en-US" sz="4000" b="1" dirty="0">
                <a:solidFill>
                  <a:srgbClr val="FFC000"/>
                </a:solidFill>
              </a:rPr>
              <a:t/>
            </a:r>
            <a:br>
              <a:rPr lang="en-US" sz="4000" b="1" dirty="0">
                <a:solidFill>
                  <a:srgbClr val="FFC000"/>
                </a:solidFill>
              </a:rPr>
            </a:br>
            <a:r>
              <a:rPr lang="en-US" sz="4800" dirty="0" smtClean="0">
                <a:solidFill>
                  <a:srgbClr val="FFC000"/>
                </a:solidFill>
                <a:latin typeface="Cooper Black" pitchFamily="18" charset="0"/>
              </a:rPr>
              <a:t>The </a:t>
            </a:r>
            <a:r>
              <a:rPr lang="en-US" sz="4800" dirty="0">
                <a:solidFill>
                  <a:srgbClr val="FFC000"/>
                </a:solidFill>
                <a:latin typeface="Cooper Black" pitchFamily="18" charset="0"/>
              </a:rPr>
              <a:t>sequence of Pages:</a:t>
            </a:r>
            <a:r>
              <a:rPr lang="en-US" sz="6000" dirty="0">
                <a:solidFill>
                  <a:srgbClr val="FFC000"/>
                </a:solidFill>
                <a:latin typeface="Cooper Black" pitchFamily="18" charset="0"/>
              </a:rPr>
              <a:t/>
            </a:r>
            <a:br>
              <a:rPr lang="en-US" sz="6000" dirty="0">
                <a:solidFill>
                  <a:srgbClr val="FFC000"/>
                </a:solidFill>
                <a:latin typeface="Cooper Black" pitchFamily="18" charset="0"/>
              </a:rPr>
            </a:br>
            <a:endParaRPr lang="en-US" sz="6000" dirty="0">
              <a:solidFill>
                <a:srgbClr val="FFC000"/>
              </a:solidFill>
              <a:latin typeface="Cooper Black" pitchFamily="18" charset="0"/>
            </a:endParaRPr>
          </a:p>
        </p:txBody>
      </p:sp>
      <p:sp>
        <p:nvSpPr>
          <p:cNvPr id="2" name="Rectangle 1"/>
          <p:cNvSpPr/>
          <p:nvPr/>
        </p:nvSpPr>
        <p:spPr>
          <a:xfrm>
            <a:off x="355600" y="1143000"/>
            <a:ext cx="9601200" cy="6647974"/>
          </a:xfrm>
          <a:prstGeom prst="rect">
            <a:avLst/>
          </a:prstGeom>
        </p:spPr>
        <p:txBody>
          <a:bodyPr wrap="square">
            <a:spAutoFit/>
          </a:bodyPr>
          <a:lstStyle/>
          <a:p>
            <a:r>
              <a:rPr lang="en-US" dirty="0" smtClean="0"/>
              <a:t> </a:t>
            </a:r>
          </a:p>
          <a:p>
            <a:pPr lvl="0">
              <a:spcBef>
                <a:spcPts val="600"/>
              </a:spcBef>
              <a:spcAft>
                <a:spcPts val="0"/>
              </a:spcAft>
              <a:buClr>
                <a:srgbClr val="B13F9A"/>
              </a:buClr>
              <a:buSzPct val="73000"/>
            </a:pPr>
            <a:r>
              <a:rPr lang="en-US" sz="2000" dirty="0" smtClean="0"/>
              <a:t>1-  </a:t>
            </a:r>
            <a:r>
              <a:rPr lang="en-US" sz="2000" b="1" dirty="0" smtClean="0">
                <a:solidFill>
                  <a:prstClr val="black"/>
                </a:solidFill>
              </a:rPr>
              <a:t>The Title Page.</a:t>
            </a:r>
          </a:p>
          <a:p>
            <a:pPr lvl="0">
              <a:spcBef>
                <a:spcPts val="600"/>
              </a:spcBef>
              <a:spcAft>
                <a:spcPts val="0"/>
              </a:spcAft>
              <a:buClr>
                <a:srgbClr val="B13F9A"/>
              </a:buClr>
              <a:buSzPct val="73000"/>
            </a:pPr>
            <a:r>
              <a:rPr lang="en-US" sz="2000" b="1" dirty="0" smtClean="0">
                <a:solidFill>
                  <a:prstClr val="black"/>
                </a:solidFill>
              </a:rPr>
              <a:t>2-  Dedication.</a:t>
            </a:r>
          </a:p>
          <a:p>
            <a:pPr lvl="0">
              <a:spcBef>
                <a:spcPts val="600"/>
              </a:spcBef>
              <a:spcAft>
                <a:spcPts val="0"/>
              </a:spcAft>
              <a:buClr>
                <a:srgbClr val="B13F9A"/>
              </a:buClr>
              <a:buSzPct val="73000"/>
            </a:pPr>
            <a:r>
              <a:rPr lang="en-US" sz="2000" b="1" dirty="0" smtClean="0">
                <a:solidFill>
                  <a:prstClr val="black"/>
                </a:solidFill>
              </a:rPr>
              <a:t>3-  Certification of the supervisor.</a:t>
            </a:r>
          </a:p>
          <a:p>
            <a:pPr lvl="0">
              <a:spcBef>
                <a:spcPts val="600"/>
              </a:spcBef>
              <a:spcAft>
                <a:spcPts val="0"/>
              </a:spcAft>
              <a:buClr>
                <a:srgbClr val="B13F9A"/>
              </a:buClr>
              <a:buSzPct val="73000"/>
            </a:pPr>
            <a:r>
              <a:rPr lang="en-US" sz="2000" b="1" dirty="0" smtClean="0">
                <a:solidFill>
                  <a:prstClr val="black"/>
                </a:solidFill>
              </a:rPr>
              <a:t>4-  Contents list.</a:t>
            </a:r>
          </a:p>
          <a:p>
            <a:r>
              <a:rPr lang="en-US" sz="2000" dirty="0" smtClean="0"/>
              <a:t>5 - </a:t>
            </a:r>
            <a:r>
              <a:rPr lang="en-US" sz="2000" b="1" dirty="0" smtClean="0">
                <a:solidFill>
                  <a:prstClr val="black"/>
                </a:solidFill>
              </a:rPr>
              <a:t>List of tables </a:t>
            </a:r>
          </a:p>
          <a:p>
            <a:r>
              <a:rPr lang="en-US" sz="2000" b="1" dirty="0" smtClean="0">
                <a:solidFill>
                  <a:prstClr val="black"/>
                </a:solidFill>
              </a:rPr>
              <a:t>6-  List of graphics and shapes </a:t>
            </a:r>
          </a:p>
          <a:p>
            <a:r>
              <a:rPr lang="en-US" sz="2000" b="1" dirty="0" smtClean="0">
                <a:solidFill>
                  <a:prstClr val="black"/>
                </a:solidFill>
              </a:rPr>
              <a:t>7-  List of abbreviations used</a:t>
            </a:r>
          </a:p>
          <a:p>
            <a:r>
              <a:rPr lang="en-US" sz="2000" b="1" dirty="0" smtClean="0">
                <a:solidFill>
                  <a:prstClr val="black"/>
                </a:solidFill>
              </a:rPr>
              <a:t>8-  Abstract in English</a:t>
            </a:r>
          </a:p>
          <a:p>
            <a:pPr lvl="0">
              <a:spcBef>
                <a:spcPts val="600"/>
              </a:spcBef>
              <a:spcAft>
                <a:spcPts val="0"/>
              </a:spcAft>
              <a:buClr>
                <a:srgbClr val="B13F9A"/>
              </a:buClr>
              <a:buSzPct val="73000"/>
            </a:pPr>
            <a:r>
              <a:rPr lang="en-US" sz="2000" b="1" dirty="0" smtClean="0">
                <a:solidFill>
                  <a:prstClr val="black"/>
                </a:solidFill>
              </a:rPr>
              <a:t>9 -  Project chapters  </a:t>
            </a:r>
          </a:p>
          <a:p>
            <a:pPr lvl="0">
              <a:spcBef>
                <a:spcPts val="600"/>
              </a:spcBef>
              <a:spcAft>
                <a:spcPts val="0"/>
              </a:spcAft>
              <a:buClr>
                <a:srgbClr val="B13F9A"/>
              </a:buClr>
              <a:buSzPct val="73000"/>
              <a:buFont typeface="Wingdings" pitchFamily="2" charset="2"/>
              <a:buChar char="v"/>
            </a:pPr>
            <a:r>
              <a:rPr lang="en-US" sz="2000" b="1" dirty="0" smtClean="0">
                <a:solidFill>
                  <a:prstClr val="black"/>
                </a:solidFill>
              </a:rPr>
              <a:t>Chapter One –Introduction.</a:t>
            </a:r>
          </a:p>
          <a:p>
            <a:pPr lvl="0">
              <a:spcBef>
                <a:spcPts val="600"/>
              </a:spcBef>
              <a:spcAft>
                <a:spcPts val="0"/>
              </a:spcAft>
              <a:buClr>
                <a:srgbClr val="B13F9A"/>
              </a:buClr>
              <a:buSzPct val="73000"/>
              <a:buFont typeface="Wingdings" pitchFamily="2" charset="2"/>
              <a:buChar char="v"/>
            </a:pPr>
            <a:r>
              <a:rPr lang="en-US" sz="2000" b="1" dirty="0" smtClean="0">
                <a:solidFill>
                  <a:prstClr val="black"/>
                </a:solidFill>
              </a:rPr>
              <a:t>Chapter two- Methodology.</a:t>
            </a:r>
          </a:p>
          <a:p>
            <a:pPr lvl="0">
              <a:spcBef>
                <a:spcPts val="600"/>
              </a:spcBef>
              <a:spcAft>
                <a:spcPts val="0"/>
              </a:spcAft>
              <a:buClr>
                <a:srgbClr val="B13F9A"/>
              </a:buClr>
              <a:buSzPct val="73000"/>
              <a:buFont typeface="Wingdings" pitchFamily="2" charset="2"/>
              <a:buChar char="v"/>
            </a:pPr>
            <a:r>
              <a:rPr lang="en-US" sz="2000" b="1" dirty="0" smtClean="0">
                <a:solidFill>
                  <a:prstClr val="black"/>
                </a:solidFill>
              </a:rPr>
              <a:t>Chapter Three - analysis and design.</a:t>
            </a:r>
          </a:p>
          <a:p>
            <a:pPr lvl="0">
              <a:spcBef>
                <a:spcPts val="600"/>
              </a:spcBef>
              <a:spcAft>
                <a:spcPts val="0"/>
              </a:spcAft>
              <a:buClr>
                <a:srgbClr val="B13F9A"/>
              </a:buClr>
              <a:buSzPct val="73000"/>
              <a:buFont typeface="Wingdings" pitchFamily="2" charset="2"/>
              <a:buChar char="v"/>
            </a:pPr>
            <a:r>
              <a:rPr lang="en-US" sz="2000" b="1" dirty="0" smtClean="0">
                <a:solidFill>
                  <a:prstClr val="black"/>
                </a:solidFill>
              </a:rPr>
              <a:t>Chapter Four  - Conclusion and Recommendations</a:t>
            </a:r>
          </a:p>
          <a:p>
            <a:pPr lvl="0">
              <a:spcBef>
                <a:spcPts val="600"/>
              </a:spcBef>
              <a:spcAft>
                <a:spcPts val="0"/>
              </a:spcAft>
              <a:buClr>
                <a:srgbClr val="B13F9A"/>
              </a:buClr>
              <a:buSzPct val="73000"/>
            </a:pPr>
            <a:r>
              <a:rPr lang="en-US" sz="2000" b="1" dirty="0" smtClean="0">
                <a:solidFill>
                  <a:prstClr val="black"/>
                </a:solidFill>
              </a:rPr>
              <a:t>11-  Appendix</a:t>
            </a:r>
          </a:p>
          <a:p>
            <a:pPr>
              <a:spcBef>
                <a:spcPts val="600"/>
              </a:spcBef>
              <a:spcAft>
                <a:spcPts val="0"/>
              </a:spcAft>
              <a:buClr>
                <a:srgbClr val="B13F9A"/>
              </a:buClr>
              <a:buSzPct val="73000"/>
            </a:pPr>
            <a:r>
              <a:rPr lang="en-US" sz="2000" b="1" dirty="0" smtClean="0">
                <a:solidFill>
                  <a:prstClr val="black"/>
                </a:solidFill>
              </a:rPr>
              <a:t>12- References.</a:t>
            </a:r>
          </a:p>
          <a:p>
            <a:pPr>
              <a:spcBef>
                <a:spcPts val="600"/>
              </a:spcBef>
              <a:spcAft>
                <a:spcPts val="0"/>
              </a:spcAft>
              <a:buClr>
                <a:srgbClr val="B13F9A"/>
              </a:buClr>
              <a:buSzPct val="73000"/>
            </a:pPr>
            <a:r>
              <a:rPr lang="en-US" sz="2000" b="1" dirty="0" smtClean="0">
                <a:solidFill>
                  <a:prstClr val="black"/>
                </a:solidFill>
              </a:rPr>
              <a:t>13- </a:t>
            </a:r>
            <a:r>
              <a:rPr lang="ar-OM" b="1" dirty="0" smtClean="0">
                <a:solidFill>
                  <a:prstClr val="black"/>
                </a:solidFill>
              </a:rPr>
              <a:t>پوختە</a:t>
            </a:r>
            <a:endParaRPr lang="en-US" b="1" dirty="0" smtClean="0">
              <a:solidFill>
                <a:prstClr val="black"/>
              </a:solidFill>
            </a:endParaRPr>
          </a:p>
          <a:p>
            <a:endParaRPr lang="en-US" sz="1800" b="1" dirty="0">
              <a:solidFill>
                <a:prstClr val="black"/>
              </a:solidFill>
              <a:latin typeface="+mj-lt"/>
            </a:endParaRPr>
          </a:p>
        </p:txBody>
      </p:sp>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custDataLst>
              <p:tags r:id="rId2"/>
            </p:custDataLst>
          </p:nvPr>
        </p:nvPicPr>
        <p:blipFill>
          <a:blip r:embed="rId7" cstate="print"/>
          <a:srcRect/>
          <a:stretch>
            <a:fillRect/>
          </a:stretch>
        </p:blipFill>
        <p:spPr bwMode="auto">
          <a:xfrm>
            <a:off x="0" y="0"/>
            <a:ext cx="10160000" cy="7620000"/>
          </a:xfrm>
          <a:prstGeom prst="rect">
            <a:avLst/>
          </a:prstGeom>
          <a:noFill/>
          <a:ln w="9525">
            <a:noFill/>
            <a:miter lim="800000"/>
            <a:headEnd/>
            <a:tailEnd/>
          </a:ln>
        </p:spPr>
      </p:pic>
      <p:pic>
        <p:nvPicPr>
          <p:cNvPr id="35843" name="Picture 5"/>
          <p:cNvPicPr>
            <a:picLocks noChangeAspect="1" noChangeArrowheads="1"/>
          </p:cNvPicPr>
          <p:nvPr>
            <p:custDataLst>
              <p:tags r:id="rId3"/>
            </p:custDataLst>
          </p:nvPr>
        </p:nvPicPr>
        <p:blipFill>
          <a:blip r:embed="rId8" cstate="print"/>
          <a:srcRect/>
          <a:stretch>
            <a:fillRect/>
          </a:stretch>
        </p:blipFill>
        <p:spPr bwMode="auto">
          <a:xfrm>
            <a:off x="0" y="-228600"/>
            <a:ext cx="10160000" cy="7620000"/>
          </a:xfrm>
          <a:prstGeom prst="rect">
            <a:avLst/>
          </a:prstGeom>
          <a:noFill/>
          <a:ln w="9525">
            <a:noFill/>
            <a:miter lim="800000"/>
            <a:headEnd/>
            <a:tailEnd/>
          </a:ln>
        </p:spPr>
      </p:pic>
      <p:sp>
        <p:nvSpPr>
          <p:cNvPr id="40961" name="Rectangle 1"/>
          <p:cNvSpPr>
            <a:spLocks noGrp="1" noChangeArrowheads="1"/>
          </p:cNvSpPr>
          <p:nvPr>
            <p:ph type="ctrTitle"/>
            <p:custDataLst>
              <p:tags r:id="rId4"/>
            </p:custDataLst>
          </p:nvPr>
        </p:nvSpPr>
        <p:spPr>
          <a:xfrm>
            <a:off x="1651000" y="2362200"/>
            <a:ext cx="7522987" cy="1673578"/>
          </a:xfrm>
        </p:spPr>
        <p:txBody>
          <a:bodyPr lIns="0" tIns="0" rIns="0" bIns="0" rtlCol="0">
            <a:noAutofit/>
          </a:bodyPr>
          <a:lstStyle/>
          <a:p>
            <a:pPr fontAlgn="auto">
              <a:lnSpc>
                <a:spcPct val="95000"/>
              </a:lnSpc>
              <a:spcAft>
                <a:spcPts val="0"/>
              </a:spcAft>
              <a:defRPr/>
            </a:pPr>
            <a:r>
              <a:rPr lang="en-US" sz="5400" b="1" dirty="0" smtClean="0">
                <a:solidFill>
                  <a:srgbClr val="FFFFFF"/>
                </a:solidFill>
                <a:latin typeface="Arial" pitchFamily="34" charset="0"/>
              </a:rPr>
              <a:t> </a:t>
            </a:r>
            <a:br>
              <a:rPr lang="en-US" sz="5400" b="1" dirty="0" smtClean="0">
                <a:solidFill>
                  <a:srgbClr val="FFFFFF"/>
                </a:solidFill>
                <a:latin typeface="Arial" pitchFamily="34" charset="0"/>
              </a:rPr>
            </a:br>
            <a:r>
              <a:rPr lang="en-US" sz="5400" b="1" dirty="0">
                <a:solidFill>
                  <a:srgbClr val="FFFFFF"/>
                </a:solidFill>
                <a:latin typeface="Arial" pitchFamily="34" charset="0"/>
              </a:rPr>
              <a:t/>
            </a:r>
            <a:br>
              <a:rPr lang="en-US" sz="5400" b="1" dirty="0">
                <a:solidFill>
                  <a:srgbClr val="FFFFFF"/>
                </a:solidFill>
                <a:latin typeface="Arial" pitchFamily="34" charset="0"/>
              </a:rPr>
            </a:br>
            <a:r>
              <a:rPr lang="en-US" sz="5400" b="1" dirty="0" smtClean="0">
                <a:solidFill>
                  <a:srgbClr val="FFFFFF"/>
                </a:solidFill>
                <a:latin typeface="Arial" pitchFamily="34" charset="0"/>
              </a:rPr>
              <a:t/>
            </a:r>
            <a:br>
              <a:rPr lang="en-US" sz="5400" b="1" dirty="0" smtClean="0">
                <a:solidFill>
                  <a:srgbClr val="FFFFFF"/>
                </a:solidFill>
                <a:latin typeface="Arial" pitchFamily="34" charset="0"/>
              </a:rPr>
            </a:br>
            <a:r>
              <a:rPr lang="en-US" sz="5400" b="1" dirty="0">
                <a:solidFill>
                  <a:srgbClr val="FFFFFF"/>
                </a:solidFill>
                <a:latin typeface="Arial" pitchFamily="34" charset="0"/>
              </a:rPr>
              <a:t/>
            </a:r>
            <a:br>
              <a:rPr lang="en-US" sz="5400" b="1" dirty="0">
                <a:solidFill>
                  <a:srgbClr val="FFFFFF"/>
                </a:solidFill>
                <a:latin typeface="Arial" pitchFamily="34" charset="0"/>
              </a:rPr>
            </a:br>
            <a:r>
              <a:rPr lang="en-US" sz="5400" b="1" dirty="0" smtClean="0">
                <a:solidFill>
                  <a:srgbClr val="FFFFFF"/>
                </a:solidFill>
                <a:latin typeface="Arial" pitchFamily="34" charset="0"/>
              </a:rPr>
              <a:t/>
            </a:r>
            <a:br>
              <a:rPr lang="en-US" sz="5400" b="1" dirty="0" smtClean="0">
                <a:solidFill>
                  <a:srgbClr val="FFFFFF"/>
                </a:solidFill>
                <a:latin typeface="Arial" pitchFamily="34" charset="0"/>
              </a:rPr>
            </a:br>
            <a:r>
              <a:rPr lang="en-US" sz="5400" b="1" dirty="0" smtClean="0">
                <a:solidFill>
                  <a:srgbClr val="FFFFFF"/>
                </a:solidFill>
                <a:latin typeface="Arial" pitchFamily="34" charset="0"/>
              </a:rPr>
              <a:t/>
            </a:r>
            <a:br>
              <a:rPr lang="en-US" sz="5400" b="1" dirty="0" smtClean="0">
                <a:solidFill>
                  <a:srgbClr val="FFFFFF"/>
                </a:solidFill>
                <a:latin typeface="Arial" pitchFamily="34" charset="0"/>
              </a:rPr>
            </a:br>
            <a:r>
              <a:rPr lang="en-US" sz="5400" b="1" dirty="0" smtClean="0">
                <a:solidFill>
                  <a:srgbClr val="FFFFFF"/>
                </a:solidFill>
                <a:latin typeface="Arial" pitchFamily="34" charset="0"/>
              </a:rPr>
              <a:t/>
            </a:r>
            <a:br>
              <a:rPr lang="en-US" sz="5400" b="1" dirty="0" smtClean="0">
                <a:solidFill>
                  <a:srgbClr val="FFFFFF"/>
                </a:solidFill>
                <a:latin typeface="Arial" pitchFamily="34" charset="0"/>
              </a:rPr>
            </a:br>
            <a:r>
              <a:rPr lang="en-US" sz="5400" b="1" dirty="0">
                <a:solidFill>
                  <a:srgbClr val="FFFFFF"/>
                </a:solidFill>
                <a:latin typeface="Arial" pitchFamily="34" charset="0"/>
              </a:rPr>
              <a:t/>
            </a:r>
            <a:br>
              <a:rPr lang="en-US" sz="5400" b="1" dirty="0">
                <a:solidFill>
                  <a:srgbClr val="FFFFFF"/>
                </a:solidFill>
                <a:latin typeface="Arial" pitchFamily="34" charset="0"/>
              </a:rPr>
            </a:br>
            <a:r>
              <a:rPr lang="en-US" sz="5400" b="1" dirty="0" smtClean="0">
                <a:solidFill>
                  <a:srgbClr val="FFFFFF"/>
                </a:solidFill>
                <a:latin typeface="Arial" pitchFamily="34" charset="0"/>
              </a:rPr>
              <a:t>Thank </a:t>
            </a:r>
            <a:r>
              <a:rPr lang="en-US" sz="5400" b="1" dirty="0">
                <a:solidFill>
                  <a:srgbClr val="FFFFFF"/>
                </a:solidFill>
                <a:latin typeface="Arial" pitchFamily="34" charset="0"/>
              </a:rPr>
              <a:t>You</a:t>
            </a:r>
          </a:p>
        </p:txBody>
      </p:sp>
      <p:pic>
        <p:nvPicPr>
          <p:cNvPr id="35845" name="Picture 6"/>
          <p:cNvPicPr>
            <a:picLocks noChangeAspect="1" noChangeArrowheads="1"/>
          </p:cNvPicPr>
          <p:nvPr>
            <p:custDataLst>
              <p:tags r:id="rId5"/>
            </p:custDataLst>
          </p:nvPr>
        </p:nvPicPr>
        <p:blipFill>
          <a:blip r:embed="rId9" cstate="print"/>
          <a:srcRect/>
          <a:stretch>
            <a:fillRect/>
          </a:stretch>
        </p:blipFill>
        <p:spPr bwMode="auto">
          <a:xfrm>
            <a:off x="5050014" y="3028598"/>
            <a:ext cx="40569" cy="178152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Shape 60"/>
          <p:cNvPicPr preferRelativeResize="0">
            <a:picLocks noChangeAspect="1" noChangeArrowheads="1"/>
          </p:cNvPicPr>
          <p:nvPr/>
        </p:nvPicPr>
        <p:blipFill>
          <a:blip r:embed="rId3" cstate="print">
            <a:duotone>
              <a:prstClr val="black"/>
              <a:schemeClr val="accent2">
                <a:tint val="45000"/>
                <a:satMod val="400000"/>
              </a:schemeClr>
            </a:duotone>
            <a:extLst>
              <a:ext uri="{BEBA8EAE-BF5A-486C-A8C5-ECC9F3942E4B}">
                <a14:imgProps xmlns:a14="http://schemas.microsoft.com/office/drawing/2010/main">
                  <a14:imgLayer r:embed="rId4">
                    <a14:imgEffect>
                      <a14:artisticPlasticWrap/>
                    </a14:imgEffect>
                  </a14:imgLayer>
                </a14:imgProps>
              </a:ext>
            </a:extLst>
          </a:blip>
          <a:srcRect/>
          <a:stretch>
            <a:fillRect/>
          </a:stretch>
        </p:blipFill>
        <p:spPr bwMode="auto">
          <a:xfrm>
            <a:off x="-279400" y="44450"/>
            <a:ext cx="10439400" cy="7956550"/>
          </a:xfrm>
          <a:prstGeom prst="roundRect">
            <a:avLst>
              <a:gd name="adj" fmla="val 8594"/>
            </a:avLst>
          </a:prstGeom>
          <a:ln>
            <a:solidFill>
              <a:srgbClr val="FF0000"/>
            </a:solidFill>
          </a:ln>
        </p:spPr>
        <p:style>
          <a:lnRef idx="1">
            <a:schemeClr val="accent1"/>
          </a:lnRef>
          <a:fillRef idx="3">
            <a:schemeClr val="accent1"/>
          </a:fillRef>
          <a:effectRef idx="2">
            <a:schemeClr val="accent1"/>
          </a:effectRef>
          <a:fontRef idx="minor">
            <a:schemeClr val="lt1"/>
          </a:fontRef>
        </p:style>
      </p:pic>
      <p:sp>
        <p:nvSpPr>
          <p:cNvPr id="61" name="Shape 61"/>
          <p:cNvSpPr txBox="1"/>
          <p:nvPr/>
        </p:nvSpPr>
        <p:spPr>
          <a:xfrm>
            <a:off x="7429500" y="7283450"/>
            <a:ext cx="1901825" cy="274638"/>
          </a:xfrm>
          <a:prstGeom prst="rect">
            <a:avLst/>
          </a:prstGeom>
          <a:noFill/>
          <a:ln>
            <a:noFill/>
          </a:ln>
        </p:spPr>
        <p:txBody>
          <a:bodyPr lIns="38100" tIns="38100" rIns="38100" bIns="38100"/>
          <a:lstStyle/>
          <a:p>
            <a:pPr algn="r" fontAlgn="auto">
              <a:lnSpc>
                <a:spcPct val="120454"/>
              </a:lnSpc>
              <a:spcBef>
                <a:spcPts val="0"/>
              </a:spcBef>
              <a:spcAft>
                <a:spcPts val="0"/>
              </a:spcAft>
              <a:defRPr/>
            </a:pPr>
            <a:r>
              <a:rPr lang="en-US" sz="859" kern="0">
                <a:solidFill>
                  <a:srgbClr val="AAAAAA"/>
                </a:solidFill>
                <a:latin typeface="Arial"/>
                <a:ea typeface="Arial"/>
                <a:cs typeface="Arial"/>
                <a:sym typeface="Arial"/>
              </a:rPr>
              <a:t>Google Confidential and Proprietary</a:t>
            </a:r>
          </a:p>
        </p:txBody>
      </p:sp>
      <p:pic>
        <p:nvPicPr>
          <p:cNvPr id="3076" name="Shape 62"/>
          <p:cNvPicPr preferRelativeResize="0">
            <a:picLocks noChangeAspect="1" noChangeArrowheads="1"/>
          </p:cNvPicPr>
          <p:nvPr/>
        </p:nvPicPr>
        <p:blipFill>
          <a:blip r:embed="rId5" cstate="print"/>
          <a:srcRect/>
          <a:stretch>
            <a:fillRect/>
          </a:stretch>
        </p:blipFill>
        <p:spPr bwMode="auto">
          <a:xfrm>
            <a:off x="3036888" y="4130675"/>
            <a:ext cx="7123112" cy="22225"/>
          </a:xfrm>
          <a:prstGeom prst="rect">
            <a:avLst/>
          </a:prstGeom>
          <a:noFill/>
          <a:ln w="9525">
            <a:noFill/>
            <a:miter lim="800000"/>
            <a:headEnd/>
            <a:tailEnd/>
          </a:ln>
        </p:spPr>
      </p:pic>
      <p:sp>
        <p:nvSpPr>
          <p:cNvPr id="63" name="Shape 63"/>
          <p:cNvSpPr txBox="1"/>
          <p:nvPr/>
        </p:nvSpPr>
        <p:spPr>
          <a:xfrm>
            <a:off x="279400" y="685800"/>
            <a:ext cx="8839199" cy="5181600"/>
          </a:xfrm>
          <a:prstGeom prst="rect">
            <a:avLst/>
          </a:prstGeom>
          <a:noFill/>
          <a:ln>
            <a:noFill/>
          </a:ln>
        </p:spPr>
        <p:txBody>
          <a:bodyPr lIns="38100" tIns="38100" rIns="38100" bIns="38100"/>
          <a:lstStyle/>
          <a:p>
            <a:pPr fontAlgn="auto">
              <a:lnSpc>
                <a:spcPct val="114015"/>
              </a:lnSpc>
              <a:spcBef>
                <a:spcPts val="0"/>
              </a:spcBef>
              <a:spcAft>
                <a:spcPts val="0"/>
              </a:spcAft>
              <a:defRPr/>
            </a:pPr>
            <a:r>
              <a:rPr lang="en-US" sz="6000" b="1" kern="0" dirty="0" smtClean="0">
                <a:solidFill>
                  <a:srgbClr val="FFFFFF"/>
                </a:solidFill>
                <a:latin typeface="Arial"/>
                <a:ea typeface="Arial"/>
                <a:cs typeface="Arial"/>
                <a:sym typeface="Arial"/>
              </a:rPr>
              <a:t>     </a:t>
            </a:r>
            <a:r>
              <a:rPr lang="en-US" sz="8800" b="1" kern="0" dirty="0">
                <a:solidFill>
                  <a:schemeClr val="bg1"/>
                </a:solidFill>
                <a:latin typeface="Arial"/>
                <a:ea typeface="Arial"/>
                <a:cs typeface="Arial"/>
                <a:sym typeface="Arial"/>
              </a:rPr>
              <a:t>Norms </a:t>
            </a:r>
            <a:r>
              <a:rPr lang="en-US" sz="8800" b="1" kern="0" dirty="0" smtClean="0">
                <a:solidFill>
                  <a:schemeClr val="bg1"/>
                </a:solidFill>
                <a:latin typeface="Arial"/>
                <a:ea typeface="Arial"/>
                <a:cs typeface="Arial"/>
                <a:sym typeface="Arial"/>
              </a:rPr>
              <a:t>and     </a:t>
            </a:r>
            <a:r>
              <a:rPr lang="ar-OM" sz="8800" b="1" kern="0" dirty="0" smtClean="0">
                <a:solidFill>
                  <a:schemeClr val="bg1"/>
                </a:solidFill>
                <a:latin typeface="Arial"/>
                <a:ea typeface="Arial"/>
                <a:cs typeface="Arial"/>
                <a:sym typeface="Arial"/>
              </a:rPr>
              <a:t>  </a:t>
            </a:r>
            <a:r>
              <a:rPr lang="en-US" sz="8800" b="1" kern="0" dirty="0" smtClean="0">
                <a:solidFill>
                  <a:schemeClr val="bg1"/>
                </a:solidFill>
                <a:latin typeface="Arial"/>
                <a:ea typeface="Arial"/>
                <a:cs typeface="Arial"/>
                <a:sym typeface="Arial"/>
              </a:rPr>
              <a:t>  Regulations</a:t>
            </a:r>
          </a:p>
          <a:p>
            <a:pPr algn="ctr" fontAlgn="auto">
              <a:lnSpc>
                <a:spcPct val="114015"/>
              </a:lnSpc>
              <a:spcBef>
                <a:spcPts val="0"/>
              </a:spcBef>
              <a:spcAft>
                <a:spcPts val="0"/>
              </a:spcAft>
              <a:defRPr/>
            </a:pPr>
            <a:r>
              <a:rPr lang="en-US" sz="8000" b="1" kern="0" dirty="0" smtClean="0">
                <a:solidFill>
                  <a:schemeClr val="bg1"/>
                </a:solidFill>
                <a:latin typeface="Arial"/>
                <a:ea typeface="Arial"/>
                <a:cs typeface="Arial"/>
                <a:sym typeface="Arial"/>
              </a:rPr>
              <a:t> </a:t>
            </a:r>
            <a:r>
              <a:rPr lang="en-US" sz="4800" b="1" kern="0" dirty="0">
                <a:solidFill>
                  <a:schemeClr val="bg1"/>
                </a:solidFill>
                <a:latin typeface="Arial"/>
                <a:ea typeface="Arial"/>
                <a:cs typeface="Arial"/>
                <a:sym typeface="Arial"/>
              </a:rPr>
              <a:t>for Writing Scientific  Project</a:t>
            </a:r>
            <a:endParaRPr lang="en-US" sz="1800" b="1" kern="0" dirty="0">
              <a:solidFill>
                <a:schemeClr val="bg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762000" y="381001"/>
            <a:ext cx="8636000" cy="609599"/>
          </a:xfrm>
        </p:spPr>
        <p:txBody>
          <a:bodyPr lIns="0" tIns="0" rIns="0" bIns="0"/>
          <a:lstStyle/>
          <a:p>
            <a:r>
              <a:rPr lang="en-US" sz="4000" b="1" dirty="0" smtClean="0">
                <a:solidFill>
                  <a:srgbClr val="FFC000"/>
                </a:solidFill>
              </a:rPr>
              <a:t/>
            </a:r>
            <a:br>
              <a:rPr lang="en-US" sz="4000" b="1" dirty="0" smtClean="0">
                <a:solidFill>
                  <a:srgbClr val="FFC000"/>
                </a:solidFill>
              </a:rPr>
            </a:br>
            <a:r>
              <a:rPr lang="en-US" sz="4000" b="1" dirty="0">
                <a:solidFill>
                  <a:srgbClr val="FFC000"/>
                </a:solidFill>
              </a:rPr>
              <a:t/>
            </a:r>
            <a:br>
              <a:rPr lang="en-US" sz="4000" b="1" dirty="0">
                <a:solidFill>
                  <a:srgbClr val="FFC000"/>
                </a:solidFill>
              </a:rPr>
            </a:br>
            <a:r>
              <a:rPr lang="en-US" sz="4800" b="1" dirty="0" smtClean="0">
                <a:solidFill>
                  <a:srgbClr val="FFC000"/>
                </a:solidFill>
              </a:rPr>
              <a:t>Project Writing System </a:t>
            </a:r>
            <a:r>
              <a:rPr lang="en-US" sz="6000" dirty="0">
                <a:solidFill>
                  <a:srgbClr val="FFC000"/>
                </a:solidFill>
                <a:latin typeface="Cooper Black" pitchFamily="18" charset="0"/>
              </a:rPr>
              <a:t/>
            </a:r>
            <a:br>
              <a:rPr lang="en-US" sz="6000" dirty="0">
                <a:solidFill>
                  <a:srgbClr val="FFC000"/>
                </a:solidFill>
                <a:latin typeface="Cooper Black" pitchFamily="18" charset="0"/>
              </a:rPr>
            </a:br>
            <a:endParaRPr lang="en-US" sz="6000" dirty="0">
              <a:solidFill>
                <a:srgbClr val="FFC000"/>
              </a:solidFill>
              <a:latin typeface="Cooper Black" pitchFamily="18" charset="0"/>
            </a:endParaRPr>
          </a:p>
        </p:txBody>
      </p:sp>
      <p:sp>
        <p:nvSpPr>
          <p:cNvPr id="5" name="Content Placeholder 4"/>
          <p:cNvSpPr>
            <a:spLocks noGrp="1"/>
          </p:cNvSpPr>
          <p:nvPr>
            <p:ph idx="1"/>
          </p:nvPr>
        </p:nvSpPr>
        <p:spPr>
          <a:xfrm>
            <a:off x="355600" y="1524000"/>
            <a:ext cx="9804400" cy="5791200"/>
          </a:xfrm>
        </p:spPr>
        <p:txBody>
          <a:bodyPr/>
          <a:lstStyle/>
          <a:p>
            <a:r>
              <a:rPr lang="en-US" b="1" u="sng" dirty="0" smtClean="0"/>
              <a:t>Note</a:t>
            </a:r>
            <a:r>
              <a:rPr lang="en-US" dirty="0" smtClean="0"/>
              <a:t> </a:t>
            </a:r>
            <a:r>
              <a:rPr lang="en-US" b="1" u="sng" dirty="0" smtClean="0"/>
              <a:t>:</a:t>
            </a:r>
            <a:r>
              <a:rPr lang="en-US" dirty="0" smtClean="0"/>
              <a:t> Use the word “project” within this system</a:t>
            </a:r>
            <a:endParaRPr lang="en-US" b="1" u="sng" dirty="0" smtClean="0"/>
          </a:p>
          <a:p>
            <a:r>
              <a:rPr lang="en-US" b="1" u="sng" dirty="0" smtClean="0"/>
              <a:t>Paper</a:t>
            </a:r>
            <a:r>
              <a:rPr lang="en-US" dirty="0" smtClean="0"/>
              <a:t> </a:t>
            </a:r>
            <a:r>
              <a:rPr lang="en-US" b="1" u="sng" dirty="0" smtClean="0"/>
              <a:t>:</a:t>
            </a:r>
            <a:r>
              <a:rPr lang="en-US" dirty="0" smtClean="0"/>
              <a:t> The project uses white paper measurement A.4 </a:t>
            </a:r>
          </a:p>
          <a:p>
            <a:r>
              <a:rPr lang="en-US" b="1" u="sng" dirty="0" smtClean="0"/>
              <a:t>Language</a:t>
            </a:r>
            <a:r>
              <a:rPr lang="en-US" dirty="0" smtClean="0"/>
              <a:t> </a:t>
            </a:r>
            <a:r>
              <a:rPr lang="en-US" b="1" u="sng" dirty="0" smtClean="0"/>
              <a:t>:</a:t>
            </a:r>
            <a:r>
              <a:rPr lang="en-US" dirty="0" smtClean="0"/>
              <a:t> </a:t>
            </a:r>
            <a:r>
              <a:rPr lang="en-US" b="1" u="sng" dirty="0" smtClean="0"/>
              <a:t>English</a:t>
            </a:r>
            <a:r>
              <a:rPr lang="en-US" dirty="0" smtClean="0"/>
              <a:t>  is used for writing graduation projects in the Department of Computer Science &amp; Information Technology  as it is a modern science whose references are almost exclusively English</a:t>
            </a:r>
          </a:p>
          <a:p>
            <a:r>
              <a:rPr lang="en-US" b="1" u="sng" dirty="0" smtClean="0"/>
              <a:t>Number of pages </a:t>
            </a:r>
            <a:r>
              <a:rPr lang="en-US" dirty="0" smtClean="0"/>
              <a:t>the scientific  project should be between 20-40 pages </a:t>
            </a:r>
          </a:p>
          <a:p>
            <a:r>
              <a:rPr lang="en-US" sz="2800" u="sng" dirty="0" smtClean="0"/>
              <a:t>The margins in the pages </a:t>
            </a:r>
            <a:r>
              <a:rPr lang="en-US" sz="2800" dirty="0" smtClean="0"/>
              <a:t>leave the following spaces from the edges of the sheet : From the top 2.5 Cm ) And from the bottom ( 2.5 Cm ) And from the right 3 Cm ) From left 2 Cm )</a:t>
            </a:r>
            <a:r>
              <a:rPr lang="en-US" dirty="0" smtClean="0"/>
              <a:t> .</a:t>
            </a:r>
          </a:p>
          <a:p>
            <a:endParaRPr lang="en-US" dirty="0" smtClean="0"/>
          </a:p>
          <a:p>
            <a:endParaRPr lang="ar-IQ" dirty="0"/>
          </a:p>
        </p:txBody>
      </p:sp>
      <p:sp>
        <p:nvSpPr>
          <p:cNvPr id="2" name="Rectangle 1"/>
          <p:cNvSpPr/>
          <p:nvPr/>
        </p:nvSpPr>
        <p:spPr>
          <a:xfrm>
            <a:off x="431800" y="1447800"/>
            <a:ext cx="9525000" cy="1261884"/>
          </a:xfrm>
          <a:prstGeom prst="rect">
            <a:avLst/>
          </a:prstGeom>
        </p:spPr>
        <p:txBody>
          <a:bodyPr wrap="square">
            <a:spAutoFit/>
          </a:bodyPr>
          <a:lstStyle/>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sz="1800" b="1" dirty="0">
              <a:solidFill>
                <a:prstClr val="black"/>
              </a:solidFill>
              <a:latin typeface="+mj-lt"/>
            </a:endParaRPr>
          </a:p>
        </p:txBody>
      </p:sp>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762000" y="381001"/>
            <a:ext cx="8636000" cy="609599"/>
          </a:xfrm>
        </p:spPr>
        <p:txBody>
          <a:bodyPr lIns="0" tIns="0" rIns="0" bIns="0"/>
          <a:lstStyle/>
          <a:p>
            <a:r>
              <a:rPr lang="en-US" sz="4000" b="1" dirty="0" smtClean="0">
                <a:solidFill>
                  <a:srgbClr val="FFC000"/>
                </a:solidFill>
              </a:rPr>
              <a:t/>
            </a:r>
            <a:br>
              <a:rPr lang="en-US" sz="4000" b="1" dirty="0" smtClean="0">
                <a:solidFill>
                  <a:srgbClr val="FFC000"/>
                </a:solidFill>
              </a:rPr>
            </a:br>
            <a:r>
              <a:rPr lang="en-US" sz="4000" b="1" dirty="0" smtClean="0">
                <a:solidFill>
                  <a:srgbClr val="FFC000"/>
                </a:solidFill>
              </a:rPr>
              <a:t> Regulations for Writing</a:t>
            </a:r>
            <a:r>
              <a:rPr lang="en-US" sz="6000" dirty="0" smtClean="0">
                <a:solidFill>
                  <a:srgbClr val="FFC000"/>
                </a:solidFill>
                <a:latin typeface="Cooper Black" pitchFamily="18" charset="0"/>
              </a:rPr>
              <a:t/>
            </a:r>
            <a:br>
              <a:rPr lang="en-US" sz="6000" dirty="0" smtClean="0">
                <a:solidFill>
                  <a:srgbClr val="FFC000"/>
                </a:solidFill>
                <a:latin typeface="Cooper Black" pitchFamily="18" charset="0"/>
              </a:rPr>
            </a:br>
            <a:endParaRPr lang="en-US" sz="4000" dirty="0" smtClean="0">
              <a:solidFill>
                <a:srgbClr val="FFC000"/>
              </a:solidFill>
            </a:endParaRPr>
          </a:p>
        </p:txBody>
      </p:sp>
      <p:sp>
        <p:nvSpPr>
          <p:cNvPr id="5" name="Content Placeholder 4"/>
          <p:cNvSpPr>
            <a:spLocks noGrp="1"/>
          </p:cNvSpPr>
          <p:nvPr>
            <p:ph idx="1"/>
          </p:nvPr>
        </p:nvSpPr>
        <p:spPr>
          <a:xfrm>
            <a:off x="203200" y="1371600"/>
            <a:ext cx="9677400" cy="6019800"/>
          </a:xfrm>
        </p:spPr>
        <p:txBody>
          <a:bodyPr/>
          <a:lstStyle/>
          <a:p>
            <a:pPr lvl="0">
              <a:buNone/>
            </a:pPr>
            <a:r>
              <a:rPr lang="en-US" dirty="0" smtClean="0"/>
              <a:t>1- The recommended software is MICROSOFT word  </a:t>
            </a:r>
          </a:p>
          <a:p>
            <a:pPr>
              <a:buNone/>
            </a:pPr>
            <a:endParaRPr lang="en-US" dirty="0" smtClean="0"/>
          </a:p>
          <a:p>
            <a:pPr>
              <a:buNone/>
            </a:pPr>
            <a:r>
              <a:rPr lang="en-US" dirty="0" smtClean="0"/>
              <a:t>2-  The project prints so that the distance between the line and the line that follows is only one  </a:t>
            </a:r>
            <a:r>
              <a:rPr lang="en-US" b="1" dirty="0" smtClean="0"/>
              <a:t>(One</a:t>
            </a:r>
            <a:r>
              <a:rPr lang="en-US" dirty="0" smtClean="0"/>
              <a:t> </a:t>
            </a:r>
            <a:r>
              <a:rPr lang="en-US" b="1" dirty="0" smtClean="0"/>
              <a:t>Space</a:t>
            </a:r>
            <a:r>
              <a:rPr lang="en-US" dirty="0" smtClean="0"/>
              <a:t> ) While the distance </a:t>
            </a:r>
            <a:r>
              <a:rPr lang="en-US" b="1" dirty="0" smtClean="0"/>
              <a:t>(One and half Space</a:t>
            </a:r>
            <a:r>
              <a:rPr lang="en-US" dirty="0" smtClean="0"/>
              <a:t> ) of the </a:t>
            </a:r>
            <a:r>
              <a:rPr lang="en-US" b="1" dirty="0" smtClean="0"/>
              <a:t>titles</a:t>
            </a:r>
            <a:r>
              <a:rPr lang="en-US" dirty="0" smtClean="0"/>
              <a:t> are between the paragraphs As well as the paper of  </a:t>
            </a:r>
            <a:r>
              <a:rPr lang="en-US" b="1" dirty="0" smtClean="0"/>
              <a:t>dedicated to </a:t>
            </a:r>
            <a:r>
              <a:rPr lang="en-US" dirty="0" smtClean="0"/>
              <a:t>and </a:t>
            </a:r>
            <a:r>
              <a:rPr lang="en-US" b="1" dirty="0" smtClean="0"/>
              <a:t>Supervisor Certification </a:t>
            </a:r>
            <a:r>
              <a:rPr lang="en-US" dirty="0" smtClean="0"/>
              <a:t>and List of </a:t>
            </a:r>
            <a:r>
              <a:rPr lang="en-US" b="1" dirty="0" smtClean="0"/>
              <a:t>Content </a:t>
            </a:r>
            <a:r>
              <a:rPr lang="en-US" dirty="0" smtClean="0"/>
              <a:t>and lists of </a:t>
            </a:r>
            <a:r>
              <a:rPr lang="en-US" b="1" dirty="0" smtClean="0"/>
              <a:t>tables</a:t>
            </a:r>
            <a:r>
              <a:rPr lang="en-US" dirty="0" smtClean="0"/>
              <a:t> , </a:t>
            </a:r>
            <a:r>
              <a:rPr lang="en-US" b="1" dirty="0" smtClean="0"/>
              <a:t>drawings</a:t>
            </a:r>
            <a:r>
              <a:rPr lang="en-US" dirty="0" smtClean="0"/>
              <a:t> , </a:t>
            </a:r>
            <a:r>
              <a:rPr lang="en-US" b="1" dirty="0" smtClean="0"/>
              <a:t>shapes</a:t>
            </a:r>
            <a:r>
              <a:rPr lang="en-US" dirty="0" smtClean="0"/>
              <a:t>, </a:t>
            </a:r>
            <a:r>
              <a:rPr lang="en-US" b="1" dirty="0" smtClean="0"/>
              <a:t>abbreviations</a:t>
            </a:r>
            <a:r>
              <a:rPr lang="en-US" dirty="0" smtClean="0"/>
              <a:t>, </a:t>
            </a:r>
            <a:r>
              <a:rPr lang="en-US" b="1" dirty="0" smtClean="0"/>
              <a:t>symbols</a:t>
            </a:r>
            <a:r>
              <a:rPr lang="en-US" dirty="0" smtClean="0"/>
              <a:t> and </a:t>
            </a:r>
            <a:r>
              <a:rPr lang="en-US" b="1" dirty="0" smtClean="0"/>
              <a:t>references</a:t>
            </a:r>
            <a:r>
              <a:rPr lang="en-US" dirty="0" smtClean="0"/>
              <a:t> .</a:t>
            </a:r>
          </a:p>
          <a:p>
            <a:pPr>
              <a:buNone/>
            </a:pPr>
            <a:r>
              <a:rPr lang="en-US" dirty="0" smtClean="0"/>
              <a:t> </a:t>
            </a:r>
          </a:p>
        </p:txBody>
      </p:sp>
      <p:sp>
        <p:nvSpPr>
          <p:cNvPr id="2" name="Rectangle 1"/>
          <p:cNvSpPr/>
          <p:nvPr/>
        </p:nvSpPr>
        <p:spPr>
          <a:xfrm>
            <a:off x="431800" y="1447800"/>
            <a:ext cx="9525000" cy="1261884"/>
          </a:xfrm>
          <a:prstGeom prst="rect">
            <a:avLst/>
          </a:prstGeom>
        </p:spPr>
        <p:txBody>
          <a:bodyPr wrap="square">
            <a:spAutoFit/>
          </a:bodyPr>
          <a:lstStyle/>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sz="1800" b="1" dirty="0">
              <a:solidFill>
                <a:prstClr val="black"/>
              </a:solidFill>
              <a:latin typeface="+mj-lt"/>
            </a:endParaRPr>
          </a:p>
        </p:txBody>
      </p:sp>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762000" y="381001"/>
            <a:ext cx="8636000" cy="609599"/>
          </a:xfrm>
        </p:spPr>
        <p:txBody>
          <a:bodyPr lIns="0" tIns="0" rIns="0" bIns="0"/>
          <a:lstStyle/>
          <a:p>
            <a:r>
              <a:rPr lang="en-US" sz="4000" dirty="0" smtClean="0">
                <a:solidFill>
                  <a:srgbClr val="FFC000"/>
                </a:solidFill>
              </a:rPr>
              <a:t> </a:t>
            </a:r>
            <a:r>
              <a:rPr lang="en-US" sz="4000" b="1" dirty="0" smtClean="0">
                <a:solidFill>
                  <a:srgbClr val="FFC000"/>
                </a:solidFill>
              </a:rPr>
              <a:t> Regulations for Writing</a:t>
            </a:r>
            <a:endParaRPr lang="en-US" sz="4000" dirty="0" smtClean="0">
              <a:solidFill>
                <a:srgbClr val="FFC000"/>
              </a:solidFill>
            </a:endParaRPr>
          </a:p>
        </p:txBody>
      </p:sp>
      <p:sp>
        <p:nvSpPr>
          <p:cNvPr id="5" name="Content Placeholder 4"/>
          <p:cNvSpPr>
            <a:spLocks noGrp="1"/>
          </p:cNvSpPr>
          <p:nvPr>
            <p:ph idx="1"/>
          </p:nvPr>
        </p:nvSpPr>
        <p:spPr>
          <a:xfrm>
            <a:off x="431800" y="1524000"/>
            <a:ext cx="9448800" cy="5638800"/>
          </a:xfrm>
        </p:spPr>
        <p:txBody>
          <a:bodyPr/>
          <a:lstStyle/>
          <a:p>
            <a:pPr>
              <a:buNone/>
            </a:pPr>
            <a:endParaRPr lang="en-US" sz="2800" dirty="0" smtClean="0"/>
          </a:p>
          <a:p>
            <a:pPr>
              <a:buNone/>
            </a:pPr>
            <a:r>
              <a:rPr lang="en-US" sz="2800" dirty="0" smtClean="0"/>
              <a:t>3- The same font type is used to write the main  text of the project :</a:t>
            </a:r>
            <a:r>
              <a:rPr lang="en-US" sz="2800" b="1" dirty="0" smtClean="0"/>
              <a:t> </a:t>
            </a:r>
            <a:r>
              <a:rPr lang="en-US" sz="2800" b="1" dirty="0" smtClean="0">
                <a:solidFill>
                  <a:schemeClr val="accent6"/>
                </a:solidFill>
              </a:rPr>
              <a:t>(English: Times New Romans, size14 </a:t>
            </a:r>
            <a:r>
              <a:rPr lang="en-US" sz="2800" dirty="0" smtClean="0"/>
              <a:t> )</a:t>
            </a:r>
          </a:p>
          <a:p>
            <a:pPr marL="457200" lvl="0" indent="-457200" algn="just">
              <a:spcBef>
                <a:spcPts val="600"/>
              </a:spcBef>
              <a:spcAft>
                <a:spcPts val="0"/>
              </a:spcAft>
              <a:buClr>
                <a:srgbClr val="B13F9A"/>
              </a:buClr>
              <a:buSzPct val="73000"/>
              <a:buFont typeface="Wingdings" pitchFamily="2" charset="2"/>
              <a:buChar char="q"/>
            </a:pPr>
            <a:r>
              <a:rPr lang="en-US" sz="2800" b="1" dirty="0" smtClean="0">
                <a:solidFill>
                  <a:schemeClr val="accent6"/>
                </a:solidFill>
              </a:rPr>
              <a:t>Font size of project title : size 24 bold.</a:t>
            </a:r>
          </a:p>
          <a:p>
            <a:pPr marL="457200" lvl="0" indent="-457200" algn="just">
              <a:spcBef>
                <a:spcPts val="600"/>
              </a:spcBef>
              <a:spcAft>
                <a:spcPts val="0"/>
              </a:spcAft>
              <a:buClr>
                <a:srgbClr val="B13F9A"/>
              </a:buClr>
              <a:buSzPct val="73000"/>
              <a:buFont typeface="Wingdings" pitchFamily="2" charset="2"/>
              <a:buChar char="q"/>
            </a:pPr>
            <a:r>
              <a:rPr lang="en-US" sz="2800" b="1" dirty="0" smtClean="0">
                <a:solidFill>
                  <a:schemeClr val="accent6"/>
                </a:solidFill>
              </a:rPr>
              <a:t>Student and supervisor names: size 16 bold</a:t>
            </a:r>
          </a:p>
          <a:p>
            <a:pPr marL="457200" lvl="0" indent="-457200" algn="just">
              <a:spcBef>
                <a:spcPts val="600"/>
              </a:spcBef>
              <a:spcAft>
                <a:spcPts val="0"/>
              </a:spcAft>
              <a:buClr>
                <a:srgbClr val="B13F9A"/>
              </a:buClr>
              <a:buSzPct val="73000"/>
              <a:buFont typeface="Wingdings" pitchFamily="2" charset="2"/>
              <a:buChar char="q"/>
            </a:pPr>
            <a:r>
              <a:rPr lang="en-US" sz="2800" b="1" dirty="0" smtClean="0">
                <a:solidFill>
                  <a:schemeClr val="accent6"/>
                </a:solidFill>
              </a:rPr>
              <a:t>Main title : size 16 bold.</a:t>
            </a:r>
          </a:p>
          <a:p>
            <a:pPr marL="457200" lvl="0" indent="-457200" algn="just">
              <a:spcBef>
                <a:spcPts val="600"/>
              </a:spcBef>
              <a:spcAft>
                <a:spcPts val="0"/>
              </a:spcAft>
              <a:buClr>
                <a:srgbClr val="B13F9A"/>
              </a:buClr>
              <a:buSzPct val="73000"/>
              <a:buFont typeface="Wingdings" pitchFamily="2" charset="2"/>
              <a:buChar char="q"/>
            </a:pPr>
            <a:r>
              <a:rPr lang="en-US" sz="2800" b="1" dirty="0" smtClean="0">
                <a:solidFill>
                  <a:schemeClr val="accent6"/>
                </a:solidFill>
              </a:rPr>
              <a:t>All other text title size: 14</a:t>
            </a:r>
            <a:endParaRPr lang="en-US" sz="2800" dirty="0" smtClean="0"/>
          </a:p>
          <a:p>
            <a:endParaRPr lang="ar-IQ" dirty="0" smtClean="0"/>
          </a:p>
          <a:p>
            <a:pPr>
              <a:buNone/>
            </a:pPr>
            <a:endParaRPr lang="en-US" dirty="0" smtClean="0"/>
          </a:p>
        </p:txBody>
      </p:sp>
      <p:sp>
        <p:nvSpPr>
          <p:cNvPr id="2" name="Rectangle 1"/>
          <p:cNvSpPr/>
          <p:nvPr/>
        </p:nvSpPr>
        <p:spPr>
          <a:xfrm>
            <a:off x="431800" y="1447800"/>
            <a:ext cx="9525000" cy="1261884"/>
          </a:xfrm>
          <a:prstGeom prst="rect">
            <a:avLst/>
          </a:prstGeom>
        </p:spPr>
        <p:txBody>
          <a:bodyPr wrap="square">
            <a:spAutoFit/>
          </a:bodyPr>
          <a:lstStyle/>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sz="1800" b="1" dirty="0">
              <a:solidFill>
                <a:prstClr val="black"/>
              </a:solidFill>
              <a:latin typeface="+mj-lt"/>
            </a:endParaRPr>
          </a:p>
        </p:txBody>
      </p:sp>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762000" y="381001"/>
            <a:ext cx="8636000" cy="609599"/>
          </a:xfrm>
        </p:spPr>
        <p:txBody>
          <a:bodyPr lIns="0" tIns="0" rIns="0" bIns="0"/>
          <a:lstStyle/>
          <a:p>
            <a:r>
              <a:rPr lang="en-US" sz="4000" dirty="0" smtClean="0">
                <a:solidFill>
                  <a:srgbClr val="FFC000"/>
                </a:solidFill>
              </a:rPr>
              <a:t> </a:t>
            </a:r>
            <a:r>
              <a:rPr lang="en-US" sz="4000" b="1" dirty="0" smtClean="0">
                <a:solidFill>
                  <a:srgbClr val="FFC000"/>
                </a:solidFill>
              </a:rPr>
              <a:t> Regulations for Writing</a:t>
            </a:r>
            <a:endParaRPr lang="en-US" sz="4000" dirty="0" smtClean="0">
              <a:solidFill>
                <a:srgbClr val="FFC000"/>
              </a:solidFill>
            </a:endParaRPr>
          </a:p>
        </p:txBody>
      </p:sp>
      <p:sp>
        <p:nvSpPr>
          <p:cNvPr id="2" name="Rectangle 1"/>
          <p:cNvSpPr/>
          <p:nvPr/>
        </p:nvSpPr>
        <p:spPr>
          <a:xfrm>
            <a:off x="431800" y="1295400"/>
            <a:ext cx="9525000" cy="1261884"/>
          </a:xfrm>
          <a:prstGeom prst="rect">
            <a:avLst/>
          </a:prstGeom>
        </p:spPr>
        <p:txBody>
          <a:bodyPr wrap="square">
            <a:spAutoFit/>
          </a:bodyPr>
          <a:lstStyle/>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sz="1800" b="1" dirty="0">
              <a:solidFill>
                <a:prstClr val="black"/>
              </a:solidFill>
              <a:latin typeface="+mj-lt"/>
            </a:endParaRPr>
          </a:p>
        </p:txBody>
      </p:sp>
      <p:pic>
        <p:nvPicPr>
          <p:cNvPr id="1027" name="Picture 3"/>
          <p:cNvPicPr>
            <a:picLocks noGrp="1" noChangeAspect="1" noChangeArrowheads="1"/>
          </p:cNvPicPr>
          <p:nvPr>
            <p:ph idx="1"/>
          </p:nvPr>
        </p:nvPicPr>
        <p:blipFill>
          <a:blip r:embed="rId3" cstate="print"/>
          <a:srcRect/>
          <a:stretch>
            <a:fillRect/>
          </a:stretch>
        </p:blipFill>
        <p:spPr bwMode="auto">
          <a:xfrm>
            <a:off x="2413001" y="1447800"/>
            <a:ext cx="4576762" cy="5486399"/>
          </a:xfrm>
          <a:prstGeom prst="rect">
            <a:avLst/>
          </a:prstGeom>
          <a:noFill/>
          <a:ln w="9525">
            <a:noFill/>
            <a:miter lim="800000"/>
            <a:headEnd/>
            <a:tailEnd/>
          </a:ln>
        </p:spPr>
      </p:pic>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762000" y="381001"/>
            <a:ext cx="8636000" cy="609599"/>
          </a:xfrm>
        </p:spPr>
        <p:txBody>
          <a:bodyPr lIns="0" tIns="0" rIns="0" bIns="0"/>
          <a:lstStyle/>
          <a:p>
            <a:r>
              <a:rPr lang="en-US" sz="4000" dirty="0" smtClean="0">
                <a:solidFill>
                  <a:srgbClr val="FFC000"/>
                </a:solidFill>
              </a:rPr>
              <a:t> </a:t>
            </a:r>
            <a:r>
              <a:rPr lang="en-US" sz="4000" b="1" dirty="0" smtClean="0">
                <a:solidFill>
                  <a:srgbClr val="FFC000"/>
                </a:solidFill>
              </a:rPr>
              <a:t> Regulations for Writing</a:t>
            </a:r>
            <a:endParaRPr lang="en-US" sz="4000" dirty="0" smtClean="0">
              <a:solidFill>
                <a:srgbClr val="FFC000"/>
              </a:solidFill>
            </a:endParaRPr>
          </a:p>
        </p:txBody>
      </p:sp>
      <p:sp>
        <p:nvSpPr>
          <p:cNvPr id="5" name="Content Placeholder 4"/>
          <p:cNvSpPr>
            <a:spLocks noGrp="1"/>
          </p:cNvSpPr>
          <p:nvPr>
            <p:ph idx="1"/>
          </p:nvPr>
        </p:nvSpPr>
        <p:spPr>
          <a:xfrm>
            <a:off x="431800" y="1524000"/>
            <a:ext cx="9448800" cy="5638800"/>
          </a:xfrm>
        </p:spPr>
        <p:txBody>
          <a:bodyPr/>
          <a:lstStyle/>
          <a:p>
            <a:pPr>
              <a:buNone/>
            </a:pPr>
            <a:r>
              <a:rPr lang="en-US" sz="2800" dirty="0" smtClean="0"/>
              <a:t>4-  Abbreviations:</a:t>
            </a:r>
          </a:p>
          <a:p>
            <a:pPr>
              <a:buNone/>
            </a:pPr>
            <a:r>
              <a:rPr lang="en-US" sz="2800" dirty="0" smtClean="0"/>
              <a:t>    Use of abbreviations of scientific terms is permitted Within the text after it has used its full text for the first time and that these abbreviations appear in a separate list that refers to the abbreviation and its scientific terminology .</a:t>
            </a:r>
          </a:p>
          <a:p>
            <a:pPr>
              <a:buNone/>
            </a:pPr>
            <a:endParaRPr lang="en-US" sz="2800" dirty="0" smtClean="0"/>
          </a:p>
          <a:p>
            <a:pPr>
              <a:buNone/>
            </a:pPr>
            <a:r>
              <a:rPr lang="en-US" sz="2800" dirty="0" smtClean="0"/>
              <a:t>5- </a:t>
            </a:r>
            <a:r>
              <a:rPr lang="en-US" sz="2800" b="1" dirty="0" smtClean="0"/>
              <a:t>Computer programs</a:t>
            </a:r>
            <a:endParaRPr lang="en-US" sz="2800" dirty="0" smtClean="0"/>
          </a:p>
          <a:p>
            <a:pPr>
              <a:buNone/>
            </a:pPr>
            <a:r>
              <a:rPr lang="en-US" sz="2800" dirty="0" smtClean="0"/>
              <a:t>        Sometimes a software  program is required to be included </a:t>
            </a:r>
            <a:r>
              <a:rPr lang="en-US" dirty="0" smtClean="0"/>
              <a:t>in the project body and that the printing of the programs must be clear .</a:t>
            </a:r>
          </a:p>
          <a:p>
            <a:pPr>
              <a:buNone/>
            </a:pPr>
            <a:r>
              <a:rPr lang="en-US" dirty="0" smtClean="0"/>
              <a:t> </a:t>
            </a:r>
          </a:p>
          <a:p>
            <a:pPr>
              <a:buNone/>
            </a:pPr>
            <a:endParaRPr lang="en-US" dirty="0" smtClean="0"/>
          </a:p>
        </p:txBody>
      </p:sp>
      <p:sp>
        <p:nvSpPr>
          <p:cNvPr id="2" name="Rectangle 1"/>
          <p:cNvSpPr/>
          <p:nvPr/>
        </p:nvSpPr>
        <p:spPr>
          <a:xfrm>
            <a:off x="355600" y="1447800"/>
            <a:ext cx="9525000" cy="1261884"/>
          </a:xfrm>
          <a:prstGeom prst="rect">
            <a:avLst/>
          </a:prstGeom>
        </p:spPr>
        <p:txBody>
          <a:bodyPr wrap="square">
            <a:spAutoFit/>
          </a:bodyPr>
          <a:lstStyle/>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sz="1800" b="1" dirty="0">
              <a:solidFill>
                <a:prstClr val="black"/>
              </a:solidFill>
              <a:latin typeface="+mj-lt"/>
            </a:endParaRPr>
          </a:p>
        </p:txBody>
      </p:sp>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762000" y="381001"/>
            <a:ext cx="8636000" cy="609599"/>
          </a:xfrm>
        </p:spPr>
        <p:txBody>
          <a:bodyPr lIns="0" tIns="0" rIns="0" bIns="0"/>
          <a:lstStyle/>
          <a:p>
            <a:r>
              <a:rPr lang="en-US" sz="4000" dirty="0" smtClean="0">
                <a:solidFill>
                  <a:srgbClr val="FFC000"/>
                </a:solidFill>
              </a:rPr>
              <a:t> </a:t>
            </a:r>
            <a:r>
              <a:rPr lang="en-US" sz="4000" b="1" dirty="0" smtClean="0">
                <a:solidFill>
                  <a:srgbClr val="FFC000"/>
                </a:solidFill>
              </a:rPr>
              <a:t> Regulations for Writing</a:t>
            </a:r>
            <a:endParaRPr lang="en-US" sz="4000" dirty="0" smtClean="0">
              <a:solidFill>
                <a:srgbClr val="FFC000"/>
              </a:solidFill>
            </a:endParaRPr>
          </a:p>
        </p:txBody>
      </p:sp>
      <p:sp>
        <p:nvSpPr>
          <p:cNvPr id="5" name="Content Placeholder 4"/>
          <p:cNvSpPr>
            <a:spLocks noGrp="1"/>
          </p:cNvSpPr>
          <p:nvPr>
            <p:ph idx="1"/>
          </p:nvPr>
        </p:nvSpPr>
        <p:spPr>
          <a:xfrm>
            <a:off x="203200" y="1447800"/>
            <a:ext cx="9956800" cy="6172200"/>
          </a:xfrm>
        </p:spPr>
        <p:txBody>
          <a:bodyPr/>
          <a:lstStyle/>
          <a:p>
            <a:pPr>
              <a:buNone/>
            </a:pPr>
            <a:r>
              <a:rPr lang="en-US" sz="2800" dirty="0" smtClean="0"/>
              <a:t>6- </a:t>
            </a:r>
            <a:r>
              <a:rPr lang="en-US" sz="2800" b="1" dirty="0" smtClean="0"/>
              <a:t>page numbering</a:t>
            </a:r>
            <a:endParaRPr lang="en-US" sz="2800" dirty="0" smtClean="0"/>
          </a:p>
          <a:p>
            <a:pPr>
              <a:buNone/>
            </a:pPr>
            <a:r>
              <a:rPr lang="en-US" sz="2400" dirty="0" smtClean="0"/>
              <a:t>     </a:t>
            </a:r>
            <a:r>
              <a:rPr lang="en-US" sz="2800" dirty="0" smtClean="0"/>
              <a:t>6.1 Use Greek numbering for pre-project pages ( I, II, III,IV, ... )  </a:t>
            </a:r>
          </a:p>
          <a:p>
            <a:pPr>
              <a:buNone/>
            </a:pPr>
            <a:r>
              <a:rPr lang="en-US" sz="2800" dirty="0" smtClean="0"/>
              <a:t>     Arabic numbering is used ( 1 , 2 , 3 , ...) from the beginning of the project chapters   . The pages of each attachment are numbered in sequence with serial numbers associated with a sequential alphabet that denotes each attachment : (A1, A2, A3, ...) .</a:t>
            </a:r>
          </a:p>
          <a:p>
            <a:r>
              <a:rPr lang="en-US" sz="2800" dirty="0" smtClean="0"/>
              <a:t>6.2   Write down the page number at the bottom of the page and at the middle and at the height ( 2 Cm ) from the underside of the paper .</a:t>
            </a:r>
          </a:p>
          <a:p>
            <a:pPr>
              <a:buNone/>
            </a:pPr>
            <a:r>
              <a:rPr lang="en-US" sz="2800" dirty="0" smtClean="0"/>
              <a:t> </a:t>
            </a:r>
          </a:p>
          <a:p>
            <a:pPr>
              <a:buNone/>
            </a:pPr>
            <a:endParaRPr lang="en-US" dirty="0" smtClean="0"/>
          </a:p>
        </p:txBody>
      </p:sp>
      <p:sp>
        <p:nvSpPr>
          <p:cNvPr id="2" name="Rectangle 1"/>
          <p:cNvSpPr/>
          <p:nvPr/>
        </p:nvSpPr>
        <p:spPr>
          <a:xfrm>
            <a:off x="355600" y="1447800"/>
            <a:ext cx="9525000" cy="1261884"/>
          </a:xfrm>
          <a:prstGeom prst="rect">
            <a:avLst/>
          </a:prstGeom>
        </p:spPr>
        <p:txBody>
          <a:bodyPr wrap="square">
            <a:spAutoFit/>
          </a:bodyPr>
          <a:lstStyle/>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sz="1800" b="1" dirty="0">
              <a:solidFill>
                <a:prstClr val="black"/>
              </a:solidFill>
              <a:latin typeface="+mj-lt"/>
            </a:endParaRPr>
          </a:p>
        </p:txBody>
      </p:sp>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762000" y="381001"/>
            <a:ext cx="8636000" cy="609599"/>
          </a:xfrm>
        </p:spPr>
        <p:txBody>
          <a:bodyPr lIns="0" tIns="0" rIns="0" bIns="0"/>
          <a:lstStyle/>
          <a:p>
            <a:r>
              <a:rPr lang="en-US" sz="4000" dirty="0" smtClean="0">
                <a:solidFill>
                  <a:srgbClr val="FFC000"/>
                </a:solidFill>
              </a:rPr>
              <a:t> </a:t>
            </a:r>
            <a:r>
              <a:rPr lang="en-US" sz="4000" b="1" dirty="0" smtClean="0">
                <a:solidFill>
                  <a:srgbClr val="FFC000"/>
                </a:solidFill>
              </a:rPr>
              <a:t> Regulations for Writing</a:t>
            </a:r>
            <a:endParaRPr lang="en-US" sz="4000" dirty="0" smtClean="0">
              <a:solidFill>
                <a:srgbClr val="FFC000"/>
              </a:solidFill>
            </a:endParaRPr>
          </a:p>
        </p:txBody>
      </p:sp>
      <p:sp>
        <p:nvSpPr>
          <p:cNvPr id="5" name="Content Placeholder 4"/>
          <p:cNvSpPr>
            <a:spLocks noGrp="1"/>
          </p:cNvSpPr>
          <p:nvPr>
            <p:ph idx="1"/>
          </p:nvPr>
        </p:nvSpPr>
        <p:spPr>
          <a:xfrm>
            <a:off x="203200" y="1524000"/>
            <a:ext cx="9753600" cy="5791200"/>
          </a:xfrm>
        </p:spPr>
        <p:txBody>
          <a:bodyPr/>
          <a:lstStyle/>
          <a:p>
            <a:pPr>
              <a:buNone/>
            </a:pPr>
            <a:r>
              <a:rPr lang="en-US" sz="2800" dirty="0" smtClean="0"/>
              <a:t>7- </a:t>
            </a:r>
            <a:r>
              <a:rPr lang="en-US" sz="2800" b="1" dirty="0" smtClean="0"/>
              <a:t>Tables</a:t>
            </a:r>
            <a:endParaRPr lang="en-US" sz="2800" dirty="0" smtClean="0"/>
          </a:p>
          <a:p>
            <a:pPr>
              <a:buNone/>
            </a:pPr>
            <a:r>
              <a:rPr lang="en-US" sz="2800" dirty="0" smtClean="0"/>
              <a:t>       The tables are provided so that each table has a title and a serial number linked to the chapter that contains it and the address is written at the top of the table ( </a:t>
            </a:r>
            <a:r>
              <a:rPr lang="en-US" sz="2800" dirty="0" err="1" smtClean="0"/>
              <a:t>eg</a:t>
            </a:r>
            <a:r>
              <a:rPr lang="en-US" sz="2800" dirty="0" smtClean="0"/>
              <a:t> : Table 2.7 To indicate a table number 7 In chapter no 2 ) </a:t>
            </a:r>
          </a:p>
          <a:p>
            <a:pPr>
              <a:buNone/>
            </a:pPr>
            <a:r>
              <a:rPr lang="en-US" sz="2800" dirty="0" smtClean="0"/>
              <a:t>8- </a:t>
            </a:r>
            <a:r>
              <a:rPr lang="en-US" sz="2800" b="1" dirty="0" smtClean="0"/>
              <a:t>Graphics and images</a:t>
            </a:r>
            <a:endParaRPr lang="en-US" sz="2800" dirty="0" smtClean="0"/>
          </a:p>
          <a:p>
            <a:pPr>
              <a:buNone/>
            </a:pPr>
            <a:r>
              <a:rPr lang="en-US" sz="2800" dirty="0" smtClean="0"/>
              <a:t>      The forms, drawings and images shall be treated as is the case in Table (1- 7 ) , The address is written at the bottom of the figure and the following word is used to refer to it (5 - 3)  Fig</a:t>
            </a:r>
          </a:p>
          <a:p>
            <a:pPr>
              <a:buNone/>
            </a:pPr>
            <a:r>
              <a:rPr lang="en-US" sz="2800" dirty="0" smtClean="0"/>
              <a:t>    To indicate the figure 5 In chapter no 3 ).</a:t>
            </a:r>
          </a:p>
          <a:p>
            <a:pPr>
              <a:buNone/>
            </a:pPr>
            <a:r>
              <a:rPr lang="en-US" sz="2800" dirty="0" smtClean="0"/>
              <a:t> </a:t>
            </a:r>
          </a:p>
          <a:p>
            <a:pPr>
              <a:buNone/>
            </a:pPr>
            <a:r>
              <a:rPr lang="en-US" sz="2800" dirty="0" smtClean="0"/>
              <a:t> </a:t>
            </a:r>
          </a:p>
          <a:p>
            <a:pPr>
              <a:buNone/>
            </a:pPr>
            <a:endParaRPr lang="en-US" dirty="0" smtClean="0"/>
          </a:p>
        </p:txBody>
      </p:sp>
      <p:sp>
        <p:nvSpPr>
          <p:cNvPr id="2" name="Rectangle 1"/>
          <p:cNvSpPr/>
          <p:nvPr/>
        </p:nvSpPr>
        <p:spPr>
          <a:xfrm>
            <a:off x="355600" y="1447800"/>
            <a:ext cx="9525000" cy="1261884"/>
          </a:xfrm>
          <a:prstGeom prst="rect">
            <a:avLst/>
          </a:prstGeom>
        </p:spPr>
        <p:txBody>
          <a:bodyPr wrap="square">
            <a:spAutoFit/>
          </a:bodyPr>
          <a:lstStyle/>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b="1" dirty="0" smtClean="0">
              <a:solidFill>
                <a:prstClr val="black"/>
              </a:solidFill>
              <a:latin typeface="+mj-lt"/>
            </a:endParaRPr>
          </a:p>
          <a:p>
            <a:pPr lvl="0">
              <a:spcBef>
                <a:spcPts val="600"/>
              </a:spcBef>
              <a:spcAft>
                <a:spcPts val="0"/>
              </a:spcAft>
              <a:buClr>
                <a:srgbClr val="B13F9A"/>
              </a:buClr>
              <a:buSzPct val="73000"/>
            </a:pPr>
            <a:endParaRPr lang="en-US" sz="1800" b="1" dirty="0">
              <a:solidFill>
                <a:prstClr val="black"/>
              </a:solidFill>
              <a:latin typeface="+mj-lt"/>
            </a:endParaRPr>
          </a:p>
        </p:txBody>
      </p:sp>
    </p:spTree>
    <p:extLst>
      <p:ext uri="{BB962C8B-B14F-4D97-AF65-F5344CB8AC3E}">
        <p14:creationId xmlns:p14="http://schemas.microsoft.com/office/powerpoint/2010/main" val="3580454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TZUz0JOntp0gYu4pwcHK4Q"/>
</p:tagLst>
</file>

<file path=ppt/tags/tag10.xml><?xml version="1.0" encoding="utf-8"?>
<p:tagLst xmlns:a="http://schemas.openxmlformats.org/drawingml/2006/main" xmlns:r="http://schemas.openxmlformats.org/officeDocument/2006/relationships" xmlns:p="http://schemas.openxmlformats.org/presentationml/2006/main">
  <p:tag name="DVSHAPEID" val="keUZHD03GOTFLOwwj3xdiv"/>
</p:tagLst>
</file>

<file path=ppt/tags/tag2.xml><?xml version="1.0" encoding="utf-8"?>
<p:tagLst xmlns:a="http://schemas.openxmlformats.org/drawingml/2006/main" xmlns:r="http://schemas.openxmlformats.org/officeDocument/2006/relationships" xmlns:p="http://schemas.openxmlformats.org/presentationml/2006/main">
  <p:tag name="DVSHAPEID" val="GsE24cBx6iFV7aRZFXXY7k"/>
</p:tagLst>
</file>

<file path=ppt/tags/tag3.xml><?xml version="1.0" encoding="utf-8"?>
<p:tagLst xmlns:a="http://schemas.openxmlformats.org/drawingml/2006/main" xmlns:r="http://schemas.openxmlformats.org/officeDocument/2006/relationships" xmlns:p="http://schemas.openxmlformats.org/presentationml/2006/main">
  <p:tag name="DVSHAPEID" val="DbrsQE13qiATgRi1WUhirY"/>
</p:tagLst>
</file>

<file path=ppt/tags/tag4.xml><?xml version="1.0" encoding="utf-8"?>
<p:tagLst xmlns:a="http://schemas.openxmlformats.org/drawingml/2006/main" xmlns:r="http://schemas.openxmlformats.org/officeDocument/2006/relationships" xmlns:p="http://schemas.openxmlformats.org/presentationml/2006/main">
  <p:tag name="DVSHAPEID" val="qCWjlXvd04VlOsABlWw2Sm"/>
</p:tagLst>
</file>

<file path=ppt/tags/tag5.xml><?xml version="1.0" encoding="utf-8"?>
<p:tagLst xmlns:a="http://schemas.openxmlformats.org/drawingml/2006/main" xmlns:r="http://schemas.openxmlformats.org/officeDocument/2006/relationships" xmlns:p="http://schemas.openxmlformats.org/presentationml/2006/main">
  <p:tag name="DVSHAPEID" val="keUZHD03GOTFLOwwj3xdiv"/>
</p:tagLst>
</file>

<file path=ppt/tags/tag6.xml><?xml version="1.0" encoding="utf-8"?>
<p:tagLst xmlns:a="http://schemas.openxmlformats.org/drawingml/2006/main" xmlns:r="http://schemas.openxmlformats.org/officeDocument/2006/relationships" xmlns:p="http://schemas.openxmlformats.org/presentationml/2006/main">
  <p:tag name="DVSECTIONID" val="TZUz0JOntp0gYu4pwcHK4Q"/>
</p:tagLst>
</file>

<file path=ppt/tags/tag7.xml><?xml version="1.0" encoding="utf-8"?>
<p:tagLst xmlns:a="http://schemas.openxmlformats.org/drawingml/2006/main" xmlns:r="http://schemas.openxmlformats.org/officeDocument/2006/relationships" xmlns:p="http://schemas.openxmlformats.org/presentationml/2006/main">
  <p:tag name="DVSHAPEID" val="GsE24cBx6iFV7aRZFXXY7k"/>
</p:tagLst>
</file>

<file path=ppt/tags/tag8.xml><?xml version="1.0" encoding="utf-8"?>
<p:tagLst xmlns:a="http://schemas.openxmlformats.org/drawingml/2006/main" xmlns:r="http://schemas.openxmlformats.org/officeDocument/2006/relationships" xmlns:p="http://schemas.openxmlformats.org/presentationml/2006/main">
  <p:tag name="DVSHAPEID" val="DbrsQE13qiATgRi1WUhirY"/>
</p:tagLst>
</file>

<file path=ppt/tags/tag9.xml><?xml version="1.0" encoding="utf-8"?>
<p:tagLst xmlns:a="http://schemas.openxmlformats.org/drawingml/2006/main" xmlns:r="http://schemas.openxmlformats.org/officeDocument/2006/relationships" xmlns:p="http://schemas.openxmlformats.org/presentationml/2006/main">
  <p:tag name="DVSHAPEID" val="qCWjlXvd04VlOsABlWw2Sm"/>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3007</TotalTime>
  <Words>1036</Words>
  <Application>Microsoft Office PowerPoint</Application>
  <PresentationFormat>Custom</PresentationFormat>
  <Paragraphs>91</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Berlin Sans FB Demi</vt:lpstr>
      <vt:lpstr>Calibri</vt:lpstr>
      <vt:lpstr>Cooper Black</vt:lpstr>
      <vt:lpstr>Times New Roman</vt:lpstr>
      <vt:lpstr>Wingdings</vt:lpstr>
      <vt:lpstr>Default Design</vt:lpstr>
      <vt:lpstr>   Norms and Regulations for Writing scientific Project  for students in the fourth stage  Prepared by  Dr. Haider Haddad computer Dept. College of Science Salahadin University  </vt:lpstr>
      <vt:lpstr>PowerPoint Presentation</vt:lpstr>
      <vt:lpstr>  Project Writing System  </vt:lpstr>
      <vt:lpstr>  Regulations for Writing </vt:lpstr>
      <vt:lpstr>  Regulations for Writing</vt:lpstr>
      <vt:lpstr>  Regulations for Writing</vt:lpstr>
      <vt:lpstr>  Regulations for Writing</vt:lpstr>
      <vt:lpstr>  Regulations for Writing</vt:lpstr>
      <vt:lpstr>  Regulations for Writing</vt:lpstr>
      <vt:lpstr> Regulations for Writing</vt:lpstr>
      <vt:lpstr> Regulations for Writing</vt:lpstr>
      <vt:lpstr>  The sequence of Pages: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Maher</cp:lastModifiedBy>
  <cp:revision>98</cp:revision>
  <dcterms:created xsi:type="dcterms:W3CDTF">2004-05-06T09:28:21Z</dcterms:created>
  <dcterms:modified xsi:type="dcterms:W3CDTF">2021-04-18T01:51:25Z</dcterms:modified>
</cp:coreProperties>
</file>