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8" r:id="rId2"/>
    <p:sldId id="257" r:id="rId3"/>
    <p:sldId id="274" r:id="rId4"/>
    <p:sldId id="260" r:id="rId5"/>
    <p:sldId id="267" r:id="rId6"/>
    <p:sldId id="261" r:id="rId7"/>
    <p:sldId id="275" r:id="rId8"/>
    <p:sldId id="281" r:id="rId9"/>
    <p:sldId id="262" r:id="rId10"/>
    <p:sldId id="280" r:id="rId11"/>
    <p:sldId id="269" r:id="rId12"/>
    <p:sldId id="273" r:id="rId13"/>
    <p:sldId id="263" r:id="rId14"/>
    <p:sldId id="264" r:id="rId15"/>
    <p:sldId id="270" r:id="rId16"/>
    <p:sldId id="278" r:id="rId17"/>
    <p:sldId id="277" r:id="rId18"/>
    <p:sldId id="279" r:id="rId19"/>
    <p:sldId id="266" r:id="rId20"/>
    <p:sldId id="271"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22" autoAdjust="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218C7F3-630C-44A3-8CA6-B49D440A2D8B}" type="datetimeFigureOut">
              <a:rPr lang="en-US" smtClean="0"/>
              <a:pPr/>
              <a:t>7/2/2025</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DCC56BE-76D0-4BB6-9489-A8CB57656E4B}" type="slidenum">
              <a:rPr lang="en-US" smtClean="0"/>
              <a:pPr/>
              <a:t>‹#›</a:t>
            </a:fld>
            <a:endParaRPr lang="en-US"/>
          </a:p>
        </p:txBody>
      </p:sp>
    </p:spTree>
    <p:extLst>
      <p:ext uri="{BB962C8B-B14F-4D97-AF65-F5344CB8AC3E}">
        <p14:creationId xmlns:p14="http://schemas.microsoft.com/office/powerpoint/2010/main" val="506631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EE16272-617E-4DAF-98A7-1E249FC6E62B}" type="datetimeFigureOut">
              <a:rPr lang="en-US" smtClean="0"/>
              <a:pPr/>
              <a:t>7/2/2025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9</a:t>
            </a:fld>
            <a:endParaRPr lang="en-US"/>
          </a:p>
        </p:txBody>
      </p:sp>
    </p:spTree>
    <p:extLst>
      <p:ext uri="{BB962C8B-B14F-4D97-AF65-F5344CB8AC3E}">
        <p14:creationId xmlns:p14="http://schemas.microsoft.com/office/powerpoint/2010/main" val="118100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89A09-4891-EE63-5281-EC558599BA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79AC13-DA00-B063-F4E9-F8D6EF2AD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A3E34-F3A3-D1A1-E16A-C8A0F4A56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222E39-EAB3-F17A-8109-34D25A06B0DF}"/>
              </a:ext>
            </a:extLst>
          </p:cNvPr>
          <p:cNvSpPr>
            <a:spLocks noGrp="1"/>
          </p:cNvSpPr>
          <p:nvPr>
            <p:ph type="sldNum" sz="quarter" idx="10"/>
          </p:nvPr>
        </p:nvSpPr>
        <p:spPr/>
        <p:txBody>
          <a:bodyPr/>
          <a:lstStyle/>
          <a:p>
            <a:fld id="{3C3306E6-DC10-44A3-83DD-EDA3C03FF55B}" type="slidenum">
              <a:rPr lang="en-US" smtClean="0"/>
              <a:pPr/>
              <a:t>10</a:t>
            </a:fld>
            <a:endParaRPr lang="en-US"/>
          </a:p>
        </p:txBody>
      </p:sp>
    </p:spTree>
    <p:extLst>
      <p:ext uri="{BB962C8B-B14F-4D97-AF65-F5344CB8AC3E}">
        <p14:creationId xmlns:p14="http://schemas.microsoft.com/office/powerpoint/2010/main" val="48387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dirty="0"/>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merald.com/insight/search?q=Tung-Hsiang%20Chou" TargetMode="External"/><Relationship Id="rId2" Type="http://schemas.openxmlformats.org/officeDocument/2006/relationships/hyperlink" Target="http://www.emerald.com/insight/content/doi/10.1108/IJRDM-10-2021-" TargetMode="External"/><Relationship Id="rId1" Type="http://schemas.openxmlformats.org/officeDocument/2006/relationships/slideLayout" Target="../slideLayouts/slideLayout2.xml"/><Relationship Id="rId5" Type="http://schemas.openxmlformats.org/officeDocument/2006/relationships/hyperlink" Target="http://www.ncbi.nlm.nih.gov/pmc/articles/PMC9981924/" TargetMode="External"/><Relationship Id="rId4" Type="http://schemas.openxmlformats.org/officeDocument/2006/relationships/hyperlink" Target="http://www.sciencedirect.com/science/article/pii/S23519789150076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7"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SNEAKER VISION</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133600"/>
            <a:ext cx="1980554" cy="1727448"/>
          </a:xfrm>
          <a:prstGeom prst="rect">
            <a:avLst/>
          </a:prstGeom>
        </p:spPr>
      </p:pic>
      <p:sp>
        <p:nvSpPr>
          <p:cNvPr id="9" name="TextBox 8"/>
          <p:cNvSpPr txBox="1"/>
          <p:nvPr/>
        </p:nvSpPr>
        <p:spPr>
          <a:xfrm>
            <a:off x="4872394" y="4401741"/>
            <a:ext cx="3886200" cy="1846659"/>
          </a:xfrm>
          <a:prstGeom prst="rect">
            <a:avLst/>
          </a:prstGeom>
          <a:noFill/>
        </p:spPr>
        <p:txBody>
          <a:bodyPr wrap="square" rtlCol="0">
            <a:spAutoFit/>
          </a:bodyPr>
          <a:lstStyle/>
          <a:p>
            <a:pPr algn="ctr"/>
            <a:r>
              <a:rPr lang="en-US" dirty="0"/>
              <a:t>Muhammad Rizwan (2122-2021)</a:t>
            </a:r>
          </a:p>
          <a:p>
            <a:pPr algn="ctr"/>
            <a:r>
              <a:rPr lang="en-US" dirty="0"/>
              <a:t>Abdul </a:t>
            </a:r>
            <a:r>
              <a:rPr lang="en-US" dirty="0" err="1"/>
              <a:t>Basit</a:t>
            </a:r>
            <a:r>
              <a:rPr lang="en-US" dirty="0"/>
              <a:t> (2069-2021)</a:t>
            </a:r>
          </a:p>
          <a:p>
            <a:pPr algn="ctr"/>
            <a:r>
              <a:rPr lang="en-US" dirty="0" err="1"/>
              <a:t>Minahil</a:t>
            </a:r>
            <a:r>
              <a:rPr lang="en-US" dirty="0"/>
              <a:t> Khan (2587-2021) </a:t>
            </a:r>
          </a:p>
          <a:p>
            <a:pPr algn="ctr"/>
            <a:r>
              <a:rPr lang="en-US" sz="2000" dirty="0"/>
              <a:t>Supervisor: Sir </a:t>
            </a:r>
            <a:r>
              <a:rPr lang="en-US" sz="2000" dirty="0" err="1"/>
              <a:t>Waqas</a:t>
            </a:r>
            <a:r>
              <a:rPr lang="en-US" sz="2000" dirty="0"/>
              <a:t> Pasha</a:t>
            </a:r>
          </a:p>
          <a:p>
            <a:pPr algn="ctr"/>
            <a:r>
              <a:rPr lang="en-US" sz="2000" dirty="0"/>
              <a:t>CO Supervisor: Sir </a:t>
            </a:r>
            <a:r>
              <a:rPr lang="en-US" sz="2000" dirty="0" err="1"/>
              <a:t>Maaz</a:t>
            </a:r>
            <a:r>
              <a:rPr lang="en-US" sz="2000" dirty="0"/>
              <a:t> Ahmad</a:t>
            </a:r>
          </a:p>
          <a:p>
            <a:pPr algn="ct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857488" cy="646331"/>
          </a:xfrm>
          <a:prstGeom prst="rect">
            <a:avLst/>
          </a:prstGeom>
          <a:solidFill>
            <a:srgbClr val="F86308"/>
          </a:solidFill>
        </p:spPr>
        <p:txBody>
          <a:bodyPr wrap="square" rtlCol="0">
            <a:spAutoFit/>
          </a:bodyPr>
          <a:lstStyle/>
          <a:p>
            <a:pPr algn="ctr"/>
            <a:r>
              <a:rPr lang="en-US" sz="3600" b="1" dirty="0">
                <a:solidFill>
                  <a:schemeClr val="bg1"/>
                </a:solidFill>
                <a:latin typeface="Calibri" pitchFamily="34" charset="0"/>
              </a:rPr>
              <a:t>FYP-1</a:t>
            </a:r>
            <a:endParaRPr lang="en-US" sz="2800" b="1" dirty="0">
              <a:solidFill>
                <a:schemeClr val="bg1"/>
              </a:solidFill>
              <a:latin typeface="Calibri" pitchFamily="34" charset="0"/>
            </a:endParaRP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4389F-0342-AAB3-4361-A1B95E1C9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89D4E0-615A-1BCF-7803-25C804AF2A9E}"/>
              </a:ext>
            </a:extLst>
          </p:cNvPr>
          <p:cNvSpPr>
            <a:spLocks noGrp="1"/>
          </p:cNvSpPr>
          <p:nvPr>
            <p:ph type="title"/>
          </p:nvPr>
        </p:nvSpPr>
        <p:spPr/>
        <p:txBody>
          <a:bodyPr/>
          <a:lstStyle/>
          <a:p>
            <a:r>
              <a:rPr lang="en-US" dirty="0"/>
              <a:t>Project Methodology </a:t>
            </a:r>
            <a:r>
              <a:rPr lang="en-US" dirty="0" err="1"/>
              <a:t>Cont</a:t>
            </a:r>
            <a:r>
              <a:rPr lang="en-US" dirty="0"/>
              <a:t>…</a:t>
            </a:r>
          </a:p>
        </p:txBody>
      </p:sp>
      <p:sp>
        <p:nvSpPr>
          <p:cNvPr id="4" name="Footer Placeholder 3">
            <a:extLst>
              <a:ext uri="{FF2B5EF4-FFF2-40B4-BE49-F238E27FC236}">
                <a16:creationId xmlns:a16="http://schemas.microsoft.com/office/drawing/2014/main" id="{D3F04ED0-4DBB-57C7-D244-F9685E705DB8}"/>
              </a:ext>
            </a:extLst>
          </p:cNvPr>
          <p:cNvSpPr>
            <a:spLocks noGrp="1"/>
          </p:cNvSpPr>
          <p:nvPr>
            <p:ph type="ftr" sz="quarter" idx="11"/>
          </p:nvPr>
        </p:nvSpPr>
        <p:spPr/>
        <p:txBody>
          <a:bodyPr/>
          <a:lstStyle/>
          <a:p>
            <a:r>
              <a:rPr lang="en-US" dirty="0"/>
              <a:t>SNEAKER VISION</a:t>
            </a:r>
          </a:p>
        </p:txBody>
      </p:sp>
      <p:sp>
        <p:nvSpPr>
          <p:cNvPr id="5" name="Slide Number Placeholder 4">
            <a:extLst>
              <a:ext uri="{FF2B5EF4-FFF2-40B4-BE49-F238E27FC236}">
                <a16:creationId xmlns:a16="http://schemas.microsoft.com/office/drawing/2014/main" id="{167ABDB8-C22F-0C2F-094E-7A27028F66B9}"/>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id="{B198410F-C0C9-4B2B-79DF-348D1BBB1DCE}"/>
              </a:ext>
            </a:extLst>
          </p:cNvPr>
          <p:cNvSpPr>
            <a:spLocks noGrp="1"/>
          </p:cNvSpPr>
          <p:nvPr>
            <p:ph type="dt" sz="half" idx="10"/>
          </p:nvPr>
        </p:nvSpPr>
        <p:spPr>
          <a:xfrm>
            <a:off x="6553200" y="6400800"/>
            <a:ext cx="2209800" cy="288925"/>
          </a:xfrm>
        </p:spPr>
        <p:txBody>
          <a:bodyPr/>
          <a:lstStyle/>
          <a:p>
            <a:pPr algn="ctr"/>
            <a:r>
              <a:rPr lang="en-US" sz="1200" dirty="0" err="1"/>
              <a:t>Hamdard</a:t>
            </a:r>
            <a:r>
              <a:rPr lang="en-US" sz="1200" dirty="0"/>
              <a:t> University </a:t>
            </a:r>
          </a:p>
        </p:txBody>
      </p:sp>
      <p:sp>
        <p:nvSpPr>
          <p:cNvPr id="7" name="Rectangle 1">
            <a:extLst>
              <a:ext uri="{FF2B5EF4-FFF2-40B4-BE49-F238E27FC236}">
                <a16:creationId xmlns:a16="http://schemas.microsoft.com/office/drawing/2014/main" id="{C9313EC7-70FD-4087-043B-B2C8E844B0BA}"/>
              </a:ext>
            </a:extLst>
          </p:cNvPr>
          <p:cNvSpPr>
            <a:spLocks noGrp="1" noChangeArrowheads="1"/>
          </p:cNvSpPr>
          <p:nvPr>
            <p:ph sz="quarter" idx="1"/>
          </p:nvPr>
        </p:nvSpPr>
        <p:spPr bwMode="auto">
          <a:xfrm>
            <a:off x="533400" y="1629490"/>
            <a:ext cx="8077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1400" b="1" dirty="0">
                <a:latin typeface="Arial" panose="020B0604020202020204" pitchFamily="34" charset="0"/>
                <a:cs typeface="Arial" panose="020B0604020202020204" pitchFamily="34" charset="0"/>
              </a:rPr>
              <a:t>Why Prototype Model</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SDLC Prototype Model is used because it allows for the early creation of a working model, enabling stakeholders to visualize the product before it is fully developed. This approach is particularly beneficial for projects like SneakerVision, where user experience and innovative features such as augmented reality (AR) are central. By building a prototype, the development team can gather early feedback, identify potential issues, and refine the product based on real user input, minimizing the risk of major changes later in the development process. </a:t>
            </a:r>
          </a:p>
          <a:p>
            <a:pPr marL="0" marR="0" lvl="0" indent="0" defTabSz="914400" rtl="0" eaLnBrk="0" fontAlgn="base" latinLnBrk="0" hangingPunct="0">
              <a:lnSpc>
                <a:spcPct val="100000"/>
              </a:lnSpc>
              <a:spcBef>
                <a:spcPct val="0"/>
              </a:spcBef>
              <a:spcAft>
                <a:spcPct val="0"/>
              </a:spcAft>
              <a:buClrTx/>
              <a:buSzTx/>
              <a:buFontTx/>
              <a:buNone/>
              <a:tabLst/>
            </a:pPr>
            <a:endParaRPr lang="en-US" sz="1600" dirty="0">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sz="1600" dirty="0">
                <a:latin typeface="Arial" panose="020B0604020202020204" pitchFamily="34" charset="0"/>
                <a:cs typeface="Arial" panose="020B0604020202020204" pitchFamily="34" charset="0"/>
              </a:rPr>
              <a:t>Additionally, it accelerates the validation of key features, such as the virtual try-on capability, and provides a platform for frequent iterations, ensuring that the final product closely aligns with user expectations and requirements. </a:t>
            </a:r>
            <a:endPar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53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0"/>
            <a:ext cx="7616952" cy="457200"/>
          </a:xfrm>
        </p:spPr>
        <p:txBody>
          <a:bodyPr>
            <a:normAutofit fontScale="90000"/>
          </a:bodyPr>
          <a:lstStyle/>
          <a:p>
            <a:r>
              <a:rPr lang="en-US" sz="4900" dirty="0"/>
              <a:t>Responsibilities of the Team Members</a:t>
            </a:r>
            <a:br>
              <a:rPr lang="en-US" dirty="0"/>
            </a:br>
            <a:endParaRPr lang="en-US" dirty="0"/>
          </a:p>
        </p:txBody>
      </p:sp>
      <p:sp>
        <p:nvSpPr>
          <p:cNvPr id="3" name="Date Placeholder 2"/>
          <p:cNvSpPr>
            <a:spLocks noGrp="1"/>
          </p:cNvSpPr>
          <p:nvPr>
            <p:ph type="dt" sz="half" idx="10"/>
          </p:nvPr>
        </p:nvSpPr>
        <p:spPr>
          <a:xfrm>
            <a:off x="6553200" y="6400800"/>
            <a:ext cx="2209800" cy="288925"/>
          </a:xfrm>
        </p:spPr>
        <p:txBody>
          <a:bodyPr/>
          <a:lstStyle/>
          <a:p>
            <a:pPr algn="ctr"/>
            <a:r>
              <a:rPr lang="en-US" sz="1200" dirty="0" err="1"/>
              <a:t>Hamdard</a:t>
            </a:r>
            <a:r>
              <a:rPr lang="en-US" sz="1200" dirty="0"/>
              <a:t> University </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11</a:t>
            </a:fld>
            <a:endParaRPr lang="en-US" dirty="0"/>
          </a:p>
        </p:txBody>
      </p:sp>
      <p:sp>
        <p:nvSpPr>
          <p:cNvPr id="6" name="Content Placeholder 5"/>
          <p:cNvSpPr>
            <a:spLocks noGrp="1"/>
          </p:cNvSpPr>
          <p:nvPr>
            <p:ph sz="quarter" idx="1"/>
          </p:nvPr>
        </p:nvSpPr>
        <p:spPr>
          <a:xfrm>
            <a:off x="667072" y="1600200"/>
            <a:ext cx="8153400" cy="4495800"/>
          </a:xfrm>
        </p:spPr>
        <p:txBody>
          <a:bodyPr/>
          <a:lstStyle/>
          <a:p>
            <a:r>
              <a:rPr lang="en-US" dirty="0"/>
              <a:t>RACI Matrix</a:t>
            </a:r>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28352174"/>
              </p:ext>
            </p:extLst>
          </p:nvPr>
        </p:nvGraphicFramePr>
        <p:xfrm>
          <a:off x="609601" y="2285999"/>
          <a:ext cx="7924799" cy="3685118"/>
        </p:xfrm>
        <a:graphic>
          <a:graphicData uri="http://schemas.openxmlformats.org/drawingml/2006/table">
            <a:tbl>
              <a:tblPr firstRow="1" firstCol="1" bandRow="1">
                <a:tableStyleId>{ED083AE6-46FA-4A59-8FB0-9F97EB10719F}</a:tableStyleId>
              </a:tblPr>
              <a:tblGrid>
                <a:gridCol w="1663560">
                  <a:extLst>
                    <a:ext uri="{9D8B030D-6E8A-4147-A177-3AD203B41FA5}">
                      <a16:colId xmlns:a16="http://schemas.microsoft.com/office/drawing/2014/main" val="20000"/>
                    </a:ext>
                  </a:extLst>
                </a:gridCol>
                <a:gridCol w="1111145">
                  <a:extLst>
                    <a:ext uri="{9D8B030D-6E8A-4147-A177-3AD203B41FA5}">
                      <a16:colId xmlns:a16="http://schemas.microsoft.com/office/drawing/2014/main" val="20001"/>
                    </a:ext>
                  </a:extLst>
                </a:gridCol>
                <a:gridCol w="1199532">
                  <a:extLst>
                    <a:ext uri="{9D8B030D-6E8A-4147-A177-3AD203B41FA5}">
                      <a16:colId xmlns:a16="http://schemas.microsoft.com/office/drawing/2014/main" val="20002"/>
                    </a:ext>
                  </a:extLst>
                </a:gridCol>
                <a:gridCol w="1199532">
                  <a:extLst>
                    <a:ext uri="{9D8B030D-6E8A-4147-A177-3AD203B41FA5}">
                      <a16:colId xmlns:a16="http://schemas.microsoft.com/office/drawing/2014/main" val="20003"/>
                    </a:ext>
                  </a:extLst>
                </a:gridCol>
                <a:gridCol w="1375515">
                  <a:extLst>
                    <a:ext uri="{9D8B030D-6E8A-4147-A177-3AD203B41FA5}">
                      <a16:colId xmlns:a16="http://schemas.microsoft.com/office/drawing/2014/main" val="20005"/>
                    </a:ext>
                  </a:extLst>
                </a:gridCol>
                <a:gridCol w="1375515">
                  <a:extLst>
                    <a:ext uri="{9D8B030D-6E8A-4147-A177-3AD203B41FA5}">
                      <a16:colId xmlns:a16="http://schemas.microsoft.com/office/drawing/2014/main" val="20004"/>
                    </a:ext>
                  </a:extLst>
                </a:gridCol>
              </a:tblGrid>
              <a:tr h="533401">
                <a:tc>
                  <a:txBody>
                    <a:bodyPr/>
                    <a:lstStyle/>
                    <a:p>
                      <a:pPr marL="0" marR="0" algn="ctr">
                        <a:spcBef>
                          <a:spcPts val="1800"/>
                        </a:spcBef>
                        <a:spcAft>
                          <a:spcPts val="600"/>
                        </a:spcAft>
                      </a:pPr>
                      <a:r>
                        <a:rPr lang="en-US" sz="1400" kern="1600" dirty="0">
                          <a:effectLst/>
                        </a:rPr>
                        <a:t>Task</a:t>
                      </a:r>
                      <a:endParaRPr lang="en-US" sz="105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400" kern="1600" baseline="0" dirty="0">
                          <a:effectLst/>
                        </a:rPr>
                        <a:t>Abdul Basit</a:t>
                      </a:r>
                      <a:endParaRPr lang="en-US" sz="1050" kern="1600" dirty="0">
                        <a:effectLst/>
                      </a:endParaRPr>
                    </a:p>
                  </a:txBody>
                  <a:tcPr marL="68580" marR="68580" marT="0" marB="0" anchor="ctr"/>
                </a:tc>
                <a:tc>
                  <a:txBody>
                    <a:bodyPr/>
                    <a:lstStyle/>
                    <a:p>
                      <a:pPr marL="0" marR="0" algn="ctr">
                        <a:spcBef>
                          <a:spcPts val="1800"/>
                        </a:spcBef>
                        <a:spcAft>
                          <a:spcPts val="600"/>
                        </a:spcAft>
                      </a:pPr>
                      <a:r>
                        <a:rPr lang="en-US" sz="1400" kern="1200" dirty="0">
                          <a:effectLst/>
                          <a:latin typeface="+mn-lt"/>
                        </a:rPr>
                        <a:t>Muhammad</a:t>
                      </a:r>
                      <a:r>
                        <a:rPr lang="en-US" sz="1400" kern="1200" baseline="0" dirty="0">
                          <a:effectLst/>
                          <a:latin typeface="+mn-lt"/>
                        </a:rPr>
                        <a:t> Rizwan</a:t>
                      </a:r>
                      <a:endParaRPr lang="en-US" sz="1400" kern="1600" dirty="0">
                        <a:effectLst/>
                      </a:endParaRPr>
                    </a:p>
                  </a:txBody>
                  <a:tcPr marL="68580" marR="68580" marT="0" marB="0" anchor="ctr"/>
                </a:tc>
                <a:tc>
                  <a:txBody>
                    <a:bodyPr/>
                    <a:lstStyle/>
                    <a:p>
                      <a:pPr marL="0" marR="0" algn="ctr">
                        <a:spcBef>
                          <a:spcPts val="0"/>
                        </a:spcBef>
                        <a:spcAft>
                          <a:spcPts val="0"/>
                        </a:spcAft>
                      </a:pPr>
                      <a:r>
                        <a:rPr lang="en-US" sz="1400" dirty="0" err="1">
                          <a:effectLst/>
                        </a:rPr>
                        <a:t>Minahil</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kumimoji="0" lang="en-US" sz="1400" b="1" i="0" u="none" strike="noStrike" kern="1600" cap="none" spc="0" normalizeH="0" baseline="0" noProof="0" dirty="0">
                          <a:ln>
                            <a:noFill/>
                          </a:ln>
                          <a:solidFill>
                            <a:prstClr val="black"/>
                          </a:solidFill>
                          <a:effectLst/>
                          <a:uLnTx/>
                          <a:uFillTx/>
                          <a:latin typeface="+mn-lt"/>
                          <a:ea typeface="+mn-ea"/>
                          <a:cs typeface="+mn-cs"/>
                        </a:rPr>
                        <a:t>Supervisor</a:t>
                      </a:r>
                      <a:endParaRPr lang="en-US" sz="1050" kern="1600" dirty="0">
                        <a:effectLst/>
                      </a:endParaRPr>
                    </a:p>
                  </a:txBody>
                  <a:tcPr marL="68580" marR="68580" marT="0" marB="0" anchor="ctr"/>
                </a:tc>
                <a:tc>
                  <a:txBody>
                    <a:bodyPr/>
                    <a:lstStyle/>
                    <a:p>
                      <a:pPr marL="0" marR="0" algn="ctr">
                        <a:spcBef>
                          <a:spcPts val="1800"/>
                        </a:spcBef>
                        <a:spcAft>
                          <a:spcPts val="600"/>
                        </a:spcAft>
                      </a:pPr>
                      <a:r>
                        <a:rPr lang="en-US" sz="1400" kern="1600" dirty="0">
                          <a:effectLst/>
                        </a:rPr>
                        <a:t>Co-Supervisor</a:t>
                      </a:r>
                      <a:endParaRPr lang="en-US" sz="1050" kern="1600" dirty="0">
                        <a:effectLst/>
                      </a:endParaRPr>
                    </a:p>
                  </a:txBody>
                  <a:tcPr marL="68580" marR="68580" marT="0" marB="0" anchor="ctr"/>
                </a:tc>
                <a:extLst>
                  <a:ext uri="{0D108BD9-81ED-4DB2-BD59-A6C34878D82A}">
                    <a16:rowId xmlns:a16="http://schemas.microsoft.com/office/drawing/2014/main" val="10000"/>
                  </a:ext>
                </a:extLst>
              </a:tr>
              <a:tr h="535588">
                <a:tc>
                  <a:txBody>
                    <a:bodyPr/>
                    <a:lstStyle/>
                    <a:p>
                      <a:pPr marL="0" marR="0" algn="ctr">
                        <a:spcBef>
                          <a:spcPts val="1800"/>
                        </a:spcBef>
                        <a:spcAft>
                          <a:spcPts val="600"/>
                        </a:spcAft>
                      </a:pPr>
                      <a:r>
                        <a:rPr lang="en-US" sz="1200" kern="1600" dirty="0">
                          <a:effectLst/>
                        </a:rPr>
                        <a:t>Project Planning</a:t>
                      </a: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R,A</a:t>
                      </a:r>
                    </a:p>
                  </a:txBody>
                  <a:tcPr marL="68580" marR="68580" marT="0" marB="0" anchor="ctr"/>
                </a:tc>
                <a:tc>
                  <a:txBody>
                    <a:bodyPr/>
                    <a:lstStyle/>
                    <a:p>
                      <a:pPr marL="0" marR="0" algn="ctr">
                        <a:spcBef>
                          <a:spcPts val="1800"/>
                        </a:spcBef>
                        <a:spcAft>
                          <a:spcPts val="600"/>
                        </a:spcAft>
                      </a:pPr>
                      <a:r>
                        <a:rPr lang="en-US" sz="1200" kern="1600" dirty="0">
                          <a:effectLst/>
                        </a:rPr>
                        <a:t>R,A</a:t>
                      </a:r>
                    </a:p>
                  </a:txBody>
                  <a:tcPr marL="68580" marR="68580" marT="0" marB="0" anchor="ctr"/>
                </a:tc>
                <a:tc>
                  <a:txBody>
                    <a:bodyPr/>
                    <a:lstStyle/>
                    <a:p>
                      <a:pPr marL="0" marR="0" algn="ctr">
                        <a:spcBef>
                          <a:spcPts val="1800"/>
                        </a:spcBef>
                        <a:spcAft>
                          <a:spcPts val="600"/>
                        </a:spcAft>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kern="1600" dirty="0">
                          <a:effectLst/>
                        </a:rPr>
                        <a:t>I</a:t>
                      </a:r>
                    </a:p>
                  </a:txBody>
                  <a:tcPr marL="68580" marR="68580" marT="0" marB="0" anchor="ctr"/>
                </a:tc>
                <a:extLst>
                  <a:ext uri="{0D108BD9-81ED-4DB2-BD59-A6C34878D82A}">
                    <a16:rowId xmlns:a16="http://schemas.microsoft.com/office/drawing/2014/main" val="10001"/>
                  </a:ext>
                </a:extLst>
              </a:tr>
              <a:tr h="477548">
                <a:tc>
                  <a:txBody>
                    <a:bodyPr/>
                    <a:lstStyle/>
                    <a:p>
                      <a:pPr marL="0" marR="0" algn="ctr">
                        <a:spcBef>
                          <a:spcPts val="1800"/>
                        </a:spcBef>
                        <a:spcAft>
                          <a:spcPts val="600"/>
                        </a:spcAft>
                      </a:pPr>
                      <a:r>
                        <a:rPr lang="en-US" sz="1200" b="1" kern="1600" dirty="0">
                          <a:effectLst/>
                          <a:latin typeface="+mn-lt"/>
                          <a:cs typeface="Arial" panose="020B0604020202020204" pitchFamily="34" charset="0"/>
                        </a:rPr>
                        <a:t>UI/UX</a:t>
                      </a: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kern="1600" dirty="0">
                          <a:effectLst/>
                        </a:rPr>
                        <a:t>I</a:t>
                      </a:r>
                      <a:endParaRPr lang="en-US" sz="1000" kern="1600" dirty="0">
                        <a:effectLst/>
                      </a:endParaRP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57139">
                <a:tc>
                  <a:txBody>
                    <a:bodyPr/>
                    <a:lstStyle/>
                    <a:p>
                      <a:pPr marL="0" marR="0" algn="ctr">
                        <a:spcBef>
                          <a:spcPts val="1800"/>
                        </a:spcBef>
                        <a:spcAft>
                          <a:spcPts val="600"/>
                        </a:spcAft>
                      </a:pPr>
                      <a:r>
                        <a:rPr lang="en-US" sz="1200" kern="1600" dirty="0">
                          <a:effectLst/>
                        </a:rPr>
                        <a:t>Frontend Development</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R,A</a:t>
                      </a:r>
                      <a:endParaRPr lang="en-US" sz="105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600" dirty="0">
                          <a:effectLst/>
                        </a:rPr>
                        <a:t>I,C</a:t>
                      </a:r>
                    </a:p>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1800"/>
                        </a:spcBef>
                        <a:spcAft>
                          <a:spcPts val="600"/>
                        </a:spcAft>
                      </a:pPr>
                      <a:r>
                        <a:rPr lang="en-US" sz="1200" kern="1600" dirty="0">
                          <a:effectLst/>
                        </a:rPr>
                        <a:t>I</a:t>
                      </a:r>
                      <a:endParaRPr lang="en-US" sz="1000" kern="1600" dirty="0">
                        <a:effectLst/>
                      </a:endParaRP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97957">
                <a:tc>
                  <a:txBody>
                    <a:bodyPr/>
                    <a:lstStyle/>
                    <a:p>
                      <a:pPr marL="0" marR="0" algn="ctr">
                        <a:spcBef>
                          <a:spcPts val="1800"/>
                        </a:spcBef>
                        <a:spcAft>
                          <a:spcPts val="600"/>
                        </a:spcAft>
                      </a:pPr>
                      <a:r>
                        <a:rPr lang="en-US" sz="1200" kern="1600" dirty="0">
                          <a:effectLst/>
                        </a:rPr>
                        <a:t>Backend Development</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dirty="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kern="1600" dirty="0">
                          <a:effectLst/>
                        </a:rPr>
                        <a:t>I</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487933">
                <a:tc>
                  <a:txBody>
                    <a:bodyPr/>
                    <a:lstStyle/>
                    <a:p>
                      <a:pPr marL="0" marR="0" algn="ctr">
                        <a:spcBef>
                          <a:spcPts val="1800"/>
                        </a:spcBef>
                        <a:spcAft>
                          <a:spcPts val="600"/>
                        </a:spcAft>
                      </a:pPr>
                      <a:r>
                        <a:rPr lang="en-US" sz="1200" b="1" kern="1600" dirty="0">
                          <a:effectLst/>
                          <a:latin typeface="+mn-lt"/>
                          <a:cs typeface="+mn-cs"/>
                        </a:rPr>
                        <a:t>AR</a:t>
                      </a:r>
                      <a:r>
                        <a:rPr lang="en-US" sz="1200" b="1" kern="1600" baseline="0" dirty="0">
                          <a:effectLst/>
                          <a:latin typeface="+mn-lt"/>
                          <a:cs typeface="+mn-cs"/>
                        </a:rPr>
                        <a:t> Development</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b="0" kern="1600" dirty="0">
                          <a:effectLst/>
                          <a:latin typeface="+mn-lt"/>
                          <a:cs typeface="+mn-cs"/>
                        </a:rPr>
                        <a:t>R</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b="0" kern="1600" dirty="0">
                          <a:effectLst/>
                          <a:latin typeface="+mn-lt"/>
                          <a:cs typeface="+mn-cs"/>
                        </a:rPr>
                        <a:t>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b="0" kern="1600" dirty="0">
                          <a:effectLst/>
                          <a:latin typeface="+mn-lt"/>
                          <a:cs typeface="+mn-cs"/>
                        </a:rPr>
                        <a:t>R</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kern="1600" dirty="0">
                          <a:effectLst/>
                        </a:rPr>
                        <a:t>I</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5"/>
                  </a:ext>
                </a:extLst>
              </a:tr>
              <a:tr h="387572">
                <a:tc>
                  <a:txBody>
                    <a:bodyPr/>
                    <a:lstStyle/>
                    <a:p>
                      <a:pPr marL="0" marR="0" algn="ctr">
                        <a:spcBef>
                          <a:spcPts val="1800"/>
                        </a:spcBef>
                        <a:spcAft>
                          <a:spcPts val="600"/>
                        </a:spcAft>
                      </a:pPr>
                      <a:r>
                        <a:rPr lang="en-US" sz="1200" kern="1600" dirty="0">
                          <a:effectLst/>
                        </a:rPr>
                        <a:t>Testing</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A</a:t>
                      </a:r>
                      <a:endParaRPr lang="en-US" sz="12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100" kern="1600" dirty="0">
                          <a:effectLst/>
                        </a:rPr>
                        <a:t>R</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b="0" kern="1600" dirty="0">
                          <a:effectLst/>
                          <a:latin typeface="+mn-lt"/>
                          <a:cs typeface="+mn-cs"/>
                        </a:rPr>
                        <a:t>R</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b="0" kern="1600" dirty="0">
                          <a:effectLst/>
                          <a:latin typeface="Tw Cen MT" pitchFamily="34" charset="0"/>
                          <a:cs typeface="Arial" panose="020B0604020202020204" pitchFamily="34" charset="0"/>
                        </a:rPr>
                        <a:t>I</a:t>
                      </a:r>
                      <a:endParaRPr lang="en-US" sz="1000" b="0" kern="1600" dirty="0">
                        <a:effectLst/>
                        <a:latin typeface="Tw Cen MT"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6"/>
                  </a:ext>
                </a:extLst>
              </a:tr>
              <a:tr h="307980">
                <a:tc>
                  <a:txBody>
                    <a:bodyPr/>
                    <a:lstStyle/>
                    <a:p>
                      <a:pPr marL="0" marR="0" algn="ctr">
                        <a:spcBef>
                          <a:spcPts val="1800"/>
                        </a:spcBef>
                        <a:spcAft>
                          <a:spcPts val="600"/>
                        </a:spcAft>
                      </a:pPr>
                      <a:r>
                        <a:rPr lang="en-US" sz="1200" kern="1600" dirty="0">
                          <a:effectLst/>
                        </a:rPr>
                        <a:t>Final Deployment</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R,A</a:t>
                      </a:r>
                      <a:endParaRPr lang="en-US" sz="105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R,A</a:t>
                      </a:r>
                      <a:endParaRPr lang="en-US" sz="105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1800"/>
                        </a:spcBef>
                        <a:spcAft>
                          <a:spcPts val="600"/>
                        </a:spcAft>
                      </a:pPr>
                      <a:r>
                        <a:rPr lang="en-US" sz="1200" kern="1600">
                          <a:effectLst/>
                        </a:rPr>
                        <a:t>R,A</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1800"/>
                        </a:spcBef>
                        <a:spcAft>
                          <a:spcPts val="600"/>
                        </a:spcAft>
                        <a:buClrTx/>
                        <a:buSzTx/>
                        <a:buFontTx/>
                        <a:buNone/>
                        <a:tabLst/>
                        <a:defRPr/>
                      </a:pPr>
                      <a:r>
                        <a:rPr lang="en-US" sz="1200" kern="1600" dirty="0">
                          <a:effectLst/>
                        </a:rPr>
                        <a:t>I,C</a:t>
                      </a:r>
                    </a:p>
                  </a:txBody>
                  <a:tcPr marL="68580" marR="68580" marT="0" marB="0" anchor="ctr"/>
                </a:tc>
                <a:tc>
                  <a:txBody>
                    <a:bodyPr/>
                    <a:lstStyle/>
                    <a:p>
                      <a:pPr marL="0" marR="0" algn="ctr">
                        <a:spcBef>
                          <a:spcPts val="1800"/>
                        </a:spcBef>
                        <a:spcAft>
                          <a:spcPts val="600"/>
                        </a:spcAft>
                      </a:pPr>
                      <a:r>
                        <a:rPr lang="en-US" sz="1200" kern="1600" dirty="0">
                          <a:effectLst/>
                        </a:rPr>
                        <a:t>I</a:t>
                      </a:r>
                      <a:endParaRPr lang="en-US" sz="1000" b="1" kern="1600" dirty="0">
                        <a:effectLst/>
                        <a:latin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3658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Project Milestones</a:t>
            </a:r>
          </a:p>
        </p:txBody>
      </p:sp>
      <p:sp>
        <p:nvSpPr>
          <p:cNvPr id="1048649" name="Content Placeholder 2"/>
          <p:cNvSpPr>
            <a:spLocks noGrp="1"/>
          </p:cNvSpPr>
          <p:nvPr>
            <p:ph sz="quarter" idx="1"/>
          </p:nvPr>
        </p:nvSpPr>
        <p:spPr/>
        <p:txBody>
          <a:bodyPr>
            <a:normAutofit/>
          </a:bodyPr>
          <a:lstStyle/>
          <a:p>
            <a:pPr marL="233363" lvl="3" fontAlgn="base"/>
            <a:r>
              <a:rPr lang="en-US" dirty="0"/>
              <a:t>Project Kickoff</a:t>
            </a:r>
          </a:p>
          <a:p>
            <a:pPr marL="233363" lvl="3" fontAlgn="base"/>
            <a:r>
              <a:rPr lang="en-US" dirty="0"/>
              <a:t>Planning </a:t>
            </a:r>
          </a:p>
          <a:p>
            <a:pPr marL="233363" lvl="3" fontAlgn="base"/>
            <a:r>
              <a:rPr lang="en-US" dirty="0"/>
              <a:t>Requirement Gathering</a:t>
            </a:r>
          </a:p>
          <a:p>
            <a:pPr marL="233363" lvl="3" fontAlgn="base"/>
            <a:r>
              <a:rPr lang="en-US" dirty="0"/>
              <a:t>Design Phase </a:t>
            </a:r>
          </a:p>
          <a:p>
            <a:pPr marL="233363" lvl="3" fontAlgn="base"/>
            <a:r>
              <a:rPr lang="en-US" dirty="0"/>
              <a:t>UI/UX Design</a:t>
            </a:r>
          </a:p>
          <a:p>
            <a:pPr marL="233363" lvl="3" fontAlgn="base"/>
            <a:r>
              <a:rPr lang="en-US" dirty="0"/>
              <a:t>Frontend Development (Implement responsive design for different devices)</a:t>
            </a:r>
          </a:p>
          <a:p>
            <a:pPr marL="233363" lvl="3" fontAlgn="base"/>
            <a:r>
              <a:rPr lang="en-US" dirty="0"/>
              <a:t>Backend Development (Implement server-side logic and database connections)  </a:t>
            </a:r>
          </a:p>
          <a:p>
            <a:pPr marL="233363" lvl="3" fontAlgn="base"/>
            <a:r>
              <a:rPr lang="en-US" dirty="0"/>
              <a:t>AR Technology (Deep AR)</a:t>
            </a:r>
          </a:p>
          <a:p>
            <a:pPr marL="4763" lvl="3" indent="0" fontAlgn="base">
              <a:buNone/>
            </a:pPr>
            <a:endParaRPr lang="en-US" dirty="0"/>
          </a:p>
          <a:p>
            <a:pPr marL="233363" lvl="3" fontAlgn="base"/>
            <a:endParaRPr lang="en-US"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2" name="Content Placeholder 1"/>
          <p:cNvSpPr>
            <a:spLocks noGrp="1"/>
          </p:cNvSpPr>
          <p:nvPr>
            <p:ph sz="quarter" idx="2"/>
          </p:nvPr>
        </p:nvSpPr>
        <p:spPr>
          <a:xfrm>
            <a:off x="4844901" y="1571612"/>
            <a:ext cx="3886200" cy="4572000"/>
          </a:xfrm>
        </p:spPr>
        <p:txBody>
          <a:bodyPr>
            <a:normAutofit/>
          </a:bodyPr>
          <a:lstStyle/>
          <a:p>
            <a:pPr marL="4763" lvl="3" indent="0" fontAlgn="base">
              <a:buNone/>
            </a:pPr>
            <a:endParaRPr lang="en-US" dirty="0"/>
          </a:p>
          <a:p>
            <a:pPr marL="233363" lvl="3" fontAlgn="base"/>
            <a:r>
              <a:rPr lang="en-US" dirty="0"/>
              <a:t>User Testing Phase </a:t>
            </a:r>
          </a:p>
          <a:p>
            <a:pPr marL="233363" lvl="3" fontAlgn="base"/>
            <a:r>
              <a:rPr lang="en-US" dirty="0"/>
              <a:t>Deployment </a:t>
            </a:r>
          </a:p>
          <a:p>
            <a:pPr marL="233363" lvl="3" fontAlgn="base"/>
            <a:r>
              <a:rPr lang="en-US" dirty="0"/>
              <a:t>Documentation</a:t>
            </a:r>
          </a:p>
          <a:p>
            <a:pPr marL="233363" lvl="3" fontAlgn="base"/>
            <a:r>
              <a:rPr lang="en-US" dirty="0"/>
              <a:t>Reporting </a:t>
            </a:r>
          </a:p>
          <a:p>
            <a:pPr marL="233363" lvl="3" fontAlgn="base"/>
            <a:endParaRPr lang="en-US" dirty="0"/>
          </a:p>
        </p:txBody>
      </p:sp>
      <p:sp>
        <p:nvSpPr>
          <p:cNvPr id="1048648"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pPr/>
              <a:t>12</a:t>
            </a:fld>
            <a:endParaRPr lang="en-US" dirty="0"/>
          </a:p>
        </p:txBody>
      </p:sp>
      <p:sp>
        <p:nvSpPr>
          <p:cNvPr id="1048647" name="Date Placeholder 5"/>
          <p:cNvSpPr>
            <a:spLocks noGrp="1"/>
          </p:cNvSpPr>
          <p:nvPr>
            <p:ph type="dt" sz="half" idx="10"/>
          </p:nvPr>
        </p:nvSpPr>
        <p:spPr>
          <a:xfrm>
            <a:off x="6572264" y="6429395"/>
            <a:ext cx="2000264" cy="285753"/>
          </a:xfrm>
        </p:spPr>
        <p:txBody>
          <a:bodyPr/>
          <a:lstStyle/>
          <a:p>
            <a:pPr algn="ctr"/>
            <a:r>
              <a:rPr lang="en-US" sz="1200" dirty="0"/>
              <a:t>    Hamdard University </a:t>
            </a:r>
          </a:p>
        </p:txBody>
      </p:sp>
      <p:sp>
        <p:nvSpPr>
          <p:cNvPr id="8" name="Rectangle 7"/>
          <p:cNvSpPr/>
          <p:nvPr/>
        </p:nvSpPr>
        <p:spPr>
          <a:xfrm>
            <a:off x="500034" y="6357958"/>
            <a:ext cx="5643602" cy="500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8646" name="Footer Placeholder 3"/>
          <p:cNvSpPr>
            <a:spLocks noGrp="1"/>
          </p:cNvSpPr>
          <p:nvPr>
            <p:ph type="ftr" sz="quarter" idx="4294967295"/>
          </p:nvPr>
        </p:nvSpPr>
        <p:spPr>
          <a:xfrm>
            <a:off x="571472" y="6429396"/>
            <a:ext cx="5429288" cy="285752"/>
          </a:xfrm>
          <a:solidFill>
            <a:srgbClr val="F86308"/>
          </a:solidFill>
        </p:spPr>
        <p:txBody>
          <a:bodyPr/>
          <a:lstStyle/>
          <a:p>
            <a:pPr algn="l"/>
            <a:r>
              <a:rPr lang="en-US" dirty="0">
                <a:solidFill>
                  <a:schemeClr val="bg1"/>
                </a:solidFill>
                <a:ea typeface="Times New Roman" panose="02020603050405020304" pitchFamily="18" charset="0"/>
              </a:rPr>
              <a:t>SNEAKER VISION</a:t>
            </a:r>
          </a:p>
        </p:txBody>
      </p:sp>
    </p:spTree>
    <p:extLst>
      <p:ext uri="{BB962C8B-B14F-4D97-AF65-F5344CB8AC3E}">
        <p14:creationId xmlns:p14="http://schemas.microsoft.com/office/powerpoint/2010/main" val="387176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a:t>
            </a:r>
          </a:p>
        </p:txBody>
      </p:sp>
      <p:sp>
        <p:nvSpPr>
          <p:cNvPr id="4" name="Footer Placeholder 3"/>
          <p:cNvSpPr>
            <a:spLocks noGrp="1"/>
          </p:cNvSpPr>
          <p:nvPr>
            <p:ph type="ftr" sz="quarter" idx="11"/>
          </p:nvPr>
        </p:nvSpPr>
        <p:spPr>
          <a:xfrm>
            <a:off x="533400" y="6400800"/>
            <a:ext cx="5410200" cy="288925"/>
          </a:xfrm>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a:xfrm>
            <a:off x="6705600" y="6400800"/>
            <a:ext cx="2057400" cy="288925"/>
          </a:xfrm>
        </p:spPr>
        <p:txBody>
          <a:bodyPr/>
          <a:lstStyle/>
          <a:p>
            <a:pPr algn="ctr"/>
            <a:r>
              <a:rPr lang="en-US" sz="1200" dirty="0" err="1"/>
              <a:t>Hamdard</a:t>
            </a:r>
            <a:r>
              <a:rPr lang="en-US" sz="1200" dirty="0"/>
              <a:t> University </a:t>
            </a:r>
          </a:p>
        </p:txBody>
      </p:sp>
      <p:sp>
        <p:nvSpPr>
          <p:cNvPr id="3" name="Content Placeholder 2"/>
          <p:cNvSpPr>
            <a:spLocks noGrp="1"/>
          </p:cNvSpPr>
          <p:nvPr>
            <p:ph sz="quarter" idx="1"/>
          </p:nvPr>
        </p:nvSpPr>
        <p:spPr/>
        <p:txBody>
          <a:bodyPr/>
          <a:lstStyle/>
          <a:p>
            <a:r>
              <a:rPr lang="en-US" dirty="0"/>
              <a:t>Gant Chart</a:t>
            </a:r>
          </a:p>
          <a:p>
            <a:pPr marL="0" indent="0">
              <a:buNone/>
            </a:pPr>
            <a:endParaRPr lang="en-US" dirty="0"/>
          </a:p>
        </p:txBody>
      </p:sp>
      <p:pic>
        <p:nvPicPr>
          <p:cNvPr id="7" name="Picture 6">
            <a:extLst>
              <a:ext uri="{FF2B5EF4-FFF2-40B4-BE49-F238E27FC236}">
                <a16:creationId xmlns:a16="http://schemas.microsoft.com/office/drawing/2014/main" id="{78937D31-A46D-D8CF-E33F-5C2F104D17D7}"/>
              </a:ext>
            </a:extLst>
          </p:cNvPr>
          <p:cNvPicPr>
            <a:picLocks noChangeAspect="1"/>
          </p:cNvPicPr>
          <p:nvPr/>
        </p:nvPicPr>
        <p:blipFill>
          <a:blip r:embed="rId2"/>
          <a:stretch>
            <a:fillRect/>
          </a:stretch>
        </p:blipFill>
        <p:spPr>
          <a:xfrm>
            <a:off x="870102" y="2197100"/>
            <a:ext cx="7892898" cy="3746500"/>
          </a:xfrm>
          <a:prstGeom prst="rect">
            <a:avLst/>
          </a:prstGeom>
        </p:spPr>
      </p:pic>
    </p:spTree>
    <p:extLst>
      <p:ext uri="{BB962C8B-B14F-4D97-AF65-F5344CB8AC3E}">
        <p14:creationId xmlns:p14="http://schemas.microsoft.com/office/powerpoint/2010/main" val="65665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Budget/Costing </a:t>
            </a:r>
            <a:endParaRPr lang="en-US" dirty="0"/>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582877150"/>
              </p:ext>
            </p:extLst>
          </p:nvPr>
        </p:nvGraphicFramePr>
        <p:xfrm>
          <a:off x="1547664" y="2358078"/>
          <a:ext cx="5472608" cy="3092303"/>
        </p:xfrm>
        <a:graphic>
          <a:graphicData uri="http://schemas.openxmlformats.org/drawingml/2006/table">
            <a:tbl>
              <a:tblPr firstRow="1" firstCol="1" bandRow="1">
                <a:tableStyleId>{9D7B26C5-4107-4FEC-AEDC-1716B250A1EF}</a:tableStyleId>
              </a:tblPr>
              <a:tblGrid>
                <a:gridCol w="2664296">
                  <a:extLst>
                    <a:ext uri="{9D8B030D-6E8A-4147-A177-3AD203B41FA5}">
                      <a16:colId xmlns:a16="http://schemas.microsoft.com/office/drawing/2014/main" val="611818077"/>
                    </a:ext>
                  </a:extLst>
                </a:gridCol>
                <a:gridCol w="2808312">
                  <a:extLst>
                    <a:ext uri="{9D8B030D-6E8A-4147-A177-3AD203B41FA5}">
                      <a16:colId xmlns:a16="http://schemas.microsoft.com/office/drawing/2014/main" val="1424216654"/>
                    </a:ext>
                  </a:extLst>
                </a:gridCol>
              </a:tblGrid>
              <a:tr h="362412">
                <a:tc>
                  <a:txBody>
                    <a:bodyPr/>
                    <a:lstStyle/>
                    <a:p>
                      <a:pPr algn="ctr">
                        <a:lnSpc>
                          <a:spcPct val="150000"/>
                        </a:lnSpc>
                        <a:spcAft>
                          <a:spcPts val="0"/>
                        </a:spcAft>
                      </a:pPr>
                      <a:r>
                        <a:rPr lang="en-US" sz="1600" dirty="0">
                          <a:effectLst/>
                        </a:rPr>
                        <a:t>COMPONENTS</a:t>
                      </a:r>
                      <a:endParaRPr lang="en-US" sz="1600" dirty="0">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0"/>
                        </a:spcAft>
                      </a:pPr>
                      <a:r>
                        <a:rPr lang="en-US" sz="1600" dirty="0">
                          <a:effectLst/>
                        </a:rPr>
                        <a:t>PRICES</a:t>
                      </a:r>
                      <a:endParaRPr lang="en-US" sz="1600" dirty="0">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65389503"/>
                  </a:ext>
                </a:extLst>
              </a:tr>
              <a:tr h="676808">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0" dirty="0">
                          <a:effectLst/>
                          <a:latin typeface="+mn-lt"/>
                          <a:ea typeface="Calibri" panose="020F0502020204030204" pitchFamily="34" charset="0"/>
                          <a:cs typeface="Calibri" panose="020F0502020204030204" pitchFamily="34" charset="0"/>
                        </a:rPr>
                        <a:t>Laptop</a:t>
                      </a:r>
                      <a:r>
                        <a:rPr lang="en-US" sz="1600" b="0" baseline="0" dirty="0">
                          <a:effectLst/>
                          <a:latin typeface="+mn-lt"/>
                          <a:ea typeface="Calibri" panose="020F0502020204030204" pitchFamily="34" charset="0"/>
                          <a:cs typeface="Calibri" panose="020F0502020204030204" pitchFamily="34" charset="0"/>
                        </a:rPr>
                        <a:t>                             </a:t>
                      </a:r>
                      <a:endParaRPr lang="en-US" sz="1600" b="0" dirty="0">
                        <a:effectLst/>
                        <a:latin typeface="+mn-lt"/>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0"/>
                        </a:spcAft>
                      </a:pPr>
                      <a:r>
                        <a:rPr lang="en-US" sz="1400" dirty="0">
                          <a:effectLst/>
                          <a:latin typeface="+mn-lt"/>
                          <a:ea typeface="Calibri" panose="020F0502020204030204" pitchFamily="34" charset="0"/>
                          <a:cs typeface="Calibri" panose="020F0502020204030204" pitchFamily="34" charset="0"/>
                        </a:rPr>
                        <a:t>80,000</a:t>
                      </a:r>
                    </a:p>
                  </a:txBody>
                  <a:tcPr marL="68580" marR="68580" marT="0" marB="0"/>
                </a:tc>
                <a:extLst>
                  <a:ext uri="{0D108BD9-81ED-4DB2-BD59-A6C34878D82A}">
                    <a16:rowId xmlns:a16="http://schemas.microsoft.com/office/drawing/2014/main" val="793010218"/>
                  </a:ext>
                </a:extLst>
              </a:tr>
              <a:tr h="561754">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mn-lt"/>
                        </a:rPr>
                        <a:t>USB Flash</a:t>
                      </a:r>
                      <a:r>
                        <a:rPr lang="en-US" sz="1600" b="0" baseline="0" dirty="0">
                          <a:latin typeface="+mn-lt"/>
                        </a:rPr>
                        <a:t> Drive</a:t>
                      </a:r>
                      <a:endParaRPr lang="en-US" sz="1600" b="0" dirty="0">
                        <a:effectLst/>
                        <a:latin typeface="+mn-lt"/>
                        <a:ea typeface="Calibri" panose="020F0502020204030204" pitchFamily="34" charset="0"/>
                        <a:cs typeface="Calibri" panose="020F0502020204030204" pitchFamily="34"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dirty="0">
                          <a:effectLst/>
                          <a:latin typeface="+mn-lt"/>
                          <a:ea typeface="Calibri" panose="020F0502020204030204" pitchFamily="34" charset="0"/>
                          <a:cs typeface="Calibri" panose="020F0502020204030204" pitchFamily="34" charset="0"/>
                        </a:rPr>
                        <a:t>3,500</a:t>
                      </a:r>
                    </a:p>
                    <a:p>
                      <a:pPr algn="ctr">
                        <a:lnSpc>
                          <a:spcPct val="150000"/>
                        </a:lnSpc>
                        <a:spcAft>
                          <a:spcPts val="0"/>
                        </a:spcAft>
                      </a:pPr>
                      <a:endParaRPr lang="en-US" sz="1400" dirty="0">
                        <a:effectLst/>
                        <a:latin typeface="+mn-lt"/>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25312926"/>
                  </a:ext>
                </a:extLst>
              </a:tr>
              <a:tr h="3624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rPr>
                        <a:t>Domain</a:t>
                      </a:r>
                      <a:r>
                        <a:rPr lang="en-US" sz="1600" b="0" baseline="0" dirty="0">
                          <a:effectLst/>
                          <a:latin typeface="+mn-lt"/>
                        </a:rPr>
                        <a:t>/Hosting</a:t>
                      </a:r>
                      <a:endParaRPr lang="en-US" sz="1600" b="0" dirty="0">
                        <a:effectLst/>
                        <a:latin typeface="+mn-lt"/>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dirty="0">
                          <a:effectLst/>
                          <a:latin typeface="+mn-lt"/>
                        </a:rPr>
                        <a:t>10,000</a:t>
                      </a:r>
                    </a:p>
                  </a:txBody>
                  <a:tcPr marL="68580" marR="68580" marT="0" marB="0"/>
                </a:tc>
                <a:extLst>
                  <a:ext uri="{0D108BD9-81ED-4DB2-BD59-A6C34878D82A}">
                    <a16:rowId xmlns:a16="http://schemas.microsoft.com/office/drawing/2014/main" val="3677623845"/>
                  </a:ext>
                </a:extLst>
              </a:tr>
              <a:tr h="542472">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0" dirty="0">
                          <a:latin typeface="+mn-lt"/>
                        </a:rPr>
                        <a:t>Miscellaneous</a:t>
                      </a:r>
                      <a:r>
                        <a:rPr lang="en-US" sz="1600" b="0" baseline="0" dirty="0">
                          <a:latin typeface="+mn-lt"/>
                        </a:rPr>
                        <a:t> </a:t>
                      </a:r>
                      <a:endParaRPr lang="en-US" sz="1600" b="0" dirty="0">
                        <a:latin typeface="+mn-lt"/>
                      </a:endParaRPr>
                    </a:p>
                  </a:txBody>
                  <a:tcPr marL="68580" marR="68580" marT="0" marB="0"/>
                </a:tc>
                <a:tc>
                  <a:txBody>
                    <a:bodyPr/>
                    <a:lstStyle/>
                    <a:p>
                      <a:pPr algn="ctr">
                        <a:lnSpc>
                          <a:spcPct val="150000"/>
                        </a:lnSpc>
                        <a:spcAft>
                          <a:spcPts val="0"/>
                        </a:spcAft>
                      </a:pPr>
                      <a:r>
                        <a:rPr lang="en-US" sz="1400" b="0" dirty="0">
                          <a:effectLst/>
                          <a:latin typeface="+mn-lt"/>
                          <a:ea typeface="Calibri" panose="020F0502020204030204" pitchFamily="34" charset="0"/>
                          <a:cs typeface="Calibri" panose="020F0502020204030204" pitchFamily="34" charset="0"/>
                        </a:rPr>
                        <a:t>10,000</a:t>
                      </a:r>
                    </a:p>
                  </a:txBody>
                  <a:tcPr marL="68580" marR="68580" marT="0" marB="0"/>
                </a:tc>
                <a:extLst>
                  <a:ext uri="{0D108BD9-81ED-4DB2-BD59-A6C34878D82A}">
                    <a16:rowId xmlns:a16="http://schemas.microsoft.com/office/drawing/2014/main" val="285389205"/>
                  </a:ext>
                </a:extLst>
              </a:tr>
              <a:tr h="542472">
                <a:tc>
                  <a:txBody>
                    <a:bodyPr/>
                    <a:lstStyle/>
                    <a:p>
                      <a:pPr algn="ctr">
                        <a:lnSpc>
                          <a:spcPct val="150000"/>
                        </a:lnSpc>
                        <a:spcAft>
                          <a:spcPts val="0"/>
                        </a:spcAft>
                      </a:pPr>
                      <a:r>
                        <a:rPr lang="en-US" sz="2000" b="0" dirty="0">
                          <a:effectLst/>
                          <a:latin typeface="+mn-lt"/>
                        </a:rPr>
                        <a:t>Total</a:t>
                      </a:r>
                      <a:r>
                        <a:rPr lang="en-US" sz="2000" b="0" baseline="0" dirty="0">
                          <a:effectLst/>
                          <a:latin typeface="+mn-lt"/>
                        </a:rPr>
                        <a:t> cost</a:t>
                      </a:r>
                      <a:endParaRPr lang="en-US" sz="2000" b="0" dirty="0">
                        <a:effectLst/>
                        <a:latin typeface="+mn-lt"/>
                      </a:endParaRPr>
                    </a:p>
                  </a:txBody>
                  <a:tcPr marL="68580" marR="68580" marT="0" marB="0"/>
                </a:tc>
                <a:tc>
                  <a:txBody>
                    <a:bodyPr/>
                    <a:lstStyle/>
                    <a:p>
                      <a:pPr algn="ctr">
                        <a:lnSpc>
                          <a:spcPct val="150000"/>
                        </a:lnSpc>
                        <a:spcAft>
                          <a:spcPts val="0"/>
                        </a:spcAft>
                      </a:pPr>
                      <a:r>
                        <a:rPr lang="en-US" sz="1800" b="0" dirty="0">
                          <a:effectLst/>
                          <a:latin typeface="+mn-lt"/>
                          <a:ea typeface="Calibri" panose="020F0502020204030204" pitchFamily="34" charset="0"/>
                          <a:cs typeface="Calibri" panose="020F0502020204030204" pitchFamily="34" charset="0"/>
                        </a:rPr>
                        <a:t>103,500</a:t>
                      </a:r>
                    </a:p>
                  </a:txBody>
                  <a:tcPr marL="68580" marR="68580" marT="0" marB="0"/>
                </a:tc>
                <a:extLst>
                  <a:ext uri="{0D108BD9-81ED-4DB2-BD59-A6C34878D82A}">
                    <a16:rowId xmlns:a16="http://schemas.microsoft.com/office/drawing/2014/main" val="3138186030"/>
                  </a:ext>
                </a:extLst>
              </a:tr>
            </a:tbl>
          </a:graphicData>
        </a:graphic>
      </p:graphicFrame>
      <p:sp>
        <p:nvSpPr>
          <p:cNvPr id="4" name="Footer Placeholder 3"/>
          <p:cNvSpPr>
            <a:spLocks noGrp="1"/>
          </p:cNvSpPr>
          <p:nvPr>
            <p:ph type="ftr" sz="quarter" idx="11"/>
          </p:nvPr>
        </p:nvSpPr>
        <p:spPr/>
        <p:txBody>
          <a:bodyPr/>
          <a:lstStyle/>
          <a:p>
            <a:r>
              <a:rPr lang="en-US"/>
              <a:t>SNEAKER VISION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p:cNvSpPr>
            <a:spLocks noGrp="1"/>
          </p:cNvSpPr>
          <p:nvPr>
            <p:ph type="dt" sz="half" idx="10"/>
          </p:nvPr>
        </p:nvSpPr>
        <p:spPr>
          <a:xfrm>
            <a:off x="6553200" y="6400800"/>
            <a:ext cx="2209800" cy="288925"/>
          </a:xfrm>
        </p:spPr>
        <p:txBody>
          <a:bodyPr/>
          <a:lstStyle/>
          <a:p>
            <a:pPr algn="ctr"/>
            <a:r>
              <a:rPr lang="en-US" sz="1200"/>
              <a:t>Hamdard University </a:t>
            </a:r>
            <a:endParaRPr lang="en-US" sz="1200" dirty="0"/>
          </a:p>
        </p:txBody>
      </p:sp>
      <p:sp>
        <p:nvSpPr>
          <p:cNvPr id="13" name="Rectangle 12"/>
          <p:cNvSpPr/>
          <p:nvPr/>
        </p:nvSpPr>
        <p:spPr>
          <a:xfrm>
            <a:off x="633392" y="1628800"/>
            <a:ext cx="4501480" cy="507831"/>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q"/>
            </a:pPr>
            <a:r>
              <a:rPr lang="en-US" dirty="0">
                <a:latin typeface="+mj-lt"/>
                <a:ea typeface="Calibri" panose="020F0502020204030204" pitchFamily="34" charset="0"/>
                <a:cs typeface="Calibri" panose="020F0502020204030204" pitchFamily="34" charset="0"/>
              </a:rPr>
              <a:t>Estimated budget of project major resources</a:t>
            </a:r>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Tools/Technology</a:t>
            </a:r>
          </a:p>
        </p:txBody>
      </p:sp>
      <p:sp>
        <p:nvSpPr>
          <p:cNvPr id="6" name="Content Placeholder 5"/>
          <p:cNvSpPr>
            <a:spLocks noGrp="1"/>
          </p:cNvSpPr>
          <p:nvPr>
            <p:ph sz="quarter" idx="2"/>
          </p:nvPr>
        </p:nvSpPr>
        <p:spPr/>
        <p:txBody>
          <a:bodyPr>
            <a:normAutofit/>
          </a:bodyPr>
          <a:lstStyle/>
          <a:p>
            <a:pPr lvl="0"/>
            <a:r>
              <a:rPr lang="en-US" sz="1600" dirty="0"/>
              <a:t>Flutter (Dart)</a:t>
            </a:r>
          </a:p>
          <a:p>
            <a:pPr lvl="0"/>
            <a:r>
              <a:rPr lang="en-US" sz="1600" dirty="0"/>
              <a:t>Firebase</a:t>
            </a:r>
          </a:p>
          <a:p>
            <a:pPr lvl="0"/>
            <a:r>
              <a:rPr lang="en-US" sz="1600" dirty="0"/>
              <a:t>Visual Studio</a:t>
            </a:r>
          </a:p>
          <a:p>
            <a:pPr lvl="0"/>
            <a:r>
              <a:rPr lang="en-US" sz="1600" dirty="0"/>
              <a:t>Android Studio</a:t>
            </a:r>
          </a:p>
          <a:p>
            <a:pPr lvl="0"/>
            <a:r>
              <a:rPr lang="en-US" sz="1600" dirty="0" err="1"/>
              <a:t>Figma</a:t>
            </a:r>
            <a:endParaRPr lang="en-US" sz="1600" dirty="0"/>
          </a:p>
          <a:p>
            <a:pPr lvl="0"/>
            <a:r>
              <a:rPr lang="en-US" sz="1600" dirty="0"/>
              <a:t>Deep </a:t>
            </a:r>
            <a:r>
              <a:rPr lang="en-US" sz="1600"/>
              <a:t>AR </a:t>
            </a:r>
          </a:p>
          <a:p>
            <a:pPr lvl="0"/>
            <a:endParaRPr lang="en-US" sz="1600" dirty="0"/>
          </a:p>
          <a:p>
            <a:endParaRPr lang="en-US" dirty="0"/>
          </a:p>
        </p:txBody>
      </p:sp>
      <p:sp>
        <p:nvSpPr>
          <p:cNvPr id="5" name="Slide Number Placeholder 4"/>
          <p:cNvSpPr>
            <a:spLocks noGrp="1"/>
          </p:cNvSpPr>
          <p:nvPr>
            <p:ph type="sldNum" sz="quarter" idx="16"/>
          </p:nvPr>
        </p:nvSpPr>
        <p:spPr/>
        <p:txBody>
          <a:bodyPr>
            <a:normAutofit fontScale="85000" lnSpcReduction="20000"/>
          </a:bodyPr>
          <a:lstStyle/>
          <a:p>
            <a:fld id="{9EBC64C3-3FC7-4C40-910B-2643F037F02C}" type="slidenum">
              <a:rPr lang="en-US" smtClean="0"/>
              <a:pPr/>
              <a:t>15</a:t>
            </a:fld>
            <a:endParaRPr lang="en-US" dirty="0"/>
          </a:p>
        </p:txBody>
      </p:sp>
      <p:sp>
        <p:nvSpPr>
          <p:cNvPr id="10" name="Text Placeholder 9"/>
          <p:cNvSpPr>
            <a:spLocks noGrp="1"/>
          </p:cNvSpPr>
          <p:nvPr>
            <p:ph type="body" sz="quarter" idx="1"/>
          </p:nvPr>
        </p:nvSpPr>
        <p:spPr/>
        <p:txBody>
          <a:bodyPr anchor="ctr">
            <a:normAutofit fontScale="92500" lnSpcReduction="20000"/>
          </a:bodyPr>
          <a:lstStyle/>
          <a:p>
            <a:pPr lvl="0">
              <a:lnSpc>
                <a:spcPct val="200000"/>
              </a:lnSpc>
              <a:buClr>
                <a:srgbClr val="DD8047"/>
              </a:buClr>
            </a:pPr>
            <a:r>
              <a:rPr lang="en-US" dirty="0">
                <a:solidFill>
                  <a:srgbClr val="EBDDC3">
                    <a:lumMod val="10000"/>
                  </a:srgbClr>
                </a:solidFill>
              </a:rPr>
              <a:t>Software Requirements</a:t>
            </a:r>
          </a:p>
          <a:p>
            <a:endParaRPr lang="en-CA" dirty="0"/>
          </a:p>
        </p:txBody>
      </p:sp>
      <p:sp>
        <p:nvSpPr>
          <p:cNvPr id="11" name="Text Placeholder 10"/>
          <p:cNvSpPr>
            <a:spLocks noGrp="1"/>
          </p:cNvSpPr>
          <p:nvPr>
            <p:ph type="body" sz="quarter" idx="3"/>
          </p:nvPr>
        </p:nvSpPr>
        <p:spPr/>
        <p:txBody>
          <a:bodyPr>
            <a:normAutofit fontScale="92500" lnSpcReduction="20000"/>
          </a:bodyPr>
          <a:lstStyle/>
          <a:p>
            <a:pPr lvl="0">
              <a:lnSpc>
                <a:spcPct val="200000"/>
              </a:lnSpc>
            </a:pPr>
            <a:r>
              <a:rPr lang="en-US" dirty="0">
                <a:solidFill>
                  <a:schemeClr val="tx1"/>
                </a:solidFill>
              </a:rPr>
              <a:t>Hardware Requirements: </a:t>
            </a:r>
          </a:p>
          <a:p>
            <a:endParaRPr lang="en-CA" dirty="0"/>
          </a:p>
        </p:txBody>
      </p:sp>
      <p:sp>
        <p:nvSpPr>
          <p:cNvPr id="13" name="Footer Placeholder 3"/>
          <p:cNvSpPr txBox="1">
            <a:spLocks/>
          </p:cNvSpPr>
          <p:nvPr/>
        </p:nvSpPr>
        <p:spPr>
          <a:xfrm>
            <a:off x="642910" y="6215082"/>
            <a:ext cx="5421083" cy="365125"/>
          </a:xfrm>
          <a:prstGeom prst="rect">
            <a:avLst/>
          </a:prstGeom>
          <a:solidFill>
            <a:srgbClr val="F86308"/>
          </a:solidFill>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a typeface="Times New Roman" panose="02020603050405020304" pitchFamily="18" charset="0"/>
              </a:rPr>
              <a:t>SNEAKER VISION </a:t>
            </a:r>
            <a:endParaRPr kumimoji="0" lang="en-US" sz="1400" i="0" u="none" strike="noStrike" kern="1200" cap="none" spc="0" normalizeH="0" baseline="0" noProof="0" dirty="0">
              <a:ln>
                <a:noFill/>
              </a:ln>
              <a:solidFill>
                <a:schemeClr val="bg1"/>
              </a:solidFill>
              <a:effectLst/>
              <a:uLnTx/>
              <a:uFillTx/>
              <a:ea typeface="Times New Roman" panose="02020603050405020304" pitchFamily="18" charset="0"/>
              <a:cs typeface="+mn-cs"/>
            </a:endParaRPr>
          </a:p>
        </p:txBody>
      </p:sp>
      <p:sp>
        <p:nvSpPr>
          <p:cNvPr id="20" name="Date Placeholder 5"/>
          <p:cNvSpPr>
            <a:spLocks noGrp="1"/>
          </p:cNvSpPr>
          <p:nvPr>
            <p:ph type="dt" sz="half" idx="4294967295"/>
          </p:nvPr>
        </p:nvSpPr>
        <p:spPr>
          <a:xfrm>
            <a:off x="6500826" y="6286520"/>
            <a:ext cx="2133600" cy="288925"/>
          </a:xfrm>
          <a:prstGeom prst="rect">
            <a:avLst/>
          </a:prstGeom>
          <a:solidFill>
            <a:srgbClr val="008000"/>
          </a:solidFill>
        </p:spPr>
        <p:txBody>
          <a:bodyPr/>
          <a:lstStyle/>
          <a:p>
            <a:pPr algn="ctr"/>
            <a:r>
              <a:rPr lang="en-US" sz="1200" dirty="0" err="1">
                <a:solidFill>
                  <a:schemeClr val="bg1"/>
                </a:solidFill>
              </a:rPr>
              <a:t>Hamdard</a:t>
            </a:r>
            <a:r>
              <a:rPr lang="en-US" sz="1200" dirty="0">
                <a:solidFill>
                  <a:schemeClr val="bg1"/>
                </a:solidFill>
              </a:rPr>
              <a:t> University </a:t>
            </a:r>
          </a:p>
        </p:txBody>
      </p:sp>
      <p:sp>
        <p:nvSpPr>
          <p:cNvPr id="14" name="Content Placeholder 3"/>
          <p:cNvSpPr>
            <a:spLocks noGrp="1" noEditPoints="1"/>
          </p:cNvSpPr>
          <p:nvPr>
            <p:ph sz="quarter" idx="4"/>
          </p:nvPr>
        </p:nvSpPr>
        <p:spPr>
          <a:xfrm>
            <a:off x="4800600" y="2420888"/>
            <a:ext cx="3886200" cy="35814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pitchFamily="2" charset="2"/>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pitchFamily="2"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pitchFamily="2"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pitchFamily="2" charset="2"/>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pitchFamily="2" charset="2"/>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pitchFamily="2" charset="2"/>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pitchFamily="2" charset="2"/>
              <a:buChar char="§"/>
              <a:defRPr kumimoji="0" sz="1800" kern="1200" baseline="0">
                <a:solidFill>
                  <a:schemeClr val="tx1"/>
                </a:solidFill>
                <a:latin typeface="+mn-lt"/>
                <a:ea typeface="+mn-ea"/>
                <a:cs typeface="+mn-cs"/>
              </a:defRPr>
            </a:lvl9pPr>
          </a:lstStyle>
          <a:p>
            <a:pPr marL="282575" lvl="1" indent="-273050">
              <a:buClr>
                <a:schemeClr val="accent2"/>
              </a:buClr>
              <a:buFont typeface="Wingdings" panose="05000000000000000000" pitchFamily="2" charset="2"/>
              <a:buChar char="q"/>
            </a:pPr>
            <a:r>
              <a:rPr lang="en-US" sz="1800" dirty="0"/>
              <a:t>Laptop (Core i5, 8GB RAM, 500GB SSD)</a:t>
            </a:r>
          </a:p>
          <a:p>
            <a:pPr marL="282575" lvl="1" indent="-273050">
              <a:buClr>
                <a:schemeClr val="accent2"/>
              </a:buClr>
              <a:buFont typeface="Wingdings" panose="05000000000000000000" pitchFamily="2" charset="2"/>
              <a:buChar char="q"/>
            </a:pPr>
            <a:r>
              <a:rPr lang="en-US" sz="1800" dirty="0"/>
              <a:t>Backup Hard drive (250 GB)</a:t>
            </a:r>
          </a:p>
          <a:p>
            <a:pPr marL="282575" lvl="1" indent="-273050">
              <a:buClr>
                <a:schemeClr val="accent2"/>
              </a:buClr>
              <a:buFont typeface="Wingdings" panose="05000000000000000000" pitchFamily="2" charset="2"/>
              <a:buChar char="q"/>
            </a:pPr>
            <a:r>
              <a:rPr lang="en-US" sz="1800" dirty="0"/>
              <a:t>USB</a:t>
            </a:r>
          </a:p>
          <a:p>
            <a:pPr marL="282575" lvl="1" indent="-273050">
              <a:buClr>
                <a:schemeClr val="accent2"/>
              </a:buClr>
              <a:buFont typeface="Wingdings" panose="05000000000000000000" pitchFamily="2" charset="2"/>
              <a:buChar char="q"/>
            </a:pPr>
            <a:r>
              <a:rPr lang="en-US" sz="1800" dirty="0"/>
              <a:t>Internet Device</a:t>
            </a:r>
          </a:p>
        </p:txBody>
      </p:sp>
    </p:spTree>
    <p:extLst>
      <p:ext uri="{BB962C8B-B14F-4D97-AF65-F5344CB8AC3E}">
        <p14:creationId xmlns:p14="http://schemas.microsoft.com/office/powerpoint/2010/main" val="260392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B0CF3-87FE-03E6-9939-84AAD39658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4B0F83-ECA5-9EE7-0F85-7BA6D1BEACE6}"/>
              </a:ext>
            </a:extLst>
          </p:cNvPr>
          <p:cNvSpPr>
            <a:spLocks noGrp="1"/>
          </p:cNvSpPr>
          <p:nvPr>
            <p:ph type="title"/>
          </p:nvPr>
        </p:nvSpPr>
        <p:spPr/>
        <p:txBody>
          <a:bodyPr/>
          <a:lstStyle/>
          <a:p>
            <a:r>
              <a:rPr lang="en-US" dirty="0"/>
              <a:t>Project Screens</a:t>
            </a:r>
          </a:p>
        </p:txBody>
      </p:sp>
      <p:sp>
        <p:nvSpPr>
          <p:cNvPr id="3" name="Date Placeholder 2">
            <a:extLst>
              <a:ext uri="{FF2B5EF4-FFF2-40B4-BE49-F238E27FC236}">
                <a16:creationId xmlns:a16="http://schemas.microsoft.com/office/drawing/2014/main" id="{1FCC7C99-DC77-0D0E-279D-23607BB4582F}"/>
              </a:ext>
            </a:extLst>
          </p:cNvPr>
          <p:cNvSpPr>
            <a:spLocks noGrp="1"/>
          </p:cNvSpPr>
          <p:nvPr>
            <p:ph type="dt" sz="half" idx="10"/>
          </p:nvPr>
        </p:nvSpPr>
        <p:spPr/>
        <p:txBody>
          <a:bodyPr/>
          <a:lstStyle/>
          <a:p>
            <a:r>
              <a:rPr lang="en-US"/>
              <a:t>CS-FYP    Hamdard University </a:t>
            </a:r>
            <a:endParaRPr lang="en-US" dirty="0"/>
          </a:p>
        </p:txBody>
      </p:sp>
      <p:sp>
        <p:nvSpPr>
          <p:cNvPr id="5" name="Slide Number Placeholder 4">
            <a:extLst>
              <a:ext uri="{FF2B5EF4-FFF2-40B4-BE49-F238E27FC236}">
                <a16:creationId xmlns:a16="http://schemas.microsoft.com/office/drawing/2014/main" id="{8C49A00D-5BF3-5035-8357-EE388C48C362}"/>
              </a:ext>
            </a:extLst>
          </p:cNvPr>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7" name="Picture 6">
            <a:extLst>
              <a:ext uri="{FF2B5EF4-FFF2-40B4-BE49-F238E27FC236}">
                <a16:creationId xmlns:a16="http://schemas.microsoft.com/office/drawing/2014/main" id="{0A193BD0-9190-87FD-16D1-126D9BDB99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833880"/>
            <a:ext cx="1947513" cy="3881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87F96E7-98F0-770F-7C2E-4443001789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8243" y="1792312"/>
            <a:ext cx="1947513" cy="3888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4F611C7C-D2D4-9BE2-759D-6E33078A6C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2086" y="1786625"/>
            <a:ext cx="1947512" cy="3892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F2034275-DB3F-120B-268D-7519DF670271}"/>
              </a:ext>
            </a:extLst>
          </p:cNvPr>
          <p:cNvSpPr txBox="1">
            <a:spLocks/>
          </p:cNvSpPr>
          <p:nvPr/>
        </p:nvSpPr>
        <p:spPr>
          <a:xfrm>
            <a:off x="630845" y="6416675"/>
            <a:ext cx="5410200" cy="288925"/>
          </a:xfrm>
          <a:prstGeom prst="rect">
            <a:avLst/>
          </a:prstGeom>
          <a:solidFill>
            <a:srgbClr val="F86308"/>
          </a:solidFill>
        </p:spPr>
        <p:txBody>
          <a:bodyPr vert="horz" anchor="ctr"/>
          <a:lstStyle>
            <a:defPPr>
              <a:defRPr lang="en-US"/>
            </a:defPPr>
            <a:lvl1pPr marL="0" algn="l" defTabSz="914400" rtl="0" eaLnBrk="1" latinLnBrk="0" hangingPunct="1">
              <a:defRPr kumimoji="0" sz="14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SNEAKER VISION</a:t>
            </a:r>
            <a:endParaRPr lang="en-US" dirty="0"/>
          </a:p>
        </p:txBody>
      </p:sp>
    </p:spTree>
    <p:extLst>
      <p:ext uri="{BB962C8B-B14F-4D97-AF65-F5344CB8AC3E}">
        <p14:creationId xmlns:p14="http://schemas.microsoft.com/office/powerpoint/2010/main" val="86826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720C-294F-F799-65CF-6ED6BC68B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A29D8-C2C3-1417-269A-0DE7BA4FE1B3}"/>
              </a:ext>
            </a:extLst>
          </p:cNvPr>
          <p:cNvSpPr>
            <a:spLocks noGrp="1"/>
          </p:cNvSpPr>
          <p:nvPr>
            <p:ph type="title"/>
          </p:nvPr>
        </p:nvSpPr>
        <p:spPr/>
        <p:txBody>
          <a:bodyPr/>
          <a:lstStyle/>
          <a:p>
            <a:r>
              <a:rPr lang="en-US" dirty="0"/>
              <a:t>Project Screens</a:t>
            </a:r>
          </a:p>
        </p:txBody>
      </p:sp>
      <p:sp>
        <p:nvSpPr>
          <p:cNvPr id="3" name="Date Placeholder 2">
            <a:extLst>
              <a:ext uri="{FF2B5EF4-FFF2-40B4-BE49-F238E27FC236}">
                <a16:creationId xmlns:a16="http://schemas.microsoft.com/office/drawing/2014/main" id="{FB35530E-5FB5-454A-94ED-5169058AAD0E}"/>
              </a:ext>
            </a:extLst>
          </p:cNvPr>
          <p:cNvSpPr>
            <a:spLocks noGrp="1"/>
          </p:cNvSpPr>
          <p:nvPr>
            <p:ph type="dt" sz="half" idx="10"/>
          </p:nvPr>
        </p:nvSpPr>
        <p:spPr/>
        <p:txBody>
          <a:bodyPr/>
          <a:lstStyle/>
          <a:p>
            <a:r>
              <a:rPr lang="en-US"/>
              <a:t>CS-FYP    Hamdard University </a:t>
            </a:r>
            <a:endParaRPr lang="en-US" dirty="0"/>
          </a:p>
        </p:txBody>
      </p:sp>
      <p:sp>
        <p:nvSpPr>
          <p:cNvPr id="5" name="Slide Number Placeholder 4">
            <a:extLst>
              <a:ext uri="{FF2B5EF4-FFF2-40B4-BE49-F238E27FC236}">
                <a16:creationId xmlns:a16="http://schemas.microsoft.com/office/drawing/2014/main" id="{56B7DC35-8746-E7A0-008A-4B7D70FC6842}"/>
              </a:ext>
            </a:extLst>
          </p:cNvPr>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6" name="Picture 5">
            <a:extLst>
              <a:ext uri="{FF2B5EF4-FFF2-40B4-BE49-F238E27FC236}">
                <a16:creationId xmlns:a16="http://schemas.microsoft.com/office/drawing/2014/main" id="{519BFE81-6255-8B52-EC84-7B6F6274D6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28800"/>
            <a:ext cx="1944666" cy="4191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D2C54603-9990-4465-B43D-C823B7BF95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017" b="12008"/>
          <a:stretch/>
        </p:blipFill>
        <p:spPr bwMode="auto">
          <a:xfrm>
            <a:off x="3581400" y="1835784"/>
            <a:ext cx="2149793" cy="40087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E6BB873-6808-4D19-F663-EC9B5CCFD28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2885" y="1828800"/>
            <a:ext cx="2015148" cy="40087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Footer Placeholder 3">
            <a:extLst>
              <a:ext uri="{FF2B5EF4-FFF2-40B4-BE49-F238E27FC236}">
                <a16:creationId xmlns:a16="http://schemas.microsoft.com/office/drawing/2014/main" id="{4B4CFB4C-0D95-310C-3F6D-36B0DC4CB16D}"/>
              </a:ext>
            </a:extLst>
          </p:cNvPr>
          <p:cNvSpPr>
            <a:spLocks noGrp="1"/>
          </p:cNvSpPr>
          <p:nvPr>
            <p:ph type="ftr" sz="quarter" idx="11"/>
          </p:nvPr>
        </p:nvSpPr>
        <p:spPr>
          <a:xfrm>
            <a:off x="609600" y="6400800"/>
            <a:ext cx="5410200" cy="288925"/>
          </a:xfrm>
        </p:spPr>
        <p:txBody>
          <a:bodyPr/>
          <a:lstStyle/>
          <a:p>
            <a:r>
              <a:rPr lang="en-US"/>
              <a:t>Project Name Here</a:t>
            </a:r>
            <a:endParaRPr lang="en-US" dirty="0"/>
          </a:p>
        </p:txBody>
      </p:sp>
      <p:sp>
        <p:nvSpPr>
          <p:cNvPr id="13" name="Footer Placeholder 3">
            <a:extLst>
              <a:ext uri="{FF2B5EF4-FFF2-40B4-BE49-F238E27FC236}">
                <a16:creationId xmlns:a16="http://schemas.microsoft.com/office/drawing/2014/main" id="{D530734B-1841-372C-7285-B38A802E67FD}"/>
              </a:ext>
            </a:extLst>
          </p:cNvPr>
          <p:cNvSpPr txBox="1">
            <a:spLocks/>
          </p:cNvSpPr>
          <p:nvPr/>
        </p:nvSpPr>
        <p:spPr>
          <a:xfrm>
            <a:off x="609601" y="6400800"/>
            <a:ext cx="5410200" cy="288925"/>
          </a:xfrm>
          <a:prstGeom prst="rect">
            <a:avLst/>
          </a:prstGeom>
          <a:solidFill>
            <a:srgbClr val="F86308"/>
          </a:solidFill>
        </p:spPr>
        <p:txBody>
          <a:bodyPr vert="horz" anchor="ctr"/>
          <a:lstStyle>
            <a:defPPr>
              <a:defRPr lang="en-US"/>
            </a:defPPr>
            <a:lvl1pPr marL="0" algn="l" defTabSz="914400" rtl="0" eaLnBrk="1" latinLnBrk="0" hangingPunct="1">
              <a:defRPr kumimoji="0" sz="14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SNEAKER VISION</a:t>
            </a:r>
            <a:endParaRPr lang="en-US" dirty="0"/>
          </a:p>
        </p:txBody>
      </p:sp>
    </p:spTree>
    <p:extLst>
      <p:ext uri="{BB962C8B-B14F-4D97-AF65-F5344CB8AC3E}">
        <p14:creationId xmlns:p14="http://schemas.microsoft.com/office/powerpoint/2010/main" val="357206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F1A04-4FB8-293F-ECB1-140591031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B8FD9-8962-3A1A-E3E4-11A3C5FE8286}"/>
              </a:ext>
            </a:extLst>
          </p:cNvPr>
          <p:cNvSpPr>
            <a:spLocks noGrp="1"/>
          </p:cNvSpPr>
          <p:nvPr>
            <p:ph type="title"/>
          </p:nvPr>
        </p:nvSpPr>
        <p:spPr/>
        <p:txBody>
          <a:bodyPr/>
          <a:lstStyle/>
          <a:p>
            <a:r>
              <a:rPr lang="en-US" dirty="0"/>
              <a:t>Project Logo</a:t>
            </a:r>
          </a:p>
        </p:txBody>
      </p:sp>
      <p:sp>
        <p:nvSpPr>
          <p:cNvPr id="3" name="Date Placeholder 2">
            <a:extLst>
              <a:ext uri="{FF2B5EF4-FFF2-40B4-BE49-F238E27FC236}">
                <a16:creationId xmlns:a16="http://schemas.microsoft.com/office/drawing/2014/main" id="{8C926F99-5DD1-907B-80CB-0A944D6AD4FF}"/>
              </a:ext>
            </a:extLst>
          </p:cNvPr>
          <p:cNvSpPr>
            <a:spLocks noGrp="1"/>
          </p:cNvSpPr>
          <p:nvPr>
            <p:ph type="dt" sz="half" idx="10"/>
          </p:nvPr>
        </p:nvSpPr>
        <p:spPr/>
        <p:txBody>
          <a:bodyPr/>
          <a:lstStyle/>
          <a:p>
            <a:r>
              <a:rPr lang="en-US"/>
              <a:t>CS-FYP    Hamdard University </a:t>
            </a:r>
            <a:endParaRPr lang="en-US" dirty="0"/>
          </a:p>
        </p:txBody>
      </p:sp>
      <p:sp>
        <p:nvSpPr>
          <p:cNvPr id="5" name="Slide Number Placeholder 4">
            <a:extLst>
              <a:ext uri="{FF2B5EF4-FFF2-40B4-BE49-F238E27FC236}">
                <a16:creationId xmlns:a16="http://schemas.microsoft.com/office/drawing/2014/main" id="{E2AB06FF-1426-6E32-4E2A-31C7D7285581}"/>
              </a:ext>
            </a:extLst>
          </p:cNvPr>
          <p:cNvSpPr>
            <a:spLocks noGrp="1"/>
          </p:cNvSpPr>
          <p:nvPr>
            <p:ph type="sldNum" sz="quarter" idx="12"/>
          </p:nvPr>
        </p:nvSpPr>
        <p:spPr/>
        <p:txBody>
          <a:bodyPr/>
          <a:lstStyle/>
          <a:p>
            <a:fld id="{9EBC64C3-3FC7-4C40-910B-2643F037F02C}" type="slidenum">
              <a:rPr lang="en-US" smtClean="0"/>
              <a:pPr/>
              <a:t>18</a:t>
            </a:fld>
            <a:endParaRPr lang="en-US" dirty="0"/>
          </a:p>
        </p:txBody>
      </p:sp>
      <p:sp>
        <p:nvSpPr>
          <p:cNvPr id="10" name="Footer Placeholder 3">
            <a:extLst>
              <a:ext uri="{FF2B5EF4-FFF2-40B4-BE49-F238E27FC236}">
                <a16:creationId xmlns:a16="http://schemas.microsoft.com/office/drawing/2014/main" id="{C56FD4E2-5556-C98C-0EA0-80B0DC7F66CE}"/>
              </a:ext>
            </a:extLst>
          </p:cNvPr>
          <p:cNvSpPr>
            <a:spLocks noGrp="1"/>
          </p:cNvSpPr>
          <p:nvPr>
            <p:ph type="ftr" sz="quarter" idx="11"/>
          </p:nvPr>
        </p:nvSpPr>
        <p:spPr>
          <a:xfrm>
            <a:off x="609600" y="6400800"/>
            <a:ext cx="5410200" cy="288925"/>
          </a:xfrm>
        </p:spPr>
        <p:txBody>
          <a:bodyPr/>
          <a:lstStyle/>
          <a:p>
            <a:r>
              <a:rPr lang="en-US"/>
              <a:t>Project Name Here</a:t>
            </a:r>
            <a:endParaRPr lang="en-US" dirty="0"/>
          </a:p>
        </p:txBody>
      </p:sp>
      <p:sp>
        <p:nvSpPr>
          <p:cNvPr id="13" name="Footer Placeholder 3">
            <a:extLst>
              <a:ext uri="{FF2B5EF4-FFF2-40B4-BE49-F238E27FC236}">
                <a16:creationId xmlns:a16="http://schemas.microsoft.com/office/drawing/2014/main" id="{BB40BAAD-2BAD-64F1-0997-40A907E2FCBA}"/>
              </a:ext>
            </a:extLst>
          </p:cNvPr>
          <p:cNvSpPr txBox="1">
            <a:spLocks/>
          </p:cNvSpPr>
          <p:nvPr/>
        </p:nvSpPr>
        <p:spPr>
          <a:xfrm>
            <a:off x="609601" y="6400800"/>
            <a:ext cx="5410200" cy="288925"/>
          </a:xfrm>
          <a:prstGeom prst="rect">
            <a:avLst/>
          </a:prstGeom>
          <a:solidFill>
            <a:srgbClr val="F86308"/>
          </a:solidFill>
        </p:spPr>
        <p:txBody>
          <a:bodyPr vert="horz" anchor="ctr"/>
          <a:lstStyle>
            <a:defPPr>
              <a:defRPr lang="en-US"/>
            </a:defPPr>
            <a:lvl1pPr marL="0" algn="l" defTabSz="914400" rtl="0" eaLnBrk="1" latinLnBrk="0" hangingPunct="1">
              <a:defRPr kumimoji="0" sz="14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SNEAKER VISION</a:t>
            </a:r>
            <a:endParaRPr lang="en-US" dirty="0"/>
          </a:p>
        </p:txBody>
      </p:sp>
      <p:pic>
        <p:nvPicPr>
          <p:cNvPr id="7" name="Picture 6">
            <a:extLst>
              <a:ext uri="{FF2B5EF4-FFF2-40B4-BE49-F238E27FC236}">
                <a16:creationId xmlns:a16="http://schemas.microsoft.com/office/drawing/2014/main" id="{F924C297-122A-E7EF-34A2-28902BB51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24" y="2057400"/>
            <a:ext cx="3447752" cy="3447752"/>
          </a:xfrm>
          <a:prstGeom prst="rect">
            <a:avLst/>
          </a:prstGeom>
        </p:spPr>
      </p:pic>
    </p:spTree>
    <p:extLst>
      <p:ext uri="{BB962C8B-B14F-4D97-AF65-F5344CB8AC3E}">
        <p14:creationId xmlns:p14="http://schemas.microsoft.com/office/powerpoint/2010/main" val="24742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a:xfrm>
            <a:off x="609601" y="1562100"/>
            <a:ext cx="8153400" cy="4495800"/>
          </a:xfrm>
        </p:spPr>
        <p:txBody>
          <a:bodyPr>
            <a:normAutofit/>
          </a:bodyPr>
          <a:lstStyle/>
          <a:p>
            <a:pPr marL="0" indent="0">
              <a:buNone/>
            </a:pPr>
            <a:r>
              <a:rPr lang="en-US" sz="1600" b="1" dirty="0"/>
              <a:t> </a:t>
            </a:r>
            <a:endParaRPr lang="en-US" sz="1600" dirty="0"/>
          </a:p>
          <a:p>
            <a:pPr lvl="0"/>
            <a:r>
              <a:rPr lang="en-US" sz="1600" dirty="0" err="1"/>
              <a:t>Caboni</a:t>
            </a:r>
            <a:r>
              <a:rPr lang="en-US" sz="1600" dirty="0"/>
              <a:t>, F., &amp; Lucia </a:t>
            </a:r>
            <a:r>
              <a:rPr lang="en-US" sz="1600" dirty="0" err="1"/>
              <a:t>Pizzichini</a:t>
            </a:r>
            <a:r>
              <a:rPr lang="en-US" sz="1600" dirty="0"/>
              <a:t> . (2022, June 28). </a:t>
            </a:r>
            <a:r>
              <a:rPr lang="en-US" sz="1600" i="1" dirty="0"/>
              <a:t>Emerald Insight </a:t>
            </a:r>
            <a:r>
              <a:rPr lang="en-US" sz="1600" dirty="0"/>
              <a:t>. Retrieved from Emerald: https://</a:t>
            </a:r>
            <a:r>
              <a:rPr lang="en-US" sz="1600" dirty="0">
                <a:hlinkClick r:id="rId2"/>
              </a:rPr>
              <a:t>www.emerald.com/insight/content/doi/10.1108/IJRDM-10-2021-</a:t>
            </a:r>
            <a:r>
              <a:rPr lang="en-US" sz="1600" dirty="0"/>
              <a:t> 0509/full/html </a:t>
            </a:r>
          </a:p>
          <a:p>
            <a:pPr lvl="0"/>
            <a:r>
              <a:rPr lang="en-US" sz="1600" dirty="0"/>
              <a:t>Chen, S.-C., Tung-Hsiang Chou, </a:t>
            </a:r>
            <a:r>
              <a:rPr lang="en-US" sz="1600" dirty="0" err="1"/>
              <a:t>Tanaporn</a:t>
            </a:r>
            <a:r>
              <a:rPr lang="en-US" sz="1600" dirty="0"/>
              <a:t> </a:t>
            </a:r>
            <a:r>
              <a:rPr lang="en-US" sz="1600" dirty="0" err="1"/>
              <a:t>Hongsuchon</a:t>
            </a:r>
            <a:r>
              <a:rPr lang="en-US" sz="1600" dirty="0"/>
              <a:t>, </a:t>
            </a:r>
            <a:r>
              <a:rPr lang="en-US" sz="1600" dirty="0" err="1"/>
              <a:t>Athapol</a:t>
            </a:r>
            <a:r>
              <a:rPr lang="en-US" sz="1600" dirty="0"/>
              <a:t> </a:t>
            </a:r>
            <a:r>
              <a:rPr lang="en-US" sz="1600" dirty="0" err="1"/>
              <a:t>Ruangkanjanases</a:t>
            </a:r>
            <a:r>
              <a:rPr lang="en-US" sz="1600" dirty="0"/>
              <a:t>, </a:t>
            </a:r>
            <a:r>
              <a:rPr lang="en-US" sz="1600" dirty="0" err="1"/>
              <a:t>Santhaya</a:t>
            </a:r>
            <a:r>
              <a:rPr lang="en-US" sz="1600" dirty="0"/>
              <a:t> </a:t>
            </a:r>
            <a:r>
              <a:rPr lang="en-US" sz="1600" dirty="0" err="1"/>
              <a:t>Kittikowit</a:t>
            </a:r>
            <a:r>
              <a:rPr lang="en-US" sz="1600" dirty="0"/>
              <a:t> , &amp; </a:t>
            </a:r>
            <a:r>
              <a:rPr lang="en-US" sz="1600" dirty="0" err="1"/>
              <a:t>Tse-Ching</a:t>
            </a:r>
            <a:r>
              <a:rPr lang="en-US" sz="1600" dirty="0"/>
              <a:t> Lee. (7, Feb 2022). </a:t>
            </a:r>
            <a:r>
              <a:rPr lang="en-US" sz="1600" i="1" dirty="0"/>
              <a:t>Emerald Insight </a:t>
            </a:r>
            <a:r>
              <a:rPr lang="en-US" sz="1600" dirty="0"/>
              <a:t>. Retrieved from Emerald : https:/</a:t>
            </a:r>
            <a:r>
              <a:rPr lang="en-US" sz="1600" dirty="0">
                <a:hlinkClick r:id="rId3"/>
              </a:rPr>
              <a:t>/www.emer</a:t>
            </a:r>
            <a:r>
              <a:rPr lang="en-US" sz="1600" dirty="0"/>
              <a:t>a</a:t>
            </a:r>
            <a:r>
              <a:rPr lang="en-US" sz="1600" dirty="0">
                <a:hlinkClick r:id="rId3"/>
              </a:rPr>
              <a:t>ld.com/insight/search?q=Tung-Hsiang%20Chou</a:t>
            </a:r>
            <a:endParaRPr lang="en-US" sz="1600" dirty="0"/>
          </a:p>
          <a:p>
            <a:pPr lvl="0"/>
            <a:r>
              <a:rPr lang="en-US" sz="1600" dirty="0"/>
              <a:t>Wang, C.-H., Yi-Chen Chiang, &amp; Mao-</a:t>
            </a:r>
            <a:r>
              <a:rPr lang="en-US" sz="1600" dirty="0" err="1"/>
              <a:t>Jiun</a:t>
            </a:r>
            <a:r>
              <a:rPr lang="en-US" sz="1600" dirty="0"/>
              <a:t> Wang. (2015, October 23). </a:t>
            </a:r>
            <a:r>
              <a:rPr lang="en-US" sz="1600" i="1" dirty="0"/>
              <a:t>Evaluation of an Augmented Reality Embedded On-line Shopping System</a:t>
            </a:r>
            <a:r>
              <a:rPr lang="en-US" sz="1600" dirty="0"/>
              <a:t>. Retrieved from Science Direct: https://</a:t>
            </a:r>
            <a:r>
              <a:rPr lang="en-US" sz="1600" dirty="0">
                <a:hlinkClick r:id="rId4"/>
              </a:rPr>
              <a:t>www.sciencedirect.com/science/article/pii/S2351978915007672</a:t>
            </a:r>
            <a:r>
              <a:rPr lang="en-US" sz="1600" dirty="0"/>
              <a:t> </a:t>
            </a:r>
          </a:p>
          <a:p>
            <a:pPr lvl="0"/>
            <a:r>
              <a:rPr lang="en-US" sz="1600" dirty="0" err="1"/>
              <a:t>Yoo</a:t>
            </a:r>
            <a:r>
              <a:rPr lang="en-US" sz="1600" dirty="0"/>
              <a:t>, J. (2023, Feb 15). </a:t>
            </a:r>
            <a:r>
              <a:rPr lang="en-US" sz="1600" i="1" dirty="0"/>
              <a:t>The effects of augmented reality on consumer responses in mobile shopping: The moderating role of task complexity</a:t>
            </a:r>
            <a:r>
              <a:rPr lang="en-US" sz="1600" dirty="0"/>
              <a:t>. Retrieved from </a:t>
            </a:r>
            <a:r>
              <a:rPr lang="en-US" sz="1600" dirty="0" err="1"/>
              <a:t>Natutal</a:t>
            </a:r>
            <a:r>
              <a:rPr lang="en-US" sz="1600" dirty="0"/>
              <a:t> </a:t>
            </a:r>
            <a:r>
              <a:rPr lang="en-US" sz="1600" dirty="0" err="1"/>
              <a:t>Libray</a:t>
            </a:r>
            <a:r>
              <a:rPr lang="en-US" sz="1600" dirty="0"/>
              <a:t> of Medicine: https:/</a:t>
            </a:r>
            <a:r>
              <a:rPr lang="en-US" sz="1600" dirty="0">
                <a:hlinkClick r:id="rId5"/>
              </a:rPr>
              <a:t>/www.ncbi.nlm.nih.gov/pm/articles/PMC9981924/</a:t>
            </a:r>
            <a:endParaRPr lang="en-US" sz="1600" dirty="0"/>
          </a:p>
          <a:p>
            <a:pPr marL="0" indent="0">
              <a:buNone/>
            </a:pPr>
            <a:endParaRPr lang="en-US" sz="1600" dirty="0"/>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19</a:t>
            </a:fld>
            <a:endParaRPr lang="en-US" dirty="0"/>
          </a:p>
        </p:txBody>
      </p:sp>
      <p:sp>
        <p:nvSpPr>
          <p:cNvPr id="6" name="Date Placeholder 5"/>
          <p:cNvSpPr>
            <a:spLocks noGrp="1"/>
          </p:cNvSpPr>
          <p:nvPr>
            <p:ph type="dt" sz="half" idx="10"/>
          </p:nvPr>
        </p:nvSpPr>
        <p:spPr>
          <a:xfrm>
            <a:off x="6629400" y="6400800"/>
            <a:ext cx="2133600" cy="288925"/>
          </a:xfrm>
        </p:spPr>
        <p:txBody>
          <a:bodyPr/>
          <a:lstStyle/>
          <a:p>
            <a:pPr algn="ctr"/>
            <a:r>
              <a:rPr lang="en-US" sz="1200" dirty="0" err="1"/>
              <a:t>Hamdard</a:t>
            </a:r>
            <a:r>
              <a:rPr lang="en-US" sz="1200" dirty="0"/>
              <a:t> University </a:t>
            </a:r>
          </a:p>
        </p:txBody>
      </p:sp>
      <p:sp>
        <p:nvSpPr>
          <p:cNvPr id="14" name="Rectangle 4"/>
          <p:cNvSpPr>
            <a:spLocks noChangeArrowheads="1"/>
          </p:cNvSpPr>
          <p:nvPr/>
        </p:nvSpPr>
        <p:spPr bwMode="auto">
          <a:xfrm>
            <a:off x="914401" y="3553093"/>
            <a:ext cx="6781799"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0000" lnSpcReduction="20000"/>
          </a:bodyPr>
          <a:lstStyle/>
          <a:p>
            <a:r>
              <a:rPr lang="en-US" dirty="0"/>
              <a:t>Group Introduction </a:t>
            </a:r>
          </a:p>
          <a:p>
            <a:r>
              <a:rPr lang="en-US" dirty="0"/>
              <a:t>Problem Statement </a:t>
            </a:r>
          </a:p>
          <a:p>
            <a:r>
              <a:rPr lang="en-US" dirty="0"/>
              <a:t>Objective</a:t>
            </a:r>
          </a:p>
          <a:p>
            <a:r>
              <a:rPr lang="en-US" dirty="0"/>
              <a:t>Project Scope</a:t>
            </a:r>
          </a:p>
          <a:p>
            <a:r>
              <a:rPr lang="en-US" dirty="0"/>
              <a:t>Big Picture </a:t>
            </a:r>
          </a:p>
          <a:p>
            <a:r>
              <a:rPr lang="en-US" dirty="0"/>
              <a:t>Project methodology</a:t>
            </a:r>
          </a:p>
          <a:p>
            <a:r>
              <a:rPr lang="en-US" dirty="0"/>
              <a:t>Responsibilities of the Team Members</a:t>
            </a:r>
          </a:p>
          <a:p>
            <a:r>
              <a:rPr lang="en-US" sz="3200" dirty="0"/>
              <a:t>Project Milestones</a:t>
            </a:r>
            <a:endParaRPr lang="en-US" dirty="0"/>
          </a:p>
          <a:p>
            <a:r>
              <a:rPr lang="en-US" dirty="0"/>
              <a:t>Project Plan </a:t>
            </a:r>
          </a:p>
          <a:p>
            <a:r>
              <a:rPr lang="en-US" dirty="0"/>
              <a:t>Budget/Costing </a:t>
            </a:r>
          </a:p>
          <a:p>
            <a:r>
              <a:rPr lang="en-US" dirty="0"/>
              <a:t>Tools/Technology</a:t>
            </a:r>
          </a:p>
          <a:p>
            <a:r>
              <a:rPr lang="en-US" dirty="0"/>
              <a:t>FYP Deliverables </a:t>
            </a:r>
          </a:p>
          <a:p>
            <a:r>
              <a:rPr lang="en-US" dirty="0"/>
              <a:t>References</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a:xfrm>
            <a:off x="6705600" y="6400800"/>
            <a:ext cx="2057400" cy="288925"/>
          </a:xfrm>
        </p:spPr>
        <p:txBody>
          <a:bodyPr/>
          <a:lstStyle/>
          <a:p>
            <a:pPr algn="ctr"/>
            <a:r>
              <a:rPr lang="en-US" sz="1200" dirty="0" err="1"/>
              <a:t>Hamdard</a:t>
            </a:r>
            <a:r>
              <a:rPr lang="en-US" sz="1200" dirty="0"/>
              <a:t> University </a:t>
            </a:r>
          </a:p>
        </p:txBody>
      </p:sp>
    </p:spTree>
    <p:extLst>
      <p:ext uri="{BB962C8B-B14F-4D97-AF65-F5344CB8AC3E}">
        <p14:creationId xmlns:p14="http://schemas.microsoft.com/office/powerpoint/2010/main" val="3066281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934200" y="6400800"/>
            <a:ext cx="1828800" cy="304800"/>
          </a:xfrm>
        </p:spPr>
        <p:txBody>
          <a:bodyPr/>
          <a:lstStyle/>
          <a:p>
            <a:pPr algn="ctr"/>
            <a:r>
              <a:rPr lang="en-US" dirty="0"/>
              <a:t>    </a:t>
            </a:r>
            <a:r>
              <a:rPr lang="en-US" sz="1200" dirty="0"/>
              <a:t>Hamdard University </a:t>
            </a:r>
          </a:p>
        </p:txBody>
      </p:sp>
      <p:sp>
        <p:nvSpPr>
          <p:cNvPr id="4" name="Footer Placeholder 3"/>
          <p:cNvSpPr>
            <a:spLocks noGrp="1"/>
          </p:cNvSpPr>
          <p:nvPr>
            <p:ph type="ftr" sz="quarter" idx="11"/>
          </p:nvPr>
        </p:nvSpPr>
        <p:spPr>
          <a:xfrm>
            <a:off x="571472" y="6429396"/>
            <a:ext cx="5410200" cy="288925"/>
          </a:xfrm>
        </p:spPr>
        <p:txBody>
          <a:bodyPr/>
          <a:lstStyle/>
          <a:p>
            <a:r>
              <a:rPr lang="en-US" dirty="0">
                <a:cs typeface="Times New Roman" pitchFamily="18" charset="0"/>
              </a:rPr>
              <a:t>SNEAKER VISION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20</a:t>
            </a:fld>
            <a:endParaRPr lang="en-US" dirty="0"/>
          </a:p>
        </p:txBody>
      </p:sp>
      <p:sp>
        <p:nvSpPr>
          <p:cNvPr id="6" name="Content Placeholder 5"/>
          <p:cNvSpPr>
            <a:spLocks noGrp="1"/>
          </p:cNvSpPr>
          <p:nvPr>
            <p:ph sz="quarter" idx="1"/>
          </p:nvPr>
        </p:nvSpPr>
        <p:spPr>
          <a:xfrm>
            <a:off x="609601" y="2895600"/>
            <a:ext cx="8153400" cy="2133600"/>
          </a:xfrm>
        </p:spPr>
        <p:txBody>
          <a:bodyPr>
            <a:noAutofit/>
          </a:bodyPr>
          <a:lstStyle/>
          <a:p>
            <a:pPr marL="0" indent="0" algn="ctr">
              <a:buNone/>
            </a:pPr>
            <a:r>
              <a:rPr lang="en-US" sz="11500" dirty="0"/>
              <a:t>Thank You!</a:t>
            </a:r>
          </a:p>
        </p:txBody>
      </p:sp>
    </p:spTree>
    <p:extLst>
      <p:ext uri="{BB962C8B-B14F-4D97-AF65-F5344CB8AC3E}">
        <p14:creationId xmlns:p14="http://schemas.microsoft.com/office/powerpoint/2010/main" val="7266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Date Placeholder 2"/>
          <p:cNvSpPr>
            <a:spLocks noGrp="1"/>
          </p:cNvSpPr>
          <p:nvPr>
            <p:ph type="dt" sz="half" idx="10"/>
          </p:nvPr>
        </p:nvSpPr>
        <p:spPr>
          <a:xfrm>
            <a:off x="6572264" y="6400800"/>
            <a:ext cx="2190736" cy="304800"/>
          </a:xfrm>
        </p:spPr>
        <p:txBody>
          <a:bodyPr/>
          <a:lstStyle/>
          <a:p>
            <a:pPr algn="ctr"/>
            <a:r>
              <a:rPr lang="en-US" sz="1200" dirty="0" err="1"/>
              <a:t>Hamdard</a:t>
            </a:r>
            <a:r>
              <a:rPr lang="en-US" sz="1200" dirty="0"/>
              <a:t> University </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a:t>
            </a:fld>
            <a:endParaRPr lang="en-US" dirty="0"/>
          </a:p>
        </p:txBody>
      </p:sp>
      <p:sp>
        <p:nvSpPr>
          <p:cNvPr id="6" name="Content Placeholder 5"/>
          <p:cNvSpPr>
            <a:spLocks noGrp="1"/>
          </p:cNvSpPr>
          <p:nvPr>
            <p:ph sz="quarter" idx="1"/>
          </p:nvPr>
        </p:nvSpPr>
        <p:spPr>
          <a:xfrm>
            <a:off x="612648" y="1676400"/>
            <a:ext cx="8153400" cy="4419600"/>
          </a:xfrm>
        </p:spPr>
        <p:txBody>
          <a:bodyPr>
            <a:normAutofit/>
          </a:bodyPr>
          <a:lstStyle/>
          <a:p>
            <a:pPr marL="0" indent="0">
              <a:buNone/>
            </a:pPr>
            <a:r>
              <a:rPr lang="en-US" sz="1800" b="1" dirty="0"/>
              <a:t>Group Members.</a:t>
            </a:r>
          </a:p>
          <a:p>
            <a:r>
              <a:rPr lang="en-US" sz="1800" dirty="0"/>
              <a:t>Abdul </a:t>
            </a:r>
            <a:r>
              <a:rPr lang="en-US" sz="1800" dirty="0" err="1"/>
              <a:t>Basit</a:t>
            </a:r>
            <a:r>
              <a:rPr lang="en-US" sz="1800" dirty="0"/>
              <a:t> </a:t>
            </a:r>
            <a:r>
              <a:rPr lang="en-US" sz="1800" dirty="0" err="1"/>
              <a:t>Abbasi</a:t>
            </a:r>
            <a:endParaRPr lang="en-US" sz="1800" dirty="0"/>
          </a:p>
          <a:p>
            <a:r>
              <a:rPr lang="en-US" sz="1800" dirty="0"/>
              <a:t>Muhammad </a:t>
            </a:r>
            <a:r>
              <a:rPr lang="en-US" sz="1800" dirty="0" err="1"/>
              <a:t>Rizwan</a:t>
            </a:r>
            <a:r>
              <a:rPr lang="en-US" sz="1800" dirty="0"/>
              <a:t> </a:t>
            </a:r>
          </a:p>
          <a:p>
            <a:r>
              <a:rPr lang="en-US" sz="1800" dirty="0"/>
              <a:t>Minahil khan</a:t>
            </a:r>
          </a:p>
          <a:p>
            <a:pPr marL="0" indent="0">
              <a:buNone/>
            </a:pPr>
            <a:endParaRPr lang="en-US" sz="1800" dirty="0"/>
          </a:p>
          <a:p>
            <a:pPr marL="0" indent="0">
              <a:buNone/>
            </a:pPr>
            <a:r>
              <a:rPr lang="en-US" sz="1800" b="1" dirty="0"/>
              <a:t>Supervisor : Waqas pasha </a:t>
            </a:r>
          </a:p>
          <a:p>
            <a:r>
              <a:rPr lang="en-US" sz="1800" dirty="0"/>
              <a:t> </a:t>
            </a:r>
            <a:r>
              <a:rPr lang="en-US" sz="1800" b="1" dirty="0"/>
              <a:t>Why we selected him as supervisor ?</a:t>
            </a:r>
          </a:p>
          <a:p>
            <a:pPr marL="0" indent="0">
              <a:buNone/>
            </a:pPr>
            <a:r>
              <a:rPr lang="en-US" sz="1800" dirty="0"/>
              <a:t>Sir Waqas was nominated as our  FYP supervisor due to his effective experience and expertise in teaching varied courses at several universities. His exceptional interpersonal skills and aptitude to manage problems efficiently deserve recognition. Additionally, as a senior faculty member and his industrial connections.</a:t>
            </a:r>
          </a:p>
        </p:txBody>
      </p:sp>
    </p:spTree>
    <p:extLst>
      <p:ext uri="{BB962C8B-B14F-4D97-AF65-F5344CB8AC3E}">
        <p14:creationId xmlns:p14="http://schemas.microsoft.com/office/powerpoint/2010/main" val="263461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 </a:t>
            </a:r>
          </a:p>
        </p:txBody>
      </p:sp>
      <p:sp>
        <p:nvSpPr>
          <p:cNvPr id="3" name="Content Placeholder 2"/>
          <p:cNvSpPr>
            <a:spLocks noGrp="1"/>
          </p:cNvSpPr>
          <p:nvPr>
            <p:ph sz="quarter" idx="1"/>
          </p:nvPr>
        </p:nvSpPr>
        <p:spPr>
          <a:xfrm>
            <a:off x="612648" y="1600200"/>
            <a:ext cx="8150352" cy="4800600"/>
          </a:xfrm>
        </p:spPr>
        <p:txBody>
          <a:bodyPr>
            <a:normAutofit/>
          </a:bodyPr>
          <a:lstStyle/>
          <a:p>
            <a:r>
              <a:rPr lang="en-US" sz="2000" b="1" dirty="0"/>
              <a:t>Problem Statement:</a:t>
            </a:r>
          </a:p>
          <a:p>
            <a:pPr marL="0" indent="0">
              <a:buNone/>
            </a:pPr>
            <a:r>
              <a:rPr lang="en-US" sz="1800" dirty="0"/>
              <a:t>Many consumer face  challenges when purchasing sneaker online, including sizing discrepancies and dissatisfaction due to differences between product image and the actual product received</a:t>
            </a:r>
            <a:r>
              <a:rPr lang="en-US" sz="2000" dirty="0"/>
              <a:t>.</a:t>
            </a:r>
          </a:p>
          <a:p>
            <a:r>
              <a:rPr lang="en-US" sz="2000" b="1" dirty="0"/>
              <a:t>Impact:</a:t>
            </a:r>
          </a:p>
          <a:p>
            <a:pPr marL="0" indent="0">
              <a:buNone/>
            </a:pPr>
            <a:r>
              <a:rPr lang="en-US" sz="1600" b="1" dirty="0"/>
              <a:t> </a:t>
            </a:r>
            <a:r>
              <a:rPr lang="en-US" sz="1800" dirty="0"/>
              <a:t>These issues lead to increased return rates, impacting user satisfaction and operation efficiency for retailer.</a:t>
            </a:r>
          </a:p>
          <a:p>
            <a:r>
              <a:rPr lang="en-US" sz="2000" b="1" dirty="0"/>
              <a:t>Market Need:</a:t>
            </a:r>
            <a:r>
              <a:rPr lang="en-US" sz="2000" dirty="0"/>
              <a:t> </a:t>
            </a:r>
          </a:p>
          <a:p>
            <a:pPr marL="0" indent="0">
              <a:buNone/>
            </a:pPr>
            <a:r>
              <a:rPr lang="en-US" sz="1800" dirty="0"/>
              <a:t>There is a growing demand for an enhanced online shopping experience that provides accurate preview and reduces the inconvenience of physical store visits.</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a:xfrm>
            <a:off x="6629400" y="6400800"/>
            <a:ext cx="2133600" cy="288925"/>
          </a:xfrm>
        </p:spPr>
        <p:txBody>
          <a:bodyPr/>
          <a:lstStyle/>
          <a:p>
            <a:pPr algn="ctr"/>
            <a:r>
              <a:rPr lang="en-US" sz="1200" dirty="0" err="1"/>
              <a:t>Hamdard</a:t>
            </a:r>
            <a:r>
              <a:rPr lang="en-US" sz="1200" dirty="0"/>
              <a:t> University </a:t>
            </a:r>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normAutofit/>
          </a:bodyPr>
          <a:lstStyle/>
          <a:p>
            <a:r>
              <a:rPr lang="en-US" sz="1800" dirty="0"/>
              <a:t>Our objective is to enhance user convenience by eliminating the need for physical visits to shoe stores. Using augmented reality (AR), we aim to provide accurate virtual try-ons for confident purchasing decisions, offering a reliable preview of how shoes will look and fit. Additionally, we prioritize a user-friendly design, seamless navigation, and a fully optimized mobile application to elevate the shopping experience. By collaborating with retailers, we strive to boost sales through innovative and engaging shopping solutions</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a:xfrm>
            <a:off x="6629400" y="6400800"/>
            <a:ext cx="2133600" cy="288925"/>
          </a:xfrm>
        </p:spPr>
        <p:txBody>
          <a:bodyPr/>
          <a:lstStyle/>
          <a:p>
            <a:pPr algn="ctr"/>
            <a:r>
              <a:rPr lang="en-US" sz="1200" dirty="0" err="1"/>
              <a:t>Hamdard</a:t>
            </a:r>
            <a:r>
              <a:rPr lang="en-US" sz="1200" dirty="0"/>
              <a:t> University </a:t>
            </a:r>
          </a:p>
        </p:txBody>
      </p:sp>
    </p:spTree>
    <p:extLst>
      <p:ext uri="{BB962C8B-B14F-4D97-AF65-F5344CB8AC3E}">
        <p14:creationId xmlns:p14="http://schemas.microsoft.com/office/powerpoint/2010/main" val="7181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 </a:t>
            </a:r>
          </a:p>
        </p:txBody>
      </p:sp>
      <p:sp>
        <p:nvSpPr>
          <p:cNvPr id="3" name="Content Placeholder 2"/>
          <p:cNvSpPr>
            <a:spLocks noGrp="1"/>
          </p:cNvSpPr>
          <p:nvPr>
            <p:ph sz="quarter" idx="1"/>
          </p:nvPr>
        </p:nvSpPr>
        <p:spPr>
          <a:xfrm>
            <a:off x="344424" y="1612582"/>
            <a:ext cx="8153400" cy="4712017"/>
          </a:xfrm>
        </p:spPr>
        <p:txBody>
          <a:bodyPr>
            <a:normAutofit/>
          </a:bodyPr>
          <a:lstStyle/>
          <a:p>
            <a:pPr>
              <a:buFont typeface="Courier New" panose="02070309020205020404" pitchFamily="49" charset="0"/>
              <a:buChar char="o"/>
            </a:pPr>
            <a:r>
              <a:rPr lang="en-US" sz="1800" b="1" dirty="0"/>
              <a:t>User Experience Enhancement:</a:t>
            </a:r>
            <a:r>
              <a:rPr lang="en-US" sz="1800" dirty="0"/>
              <a:t> Develop an intuitive online platform enabling users to seamlessly browse, search, and virtually try on sneakers using augmented reality (AR) technology.</a:t>
            </a:r>
          </a:p>
          <a:p>
            <a:pPr>
              <a:buFont typeface="Courier New" panose="02070309020205020404" pitchFamily="49" charset="0"/>
              <a:buChar char="o"/>
            </a:pPr>
            <a:r>
              <a:rPr lang="en-US" sz="1800" b="1" dirty="0"/>
              <a:t>Comprehensive Product Catalog:</a:t>
            </a:r>
            <a:r>
              <a:rPr lang="en-US" sz="1800" dirty="0"/>
              <a:t> Create a detailed sneaker catalog with product descriptions, high-quality images, and real-time availability updates.</a:t>
            </a:r>
          </a:p>
          <a:p>
            <a:pPr>
              <a:buFont typeface="Courier New" panose="02070309020205020404" pitchFamily="49" charset="0"/>
              <a:buChar char="o"/>
            </a:pPr>
            <a:r>
              <a:rPr lang="en-US" sz="1800" b="1" dirty="0"/>
              <a:t>Secure Transactions:</a:t>
            </a:r>
            <a:r>
              <a:rPr lang="en-US" sz="1800" dirty="0"/>
              <a:t> Integrate a secure payment gateway to ensure seamless and safe purchasing experiences.</a:t>
            </a:r>
          </a:p>
          <a:p>
            <a:pPr>
              <a:buFont typeface="Courier New" panose="02070309020205020404" pitchFamily="49" charset="0"/>
              <a:buChar char="o"/>
            </a:pPr>
            <a:r>
              <a:rPr lang="en-US" sz="1800" b="1" dirty="0"/>
              <a:t>AR Technology Integration:</a:t>
            </a:r>
            <a:r>
              <a:rPr lang="en-US" sz="1800" dirty="0"/>
              <a:t> Implement augmented reality technology to provide users with a virtual try-on feature, enhancing confidence in their purchasing decisions.</a:t>
            </a:r>
          </a:p>
          <a:p>
            <a:pPr marL="0" indent="0">
              <a:buNone/>
            </a:pPr>
            <a:endParaRPr lang="en-US" sz="1800" b="1" dirty="0"/>
          </a:p>
          <a:p>
            <a:pPr>
              <a:buFont typeface="Courier New" panose="02070309020205020404" pitchFamily="49" charset="0"/>
              <a:buChar char="o"/>
            </a:pPr>
            <a:endParaRPr lang="en-US" sz="1800" dirty="0"/>
          </a:p>
        </p:txBody>
      </p:sp>
      <p:sp>
        <p:nvSpPr>
          <p:cNvPr id="4" name="Footer Placeholder 3"/>
          <p:cNvSpPr>
            <a:spLocks noGrp="1"/>
          </p:cNvSpPr>
          <p:nvPr>
            <p:ph type="ftr" sz="quarter" idx="11"/>
          </p:nvPr>
        </p:nvSpPr>
        <p:spPr>
          <a:xfrm>
            <a:off x="533400" y="6413181"/>
            <a:ext cx="5410200" cy="308844"/>
          </a:xfrm>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a:xfrm>
            <a:off x="6629400" y="6400800"/>
            <a:ext cx="2133600" cy="288925"/>
          </a:xfrm>
        </p:spPr>
        <p:txBody>
          <a:bodyPr/>
          <a:lstStyle/>
          <a:p>
            <a:pPr algn="ctr"/>
            <a:r>
              <a:rPr lang="en-US" sz="1200" dirty="0" err="1"/>
              <a:t>Hamdard</a:t>
            </a:r>
            <a:r>
              <a:rPr lang="en-US" sz="1200" dirty="0"/>
              <a:t> University </a:t>
            </a:r>
          </a:p>
        </p:txBody>
      </p:sp>
    </p:spTree>
    <p:extLst>
      <p:ext uri="{BB962C8B-B14F-4D97-AF65-F5344CB8AC3E}">
        <p14:creationId xmlns:p14="http://schemas.microsoft.com/office/powerpoint/2010/main" val="33819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2"/>
                </a:solidFill>
                <a:latin typeface="Twentieth Century"/>
                <a:ea typeface="Twentieth Century"/>
                <a:cs typeface="Twentieth Century"/>
              </a:rPr>
              <a:t>Project Architecture</a:t>
            </a:r>
            <a:endParaRPr lang="en-US" dirty="0"/>
          </a:p>
        </p:txBody>
      </p:sp>
      <p:sp>
        <p:nvSpPr>
          <p:cNvPr id="3" name="Date Placeholder 2"/>
          <p:cNvSpPr>
            <a:spLocks noGrp="1"/>
          </p:cNvSpPr>
          <p:nvPr>
            <p:ph type="dt" sz="half" idx="10"/>
          </p:nvPr>
        </p:nvSpPr>
        <p:spPr>
          <a:xfrm>
            <a:off x="6429388" y="6400800"/>
            <a:ext cx="2333612" cy="304800"/>
          </a:xfrm>
        </p:spPr>
        <p:txBody>
          <a:bodyPr/>
          <a:lstStyle/>
          <a:p>
            <a:pPr algn="ctr"/>
            <a:r>
              <a:rPr lang="en-US" sz="1200" dirty="0"/>
              <a:t>Hamdard University </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7</a:t>
            </a:fld>
            <a:endParaRPr lang="en-US" dirty="0"/>
          </a:p>
        </p:txBody>
      </p:sp>
      <p:sp>
        <p:nvSpPr>
          <p:cNvPr id="6" name="Rectangle 5">
            <a:extLst>
              <a:ext uri="{FF2B5EF4-FFF2-40B4-BE49-F238E27FC236}">
                <a16:creationId xmlns:a16="http://schemas.microsoft.com/office/drawing/2014/main" id="{E67E513A-AC0C-4844-E256-D7B261024D3D}"/>
              </a:ext>
            </a:extLst>
          </p:cNvPr>
          <p:cNvSpPr/>
          <p:nvPr/>
        </p:nvSpPr>
        <p:spPr>
          <a:xfrm>
            <a:off x="4114800" y="4114800"/>
            <a:ext cx="1905001" cy="1600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CF6BA8E-2717-DADE-DA7F-5571DB03F63E}"/>
              </a:ext>
            </a:extLst>
          </p:cNvPr>
          <p:cNvSpPr/>
          <p:nvPr/>
        </p:nvSpPr>
        <p:spPr>
          <a:xfrm rot="21244268">
            <a:off x="4279583" y="4000498"/>
            <a:ext cx="7620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7CD8DE8-344F-51A6-1934-8569415BAB0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74262" y="1600199"/>
            <a:ext cx="4536137" cy="4603073"/>
          </a:xfrm>
          <a:prstGeom prst="rect">
            <a:avLst/>
          </a:prstGeom>
          <a:noFill/>
          <a:ln>
            <a:noFill/>
          </a:ln>
        </p:spPr>
      </p:pic>
    </p:spTree>
    <p:extLst>
      <p:ext uri="{BB962C8B-B14F-4D97-AF65-F5344CB8AC3E}">
        <p14:creationId xmlns:p14="http://schemas.microsoft.com/office/powerpoint/2010/main" val="39641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F9AF8-8AD7-9ED0-DD26-5542A70F3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E43C5-96F3-1D0E-78D6-977225FF5F2C}"/>
              </a:ext>
            </a:extLst>
          </p:cNvPr>
          <p:cNvSpPr>
            <a:spLocks noGrp="1"/>
          </p:cNvSpPr>
          <p:nvPr>
            <p:ph type="title"/>
          </p:nvPr>
        </p:nvSpPr>
        <p:spPr/>
        <p:txBody>
          <a:bodyPr/>
          <a:lstStyle/>
          <a:p>
            <a:r>
              <a:rPr lang="en-US" dirty="0">
                <a:solidFill>
                  <a:schemeClr val="dk2"/>
                </a:solidFill>
                <a:latin typeface="Twentieth Century"/>
                <a:ea typeface="Twentieth Century"/>
                <a:cs typeface="Twentieth Century"/>
              </a:rPr>
              <a:t>Project Flow</a:t>
            </a:r>
            <a:endParaRPr lang="en-US" dirty="0"/>
          </a:p>
        </p:txBody>
      </p:sp>
      <p:sp>
        <p:nvSpPr>
          <p:cNvPr id="3" name="Date Placeholder 2">
            <a:extLst>
              <a:ext uri="{FF2B5EF4-FFF2-40B4-BE49-F238E27FC236}">
                <a16:creationId xmlns:a16="http://schemas.microsoft.com/office/drawing/2014/main" id="{EC94BC52-5DA6-E2A7-4C4D-B61E39FDC2DE}"/>
              </a:ext>
            </a:extLst>
          </p:cNvPr>
          <p:cNvSpPr>
            <a:spLocks noGrp="1"/>
          </p:cNvSpPr>
          <p:nvPr>
            <p:ph type="dt" sz="half" idx="10"/>
          </p:nvPr>
        </p:nvSpPr>
        <p:spPr>
          <a:xfrm>
            <a:off x="6429388" y="6400800"/>
            <a:ext cx="2333612" cy="304800"/>
          </a:xfrm>
        </p:spPr>
        <p:txBody>
          <a:bodyPr/>
          <a:lstStyle/>
          <a:p>
            <a:pPr algn="ctr"/>
            <a:r>
              <a:rPr lang="en-US" sz="1200" dirty="0"/>
              <a:t>Hamdard University </a:t>
            </a:r>
          </a:p>
        </p:txBody>
      </p:sp>
      <p:sp>
        <p:nvSpPr>
          <p:cNvPr id="4" name="Footer Placeholder 3">
            <a:extLst>
              <a:ext uri="{FF2B5EF4-FFF2-40B4-BE49-F238E27FC236}">
                <a16:creationId xmlns:a16="http://schemas.microsoft.com/office/drawing/2014/main" id="{F8908E0D-81B9-5EB6-EC55-B4A52FC4BBF8}"/>
              </a:ext>
            </a:extLst>
          </p:cNvPr>
          <p:cNvSpPr>
            <a:spLocks noGrp="1"/>
          </p:cNvSpPr>
          <p:nvPr>
            <p:ph type="ftr" sz="quarter" idx="11"/>
          </p:nvPr>
        </p:nvSpPr>
        <p:spPr/>
        <p:txBody>
          <a:bodyPr/>
          <a:lstStyle/>
          <a:p>
            <a:r>
              <a:rPr lang="en-US" dirty="0"/>
              <a:t>SNEAKER VISION</a:t>
            </a:r>
          </a:p>
        </p:txBody>
      </p:sp>
      <p:sp>
        <p:nvSpPr>
          <p:cNvPr id="5" name="Slide Number Placeholder 4">
            <a:extLst>
              <a:ext uri="{FF2B5EF4-FFF2-40B4-BE49-F238E27FC236}">
                <a16:creationId xmlns:a16="http://schemas.microsoft.com/office/drawing/2014/main" id="{8FD2A515-263A-844E-4B03-619241AF6015}"/>
              </a:ext>
            </a:extLst>
          </p:cNvPr>
          <p:cNvSpPr>
            <a:spLocks noGrp="1"/>
          </p:cNvSpPr>
          <p:nvPr>
            <p:ph type="sldNum" sz="quarter" idx="12"/>
          </p:nvPr>
        </p:nvSpPr>
        <p:spPr/>
        <p:txBody>
          <a:bodyPr/>
          <a:lstStyle/>
          <a:p>
            <a:fld id="{9EBC64C3-3FC7-4C40-910B-2643F037F02C}" type="slidenum">
              <a:rPr lang="en-US" smtClean="0"/>
              <a:pPr/>
              <a:t>8</a:t>
            </a:fld>
            <a:endParaRPr lang="en-US" dirty="0"/>
          </a:p>
        </p:txBody>
      </p:sp>
      <p:sp>
        <p:nvSpPr>
          <p:cNvPr id="6" name="Rectangle 5">
            <a:extLst>
              <a:ext uri="{FF2B5EF4-FFF2-40B4-BE49-F238E27FC236}">
                <a16:creationId xmlns:a16="http://schemas.microsoft.com/office/drawing/2014/main" id="{DE6BEB0D-661F-847F-9DD4-0E5CFDA905E0}"/>
              </a:ext>
            </a:extLst>
          </p:cNvPr>
          <p:cNvSpPr/>
          <p:nvPr/>
        </p:nvSpPr>
        <p:spPr>
          <a:xfrm>
            <a:off x="4114800" y="4114800"/>
            <a:ext cx="1905001" cy="1600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42C382-0240-C35C-0BF1-C7C3FDBF2788}"/>
              </a:ext>
            </a:extLst>
          </p:cNvPr>
          <p:cNvSpPr/>
          <p:nvPr/>
        </p:nvSpPr>
        <p:spPr>
          <a:xfrm rot="21244268">
            <a:off x="4279583" y="4000498"/>
            <a:ext cx="7620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86A1A8A9-1D05-9374-7848-13923B3957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67001" y="1592856"/>
            <a:ext cx="3853274" cy="4578698"/>
          </a:xfrm>
        </p:spPr>
      </p:pic>
    </p:spTree>
    <p:extLst>
      <p:ext uri="{BB962C8B-B14F-4D97-AF65-F5344CB8AC3E}">
        <p14:creationId xmlns:p14="http://schemas.microsoft.com/office/powerpoint/2010/main" val="381731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Methodology </a:t>
            </a:r>
          </a:p>
        </p:txBody>
      </p:sp>
      <p:sp>
        <p:nvSpPr>
          <p:cNvPr id="4" name="Footer Placeholder 3"/>
          <p:cNvSpPr>
            <a:spLocks noGrp="1"/>
          </p:cNvSpPr>
          <p:nvPr>
            <p:ph type="ftr" sz="quarter" idx="11"/>
          </p:nvPr>
        </p:nvSpPr>
        <p:spPr/>
        <p:txBody>
          <a:bodyPr/>
          <a:lstStyle/>
          <a:p>
            <a:r>
              <a:rPr lang="en-US" dirty="0"/>
              <a:t>SNEAKER VISION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a:xfrm>
            <a:off x="6553200" y="6400800"/>
            <a:ext cx="2209800" cy="288925"/>
          </a:xfrm>
        </p:spPr>
        <p:txBody>
          <a:bodyPr/>
          <a:lstStyle/>
          <a:p>
            <a:pPr algn="ctr"/>
            <a:r>
              <a:rPr lang="en-US" sz="1200" dirty="0" err="1"/>
              <a:t>Hamdard</a:t>
            </a:r>
            <a:r>
              <a:rPr lang="en-US" sz="1200" dirty="0"/>
              <a:t> University </a:t>
            </a:r>
          </a:p>
        </p:txBody>
      </p:sp>
      <p:sp>
        <p:nvSpPr>
          <p:cNvPr id="7" name="Rectangle 1">
            <a:extLst>
              <a:ext uri="{FF2B5EF4-FFF2-40B4-BE49-F238E27FC236}">
                <a16:creationId xmlns:a16="http://schemas.microsoft.com/office/drawing/2014/main" id="{7F4CBCE5-0342-57AE-22C6-D29AB5BA6EC8}"/>
              </a:ext>
            </a:extLst>
          </p:cNvPr>
          <p:cNvSpPr>
            <a:spLocks noGrp="1" noChangeArrowheads="1"/>
          </p:cNvSpPr>
          <p:nvPr>
            <p:ph sz="quarter" idx="1"/>
          </p:nvPr>
        </p:nvSpPr>
        <p:spPr bwMode="auto">
          <a:xfrm>
            <a:off x="504967" y="1824841"/>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Prototype Model Project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Early Functional System</a:t>
            </a:r>
            <a:r>
              <a:rPr kumimoji="0" lang="en-US" altLang="en-US" sz="1400" b="0" i="0" u="none" strike="noStrike" cap="none" normalizeH="0" baseline="0" dirty="0">
                <a:ln>
                  <a:noFill/>
                </a:ln>
                <a:solidFill>
                  <a:schemeClr val="tx1"/>
                </a:solidFill>
                <a:effectLst/>
                <a:latin typeface="Arial" panose="020B0604020202020204" pitchFamily="34" charset="0"/>
              </a:rPr>
              <a:t>: Focus on creating an initial version of the system to gather user feedback and refine requirements.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Preliminary Requirements</a:t>
            </a:r>
            <a:r>
              <a:rPr kumimoji="0" lang="en-US" altLang="en-US" sz="1400" b="0" i="0" u="none" strike="noStrike" cap="none" normalizeH="0" baseline="0" dirty="0">
                <a:ln>
                  <a:noFill/>
                </a:ln>
                <a:solidFill>
                  <a:schemeClr val="tx1"/>
                </a:solidFill>
                <a:effectLst/>
                <a:latin typeface="Arial" panose="020B0604020202020204" pitchFamily="34" charset="0"/>
              </a:rPr>
              <a:t>: Identify and prioritize initial requirements to design a quick prototype.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User Interaction</a:t>
            </a:r>
            <a:r>
              <a:rPr kumimoji="0" lang="en-US" altLang="en-US" sz="1400" b="0" i="0" u="none" strike="noStrike" cap="none" normalizeH="0" baseline="0" dirty="0">
                <a:ln>
                  <a:noFill/>
                </a:ln>
                <a:solidFill>
                  <a:schemeClr val="tx1"/>
                </a:solidFill>
                <a:effectLst/>
                <a:latin typeface="Arial" panose="020B0604020202020204" pitchFamily="34" charset="0"/>
              </a:rPr>
              <a:t>: Allow users and stakeholders to interact with the prototype to gather feedback on functionality, usability, and design.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Iterative Improvements</a:t>
            </a:r>
            <a:r>
              <a:rPr kumimoji="0" lang="en-US" altLang="en-US" sz="1400" b="0" i="0" u="none" strike="noStrike" cap="none" normalizeH="0" baseline="0" dirty="0">
                <a:ln>
                  <a:noFill/>
                </a:ln>
                <a:solidFill>
                  <a:schemeClr val="tx1"/>
                </a:solidFill>
                <a:effectLst/>
                <a:latin typeface="Arial" panose="020B0604020202020204" pitchFamily="34" charset="0"/>
              </a:rPr>
              <a:t>: Refine the prototype based on feedback through multiple iterations to align with user needs.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Validation and Development</a:t>
            </a:r>
            <a:r>
              <a:rPr kumimoji="0" lang="en-US" altLang="en-US" sz="1400" b="0" i="0" u="none" strike="noStrike" cap="none" normalizeH="0" baseline="0" dirty="0">
                <a:ln>
                  <a:noFill/>
                </a:ln>
                <a:solidFill>
                  <a:schemeClr val="tx1"/>
                </a:solidFill>
                <a:effectLst/>
                <a:latin typeface="Arial" panose="020B0604020202020204" pitchFamily="34" charset="0"/>
              </a:rPr>
              <a:t>: Use the validated prototype as a blueprint to develop the final system.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Innovation Testing</a:t>
            </a:r>
            <a:r>
              <a:rPr kumimoji="0" lang="en-US" altLang="en-US" sz="1400" b="0" i="0" u="none" strike="noStrike" cap="none" normalizeH="0" baseline="0" dirty="0">
                <a:ln>
                  <a:noFill/>
                </a:ln>
                <a:solidFill>
                  <a:schemeClr val="tx1"/>
                </a:solidFill>
                <a:effectLst/>
                <a:latin typeface="Arial" panose="020B0604020202020204" pitchFamily="34" charset="0"/>
              </a:rPr>
              <a:t>: Ideal for innovative projects like SneakerVision, where features such as AR and virtual try-ons require user-centric evaluation.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Risk Minimization</a:t>
            </a:r>
            <a:r>
              <a:rPr kumimoji="0" lang="en-US" altLang="en-US" sz="1400" b="0" i="0" u="none" strike="noStrike" cap="none" normalizeH="0" baseline="0" dirty="0">
                <a:ln>
                  <a:noFill/>
                </a:ln>
                <a:solidFill>
                  <a:schemeClr val="tx1"/>
                </a:solidFill>
                <a:effectLst/>
                <a:latin typeface="Arial" panose="020B0604020202020204" pitchFamily="34" charset="0"/>
              </a:rPr>
              <a:t>: The iterative process helps identify and mitigate risks early in development.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Enhanced Collaboration</a:t>
            </a:r>
            <a:r>
              <a:rPr kumimoji="0" lang="en-US" altLang="en-US" sz="1400" b="0" i="0" u="none" strike="noStrike" cap="none" normalizeH="0" baseline="0" dirty="0">
                <a:ln>
                  <a:noFill/>
                </a:ln>
                <a:solidFill>
                  <a:schemeClr val="tx1"/>
                </a:solidFill>
                <a:effectLst/>
                <a:latin typeface="Arial" panose="020B0604020202020204" pitchFamily="34" charset="0"/>
              </a:rPr>
              <a:t>: Encourages teamwork among stakeholders to ensure the product meets expectations. </a:t>
            </a:r>
          </a:p>
          <a:p>
            <a:pPr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User Satisfaction</a:t>
            </a:r>
            <a:r>
              <a:rPr kumimoji="0" lang="en-US" altLang="en-US" sz="1400" b="0" i="0" u="none" strike="noStrike" cap="none" normalizeH="0" baseline="0" dirty="0">
                <a:ln>
                  <a:noFill/>
                </a:ln>
                <a:solidFill>
                  <a:schemeClr val="tx1"/>
                </a:solidFill>
                <a:effectLst/>
                <a:latin typeface="Arial" panose="020B0604020202020204" pitchFamily="34" charset="0"/>
              </a:rPr>
              <a:t>: Ensures the final product delivers a seamless and user-friendly experience. </a:t>
            </a:r>
          </a:p>
        </p:txBody>
      </p:sp>
    </p:spTree>
    <p:extLst>
      <p:ext uri="{BB962C8B-B14F-4D97-AF65-F5344CB8AC3E}">
        <p14:creationId xmlns:p14="http://schemas.microsoft.com/office/powerpoint/2010/main" val="11233751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1633</TotalTime>
  <Words>1247</Words>
  <Application>Microsoft Office PowerPoint</Application>
  <PresentationFormat>On-screen Show (4:3)</PresentationFormat>
  <Paragraphs>236</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Courier New</vt:lpstr>
      <vt:lpstr>Times New Roman</vt:lpstr>
      <vt:lpstr>Tw Cen MT</vt:lpstr>
      <vt:lpstr>Twentieth Century</vt:lpstr>
      <vt:lpstr>Wingdings</vt:lpstr>
      <vt:lpstr>Wingdings 2</vt:lpstr>
      <vt:lpstr>Median</vt:lpstr>
      <vt:lpstr>PowerPoint Presentation</vt:lpstr>
      <vt:lpstr>Summary </vt:lpstr>
      <vt:lpstr>Group Introduction </vt:lpstr>
      <vt:lpstr>Problem Statement </vt:lpstr>
      <vt:lpstr>Objective</vt:lpstr>
      <vt:lpstr>Project Scope </vt:lpstr>
      <vt:lpstr>Project Architecture</vt:lpstr>
      <vt:lpstr>Project Flow</vt:lpstr>
      <vt:lpstr>Project Methodology </vt:lpstr>
      <vt:lpstr>Project Methodology Cont…</vt:lpstr>
      <vt:lpstr>Responsibilities of the Team Members </vt:lpstr>
      <vt:lpstr>Project Milestones</vt:lpstr>
      <vt:lpstr>Project Plan  </vt:lpstr>
      <vt:lpstr>Budget/Costing </vt:lpstr>
      <vt:lpstr>Tools/Technology</vt:lpstr>
      <vt:lpstr>Project Screens</vt:lpstr>
      <vt:lpstr>Project Screens</vt:lpstr>
      <vt:lpstr>Project Logo</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 Abbasi</dc:creator>
  <cp:lastModifiedBy>lenovo</cp:lastModifiedBy>
  <cp:revision>159</cp:revision>
  <cp:lastPrinted>2024-07-29T15:55:04Z</cp:lastPrinted>
  <dcterms:created xsi:type="dcterms:W3CDTF">2015-09-23T05:32:20Z</dcterms:created>
  <dcterms:modified xsi:type="dcterms:W3CDTF">2025-07-01T23:39:30Z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2024-07-28T13:36:40Z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8b72c1ba-d573-4774-84f1-90316fe96686</vt:lpwstr>
  </property>
  <property fmtid="{D5CDD505-2E9C-101B-9397-08002B2CF9AE}" pid="7" name="MSIP_Label_defa4170-0d19-0005-0004-bc88714345d2_ActionId">
    <vt:lpwstr>d80be2fd-08a7-4f08-8812-0e0e40e8b2cf</vt:lpwstr>
  </property>
  <property fmtid="{D5CDD505-2E9C-101B-9397-08002B2CF9AE}" pid="8" name="MSIP_Label_defa4170-0d19-0005-0004-bc88714345d2_ContentBits">
    <vt:lpwstr>0</vt:lpwstr>
  </property>
</Properties>
</file>