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8" r:id="rId9"/>
    <p:sldId id="261" r:id="rId10"/>
    <p:sldId id="269" r:id="rId11"/>
    <p:sldId id="270" r:id="rId12"/>
    <p:sldId id="271" r:id="rId13"/>
    <p:sldId id="265" r:id="rId14"/>
  </p:sldIdLst>
  <p:sldSz cx="14630400" cy="8229600"/>
  <p:notesSz cx="8229600" cy="14630400"/>
  <p:embeddedFontLst>
    <p:embeddedFont>
      <p:font typeface="Gelasio" panose="020B0604020202020204" charset="0"/>
      <p:regular r:id="rId16"/>
    </p:embeddedFont>
    <p:embeddedFont>
      <p:font typeface="Gelasio Semi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91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2474" y="673060"/>
            <a:ext cx="7659052" cy="3659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200"/>
              </a:lnSpc>
              <a:buNone/>
            </a:pPr>
            <a:r>
              <a:rPr lang="en-US" sz="57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Exploratory Data Analysis of Suicide Bombing Attacks in Pakistan</a:t>
            </a:r>
            <a:endParaRPr lang="en-US" sz="5750" dirty="0"/>
          </a:p>
        </p:txBody>
      </p:sp>
      <p:sp>
        <p:nvSpPr>
          <p:cNvPr id="4" name="Text 1"/>
          <p:cNvSpPr/>
          <p:nvPr/>
        </p:nvSpPr>
        <p:spPr>
          <a:xfrm>
            <a:off x="742474" y="4650224"/>
            <a:ext cx="7659052" cy="10608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Key Insights and Actionable Recommendations</a:t>
            </a:r>
            <a:endParaRPr lang="en-US" sz="3300" dirty="0"/>
          </a:p>
        </p:txBody>
      </p:sp>
      <p:sp>
        <p:nvSpPr>
          <p:cNvPr id="7" name="Shape 4"/>
          <p:cNvSpPr/>
          <p:nvPr/>
        </p:nvSpPr>
        <p:spPr>
          <a:xfrm>
            <a:off x="742474" y="7201138"/>
            <a:ext cx="339328" cy="339328"/>
          </a:xfrm>
          <a:prstGeom prst="roundRect">
            <a:avLst>
              <a:gd name="adj" fmla="val 26944684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742474" y="7201138"/>
            <a:ext cx="3191113" cy="3711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050" b="1" dirty="0">
                <a:solidFill>
                  <a:srgbClr val="746558"/>
                </a:solidFill>
                <a:latin typeface="Gelasio Bold" pitchFamily="34" charset="0"/>
                <a:ea typeface="Gelasio Bold" pitchFamily="34" charset="-122"/>
                <a:cs typeface="Gelasio Bold" pitchFamily="34" charset="-120"/>
              </a:rPr>
              <a:t> Basit Siddiqui</a:t>
            </a:r>
            <a:endParaRPr lang="en-US" sz="20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9F28F8-C30E-A8B9-263D-0969C4FEF44F}"/>
              </a:ext>
            </a:extLst>
          </p:cNvPr>
          <p:cNvSpPr/>
          <p:nvPr/>
        </p:nvSpPr>
        <p:spPr>
          <a:xfrm>
            <a:off x="12902085" y="7817618"/>
            <a:ext cx="1567542" cy="281353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7F710F-1460-07FC-9B2A-6BF4E6996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72"/>
            <a:ext cx="14630400" cy="82145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17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EF8AB6B9-F708-8C3B-C815-B1686C037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1519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804D170-359A-3862-5878-525BDE498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14800"/>
            <a:ext cx="7315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8EC386C2-A2C0-C951-F9D3-A710CE6F4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0"/>
            <a:ext cx="727239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CD34EBBC-1E64-0AFB-A786-CF10225B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114800"/>
            <a:ext cx="7315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22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A6C58DF1-4EEC-E5D6-0F4A-C2A22AD10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4630400" cy="822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15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6511" y="515779"/>
            <a:ext cx="13317379" cy="11722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6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Correlation Between Attack Frequency and Casualty Numbers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551004" y="2497621"/>
            <a:ext cx="5603611" cy="7115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plot shows the relationship between the number of attacks and </a:t>
            </a:r>
          </a:p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total casualties across various regions.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551004" y="3603664"/>
            <a:ext cx="5211726" cy="1022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Insight</a:t>
            </a:r>
            <a:r>
              <a:rPr lang="en-US" sz="14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While more attacks often lead to more casualties, </a:t>
            </a:r>
          </a:p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some regions experience fewer but more deadly attacks.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551004" y="4713374"/>
            <a:ext cx="5211726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Actionable Conclusion</a:t>
            </a:r>
            <a:r>
              <a:rPr lang="en-US" sz="14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551004" y="5435488"/>
            <a:ext cx="5709118" cy="884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Recommendation</a:t>
            </a:r>
            <a:r>
              <a:rPr lang="en-US" sz="14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Focus on prevention and rapid response in </a:t>
            </a:r>
          </a:p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regions where a small number of attacks lead to high casualty rates.</a:t>
            </a:r>
            <a:endParaRPr lang="en-US" sz="145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FC2CC4-EFB3-A6DA-7DB7-D3F5A97B4453}"/>
              </a:ext>
            </a:extLst>
          </p:cNvPr>
          <p:cNvSpPr/>
          <p:nvPr/>
        </p:nvSpPr>
        <p:spPr>
          <a:xfrm>
            <a:off x="12902085" y="7817618"/>
            <a:ext cx="1567542" cy="281353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EEC505E-43FE-A8C1-9AA9-04BC160B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5" y="1444228"/>
            <a:ext cx="7241304" cy="573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71260" y="757833"/>
            <a:ext cx="5606891" cy="700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Introduction</a:t>
            </a:r>
            <a:endParaRPr lang="en-US" sz="4400" dirty="0"/>
          </a:p>
        </p:txBody>
      </p:sp>
      <p:sp>
        <p:nvSpPr>
          <p:cNvPr id="5" name="Text 2"/>
          <p:cNvSpPr/>
          <p:nvPr/>
        </p:nvSpPr>
        <p:spPr>
          <a:xfrm>
            <a:off x="6271260" y="1964591"/>
            <a:ext cx="7574280" cy="1076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Objective: To analyze attack trends, identify high-risk regions, understand demographic impacts, and provide actionable insights for improving security measures.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71260" y="3987284"/>
            <a:ext cx="504587" cy="504587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7" name="Text 4"/>
          <p:cNvSpPr/>
          <p:nvPr/>
        </p:nvSpPr>
        <p:spPr>
          <a:xfrm>
            <a:off x="6444139" y="4071342"/>
            <a:ext cx="158710" cy="336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7000042" y="3987284"/>
            <a:ext cx="2803446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Dataset Overview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00042" y="4472226"/>
            <a:ext cx="6845498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Comprehensive collection of suicide bombing attacks in Pakistan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71260" y="5307568"/>
            <a:ext cx="504587" cy="504587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1" name="Text 8"/>
          <p:cNvSpPr/>
          <p:nvPr/>
        </p:nvSpPr>
        <p:spPr>
          <a:xfrm>
            <a:off x="6421636" y="5391626"/>
            <a:ext cx="203835" cy="336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600" dirty="0"/>
          </a:p>
        </p:txBody>
      </p:sp>
      <p:sp>
        <p:nvSpPr>
          <p:cNvPr id="12" name="Text 9"/>
          <p:cNvSpPr/>
          <p:nvPr/>
        </p:nvSpPr>
        <p:spPr>
          <a:xfrm>
            <a:off x="7000042" y="5307568"/>
            <a:ext cx="2803446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Analysis Goals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7000042" y="5792510"/>
            <a:ext cx="6845498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Identify trends, high-risk areas, and demographic impacts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6271260" y="6627852"/>
            <a:ext cx="504587" cy="504587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5" name="Text 12"/>
          <p:cNvSpPr/>
          <p:nvPr/>
        </p:nvSpPr>
        <p:spPr>
          <a:xfrm>
            <a:off x="6422231" y="6711910"/>
            <a:ext cx="202644" cy="336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600" dirty="0"/>
          </a:p>
        </p:txBody>
      </p:sp>
      <p:sp>
        <p:nvSpPr>
          <p:cNvPr id="16" name="Text 13"/>
          <p:cNvSpPr/>
          <p:nvPr/>
        </p:nvSpPr>
        <p:spPr>
          <a:xfrm>
            <a:off x="7000042" y="6627852"/>
            <a:ext cx="2803446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Actionable Insights</a:t>
            </a:r>
            <a:endParaRPr lang="en-US" sz="2200" dirty="0"/>
          </a:p>
        </p:txBody>
      </p:sp>
      <p:sp>
        <p:nvSpPr>
          <p:cNvPr id="17" name="Text 14"/>
          <p:cNvSpPr/>
          <p:nvPr/>
        </p:nvSpPr>
        <p:spPr>
          <a:xfrm>
            <a:off x="7000042" y="7112794"/>
            <a:ext cx="6845498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Provide recommendations for improving security measures</a:t>
            </a:r>
            <a:endParaRPr lang="en-US" sz="175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F7F6BF4-A334-54A1-A04A-E8D72175E5BB}"/>
              </a:ext>
            </a:extLst>
          </p:cNvPr>
          <p:cNvSpPr/>
          <p:nvPr/>
        </p:nvSpPr>
        <p:spPr>
          <a:xfrm>
            <a:off x="12902085" y="7817618"/>
            <a:ext cx="1567542" cy="281353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8314" y="627221"/>
            <a:ext cx="1156668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Attack Trends Over Time (Yearly Trends)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8314" y="1796058"/>
            <a:ext cx="13033772" cy="364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visualization shows the frequency of suicide bombing attacks per year.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8314" y="2417564"/>
            <a:ext cx="13033772" cy="729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Insight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Certain years have a significant increase in the number of attacks, likely due to political instability or military conflicts.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8314" y="3403997"/>
            <a:ext cx="13033772" cy="364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Actionable Conclusion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8314" y="4025503"/>
            <a:ext cx="13033772" cy="729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Recommendation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Allocate additional security resources during years when attack frequency spikes are anticipated based on historical trends.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98314" y="5354002"/>
            <a:ext cx="13033772" cy="30480"/>
          </a:xfrm>
          <a:prstGeom prst="roundRect">
            <a:avLst>
              <a:gd name="adj" fmla="val 112250"/>
            </a:avLst>
          </a:prstGeom>
          <a:solidFill>
            <a:srgbClr val="D4CEC3"/>
          </a:solidFill>
          <a:ln/>
        </p:spPr>
      </p:sp>
      <p:sp>
        <p:nvSpPr>
          <p:cNvPr id="8" name="Shape 6"/>
          <p:cNvSpPr/>
          <p:nvPr/>
        </p:nvSpPr>
        <p:spPr>
          <a:xfrm>
            <a:off x="2879288" y="5354002"/>
            <a:ext cx="30480" cy="798314"/>
          </a:xfrm>
          <a:prstGeom prst="roundRect">
            <a:avLst>
              <a:gd name="adj" fmla="val 112250"/>
            </a:avLst>
          </a:prstGeom>
          <a:solidFill>
            <a:srgbClr val="D4CEC3"/>
          </a:solidFill>
          <a:ln/>
        </p:spPr>
      </p:sp>
      <p:sp>
        <p:nvSpPr>
          <p:cNvPr id="9" name="Shape 7"/>
          <p:cNvSpPr/>
          <p:nvPr/>
        </p:nvSpPr>
        <p:spPr>
          <a:xfrm>
            <a:off x="2637949" y="5097423"/>
            <a:ext cx="513159" cy="513159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0" name="Text 8"/>
          <p:cNvSpPr/>
          <p:nvPr/>
        </p:nvSpPr>
        <p:spPr>
          <a:xfrm>
            <a:off x="2813804" y="5182910"/>
            <a:ext cx="161330" cy="342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1468993" y="6380321"/>
            <a:ext cx="2851071" cy="356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 Collection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026319" y="6873478"/>
            <a:ext cx="3736538" cy="364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Gather yearly attack frequency data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299841" y="5354002"/>
            <a:ext cx="30480" cy="798314"/>
          </a:xfrm>
          <a:prstGeom prst="roundRect">
            <a:avLst>
              <a:gd name="adj" fmla="val 112250"/>
            </a:avLst>
          </a:prstGeom>
          <a:solidFill>
            <a:srgbClr val="D4CEC3"/>
          </a:solidFill>
          <a:ln/>
        </p:spPr>
      </p:sp>
      <p:sp>
        <p:nvSpPr>
          <p:cNvPr id="14" name="Shape 12"/>
          <p:cNvSpPr/>
          <p:nvPr/>
        </p:nvSpPr>
        <p:spPr>
          <a:xfrm>
            <a:off x="7058501" y="5097423"/>
            <a:ext cx="513159" cy="513159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5" name="Text 13"/>
          <p:cNvSpPr/>
          <p:nvPr/>
        </p:nvSpPr>
        <p:spPr>
          <a:xfrm>
            <a:off x="7211378" y="5182910"/>
            <a:ext cx="207288" cy="342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6" name="Text 14"/>
          <p:cNvSpPr/>
          <p:nvPr/>
        </p:nvSpPr>
        <p:spPr>
          <a:xfrm>
            <a:off x="5889546" y="6380321"/>
            <a:ext cx="2851071" cy="356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Trend Analysis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5446871" y="6873478"/>
            <a:ext cx="3736538" cy="729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Identify years with significant increases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11720393" y="5354002"/>
            <a:ext cx="30480" cy="798314"/>
          </a:xfrm>
          <a:prstGeom prst="roundRect">
            <a:avLst>
              <a:gd name="adj" fmla="val 112250"/>
            </a:avLst>
          </a:prstGeom>
          <a:solidFill>
            <a:srgbClr val="D4CEC3"/>
          </a:solidFill>
          <a:ln/>
        </p:spPr>
      </p:sp>
      <p:sp>
        <p:nvSpPr>
          <p:cNvPr id="19" name="Shape 17"/>
          <p:cNvSpPr/>
          <p:nvPr/>
        </p:nvSpPr>
        <p:spPr>
          <a:xfrm>
            <a:off x="11479054" y="5097423"/>
            <a:ext cx="513159" cy="513159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20" name="Text 18"/>
          <p:cNvSpPr/>
          <p:nvPr/>
        </p:nvSpPr>
        <p:spPr>
          <a:xfrm>
            <a:off x="11632525" y="5182910"/>
            <a:ext cx="206097" cy="342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10310098" y="6380321"/>
            <a:ext cx="2851071" cy="356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Resource Allocation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9867424" y="6873478"/>
            <a:ext cx="3736538" cy="729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Plan security measures based on historical trends</a:t>
            </a:r>
            <a:endParaRPr lang="en-US" sz="175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88D8F77-2969-C3FD-4AB8-2B6B6E3A1505}"/>
              </a:ext>
            </a:extLst>
          </p:cNvPr>
          <p:cNvSpPr/>
          <p:nvPr/>
        </p:nvSpPr>
        <p:spPr>
          <a:xfrm>
            <a:off x="12902085" y="7817618"/>
            <a:ext cx="1567542" cy="281353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92707C-71FD-F37A-E435-5373EAD40C2D}"/>
              </a:ext>
            </a:extLst>
          </p:cNvPr>
          <p:cNvSpPr/>
          <p:nvPr/>
        </p:nvSpPr>
        <p:spPr>
          <a:xfrm>
            <a:off x="12902085" y="7817618"/>
            <a:ext cx="1567542" cy="281353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A3DAD2-6821-4B12-9916-AEB11A252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82" y="954593"/>
            <a:ext cx="6544471" cy="540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44334FE-7934-DA6E-7A7C-DEA18AFB8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954593"/>
            <a:ext cx="6866018" cy="540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12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795814"/>
            <a:ext cx="818007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Seasonal Trends of Attacks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206109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chart highlights the number of attacks that occurred during each month across all years.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2733794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Insight</a:t>
            </a: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Higher attack frequency in specific months could correlate with political events, religious holidays, or other seasonal factors.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3801547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Actionable Conclusion</a:t>
            </a: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4474250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Recommendation</a:t>
            </a: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Implement heightened security measures during months that historically show an increase in attack activity.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578881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Monthly Analysis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864037" y="6421398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Examine attack frequency for each month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5372695" y="578881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Correlation Factors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5372695" y="6421398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Identify potential links to events or holidays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9881354" y="578881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Security Planning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9881354" y="6421398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Adjust measures based on historical monthly trends</a:t>
            </a:r>
            <a:endParaRPr lang="en-US" sz="19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4B1B74-BDEA-6BC5-FF73-1632BFBB3D24}"/>
              </a:ext>
            </a:extLst>
          </p:cNvPr>
          <p:cNvSpPr/>
          <p:nvPr/>
        </p:nvSpPr>
        <p:spPr>
          <a:xfrm>
            <a:off x="12902085" y="7817618"/>
            <a:ext cx="1567542" cy="281353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F4AAD6-707D-C619-638C-C1B04662E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0" cy="818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1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3550" y="968335"/>
            <a:ext cx="13063299" cy="13992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Geographic Distribution of Attacks (By Province)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83550" y="2815233"/>
            <a:ext cx="13063299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visualization illustrates the total number of attacks in each province.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83550" y="3425190"/>
            <a:ext cx="13063299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Insight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Certain provinces, such as those near conflict zones or borders, have a disproportionately higher number of attacks.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3550" y="4035147"/>
            <a:ext cx="13063299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Actionable Conclusion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83550" y="4645104"/>
            <a:ext cx="13063299" cy="716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Recommendation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Direct security reinforcements and counterterrorism resources toward provinces experiencing the highest frequency of attacks.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83550" y="5613202"/>
            <a:ext cx="4205168" cy="1647944"/>
          </a:xfrm>
          <a:prstGeom prst="roundRect">
            <a:avLst>
              <a:gd name="adj" fmla="val 2038"/>
            </a:avLst>
          </a:prstGeom>
          <a:solidFill>
            <a:srgbClr val="EEE8DD"/>
          </a:solidFill>
          <a:ln/>
        </p:spPr>
      </p:sp>
      <p:sp>
        <p:nvSpPr>
          <p:cNvPr id="8" name="Text 6"/>
          <p:cNvSpPr/>
          <p:nvPr/>
        </p:nvSpPr>
        <p:spPr>
          <a:xfrm>
            <a:off x="1007388" y="5837039"/>
            <a:ext cx="2798445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Provincial Analysis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1007388" y="6321028"/>
            <a:ext cx="3757493" cy="716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Examine attack distribution across provinces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212556" y="5613202"/>
            <a:ext cx="4205168" cy="1647944"/>
          </a:xfrm>
          <a:prstGeom prst="roundRect">
            <a:avLst>
              <a:gd name="adj" fmla="val 2038"/>
            </a:avLst>
          </a:prstGeom>
          <a:solidFill>
            <a:srgbClr val="EEE8DD"/>
          </a:solidFill>
          <a:ln/>
        </p:spPr>
      </p:sp>
      <p:sp>
        <p:nvSpPr>
          <p:cNvPr id="11" name="Text 9"/>
          <p:cNvSpPr/>
          <p:nvPr/>
        </p:nvSpPr>
        <p:spPr>
          <a:xfrm>
            <a:off x="5436394" y="5837039"/>
            <a:ext cx="3356848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High-Risk Identification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436394" y="6321028"/>
            <a:ext cx="3757493" cy="716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Pinpoint provinces with disproportionate attack numbers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41562" y="5613202"/>
            <a:ext cx="4205168" cy="1647944"/>
          </a:xfrm>
          <a:prstGeom prst="roundRect">
            <a:avLst>
              <a:gd name="adj" fmla="val 2038"/>
            </a:avLst>
          </a:prstGeom>
          <a:solidFill>
            <a:srgbClr val="EEE8DD"/>
          </a:solidFill>
          <a:ln/>
        </p:spPr>
      </p:sp>
      <p:sp>
        <p:nvSpPr>
          <p:cNvPr id="14" name="Text 12"/>
          <p:cNvSpPr/>
          <p:nvPr/>
        </p:nvSpPr>
        <p:spPr>
          <a:xfrm>
            <a:off x="9865400" y="5837039"/>
            <a:ext cx="2798445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Resource Allocation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865400" y="6321028"/>
            <a:ext cx="3757493" cy="716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Focus security efforts on most affected areas</a:t>
            </a:r>
            <a:endParaRPr lang="en-US" sz="175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B82622E-55C7-CEBC-9940-92151019FD74}"/>
              </a:ext>
            </a:extLst>
          </p:cNvPr>
          <p:cNvSpPr/>
          <p:nvPr/>
        </p:nvSpPr>
        <p:spPr>
          <a:xfrm>
            <a:off x="12902085" y="7817618"/>
            <a:ext cx="1567542" cy="281353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4072852-0F8E-AF6F-7021-9C49AD9DE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74" y="828675"/>
            <a:ext cx="6767930" cy="5943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9D0206-F185-134E-7B52-567AF7D0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44" y="828675"/>
            <a:ext cx="6948800" cy="5943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DB4398-6E48-D1FF-D6AC-1516B678FFF5}"/>
              </a:ext>
            </a:extLst>
          </p:cNvPr>
          <p:cNvSpPr/>
          <p:nvPr/>
        </p:nvSpPr>
        <p:spPr>
          <a:xfrm>
            <a:off x="12902085" y="7817618"/>
            <a:ext cx="1567542" cy="281353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7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845225"/>
            <a:ext cx="1077908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Types of Attacks and Target Groups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2110502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visualization categorizes attacks by method and the targeted groups (e.g., civilians, military).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2783205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Insight</a:t>
            </a: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Bombings are the most common method of attack, and civilians are frequently targeted.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345590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Actionable Conclusion</a:t>
            </a: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4128611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Recommendation</a:t>
            </a: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Develop specific prevention and protection programs for vulnerable groups (e.g., civilians), focusing on high-risk areas such as public spaces.</a:t>
            </a:r>
            <a:endParaRPr lang="en-US" sz="19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5196364"/>
            <a:ext cx="617220" cy="61722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864037" y="606040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Attack Methods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864037" y="6594277"/>
            <a:ext cx="405384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Identify most common attack types</a:t>
            </a:r>
            <a:endParaRPr lang="en-US" sz="19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61" y="5196364"/>
            <a:ext cx="617220" cy="61722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288161" y="606040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Target Groups</a:t>
            </a:r>
            <a:endParaRPr lang="en-US" sz="2400" dirty="0"/>
          </a:p>
        </p:txBody>
      </p:sp>
      <p:sp>
        <p:nvSpPr>
          <p:cNvPr id="12" name="Text 8"/>
          <p:cNvSpPr/>
          <p:nvPr/>
        </p:nvSpPr>
        <p:spPr>
          <a:xfrm>
            <a:off x="5288161" y="6594277"/>
            <a:ext cx="4053959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Analyze frequently targeted populations</a:t>
            </a:r>
            <a:endParaRPr lang="en-US" sz="19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04" y="5196364"/>
            <a:ext cx="617220" cy="61722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712404" y="6060400"/>
            <a:ext cx="319135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Protection Strategies</a:t>
            </a:r>
            <a:endParaRPr lang="en-US" sz="2400" dirty="0"/>
          </a:p>
        </p:txBody>
      </p:sp>
      <p:sp>
        <p:nvSpPr>
          <p:cNvPr id="15" name="Text 10"/>
          <p:cNvSpPr/>
          <p:nvPr/>
        </p:nvSpPr>
        <p:spPr>
          <a:xfrm>
            <a:off x="9712404" y="6594277"/>
            <a:ext cx="405384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Develop tailored security measures</a:t>
            </a:r>
            <a:endParaRPr lang="en-US" sz="19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3D66EC-2654-A140-8E45-1855CC998DA5}"/>
              </a:ext>
            </a:extLst>
          </p:cNvPr>
          <p:cNvSpPr/>
          <p:nvPr/>
        </p:nvSpPr>
        <p:spPr>
          <a:xfrm>
            <a:off x="12902085" y="7817618"/>
            <a:ext cx="1567542" cy="281353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512</Words>
  <Application>Microsoft Office PowerPoint</Application>
  <PresentationFormat>Custom</PresentationFormat>
  <Paragraphs>76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Gelasio Semi Bold</vt:lpstr>
      <vt:lpstr>Gelasio Bold</vt:lpstr>
      <vt:lpstr>Gelasio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Abdul Basit Siddiqui</cp:lastModifiedBy>
  <cp:revision>8</cp:revision>
  <dcterms:created xsi:type="dcterms:W3CDTF">2024-10-18T06:49:05Z</dcterms:created>
  <dcterms:modified xsi:type="dcterms:W3CDTF">2024-10-18T07:34:31Z</dcterms:modified>
</cp:coreProperties>
</file>