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83" r:id="rId1"/>
  </p:sldMasterIdLst>
  <p:sldIdLst>
    <p:sldId id="256" r:id="rId2"/>
    <p:sldId id="257" r:id="rId3"/>
    <p:sldId id="258" r:id="rId4"/>
    <p:sldId id="259" r:id="rId5"/>
    <p:sldId id="262" r:id="rId6"/>
    <p:sldId id="263" r:id="rId7"/>
    <p:sldId id="260" r:id="rId8"/>
    <p:sldId id="264" r:id="rId9"/>
    <p:sldId id="261"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0" d="100"/>
          <a:sy n="100" d="100"/>
        </p:scale>
        <p:origin x="1914" y="24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9144000" cy="6858000"/>
          </a:xfrm>
        </p:grpSpPr>
        <p:pic>
          <p:nvPicPr>
            <p:cNvPr id="7" name="Picture 6" descr="S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rot="5400000">
              <a:off x="3739196" y="525780"/>
              <a:ext cx="1664208" cy="612648"/>
            </a:xfrm>
            <a:prstGeom prst="rect">
              <a:avLst/>
            </a:prstGeom>
          </p:spPr>
        </p:pic>
        <p:pic>
          <p:nvPicPr>
            <p:cNvPr id="14" name="Picture 13"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rot="5400000">
              <a:off x="3739196" y="5719572"/>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10/11/2024</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1893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9878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8874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9644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49778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151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7"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944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9237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1436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6" y="2354670"/>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34806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9568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99578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5722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0040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05027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5484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70"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13118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44000" cy="6858001"/>
            <a:chOff x="0" y="0"/>
            <a:chExt cx="9144000" cy="6858001"/>
          </a:xfrm>
        </p:grpSpPr>
        <p:pic>
          <p:nvPicPr>
            <p:cNvPr id="8" name="Picture 7" descr="S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rot="5400000">
              <a:off x="4221675" y="39689"/>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rot="5400000">
              <a:off x="4221675" y="6211888"/>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10/11/2024</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011461395"/>
      </p:ext>
    </p:extLst>
  </p:cSld>
  <p:clrMap bg1="lt1" tx1="dk1" bg2="lt2" tx2="dk2" accent1="accent1" accent2="accent2" accent3="accent3" accent4="accent4" accent5="accent5" accent6="accent6" hlink="hlink" folHlink="folHlink"/>
  <p:sldLayoutIdLst>
    <p:sldLayoutId id="2147484284" r:id="rId1"/>
    <p:sldLayoutId id="2147484285" r:id="rId2"/>
    <p:sldLayoutId id="2147484286" r:id="rId3"/>
    <p:sldLayoutId id="2147484287" r:id="rId4"/>
    <p:sldLayoutId id="2147484288" r:id="rId5"/>
    <p:sldLayoutId id="2147484289" r:id="rId6"/>
    <p:sldLayoutId id="2147484290" r:id="rId7"/>
    <p:sldLayoutId id="2147484291" r:id="rId8"/>
    <p:sldLayoutId id="2147484292" r:id="rId9"/>
    <p:sldLayoutId id="2147484293" r:id="rId10"/>
    <p:sldLayoutId id="2147484294" r:id="rId11"/>
    <p:sldLayoutId id="2147484295" r:id="rId12"/>
    <p:sldLayoutId id="2147484296" r:id="rId13"/>
    <p:sldLayoutId id="2147484297" r:id="rId14"/>
    <p:sldLayoutId id="2147484298" r:id="rId15"/>
    <p:sldLayoutId id="2147484299" r:id="rId16"/>
    <p:sldLayoutId id="2147484300"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7567" y="1744140"/>
            <a:ext cx="5308866" cy="1515533"/>
          </a:xfrm>
        </p:spPr>
        <p:txBody>
          <a:bodyPr>
            <a:noAutofit/>
          </a:bodyPr>
          <a:lstStyle/>
          <a:p>
            <a:r>
              <a:rPr sz="3600" dirty="0"/>
              <a:t>Exploratory Data Analysis on Hotel Booking Data</a:t>
            </a:r>
          </a:p>
        </p:txBody>
      </p:sp>
      <p:sp>
        <p:nvSpPr>
          <p:cNvPr id="3" name="Subtitle 2"/>
          <p:cNvSpPr>
            <a:spLocks noGrp="1"/>
          </p:cNvSpPr>
          <p:nvPr>
            <p:ph type="subTitle" idx="1"/>
          </p:nvPr>
        </p:nvSpPr>
        <p:spPr/>
        <p:txBody>
          <a:bodyPr>
            <a:normAutofit/>
          </a:bodyPr>
          <a:lstStyle/>
          <a:p>
            <a:r>
              <a:rPr dirty="0"/>
              <a:t>Analyzing Booking and Cancellation Trends</a:t>
            </a:r>
          </a:p>
          <a:p>
            <a:r>
              <a:rPr lang="en-US" dirty="0"/>
              <a:t>Basit Siddiqui</a:t>
            </a:r>
            <a:endParaRPr dirty="0"/>
          </a:p>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3A448A-2103-61CC-3271-C28B9147BAEB}"/>
              </a:ext>
            </a:extLst>
          </p:cNvPr>
          <p:cNvSpPr txBox="1"/>
          <p:nvPr/>
        </p:nvSpPr>
        <p:spPr>
          <a:xfrm>
            <a:off x="719137" y="1698754"/>
            <a:ext cx="7705725" cy="3447098"/>
          </a:xfrm>
          <a:prstGeom prst="rect">
            <a:avLst/>
          </a:prstGeom>
          <a:noFill/>
        </p:spPr>
        <p:txBody>
          <a:bodyPr wrap="square">
            <a:spAutoFit/>
          </a:bodyPr>
          <a:lstStyle/>
          <a:p>
            <a:pPr marL="0" marR="0" algn="ctr">
              <a:spcBef>
                <a:spcPts val="0"/>
              </a:spcBef>
              <a:spcAft>
                <a:spcPts val="0"/>
              </a:spcAft>
            </a:pPr>
            <a:r>
              <a:rPr lang="en-US" sz="3200" b="1" kern="100" dirty="0">
                <a:effectLst/>
                <a:latin typeface="Times New Roman" panose="02020603050405020304" pitchFamily="18" charset="0"/>
                <a:ea typeface="Calibri" panose="020F0502020204030204" pitchFamily="34" charset="0"/>
                <a:cs typeface="Times New Roman" panose="02020603050405020304" pitchFamily="18" charset="0"/>
              </a:rPr>
              <a:t>Conclusion</a:t>
            </a:r>
          </a:p>
          <a:p>
            <a:pPr marL="0" marR="0" algn="ctr">
              <a:spcBef>
                <a:spcPts val="0"/>
              </a:spcBef>
              <a:spcAft>
                <a:spcPts val="0"/>
              </a:spcAft>
            </a:pPr>
            <a:endParaRPr lang="en-US" kern="1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The analysis provides valuable insights into customer booking behavior and preferences, as well as factors driving cancellations. By leveraging these insights, hotels can better optimize their operations, reduce cancellations, and enhance customer satisfaction.</a:t>
            </a:r>
            <a:endParaRPr lang="en-US" kern="1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1596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Introduction</a:t>
            </a:r>
          </a:p>
        </p:txBody>
      </p:sp>
      <p:sp>
        <p:nvSpPr>
          <p:cNvPr id="3" name="Content Placeholder 2"/>
          <p:cNvSpPr>
            <a:spLocks noGrp="1"/>
          </p:cNvSpPr>
          <p:nvPr>
            <p:ph idx="1"/>
          </p:nvPr>
        </p:nvSpPr>
        <p:spPr>
          <a:xfrm>
            <a:off x="559837" y="2366680"/>
            <a:ext cx="8019387" cy="4213412"/>
          </a:xfrm>
        </p:spPr>
        <p:txBody>
          <a:bodyPr>
            <a:normAutofit lnSpcReduction="10000"/>
          </a:bodyPr>
          <a:lstStyle/>
          <a:p>
            <a:r>
              <a:rPr lang="en-US" b="1" dirty="0">
                <a:latin typeface="Times New Roman" panose="02020603050405020304" pitchFamily="18" charset="0"/>
                <a:cs typeface="Times New Roman" panose="02020603050405020304" pitchFamily="18" charset="0"/>
              </a:rPr>
              <a:t>Introduction to the Dataset:</a:t>
            </a:r>
            <a:r>
              <a:rPr lang="en-US" dirty="0">
                <a:latin typeface="Times New Roman" panose="02020603050405020304" pitchFamily="18" charset="0"/>
                <a:cs typeface="Times New Roman" panose="02020603050405020304" pitchFamily="18" charset="0"/>
              </a:rPr>
              <a:t> The dataset used in this analysis consists of hotel booking records containing 119,390 entries and 36 columns. It includes various attributes such as booking status, lead time, customer details, room types, and cancellation information.</a:t>
            </a:r>
          </a:p>
          <a:p>
            <a:r>
              <a:rPr lang="en-US" b="1" dirty="0">
                <a:latin typeface="Times New Roman" panose="02020603050405020304" pitchFamily="18" charset="0"/>
                <a:cs typeface="Times New Roman" panose="02020603050405020304" pitchFamily="18" charset="0"/>
              </a:rPr>
              <a:t>Objective of the Analysis:</a:t>
            </a:r>
            <a:r>
              <a:rPr lang="en-US" dirty="0">
                <a:latin typeface="Times New Roman" panose="02020603050405020304" pitchFamily="18" charset="0"/>
                <a:cs typeface="Times New Roman" panose="02020603050405020304" pitchFamily="18" charset="0"/>
              </a:rPr>
              <a:t> The primary objective of this analysis is to investigate booking and cancellation trends among hotel customers. By understanding these trends, we aim to provide actionable insights for hotel management to optimize their marketing strategies, improve occupancy rates, and enhance guest experiences.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Data Overview</a:t>
            </a:r>
          </a:p>
        </p:txBody>
      </p:sp>
      <p:sp>
        <p:nvSpPr>
          <p:cNvPr id="3" name="Content Placeholder 2"/>
          <p:cNvSpPr>
            <a:spLocks noGrp="1"/>
          </p:cNvSpPr>
          <p:nvPr>
            <p:ph idx="1"/>
          </p:nvPr>
        </p:nvSpPr>
        <p:spPr>
          <a:xfrm>
            <a:off x="689339" y="2438400"/>
            <a:ext cx="7765322" cy="3935505"/>
          </a:xfrm>
        </p:spPr>
        <p:txBody>
          <a:bodyPr>
            <a:normAutofit/>
          </a:bodyPr>
          <a:lstStyle/>
          <a:p>
            <a:r>
              <a:rPr lang="en-US" sz="2000" b="1" dirty="0">
                <a:latin typeface="Times New Roman" panose="02020603050405020304" pitchFamily="18" charset="0"/>
                <a:cs typeface="Times New Roman" panose="02020603050405020304" pitchFamily="18" charset="0"/>
              </a:rPr>
              <a:t>Number of Entries:</a:t>
            </a:r>
            <a:r>
              <a:rPr lang="en-US" sz="2000" dirty="0">
                <a:latin typeface="Times New Roman" panose="02020603050405020304" pitchFamily="18" charset="0"/>
                <a:cs typeface="Times New Roman" panose="02020603050405020304" pitchFamily="18" charset="0"/>
              </a:rPr>
              <a:t> The dataset comprises a total of </a:t>
            </a:r>
            <a:r>
              <a:rPr lang="en-US" sz="2000" b="1" dirty="0">
                <a:latin typeface="Times New Roman" panose="02020603050405020304" pitchFamily="18" charset="0"/>
                <a:cs typeface="Times New Roman" panose="02020603050405020304" pitchFamily="18" charset="0"/>
              </a:rPr>
              <a:t>119,390 entries</a:t>
            </a:r>
            <a:r>
              <a:rPr lang="en-US" sz="2000" dirty="0">
                <a:latin typeface="Times New Roman" panose="02020603050405020304" pitchFamily="18" charset="0"/>
                <a:cs typeface="Times New Roman" panose="02020603050405020304" pitchFamily="18" charset="0"/>
              </a:rPr>
              <a:t>, representing individual hotel bookings.</a:t>
            </a:r>
          </a:p>
          <a:p>
            <a:r>
              <a:rPr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Key Variables</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Lead Time</a:t>
            </a:r>
          </a:p>
          <a:p>
            <a:pPr marL="0" indent="0">
              <a:buNone/>
            </a:pPr>
            <a:r>
              <a:rPr lang="en-US" sz="2000" dirty="0">
                <a:latin typeface="Times New Roman" panose="02020603050405020304" pitchFamily="18" charset="0"/>
                <a:cs typeface="Times New Roman" panose="02020603050405020304" pitchFamily="18" charset="0"/>
              </a:rPr>
              <a:t>Cancellation Status</a:t>
            </a:r>
          </a:p>
          <a:p>
            <a:pPr marL="0" indent="0">
              <a:buNone/>
            </a:pPr>
            <a:r>
              <a:rPr lang="en-US" sz="2000" dirty="0">
                <a:latin typeface="Times New Roman" panose="02020603050405020304" pitchFamily="18" charset="0"/>
                <a:cs typeface="Times New Roman" panose="02020603050405020304" pitchFamily="18" charset="0"/>
              </a:rPr>
              <a:t>Customer Preferences</a:t>
            </a:r>
          </a:p>
          <a:p>
            <a:pPr marL="0" indent="0">
              <a:buNone/>
            </a:pPr>
            <a:r>
              <a:rPr lang="en-US" sz="2000" dirty="0">
                <a:latin typeface="Times New Roman" panose="02020603050405020304" pitchFamily="18" charset="0"/>
                <a:cs typeface="Times New Roman" panose="02020603050405020304" pitchFamily="18" charset="0"/>
              </a:rPr>
              <a:t>Booking and Arrival Dates</a:t>
            </a:r>
          </a:p>
          <a:p>
            <a:pPr marL="0" indent="0">
              <a:buNone/>
            </a:pPr>
            <a:r>
              <a:rPr lang="en-US" sz="2000" dirty="0">
                <a:latin typeface="Times New Roman" panose="02020603050405020304" pitchFamily="18" charset="0"/>
                <a:cs typeface="Times New Roman" panose="02020603050405020304" pitchFamily="18" charset="0"/>
              </a:rPr>
              <a:t>Market Segment and Distribution Channel etc.</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959223"/>
            <a:ext cx="7765321" cy="1326321"/>
          </a:xfrm>
        </p:spPr>
        <p:txBody>
          <a:bodyPr/>
          <a:lstStyle/>
          <a:p>
            <a:r>
              <a:rPr lang="en-US" b="1" dirty="0"/>
              <a:t>Booking, </a:t>
            </a:r>
            <a:r>
              <a:rPr b="1" dirty="0"/>
              <a:t>Cancellation Patterns</a:t>
            </a:r>
          </a:p>
        </p:txBody>
      </p:sp>
      <p:sp>
        <p:nvSpPr>
          <p:cNvPr id="3" name="Content Placeholder 2"/>
          <p:cNvSpPr>
            <a:spLocks noGrp="1"/>
          </p:cNvSpPr>
          <p:nvPr>
            <p:ph idx="1"/>
          </p:nvPr>
        </p:nvSpPr>
        <p:spPr>
          <a:xfrm>
            <a:off x="685347" y="2598087"/>
            <a:ext cx="7765322" cy="2323537"/>
          </a:xfrm>
        </p:spPr>
        <p:txBody>
          <a:bodyPr>
            <a:normAutofit/>
          </a:bodyPr>
          <a:lstStyle/>
          <a:p>
            <a:r>
              <a:rPr dirty="0">
                <a:latin typeface="Times New Roman" panose="02020603050405020304" pitchFamily="18" charset="0"/>
                <a:cs typeface="Times New Roman" panose="02020603050405020304" pitchFamily="18" charset="0"/>
              </a:rPr>
              <a:t>Key Findings:</a:t>
            </a:r>
            <a:endParaRPr lang="en-US" dirty="0">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ea typeface="Calibri" panose="020F0502020204030204" pitchFamily="34" charset="0"/>
                <a:cs typeface="Times New Roman" panose="02020603050405020304" pitchFamily="18" charset="0"/>
              </a:rPr>
              <a:t>Booking Trends</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 Total cancellations: 42,093 (approximately 35% of bookings)</a:t>
            </a:r>
          </a:p>
          <a:p>
            <a:pPr marL="0" indent="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4CFC-08B0-CCFF-43D5-779BEA995895}"/>
              </a:ext>
            </a:extLst>
          </p:cNvPr>
          <p:cNvSpPr>
            <a:spLocks noGrp="1"/>
          </p:cNvSpPr>
          <p:nvPr>
            <p:ph type="title"/>
          </p:nvPr>
        </p:nvSpPr>
        <p:spPr>
          <a:xfrm>
            <a:off x="1176865" y="1550921"/>
            <a:ext cx="2536798" cy="1371600"/>
          </a:xfrm>
        </p:spPr>
        <p:txBody>
          <a:bodyPr>
            <a:normAutofit/>
          </a:bodyPr>
          <a:lstStyle/>
          <a:p>
            <a:r>
              <a:rPr lang="en-US" sz="3600" b="1" dirty="0">
                <a:effectLst/>
                <a:latin typeface="Times New Roman" panose="02020603050405020304" pitchFamily="18" charset="0"/>
                <a:ea typeface="Calibri" panose="020F0502020204030204" pitchFamily="34" charset="0"/>
              </a:rPr>
              <a:t>Booking Trends</a:t>
            </a:r>
            <a:endParaRPr lang="en-US" sz="4400" dirty="0"/>
          </a:p>
        </p:txBody>
      </p:sp>
      <p:sp>
        <p:nvSpPr>
          <p:cNvPr id="4" name="Text Placeholder 3">
            <a:extLst>
              <a:ext uri="{FF2B5EF4-FFF2-40B4-BE49-F238E27FC236}">
                <a16:creationId xmlns:a16="http://schemas.microsoft.com/office/drawing/2014/main" id="{AE51CD91-3ADD-7833-72A7-2A8DCE55934B}"/>
              </a:ext>
            </a:extLst>
          </p:cNvPr>
          <p:cNvSpPr>
            <a:spLocks noGrp="1"/>
          </p:cNvSpPr>
          <p:nvPr>
            <p:ph type="body" sz="half" idx="2"/>
          </p:nvPr>
        </p:nvSpPr>
        <p:spPr/>
        <p:txBody>
          <a:bodyPr>
            <a:normAutofit lnSpcReduction="10000"/>
          </a:bodyPr>
          <a:lstStyle/>
          <a:p>
            <a:pPr marL="0" marR="0" algn="l">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analysis reveals distinct booking patterns across the months. </a:t>
            </a:r>
          </a:p>
          <a:p>
            <a:pPr marL="0" marR="0" algn="l">
              <a:spcBef>
                <a:spcPts val="0"/>
              </a:spcBef>
              <a:spcAft>
                <a:spcPts val="0"/>
              </a:spcAft>
            </a:pPr>
            <a:endParaRPr lang="en-US" sz="1800" kern="100" dirty="0">
              <a:latin typeface="Times New Roman" panose="02020603050405020304" pitchFamily="18" charset="0"/>
              <a:ea typeface="Calibri" panose="020F0502020204030204" pitchFamily="34" charset="0"/>
              <a:cs typeface="Times New Roman" panose="02020603050405020304" pitchFamily="18" charset="0"/>
            </a:endParaRPr>
          </a:p>
          <a:p>
            <a:pPr algn="l">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Certain months experience significantly higher booking volumes, particularly during the August, July, April etc.</a:t>
            </a:r>
            <a:endParaRPr lang="en-US" sz="1800" kern="1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gn="l">
              <a:spcBef>
                <a:spcPts val="0"/>
              </a:spcBef>
              <a:spcAft>
                <a:spcPts val="0"/>
              </a:spcAft>
            </a:pPr>
            <a:endParaRPr lang="en-US" sz="1800" kern="1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134A0D58-7AC2-3094-050A-A2C1DDBAB9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43327" y="1550921"/>
            <a:ext cx="4775913" cy="3918548"/>
          </a:xfrm>
          <a:prstGeom prst="rect">
            <a:avLst/>
          </a:prstGeom>
          <a:noFill/>
          <a:ln>
            <a:noFill/>
          </a:ln>
        </p:spPr>
      </p:pic>
    </p:spTree>
    <p:extLst>
      <p:ext uri="{BB962C8B-B14F-4D97-AF65-F5344CB8AC3E}">
        <p14:creationId xmlns:p14="http://schemas.microsoft.com/office/powerpoint/2010/main" val="2673889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4CFC-08B0-CCFF-43D5-779BEA995895}"/>
              </a:ext>
            </a:extLst>
          </p:cNvPr>
          <p:cNvSpPr>
            <a:spLocks noGrp="1"/>
          </p:cNvSpPr>
          <p:nvPr>
            <p:ph type="title"/>
          </p:nvPr>
        </p:nvSpPr>
        <p:spPr>
          <a:xfrm>
            <a:off x="1176865" y="1478181"/>
            <a:ext cx="2536798" cy="1371600"/>
          </a:xfrm>
        </p:spPr>
        <p:txBody>
          <a:bodyPr>
            <a:normAutofit/>
          </a:bodyPr>
          <a:lstStyle/>
          <a:p>
            <a:r>
              <a:rPr lang="en-US" sz="2700" b="1" dirty="0"/>
              <a:t>Cancellations Vary By Month</a:t>
            </a:r>
            <a:endParaRPr lang="en-US" dirty="0"/>
          </a:p>
        </p:txBody>
      </p:sp>
      <p:sp>
        <p:nvSpPr>
          <p:cNvPr id="4" name="Text Placeholder 3">
            <a:extLst>
              <a:ext uri="{FF2B5EF4-FFF2-40B4-BE49-F238E27FC236}">
                <a16:creationId xmlns:a16="http://schemas.microsoft.com/office/drawing/2014/main" id="{AE51CD91-3ADD-7833-72A7-2A8DCE55934B}"/>
              </a:ext>
            </a:extLst>
          </p:cNvPr>
          <p:cNvSpPr>
            <a:spLocks noGrp="1"/>
          </p:cNvSpPr>
          <p:nvPr>
            <p:ph type="body" sz="half" idx="2"/>
          </p:nvPr>
        </p:nvSpPr>
        <p:spPr/>
        <p:txBody>
          <a:bodyPr/>
          <a:lstStyle/>
          <a:p>
            <a:pPr marL="0" marR="0" algn="l">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Out of the total bookings, 42093 were canceled of the bookings.</a:t>
            </a:r>
            <a:endParaRPr lang="en-US" sz="1800" kern="100" dirty="0">
              <a:effectLst/>
              <a:latin typeface="Consolas" panose="020B0609020204030204" pitchFamily="49"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Further, cancellations are particularly high during April, August, July, June etc.</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2FD0E39-65CA-1940-1429-D3118100C19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13663" y="1661705"/>
            <a:ext cx="4735012" cy="3807764"/>
          </a:xfrm>
          <a:prstGeom prst="rect">
            <a:avLst/>
          </a:prstGeom>
          <a:noFill/>
          <a:ln>
            <a:noFill/>
          </a:ln>
        </p:spPr>
      </p:pic>
    </p:spTree>
    <p:extLst>
      <p:ext uri="{BB962C8B-B14F-4D97-AF65-F5344CB8AC3E}">
        <p14:creationId xmlns:p14="http://schemas.microsoft.com/office/powerpoint/2010/main" val="3146837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Lead Time Analysis</a:t>
            </a:r>
          </a:p>
        </p:txBody>
      </p:sp>
      <p:sp>
        <p:nvSpPr>
          <p:cNvPr id="3" name="Content Placeholder 2"/>
          <p:cNvSpPr>
            <a:spLocks noGrp="1"/>
          </p:cNvSpPr>
          <p:nvPr>
            <p:ph idx="1"/>
          </p:nvPr>
        </p:nvSpPr>
        <p:spPr/>
        <p:txBody>
          <a:bodyPr/>
          <a:lstStyle/>
          <a:p>
            <a:r>
              <a:rPr dirty="0">
                <a:latin typeface="Times New Roman" panose="02020603050405020304" pitchFamily="18" charset="0"/>
                <a:cs typeface="Times New Roman" panose="02020603050405020304" pitchFamily="18" charset="0"/>
              </a:rPr>
              <a:t>Key Insights:</a:t>
            </a:r>
          </a:p>
          <a:p>
            <a:r>
              <a:rPr dirty="0">
                <a:latin typeface="Times New Roman" panose="02020603050405020304" pitchFamily="18" charset="0"/>
                <a:cs typeface="Times New Roman" panose="02020603050405020304" pitchFamily="18" charset="0"/>
              </a:rPr>
              <a:t>Average lead time: 94.9 days.</a:t>
            </a:r>
          </a:p>
          <a:p>
            <a:r>
              <a:rPr dirty="0">
                <a:latin typeface="Times New Roman" panose="02020603050405020304" pitchFamily="18" charset="0"/>
                <a:cs typeface="Times New Roman" panose="02020603050405020304" pitchFamily="18" charset="0"/>
              </a:rPr>
              <a:t>Bookings with a lead time days are more likely to be canceled.</a:t>
            </a:r>
          </a:p>
          <a:p>
            <a:r>
              <a:rPr dirty="0">
                <a:latin typeface="Times New Roman" panose="02020603050405020304" pitchFamily="18" charset="0"/>
                <a:cs typeface="Times New Roman" panose="02020603050405020304" pitchFamily="18" charset="0"/>
              </a:rPr>
              <a:t>Lead time vs cancellations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DDCF-9140-0B47-C6B8-B6A5C069A69B}"/>
              </a:ext>
            </a:extLst>
          </p:cNvPr>
          <p:cNvSpPr>
            <a:spLocks noGrp="1"/>
          </p:cNvSpPr>
          <p:nvPr>
            <p:ph type="title"/>
          </p:nvPr>
        </p:nvSpPr>
        <p:spPr/>
        <p:txBody>
          <a:bodyPr/>
          <a:lstStyle/>
          <a:p>
            <a:r>
              <a:rPr lang="en-US" b="1" dirty="0"/>
              <a:t>Lead Time Analysis</a:t>
            </a:r>
            <a:endParaRPr lang="en-US" dirty="0"/>
          </a:p>
        </p:txBody>
      </p:sp>
      <p:sp>
        <p:nvSpPr>
          <p:cNvPr id="3" name="Text Placeholder 2">
            <a:extLst>
              <a:ext uri="{FF2B5EF4-FFF2-40B4-BE49-F238E27FC236}">
                <a16:creationId xmlns:a16="http://schemas.microsoft.com/office/drawing/2014/main" id="{F276C58E-6930-519F-5870-8B23C900C164}"/>
              </a:ext>
            </a:extLst>
          </p:cNvPr>
          <p:cNvSpPr>
            <a:spLocks noGrp="1"/>
          </p:cNvSpPr>
          <p:nvPr>
            <p:ph type="body" idx="1"/>
          </p:nvPr>
        </p:nvSpPr>
        <p:spPr>
          <a:xfrm>
            <a:off x="1177290" y="2443102"/>
            <a:ext cx="3337560" cy="576262"/>
          </a:xfrm>
        </p:spPr>
        <p:txBody>
          <a:bodyPr/>
          <a:lstStyle/>
          <a:p>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Lead Time and Cancellations</a:t>
            </a:r>
            <a:endParaRPr lang="en-US" sz="2000" kern="1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 Placeholder 4">
            <a:extLst>
              <a:ext uri="{FF2B5EF4-FFF2-40B4-BE49-F238E27FC236}">
                <a16:creationId xmlns:a16="http://schemas.microsoft.com/office/drawing/2014/main" id="{B450999A-1988-C8EB-4B1E-4109C76E7507}"/>
              </a:ext>
            </a:extLst>
          </p:cNvPr>
          <p:cNvSpPr>
            <a:spLocks noGrp="1"/>
          </p:cNvSpPr>
          <p:nvPr>
            <p:ph type="body" sz="quarter" idx="3"/>
          </p:nvPr>
        </p:nvSpPr>
        <p:spPr>
          <a:xfrm>
            <a:off x="4572000" y="2463210"/>
            <a:ext cx="3337560" cy="576262"/>
          </a:xfrm>
        </p:spPr>
        <p:txBody>
          <a:bodyPr/>
          <a:lstStyle/>
          <a:p>
            <a:r>
              <a:rPr lang="en-US" dirty="0"/>
              <a:t>Cancelation Over Time</a:t>
            </a:r>
          </a:p>
        </p:txBody>
      </p:sp>
      <p:pic>
        <p:nvPicPr>
          <p:cNvPr id="7" name="Content Placeholder 6">
            <a:extLst>
              <a:ext uri="{FF2B5EF4-FFF2-40B4-BE49-F238E27FC236}">
                <a16:creationId xmlns:a16="http://schemas.microsoft.com/office/drawing/2014/main" id="{B55662C0-BF98-0A13-F500-90EF654C7FE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176338" y="3243262"/>
            <a:ext cx="3338512" cy="2699401"/>
          </a:xfrm>
          <a:prstGeom prst="rect">
            <a:avLst/>
          </a:prstGeom>
          <a:noFill/>
          <a:ln>
            <a:noFill/>
          </a:ln>
        </p:spPr>
      </p:pic>
      <p:pic>
        <p:nvPicPr>
          <p:cNvPr id="8" name="Content Placeholder 7">
            <a:extLst>
              <a:ext uri="{FF2B5EF4-FFF2-40B4-BE49-F238E27FC236}">
                <a16:creationId xmlns:a16="http://schemas.microsoft.com/office/drawing/2014/main" id="{315185B3-EE5F-EEF1-384F-2B902E26112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1850" y="3243262"/>
            <a:ext cx="3336925" cy="2699401"/>
          </a:xfrm>
          <a:prstGeom prst="rect">
            <a:avLst/>
          </a:prstGeom>
          <a:noFill/>
          <a:ln>
            <a:noFill/>
          </a:ln>
        </p:spPr>
      </p:pic>
    </p:spTree>
    <p:extLst>
      <p:ext uri="{BB962C8B-B14F-4D97-AF65-F5344CB8AC3E}">
        <p14:creationId xmlns:p14="http://schemas.microsoft.com/office/powerpoint/2010/main" val="766685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marR="0">
              <a:spcBef>
                <a:spcPts val="0"/>
              </a:spcBef>
              <a:spcAft>
                <a:spcPts val="0"/>
              </a:spcAft>
            </a:pPr>
            <a:r>
              <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rPr>
              <a:t>Recommendations</a:t>
            </a:r>
            <a:endParaRPr lang="en-US" sz="2800" kern="1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p:txBody>
          <a:bodyPr/>
          <a:lstStyle/>
          <a:p>
            <a:pPr marR="0">
              <a:spcBef>
                <a:spcPts val="0"/>
              </a:spcBef>
              <a:spcAft>
                <a:spcPts val="0"/>
              </a:spcAft>
              <a:buFont typeface="Wingdings" panose="05000000000000000000" pitchFamily="2" charset="2"/>
              <a:buChar char="Ø"/>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Reduce cancellations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Consider implementing stricter cancellation policies during the high-cancellation months to minimize loss.</a:t>
            </a:r>
            <a:endParaRPr lang="en-US" sz="2000" kern="100" dirty="0">
              <a:effectLst/>
              <a:latin typeface="Consolas" panose="020B0609020204030204" pitchFamily="49" charset="0"/>
              <a:ea typeface="Calibri" panose="020F0502020204030204" pitchFamily="34" charset="0"/>
              <a:cs typeface="Times New Roman" panose="02020603050405020304" pitchFamily="18" charset="0"/>
            </a:endParaRPr>
          </a:p>
          <a:p>
            <a:pPr marR="0">
              <a:spcBef>
                <a:spcPts val="0"/>
              </a:spcBef>
              <a:spcAft>
                <a:spcPts val="0"/>
              </a:spcAft>
              <a:buFont typeface="Wingdings" panose="05000000000000000000" pitchFamily="2" charset="2"/>
              <a:buChar char="Ø"/>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Early Booking Discounts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Offer discounts or promotions for bookings made early, especially those with long lead times.</a:t>
            </a:r>
            <a:endParaRPr lang="en-US" sz="2000" kern="100" dirty="0">
              <a:effectLst/>
              <a:latin typeface="Consolas" panose="020B0609020204030204" pitchFamily="49" charset="0"/>
              <a:ea typeface="Calibri" panose="020F0502020204030204" pitchFamily="34" charset="0"/>
              <a:cs typeface="Times New Roman" panose="02020603050405020304" pitchFamily="18" charset="0"/>
            </a:endParaRPr>
          </a:p>
          <a:p>
            <a:pPr marR="0">
              <a:spcBef>
                <a:spcPts val="0"/>
              </a:spcBef>
              <a:spcAft>
                <a:spcPts val="0"/>
              </a:spcAft>
              <a:buFont typeface="Wingdings" panose="05000000000000000000" pitchFamily="2" charset="2"/>
              <a:buChar char="Ø"/>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Optimize Room Availability:</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Ensure that preferred room types like are adequately stocked to meet customer demand.</a:t>
            </a:r>
            <a:endParaRPr lang="en-US" sz="2000" kern="100" dirty="0">
              <a:effectLst/>
              <a:latin typeface="Consolas" panose="020B0609020204030204" pitchFamily="49" charset="0"/>
              <a:ea typeface="Calibri" panose="020F0502020204030204" pitchFamily="34" charset="0"/>
              <a:cs typeface="Times New Roman" panose="02020603050405020304" pitchFamily="18" charset="0"/>
            </a:endParaRPr>
          </a:p>
          <a:p>
            <a:pPr marR="0">
              <a:spcBef>
                <a:spcPts val="0"/>
              </a:spcBef>
              <a:spcAft>
                <a:spcPts val="0"/>
              </a:spcAft>
              <a:buFont typeface="Wingdings" panose="05000000000000000000" pitchFamily="2" charset="2"/>
              <a:buChar char="Ø"/>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Seasonal Promotions: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Tailor marketing strategies around seasonal demand to encourage higher bookings during low periods and reduce cancellations.</a:t>
            </a:r>
            <a:endParaRPr lang="en-US" sz="2000" kern="100" dirty="0">
              <a:effectLst/>
              <a:latin typeface="Consolas" panose="020B0609020204030204" pitchFamily="49" charset="0"/>
              <a:ea typeface="Calibri" panose="020F0502020204030204" pitchFamily="34" charset="0"/>
              <a:cs typeface="Times New Roman" panose="02020603050405020304" pitchFamily="18" charset="0"/>
            </a:endParaRPr>
          </a:p>
          <a:p>
            <a:endParaRPr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45</TotalTime>
  <Words>390</Words>
  <Application>Microsoft Office PowerPoint</Application>
  <PresentationFormat>On-screen Show (4:3)</PresentationFormat>
  <Paragraphs>41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Consolas</vt:lpstr>
      <vt:lpstr>Garamond</vt:lpstr>
      <vt:lpstr>Times New Roman</vt:lpstr>
      <vt:lpstr>Wingdings</vt:lpstr>
      <vt:lpstr>Organic</vt:lpstr>
      <vt:lpstr>Exploratory Data Analysis on Hotel Booking Data</vt:lpstr>
      <vt:lpstr>Introduction</vt:lpstr>
      <vt:lpstr>Data Overview</vt:lpstr>
      <vt:lpstr>Booking, Cancellation Patterns</vt:lpstr>
      <vt:lpstr>Booking Trends</vt:lpstr>
      <vt:lpstr>Cancellations Vary By Month</vt:lpstr>
      <vt:lpstr>Lead Time Analysis</vt:lpstr>
      <vt:lpstr>Lead Time Analysis</vt:lpstr>
      <vt:lpstr>Recommendations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Abdul Basit Siddiqui</cp:lastModifiedBy>
  <cp:revision>22</cp:revision>
  <dcterms:created xsi:type="dcterms:W3CDTF">2013-01-27T09:14:16Z</dcterms:created>
  <dcterms:modified xsi:type="dcterms:W3CDTF">2024-10-11T14:16:44Z</dcterms:modified>
  <cp:category/>
</cp:coreProperties>
</file>