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x="18288000" cy="10287000"/>
  <p:notesSz cx="6858000" cy="9144000"/>
  <p:embeddedFontLst>
    <p:embeddedFont>
      <p:font typeface="Kollektif Bold" charset="1" panose="020B0604020101010102"/>
      <p:regular r:id="rId23"/>
    </p:embeddedFont>
    <p:embeddedFont>
      <p:font typeface="DM Sans Bold" charset="1" panose="00000000000000000000"/>
      <p:regular r:id="rId24"/>
    </p:embeddedFont>
    <p:embeddedFont>
      <p:font typeface="DM Sans" charset="1" panose="00000000000000000000"/>
      <p:regular r:id="rId25"/>
    </p:embeddedFont>
    <p:embeddedFont>
      <p:font typeface="IBM Plex Sans Bold" charset="1" panose="020B0803050203000203"/>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4.png" Type="http://schemas.openxmlformats.org/officeDocument/2006/relationships/image"/><Relationship Id="rId11" Target="../media/image15.png" Type="http://schemas.openxmlformats.org/officeDocument/2006/relationships/image"/><Relationship Id="rId12" Target="../media/image16.png" Type="http://schemas.openxmlformats.org/officeDocument/2006/relationships/image"/><Relationship Id="rId13" Target="../media/image17.png" Type="http://schemas.openxmlformats.org/officeDocument/2006/relationships/image"/><Relationship Id="rId14" Target="../media/image18.png" Type="http://schemas.openxmlformats.org/officeDocument/2006/relationships/image"/><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12.png" Type="http://schemas.openxmlformats.org/officeDocument/2006/relationships/image"/><Relationship Id="rId9" Target="../media/image1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png" Type="http://schemas.openxmlformats.org/officeDocument/2006/relationships/image"/><Relationship Id="rId11" Target="../media/image22.png" Type="http://schemas.openxmlformats.org/officeDocument/2006/relationships/image"/><Relationship Id="rId12" Target="../media/image23.png" Type="http://schemas.openxmlformats.org/officeDocument/2006/relationships/image"/><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19.png" Type="http://schemas.openxmlformats.org/officeDocument/2006/relationships/image"/><Relationship Id="rId9" Target="../media/image20.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2700000">
            <a:off x="13578939" y="6201364"/>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flipV="true">
            <a:off x="16323640" y="6969008"/>
            <a:ext cx="5132702" cy="5185216"/>
          </a:xfrm>
          <a:prstGeom prst="line">
            <a:avLst/>
          </a:prstGeom>
          <a:ln cap="flat" w="28575">
            <a:solidFill>
              <a:srgbClr val="8CA9AD"/>
            </a:solidFill>
            <a:prstDash val="solid"/>
            <a:headEnd type="none" len="sm" w="sm"/>
            <a:tailEnd type="none" len="sm" w="sm"/>
          </a:ln>
        </p:spPr>
      </p:sp>
      <p:sp>
        <p:nvSpPr>
          <p:cNvPr name="TextBox 6" id="6"/>
          <p:cNvSpPr txBox="true"/>
          <p:nvPr/>
        </p:nvSpPr>
        <p:spPr>
          <a:xfrm rot="0">
            <a:off x="3676763" y="428051"/>
            <a:ext cx="10498267" cy="1754019"/>
          </a:xfrm>
          <a:prstGeom prst="rect">
            <a:avLst/>
          </a:prstGeom>
        </p:spPr>
        <p:txBody>
          <a:bodyPr anchor="t" rtlCol="false" tIns="0" lIns="0" bIns="0" rIns="0">
            <a:spAutoFit/>
          </a:bodyPr>
          <a:lstStyle/>
          <a:p>
            <a:pPr algn="ctr">
              <a:lnSpc>
                <a:spcPts val="6257"/>
              </a:lnSpc>
            </a:pPr>
            <a:r>
              <a:rPr lang="en-US" sz="6257">
                <a:solidFill>
                  <a:srgbClr val="227C9D"/>
                </a:solidFill>
                <a:latin typeface="Kollektif Bold"/>
              </a:rPr>
              <a:t>FULL STACK DEVELOPMENT</a:t>
            </a:r>
          </a:p>
          <a:p>
            <a:pPr algn="ctr">
              <a:lnSpc>
                <a:spcPts val="6257"/>
              </a:lnSpc>
            </a:pPr>
            <a:r>
              <a:rPr lang="en-US" sz="6257">
                <a:solidFill>
                  <a:srgbClr val="227C9D"/>
                </a:solidFill>
                <a:latin typeface="Kollektif Bold"/>
              </a:rPr>
              <a:t>INTERNSHIP AT GRETXP</a:t>
            </a:r>
          </a:p>
        </p:txBody>
      </p:sp>
      <p:sp>
        <p:nvSpPr>
          <p:cNvPr name="Freeform 7" id="7"/>
          <p:cNvSpPr/>
          <p:nvPr/>
        </p:nvSpPr>
        <p:spPr>
          <a:xfrm flipH="false" flipV="false" rot="-10800000">
            <a:off x="9525" y="63583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083809" y="63869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0" y="74707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10800000">
            <a:off x="0" y="85545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5400000">
            <a:off x="1083809" y="85545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10800000">
            <a:off x="1083809" y="962372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3" id="13"/>
          <p:cNvSpPr/>
          <p:nvPr/>
        </p:nvSpPr>
        <p:spPr>
          <a:xfrm flipH="false" flipV="false" rot="5400000">
            <a:off x="0" y="9638357"/>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4" id="14"/>
          <p:cNvGrpSpPr/>
          <p:nvPr/>
        </p:nvGrpSpPr>
        <p:grpSpPr>
          <a:xfrm rot="2700000">
            <a:off x="-3156609" y="-3093321"/>
            <a:ext cx="7415398" cy="3565095"/>
            <a:chOff x="0" y="0"/>
            <a:chExt cx="660400" cy="317500"/>
          </a:xfrm>
        </p:grpSpPr>
        <p:sp>
          <p:nvSpPr>
            <p:cNvPr name="Freeform 15" id="15"/>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16" id="16"/>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17" id="17"/>
          <p:cNvSpPr/>
          <p:nvPr/>
        </p:nvSpPr>
        <p:spPr>
          <a:xfrm>
            <a:off x="-3619223" y="-2273771"/>
            <a:ext cx="5185216" cy="5132702"/>
          </a:xfrm>
          <a:prstGeom prst="line">
            <a:avLst/>
          </a:prstGeom>
          <a:ln cap="flat" w="28575">
            <a:solidFill>
              <a:srgbClr val="8CA9AD"/>
            </a:solidFill>
            <a:prstDash val="solid"/>
            <a:headEnd type="none" len="sm" w="sm"/>
            <a:tailEnd type="none" len="sm" w="sm"/>
          </a:ln>
        </p:spPr>
      </p:sp>
      <p:sp>
        <p:nvSpPr>
          <p:cNvPr name="AutoShape 18" id="18"/>
          <p:cNvSpPr/>
          <p:nvPr/>
        </p:nvSpPr>
        <p:spPr>
          <a:xfrm>
            <a:off x="-3833170" y="-1961095"/>
            <a:ext cx="5038853" cy="5038853"/>
          </a:xfrm>
          <a:prstGeom prst="line">
            <a:avLst/>
          </a:prstGeom>
          <a:ln cap="flat" w="28575">
            <a:solidFill>
              <a:srgbClr val="8CA9AD"/>
            </a:solidFill>
            <a:prstDash val="solid"/>
            <a:headEnd type="none" len="sm" w="sm"/>
            <a:tailEnd type="none" len="sm" w="sm"/>
          </a:ln>
        </p:spPr>
      </p:sp>
      <p:sp>
        <p:nvSpPr>
          <p:cNvPr name="AutoShape 19" id="19"/>
          <p:cNvSpPr/>
          <p:nvPr/>
        </p:nvSpPr>
        <p:spPr>
          <a:xfrm>
            <a:off x="-4012771" y="-1602625"/>
            <a:ext cx="4867141" cy="4867141"/>
          </a:xfrm>
          <a:prstGeom prst="line">
            <a:avLst/>
          </a:prstGeom>
          <a:ln cap="flat" w="28575">
            <a:solidFill>
              <a:srgbClr val="8CA9AD"/>
            </a:solidFill>
            <a:prstDash val="solid"/>
            <a:headEnd type="none" len="sm" w="sm"/>
            <a:tailEnd type="none" len="sm" w="sm"/>
          </a:ln>
        </p:spPr>
      </p:sp>
      <p:sp>
        <p:nvSpPr>
          <p:cNvPr name="AutoShape 20" id="20"/>
          <p:cNvSpPr/>
          <p:nvPr/>
        </p:nvSpPr>
        <p:spPr>
          <a:xfrm>
            <a:off x="-4139426" y="-1216357"/>
            <a:ext cx="4690515" cy="4690515"/>
          </a:xfrm>
          <a:prstGeom prst="line">
            <a:avLst/>
          </a:prstGeom>
          <a:ln cap="flat" w="28575">
            <a:solidFill>
              <a:srgbClr val="8CA9AD"/>
            </a:solidFill>
            <a:prstDash val="solid"/>
            <a:headEnd type="none" len="sm" w="sm"/>
            <a:tailEnd type="none" len="sm" w="sm"/>
          </a:ln>
        </p:spPr>
      </p:sp>
      <p:sp>
        <p:nvSpPr>
          <p:cNvPr name="AutoShape 21" id="21"/>
          <p:cNvSpPr/>
          <p:nvPr/>
        </p:nvSpPr>
        <p:spPr>
          <a:xfrm>
            <a:off x="-4283280" y="-776680"/>
            <a:ext cx="4347674" cy="4347674"/>
          </a:xfrm>
          <a:prstGeom prst="line">
            <a:avLst/>
          </a:prstGeom>
          <a:ln cap="flat" w="28575">
            <a:solidFill>
              <a:srgbClr val="8CA9AD"/>
            </a:solidFill>
            <a:prstDash val="solid"/>
            <a:headEnd type="none" len="sm" w="sm"/>
            <a:tailEnd type="none" len="sm" w="sm"/>
          </a:ln>
        </p:spPr>
      </p:sp>
      <p:sp>
        <p:nvSpPr>
          <p:cNvPr name="Freeform 22" id="22"/>
          <p:cNvSpPr/>
          <p:nvPr/>
        </p:nvSpPr>
        <p:spPr>
          <a:xfrm flipH="false" flipV="false" rot="0">
            <a:off x="14175029" y="526230"/>
            <a:ext cx="4039137" cy="1567185"/>
          </a:xfrm>
          <a:custGeom>
            <a:avLst/>
            <a:gdLst/>
            <a:ahLst/>
            <a:cxnLst/>
            <a:rect r="r" b="b" t="t" l="l"/>
            <a:pathLst>
              <a:path h="1567185" w="4039137">
                <a:moveTo>
                  <a:pt x="0" y="0"/>
                </a:moveTo>
                <a:lnTo>
                  <a:pt x="4039137" y="0"/>
                </a:lnTo>
                <a:lnTo>
                  <a:pt x="4039137" y="1567186"/>
                </a:lnTo>
                <a:lnTo>
                  <a:pt x="0" y="1567186"/>
                </a:lnTo>
                <a:lnTo>
                  <a:pt x="0" y="0"/>
                </a:lnTo>
                <a:close/>
              </a:path>
            </a:pathLst>
          </a:custGeom>
          <a:blipFill>
            <a:blip r:embed="rId10"/>
            <a:stretch>
              <a:fillRect l="0" t="0" r="0" b="0"/>
            </a:stretch>
          </a:blipFill>
        </p:spPr>
      </p:sp>
      <p:sp>
        <p:nvSpPr>
          <p:cNvPr name="TextBox 23" id="23"/>
          <p:cNvSpPr txBox="true"/>
          <p:nvPr/>
        </p:nvSpPr>
        <p:spPr>
          <a:xfrm rot="0">
            <a:off x="5545397" y="2897030"/>
            <a:ext cx="7197206" cy="2580646"/>
          </a:xfrm>
          <a:prstGeom prst="rect">
            <a:avLst/>
          </a:prstGeom>
        </p:spPr>
        <p:txBody>
          <a:bodyPr anchor="t" rtlCol="false" tIns="0" lIns="0" bIns="0" rIns="0">
            <a:spAutoFit/>
          </a:bodyPr>
          <a:lstStyle/>
          <a:p>
            <a:pPr algn="ctr">
              <a:lnSpc>
                <a:spcPts val="4070"/>
              </a:lnSpc>
            </a:pPr>
            <a:r>
              <a:rPr lang="en-US" sz="3700">
                <a:solidFill>
                  <a:srgbClr val="545454"/>
                </a:solidFill>
                <a:latin typeface="DM Sans Bold"/>
              </a:rPr>
              <a:t>Submitted By</a:t>
            </a:r>
          </a:p>
          <a:p>
            <a:pPr algn="ctr">
              <a:lnSpc>
                <a:spcPts val="4070"/>
              </a:lnSpc>
            </a:pPr>
          </a:p>
          <a:p>
            <a:pPr algn="ctr">
              <a:lnSpc>
                <a:spcPts val="4070"/>
              </a:lnSpc>
            </a:pPr>
            <a:r>
              <a:rPr lang="en-US" sz="3700">
                <a:solidFill>
                  <a:srgbClr val="545454"/>
                </a:solidFill>
                <a:latin typeface="DM Sans"/>
              </a:rPr>
              <a:t>Abdul Basit Bhat</a:t>
            </a:r>
          </a:p>
          <a:p>
            <a:pPr algn="ctr">
              <a:lnSpc>
                <a:spcPts val="4070"/>
              </a:lnSpc>
            </a:pPr>
            <a:r>
              <a:rPr lang="en-US" sz="3700">
                <a:solidFill>
                  <a:srgbClr val="545454"/>
                </a:solidFill>
                <a:latin typeface="DM Sans"/>
              </a:rPr>
              <a:t>102003121</a:t>
            </a:r>
          </a:p>
          <a:p>
            <a:pPr algn="ctr">
              <a:lnSpc>
                <a:spcPts val="4070"/>
              </a:lnSpc>
            </a:pPr>
            <a:r>
              <a:rPr lang="en-US" sz="3700">
                <a:solidFill>
                  <a:srgbClr val="545454"/>
                </a:solidFill>
                <a:latin typeface="DM Sans"/>
              </a:rPr>
              <a:t>4COE-5</a:t>
            </a:r>
          </a:p>
        </p:txBody>
      </p:sp>
      <p:sp>
        <p:nvSpPr>
          <p:cNvPr name="TextBox 24" id="24"/>
          <p:cNvSpPr txBox="true"/>
          <p:nvPr/>
        </p:nvSpPr>
        <p:spPr>
          <a:xfrm rot="0">
            <a:off x="1946794" y="6938359"/>
            <a:ext cx="7197206" cy="3094996"/>
          </a:xfrm>
          <a:prstGeom prst="rect">
            <a:avLst/>
          </a:prstGeom>
        </p:spPr>
        <p:txBody>
          <a:bodyPr anchor="t" rtlCol="false" tIns="0" lIns="0" bIns="0" rIns="0">
            <a:spAutoFit/>
          </a:bodyPr>
          <a:lstStyle/>
          <a:p>
            <a:pPr algn="ctr">
              <a:lnSpc>
                <a:spcPts val="4070"/>
              </a:lnSpc>
            </a:pPr>
            <a:r>
              <a:rPr lang="en-US" sz="3700">
                <a:solidFill>
                  <a:srgbClr val="545454"/>
                </a:solidFill>
                <a:latin typeface="DM Sans Bold"/>
              </a:rPr>
              <a:t>Industrial Mentor</a:t>
            </a:r>
          </a:p>
          <a:p>
            <a:pPr algn="ctr">
              <a:lnSpc>
                <a:spcPts val="4070"/>
              </a:lnSpc>
            </a:pPr>
          </a:p>
          <a:p>
            <a:pPr algn="ctr">
              <a:lnSpc>
                <a:spcPts val="4070"/>
              </a:lnSpc>
            </a:pPr>
            <a:r>
              <a:rPr lang="en-US" sz="3700">
                <a:solidFill>
                  <a:srgbClr val="545454"/>
                </a:solidFill>
                <a:latin typeface="DM Sans"/>
              </a:rPr>
              <a:t>Mr. Gaurav Kaushal</a:t>
            </a:r>
          </a:p>
          <a:p>
            <a:pPr algn="ctr">
              <a:lnSpc>
                <a:spcPts val="4070"/>
              </a:lnSpc>
            </a:pPr>
            <a:r>
              <a:rPr lang="en-US" sz="3700">
                <a:solidFill>
                  <a:srgbClr val="545454"/>
                </a:solidFill>
                <a:latin typeface="DM Sans"/>
              </a:rPr>
              <a:t>Product Manager</a:t>
            </a:r>
          </a:p>
          <a:p>
            <a:pPr algn="ctr">
              <a:lnSpc>
                <a:spcPts val="4070"/>
              </a:lnSpc>
            </a:pPr>
            <a:r>
              <a:rPr lang="en-US" sz="3700">
                <a:solidFill>
                  <a:srgbClr val="545454"/>
                </a:solidFill>
                <a:latin typeface="DM Sans"/>
              </a:rPr>
              <a:t>GretXP</a:t>
            </a:r>
          </a:p>
          <a:p>
            <a:pPr algn="ctr">
              <a:lnSpc>
                <a:spcPts val="4070"/>
              </a:lnSpc>
            </a:pPr>
          </a:p>
        </p:txBody>
      </p:sp>
      <p:sp>
        <p:nvSpPr>
          <p:cNvPr name="TextBox 25" id="25"/>
          <p:cNvSpPr txBox="true"/>
          <p:nvPr/>
        </p:nvSpPr>
        <p:spPr>
          <a:xfrm rot="0">
            <a:off x="8925896" y="6938359"/>
            <a:ext cx="7197206" cy="3094996"/>
          </a:xfrm>
          <a:prstGeom prst="rect">
            <a:avLst/>
          </a:prstGeom>
        </p:spPr>
        <p:txBody>
          <a:bodyPr anchor="t" rtlCol="false" tIns="0" lIns="0" bIns="0" rIns="0">
            <a:spAutoFit/>
          </a:bodyPr>
          <a:lstStyle/>
          <a:p>
            <a:pPr algn="ctr">
              <a:lnSpc>
                <a:spcPts val="4070"/>
              </a:lnSpc>
            </a:pPr>
            <a:r>
              <a:rPr lang="en-US" sz="3700">
                <a:solidFill>
                  <a:srgbClr val="545454"/>
                </a:solidFill>
                <a:latin typeface="DM Sans Bold"/>
              </a:rPr>
              <a:t>Faculty Mentor</a:t>
            </a:r>
          </a:p>
          <a:p>
            <a:pPr algn="ctr">
              <a:lnSpc>
                <a:spcPts val="4070"/>
              </a:lnSpc>
            </a:pPr>
          </a:p>
          <a:p>
            <a:pPr algn="ctr">
              <a:lnSpc>
                <a:spcPts val="4070"/>
              </a:lnSpc>
            </a:pPr>
            <a:r>
              <a:rPr lang="en-US" sz="3700">
                <a:solidFill>
                  <a:srgbClr val="545454"/>
                </a:solidFill>
                <a:latin typeface="DM Sans"/>
              </a:rPr>
              <a:t>Dr. Mahak Gambhir </a:t>
            </a:r>
          </a:p>
          <a:p>
            <a:pPr algn="ctr">
              <a:lnSpc>
                <a:spcPts val="4070"/>
              </a:lnSpc>
            </a:pPr>
            <a:r>
              <a:rPr lang="en-US" sz="3700">
                <a:solidFill>
                  <a:srgbClr val="545454"/>
                </a:solidFill>
                <a:latin typeface="DM Sans"/>
              </a:rPr>
              <a:t>Assistant Professor </a:t>
            </a:r>
          </a:p>
          <a:p>
            <a:pPr algn="ctr">
              <a:lnSpc>
                <a:spcPts val="4070"/>
              </a:lnSpc>
            </a:pPr>
            <a:r>
              <a:rPr lang="en-US" sz="3700">
                <a:solidFill>
                  <a:srgbClr val="545454"/>
                </a:solidFill>
                <a:latin typeface="DM Sans"/>
              </a:rPr>
              <a:t>TIET</a:t>
            </a:r>
          </a:p>
          <a:p>
            <a:pPr algn="ctr">
              <a:lnSpc>
                <a:spcPts val="4070"/>
              </a:lnSpc>
            </a:pPr>
          </a:p>
        </p:txBody>
      </p:sp>
      <p:sp>
        <p:nvSpPr>
          <p:cNvPr name="TextBox 26" id="26"/>
          <p:cNvSpPr txBox="true"/>
          <p:nvPr/>
        </p:nvSpPr>
        <p:spPr>
          <a:xfrm rot="0">
            <a:off x="5545397" y="5835109"/>
            <a:ext cx="7197206" cy="523246"/>
          </a:xfrm>
          <a:prstGeom prst="rect">
            <a:avLst/>
          </a:prstGeom>
        </p:spPr>
        <p:txBody>
          <a:bodyPr anchor="t" rtlCol="false" tIns="0" lIns="0" bIns="0" rIns="0">
            <a:spAutoFit/>
          </a:bodyPr>
          <a:lstStyle/>
          <a:p>
            <a:pPr algn="ctr">
              <a:lnSpc>
                <a:spcPts val="4070"/>
              </a:lnSpc>
            </a:pPr>
            <a:r>
              <a:rPr lang="en-US" sz="3700">
                <a:solidFill>
                  <a:srgbClr val="545454"/>
                </a:solidFill>
                <a:latin typeface="DM Sans Bold"/>
              </a:rPr>
              <a:t>Under the guidance of</a:t>
            </a:r>
          </a:p>
        </p:txBody>
      </p:sp>
      <p:sp>
        <p:nvSpPr>
          <p:cNvPr name="TextBox 27" id="27"/>
          <p:cNvSpPr txBox="true"/>
          <p:nvPr/>
        </p:nvSpPr>
        <p:spPr>
          <a:xfrm rot="0">
            <a:off x="5545397" y="2121991"/>
            <a:ext cx="7197206" cy="397516"/>
          </a:xfrm>
          <a:prstGeom prst="rect">
            <a:avLst/>
          </a:prstGeom>
        </p:spPr>
        <p:txBody>
          <a:bodyPr anchor="t" rtlCol="false" tIns="0" lIns="0" bIns="0" rIns="0">
            <a:spAutoFit/>
          </a:bodyPr>
          <a:lstStyle/>
          <a:p>
            <a:pPr algn="ctr">
              <a:lnSpc>
                <a:spcPts val="3080"/>
              </a:lnSpc>
            </a:pPr>
            <a:r>
              <a:rPr lang="en-US" sz="2800">
                <a:solidFill>
                  <a:srgbClr val="545454"/>
                </a:solidFill>
                <a:latin typeface="DM Sans Bold"/>
              </a:rPr>
              <a:t>1 Jan 2024 - 10 June 2024</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028700" y="3086702"/>
            <a:ext cx="1553421" cy="1553421"/>
            <a:chOff x="0" y="0"/>
            <a:chExt cx="6350000" cy="6350000"/>
          </a:xfrm>
        </p:grpSpPr>
        <p:sp>
          <p:nvSpPr>
            <p:cNvPr name="Freeform 3" id="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E6D73"/>
            </a:solidFill>
          </p:spPr>
        </p:sp>
      </p:grpSp>
      <p:sp>
        <p:nvSpPr>
          <p:cNvPr name="TextBox 4" id="4"/>
          <p:cNvSpPr txBox="true"/>
          <p:nvPr/>
        </p:nvSpPr>
        <p:spPr>
          <a:xfrm rot="0">
            <a:off x="1028700" y="3592495"/>
            <a:ext cx="1553421" cy="494245"/>
          </a:xfrm>
          <a:prstGeom prst="rect">
            <a:avLst/>
          </a:prstGeom>
        </p:spPr>
        <p:txBody>
          <a:bodyPr anchor="t" rtlCol="false" tIns="0" lIns="0" bIns="0" rIns="0">
            <a:spAutoFit/>
          </a:bodyPr>
          <a:lstStyle/>
          <a:p>
            <a:pPr algn="ctr">
              <a:lnSpc>
                <a:spcPts val="4127"/>
              </a:lnSpc>
            </a:pPr>
            <a:r>
              <a:rPr lang="en-US" sz="2948">
                <a:solidFill>
                  <a:srgbClr val="FFFFFF"/>
                </a:solidFill>
                <a:latin typeface="IBM Plex Sans Bold"/>
              </a:rPr>
              <a:t>UI / UX</a:t>
            </a:r>
          </a:p>
        </p:txBody>
      </p:sp>
      <p:grpSp>
        <p:nvGrpSpPr>
          <p:cNvPr name="Group 5" id="5"/>
          <p:cNvGrpSpPr/>
          <p:nvPr/>
        </p:nvGrpSpPr>
        <p:grpSpPr>
          <a:xfrm rot="0">
            <a:off x="1028700" y="5106096"/>
            <a:ext cx="1553421" cy="1553421"/>
            <a:chOff x="0" y="0"/>
            <a:chExt cx="6350000" cy="6350000"/>
          </a:xfrm>
        </p:grpSpPr>
        <p:sp>
          <p:nvSpPr>
            <p:cNvPr name="Freeform 6" id="6"/>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8CFAE"/>
            </a:solidFill>
          </p:spPr>
        </p:sp>
      </p:grpSp>
      <p:sp>
        <p:nvSpPr>
          <p:cNvPr name="TextBox 7" id="7"/>
          <p:cNvSpPr txBox="true"/>
          <p:nvPr/>
        </p:nvSpPr>
        <p:spPr>
          <a:xfrm rot="0">
            <a:off x="1028700" y="5611888"/>
            <a:ext cx="1553421" cy="494245"/>
          </a:xfrm>
          <a:prstGeom prst="rect">
            <a:avLst/>
          </a:prstGeom>
        </p:spPr>
        <p:txBody>
          <a:bodyPr anchor="t" rtlCol="false" tIns="0" lIns="0" bIns="0" rIns="0">
            <a:spAutoFit/>
          </a:bodyPr>
          <a:lstStyle/>
          <a:p>
            <a:pPr algn="ctr">
              <a:lnSpc>
                <a:spcPts val="4127"/>
              </a:lnSpc>
            </a:pPr>
            <a:r>
              <a:rPr lang="en-US" sz="2948">
                <a:solidFill>
                  <a:srgbClr val="FFFFFF"/>
                </a:solidFill>
                <a:latin typeface="IBM Plex Sans Bold"/>
              </a:rPr>
              <a:t>API</a:t>
            </a:r>
          </a:p>
        </p:txBody>
      </p:sp>
      <p:grpSp>
        <p:nvGrpSpPr>
          <p:cNvPr name="Group 8" id="8"/>
          <p:cNvGrpSpPr/>
          <p:nvPr/>
        </p:nvGrpSpPr>
        <p:grpSpPr>
          <a:xfrm rot="0">
            <a:off x="1028700" y="7122483"/>
            <a:ext cx="1553421" cy="1553421"/>
            <a:chOff x="0" y="0"/>
            <a:chExt cx="6350000" cy="6350000"/>
          </a:xfrm>
        </p:grpSpPr>
        <p:sp>
          <p:nvSpPr>
            <p:cNvPr name="Freeform 9" id="9"/>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CB77"/>
            </a:solidFill>
          </p:spPr>
        </p:sp>
      </p:grpSp>
      <p:sp>
        <p:nvSpPr>
          <p:cNvPr name="TextBox 10" id="10"/>
          <p:cNvSpPr txBox="true"/>
          <p:nvPr/>
        </p:nvSpPr>
        <p:spPr>
          <a:xfrm rot="0">
            <a:off x="1028700" y="7628298"/>
            <a:ext cx="1553421" cy="494245"/>
          </a:xfrm>
          <a:prstGeom prst="rect">
            <a:avLst/>
          </a:prstGeom>
        </p:spPr>
        <p:txBody>
          <a:bodyPr anchor="t" rtlCol="false" tIns="0" lIns="0" bIns="0" rIns="0">
            <a:spAutoFit/>
          </a:bodyPr>
          <a:lstStyle/>
          <a:p>
            <a:pPr algn="ctr">
              <a:lnSpc>
                <a:spcPts val="4127"/>
              </a:lnSpc>
            </a:pPr>
            <a:r>
              <a:rPr lang="en-US" sz="2948">
                <a:solidFill>
                  <a:srgbClr val="FFFFFF"/>
                </a:solidFill>
                <a:latin typeface="IBM Plex Sans Bold"/>
              </a:rPr>
              <a:t>GEN AI</a:t>
            </a:r>
          </a:p>
        </p:txBody>
      </p:sp>
      <p:sp>
        <p:nvSpPr>
          <p:cNvPr name="TextBox 11" id="11"/>
          <p:cNvSpPr txBox="true"/>
          <p:nvPr/>
        </p:nvSpPr>
        <p:spPr>
          <a:xfrm rot="0">
            <a:off x="1028700" y="1028700"/>
            <a:ext cx="5053678" cy="1621469"/>
          </a:xfrm>
          <a:prstGeom prst="rect">
            <a:avLst/>
          </a:prstGeom>
        </p:spPr>
        <p:txBody>
          <a:bodyPr anchor="t" rtlCol="false" tIns="0" lIns="0" bIns="0" rIns="0">
            <a:spAutoFit/>
          </a:bodyPr>
          <a:lstStyle/>
          <a:p>
            <a:pPr algn="l">
              <a:lnSpc>
                <a:spcPts val="5837"/>
              </a:lnSpc>
            </a:pPr>
            <a:r>
              <a:rPr lang="en-US" sz="5896">
                <a:solidFill>
                  <a:srgbClr val="FE6D73"/>
                </a:solidFill>
                <a:latin typeface="Kollektif Bold"/>
              </a:rPr>
              <a:t>TECHNICAL LEARNINGS</a:t>
            </a:r>
          </a:p>
        </p:txBody>
      </p:sp>
      <p:sp>
        <p:nvSpPr>
          <p:cNvPr name="TextBox 12" id="12"/>
          <p:cNvSpPr txBox="true"/>
          <p:nvPr/>
        </p:nvSpPr>
        <p:spPr>
          <a:xfrm rot="0">
            <a:off x="2882987" y="3007548"/>
            <a:ext cx="6074667" cy="463598"/>
          </a:xfrm>
          <a:prstGeom prst="rect">
            <a:avLst/>
          </a:prstGeom>
        </p:spPr>
        <p:txBody>
          <a:bodyPr anchor="t" rtlCol="false" tIns="0" lIns="0" bIns="0" rIns="0">
            <a:spAutoFit/>
          </a:bodyPr>
          <a:lstStyle/>
          <a:p>
            <a:pPr algn="l">
              <a:lnSpc>
                <a:spcPts val="3847"/>
              </a:lnSpc>
            </a:pPr>
            <a:r>
              <a:rPr lang="en-US" sz="2748">
                <a:solidFill>
                  <a:srgbClr val="FE6D73"/>
                </a:solidFill>
                <a:latin typeface="DM Sans Bold"/>
              </a:rPr>
              <a:t>UI / UX DESING &amp; IMPLEMENTATION</a:t>
            </a:r>
          </a:p>
        </p:txBody>
      </p:sp>
      <p:sp>
        <p:nvSpPr>
          <p:cNvPr name="TextBox 13" id="13"/>
          <p:cNvSpPr txBox="true"/>
          <p:nvPr/>
        </p:nvSpPr>
        <p:spPr>
          <a:xfrm rot="0">
            <a:off x="2882987" y="3548417"/>
            <a:ext cx="4876108" cy="842426"/>
          </a:xfrm>
          <a:prstGeom prst="rect">
            <a:avLst/>
          </a:prstGeom>
        </p:spPr>
        <p:txBody>
          <a:bodyPr anchor="t" rtlCol="false" tIns="0" lIns="0" bIns="0" rIns="0">
            <a:spAutoFit/>
          </a:bodyPr>
          <a:lstStyle/>
          <a:p>
            <a:pPr algn="l">
              <a:lnSpc>
                <a:spcPts val="2274"/>
              </a:lnSpc>
            </a:pPr>
            <a:r>
              <a:rPr lang="en-US" sz="1895">
                <a:solidFill>
                  <a:srgbClr val="545454"/>
                </a:solidFill>
                <a:latin typeface="DM Sans"/>
              </a:rPr>
              <a:t>Designing UI / UX components according to requirements and implementing them using React JS and required frameworks.</a:t>
            </a:r>
          </a:p>
        </p:txBody>
      </p:sp>
      <p:sp>
        <p:nvSpPr>
          <p:cNvPr name="TextBox 14" id="14"/>
          <p:cNvSpPr txBox="true"/>
          <p:nvPr/>
        </p:nvSpPr>
        <p:spPr>
          <a:xfrm rot="0">
            <a:off x="2882987" y="5025182"/>
            <a:ext cx="4583394" cy="430578"/>
          </a:xfrm>
          <a:prstGeom prst="rect">
            <a:avLst/>
          </a:prstGeom>
        </p:spPr>
        <p:txBody>
          <a:bodyPr anchor="t" rtlCol="false" tIns="0" lIns="0" bIns="0" rIns="0">
            <a:spAutoFit/>
          </a:bodyPr>
          <a:lstStyle/>
          <a:p>
            <a:pPr algn="l">
              <a:lnSpc>
                <a:spcPts val="3567"/>
              </a:lnSpc>
            </a:pPr>
            <a:r>
              <a:rPr lang="en-US" sz="2548">
                <a:solidFill>
                  <a:srgbClr val="48CFAE"/>
                </a:solidFill>
                <a:latin typeface="DM Sans Bold"/>
              </a:rPr>
              <a:t>API DEVELOPMENT</a:t>
            </a:r>
          </a:p>
        </p:txBody>
      </p:sp>
      <p:sp>
        <p:nvSpPr>
          <p:cNvPr name="TextBox 15" id="15"/>
          <p:cNvSpPr txBox="true"/>
          <p:nvPr/>
        </p:nvSpPr>
        <p:spPr>
          <a:xfrm rot="0">
            <a:off x="2882987" y="5569571"/>
            <a:ext cx="4876108" cy="1123234"/>
          </a:xfrm>
          <a:prstGeom prst="rect">
            <a:avLst/>
          </a:prstGeom>
        </p:spPr>
        <p:txBody>
          <a:bodyPr anchor="t" rtlCol="false" tIns="0" lIns="0" bIns="0" rIns="0">
            <a:spAutoFit/>
          </a:bodyPr>
          <a:lstStyle/>
          <a:p>
            <a:pPr algn="l">
              <a:lnSpc>
                <a:spcPts val="2274"/>
              </a:lnSpc>
            </a:pPr>
            <a:r>
              <a:rPr lang="en-US" sz="1895">
                <a:solidFill>
                  <a:srgbClr val="545454"/>
                </a:solidFill>
                <a:latin typeface="DM Sans"/>
              </a:rPr>
              <a:t>Designing, implementation and testing of application programming interfaces. Optimizing existing APIs and integrating third party APIs into the system.</a:t>
            </a:r>
          </a:p>
        </p:txBody>
      </p:sp>
      <p:sp>
        <p:nvSpPr>
          <p:cNvPr name="TextBox 16" id="16"/>
          <p:cNvSpPr txBox="true"/>
          <p:nvPr/>
        </p:nvSpPr>
        <p:spPr>
          <a:xfrm rot="0">
            <a:off x="2882987" y="7041569"/>
            <a:ext cx="4358117" cy="430578"/>
          </a:xfrm>
          <a:prstGeom prst="rect">
            <a:avLst/>
          </a:prstGeom>
        </p:spPr>
        <p:txBody>
          <a:bodyPr anchor="t" rtlCol="false" tIns="0" lIns="0" bIns="0" rIns="0">
            <a:spAutoFit/>
          </a:bodyPr>
          <a:lstStyle/>
          <a:p>
            <a:pPr algn="l">
              <a:lnSpc>
                <a:spcPts val="3567"/>
              </a:lnSpc>
            </a:pPr>
            <a:r>
              <a:rPr lang="en-US" sz="2548">
                <a:solidFill>
                  <a:srgbClr val="FFCB77"/>
                </a:solidFill>
                <a:latin typeface="DM Sans Bold"/>
              </a:rPr>
              <a:t>GEN AI INTEGRATION</a:t>
            </a:r>
          </a:p>
        </p:txBody>
      </p:sp>
      <p:sp>
        <p:nvSpPr>
          <p:cNvPr name="TextBox 17" id="17"/>
          <p:cNvSpPr txBox="true"/>
          <p:nvPr/>
        </p:nvSpPr>
        <p:spPr>
          <a:xfrm rot="0">
            <a:off x="2882987" y="7585959"/>
            <a:ext cx="4876108" cy="842426"/>
          </a:xfrm>
          <a:prstGeom prst="rect">
            <a:avLst/>
          </a:prstGeom>
        </p:spPr>
        <p:txBody>
          <a:bodyPr anchor="t" rtlCol="false" tIns="0" lIns="0" bIns="0" rIns="0">
            <a:spAutoFit/>
          </a:bodyPr>
          <a:lstStyle/>
          <a:p>
            <a:pPr algn="l">
              <a:lnSpc>
                <a:spcPts val="2274"/>
              </a:lnSpc>
            </a:pPr>
            <a:r>
              <a:rPr lang="en-US" sz="1895">
                <a:solidFill>
                  <a:srgbClr val="545454"/>
                </a:solidFill>
                <a:latin typeface="DM Sans"/>
              </a:rPr>
              <a:t>Using API offering like OpenAI to introduce Generative AI features like text, image and code generation into the system.</a:t>
            </a:r>
          </a:p>
        </p:txBody>
      </p:sp>
      <p:grpSp>
        <p:nvGrpSpPr>
          <p:cNvPr name="Group 18" id="18"/>
          <p:cNvGrpSpPr/>
          <p:nvPr/>
        </p:nvGrpSpPr>
        <p:grpSpPr>
          <a:xfrm rot="0">
            <a:off x="9330347" y="3118231"/>
            <a:ext cx="1553421" cy="1553421"/>
            <a:chOff x="0" y="0"/>
            <a:chExt cx="6350000" cy="6350000"/>
          </a:xfrm>
        </p:grpSpPr>
        <p:sp>
          <p:nvSpPr>
            <p:cNvPr name="Freeform 19" id="19"/>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7ED957"/>
            </a:solidFill>
          </p:spPr>
        </p:sp>
      </p:grpSp>
      <p:sp>
        <p:nvSpPr>
          <p:cNvPr name="TextBox 20" id="20"/>
          <p:cNvSpPr txBox="true"/>
          <p:nvPr/>
        </p:nvSpPr>
        <p:spPr>
          <a:xfrm rot="0">
            <a:off x="9330347" y="3624024"/>
            <a:ext cx="1553421" cy="494245"/>
          </a:xfrm>
          <a:prstGeom prst="rect">
            <a:avLst/>
          </a:prstGeom>
        </p:spPr>
        <p:txBody>
          <a:bodyPr anchor="t" rtlCol="false" tIns="0" lIns="0" bIns="0" rIns="0">
            <a:spAutoFit/>
          </a:bodyPr>
          <a:lstStyle/>
          <a:p>
            <a:pPr algn="ctr">
              <a:lnSpc>
                <a:spcPts val="4127"/>
              </a:lnSpc>
            </a:pPr>
            <a:r>
              <a:rPr lang="en-US" sz="2948">
                <a:solidFill>
                  <a:srgbClr val="FFFFFF"/>
                </a:solidFill>
                <a:latin typeface="IBM Plex Sans Bold"/>
              </a:rPr>
              <a:t>SEO</a:t>
            </a:r>
          </a:p>
        </p:txBody>
      </p:sp>
      <p:grpSp>
        <p:nvGrpSpPr>
          <p:cNvPr name="Group 21" id="21"/>
          <p:cNvGrpSpPr/>
          <p:nvPr/>
        </p:nvGrpSpPr>
        <p:grpSpPr>
          <a:xfrm rot="0">
            <a:off x="9330347" y="5137625"/>
            <a:ext cx="1553421" cy="1553421"/>
            <a:chOff x="0" y="0"/>
            <a:chExt cx="6350000" cy="6350000"/>
          </a:xfrm>
        </p:grpSpPr>
        <p:sp>
          <p:nvSpPr>
            <p:cNvPr name="Freeform 22" id="22"/>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97B2"/>
            </a:solidFill>
          </p:spPr>
        </p:sp>
      </p:grpSp>
      <p:sp>
        <p:nvSpPr>
          <p:cNvPr name="TextBox 23" id="23"/>
          <p:cNvSpPr txBox="true"/>
          <p:nvPr/>
        </p:nvSpPr>
        <p:spPr>
          <a:xfrm rot="0">
            <a:off x="9330347" y="5643418"/>
            <a:ext cx="1553421" cy="494245"/>
          </a:xfrm>
          <a:prstGeom prst="rect">
            <a:avLst/>
          </a:prstGeom>
        </p:spPr>
        <p:txBody>
          <a:bodyPr anchor="t" rtlCol="false" tIns="0" lIns="0" bIns="0" rIns="0">
            <a:spAutoFit/>
          </a:bodyPr>
          <a:lstStyle/>
          <a:p>
            <a:pPr algn="ctr">
              <a:lnSpc>
                <a:spcPts val="4127"/>
              </a:lnSpc>
            </a:pPr>
            <a:r>
              <a:rPr lang="en-US" sz="2948">
                <a:solidFill>
                  <a:srgbClr val="FFFFFF"/>
                </a:solidFill>
                <a:latin typeface="IBM Plex Sans Bold"/>
              </a:rPr>
              <a:t>SYSTEM</a:t>
            </a:r>
          </a:p>
        </p:txBody>
      </p:sp>
      <p:grpSp>
        <p:nvGrpSpPr>
          <p:cNvPr name="Group 24" id="24"/>
          <p:cNvGrpSpPr/>
          <p:nvPr/>
        </p:nvGrpSpPr>
        <p:grpSpPr>
          <a:xfrm rot="0">
            <a:off x="9330347" y="7154012"/>
            <a:ext cx="1553421" cy="1553421"/>
            <a:chOff x="0" y="0"/>
            <a:chExt cx="6350000" cy="6350000"/>
          </a:xfrm>
        </p:grpSpPr>
        <p:sp>
          <p:nvSpPr>
            <p:cNvPr name="Freeform 25" id="2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8C52FF"/>
            </a:solidFill>
          </p:spPr>
        </p:sp>
      </p:grpSp>
      <p:sp>
        <p:nvSpPr>
          <p:cNvPr name="TextBox 26" id="26"/>
          <p:cNvSpPr txBox="true"/>
          <p:nvPr/>
        </p:nvSpPr>
        <p:spPr>
          <a:xfrm rot="0">
            <a:off x="9330347" y="7659827"/>
            <a:ext cx="1553421" cy="494245"/>
          </a:xfrm>
          <a:prstGeom prst="rect">
            <a:avLst/>
          </a:prstGeom>
        </p:spPr>
        <p:txBody>
          <a:bodyPr anchor="t" rtlCol="false" tIns="0" lIns="0" bIns="0" rIns="0">
            <a:spAutoFit/>
          </a:bodyPr>
          <a:lstStyle/>
          <a:p>
            <a:pPr algn="ctr">
              <a:lnSpc>
                <a:spcPts val="4127"/>
              </a:lnSpc>
            </a:pPr>
            <a:r>
              <a:rPr lang="en-US" sz="2948">
                <a:solidFill>
                  <a:srgbClr val="FFFFFF"/>
                </a:solidFill>
                <a:latin typeface="IBM Plex Sans Bold"/>
              </a:rPr>
              <a:t>DEV</a:t>
            </a:r>
          </a:p>
        </p:txBody>
      </p:sp>
      <p:sp>
        <p:nvSpPr>
          <p:cNvPr name="TextBox 27" id="27"/>
          <p:cNvSpPr txBox="true"/>
          <p:nvPr/>
        </p:nvSpPr>
        <p:spPr>
          <a:xfrm rot="0">
            <a:off x="11184633" y="3039077"/>
            <a:ext cx="6074667" cy="463598"/>
          </a:xfrm>
          <a:prstGeom prst="rect">
            <a:avLst/>
          </a:prstGeom>
        </p:spPr>
        <p:txBody>
          <a:bodyPr anchor="t" rtlCol="false" tIns="0" lIns="0" bIns="0" rIns="0">
            <a:spAutoFit/>
          </a:bodyPr>
          <a:lstStyle/>
          <a:p>
            <a:pPr algn="l">
              <a:lnSpc>
                <a:spcPts val="3847"/>
              </a:lnSpc>
            </a:pPr>
            <a:r>
              <a:rPr lang="en-US" sz="2748">
                <a:solidFill>
                  <a:srgbClr val="7ED957"/>
                </a:solidFill>
                <a:latin typeface="DM Sans Bold"/>
              </a:rPr>
              <a:t>SEO OPTIMIZATION</a:t>
            </a:r>
          </a:p>
        </p:txBody>
      </p:sp>
      <p:sp>
        <p:nvSpPr>
          <p:cNvPr name="TextBox 28" id="28"/>
          <p:cNvSpPr txBox="true"/>
          <p:nvPr/>
        </p:nvSpPr>
        <p:spPr>
          <a:xfrm rot="0">
            <a:off x="11184633" y="3579947"/>
            <a:ext cx="4876108" cy="842426"/>
          </a:xfrm>
          <a:prstGeom prst="rect">
            <a:avLst/>
          </a:prstGeom>
        </p:spPr>
        <p:txBody>
          <a:bodyPr anchor="t" rtlCol="false" tIns="0" lIns="0" bIns="0" rIns="0">
            <a:spAutoFit/>
          </a:bodyPr>
          <a:lstStyle/>
          <a:p>
            <a:pPr algn="l">
              <a:lnSpc>
                <a:spcPts val="2274"/>
              </a:lnSpc>
            </a:pPr>
            <a:r>
              <a:rPr lang="en-US" sz="1895">
                <a:solidFill>
                  <a:srgbClr val="545454"/>
                </a:solidFill>
                <a:latin typeface="DM Sans"/>
              </a:rPr>
              <a:t>Optimizing system to gain higher indexing crawler ratings. Ensuring speedy operation and utilization of SEO technologies.</a:t>
            </a:r>
          </a:p>
        </p:txBody>
      </p:sp>
      <p:sp>
        <p:nvSpPr>
          <p:cNvPr name="TextBox 29" id="29"/>
          <p:cNvSpPr txBox="true"/>
          <p:nvPr/>
        </p:nvSpPr>
        <p:spPr>
          <a:xfrm rot="0">
            <a:off x="11184633" y="5056711"/>
            <a:ext cx="4583394" cy="430578"/>
          </a:xfrm>
          <a:prstGeom prst="rect">
            <a:avLst/>
          </a:prstGeom>
        </p:spPr>
        <p:txBody>
          <a:bodyPr anchor="t" rtlCol="false" tIns="0" lIns="0" bIns="0" rIns="0">
            <a:spAutoFit/>
          </a:bodyPr>
          <a:lstStyle/>
          <a:p>
            <a:pPr algn="l">
              <a:lnSpc>
                <a:spcPts val="3567"/>
              </a:lnSpc>
            </a:pPr>
            <a:r>
              <a:rPr lang="en-US" sz="2548">
                <a:solidFill>
                  <a:srgbClr val="0097B2"/>
                </a:solidFill>
                <a:latin typeface="DM Sans Bold"/>
              </a:rPr>
              <a:t>SYSTEM DESIGN</a:t>
            </a:r>
          </a:p>
        </p:txBody>
      </p:sp>
      <p:sp>
        <p:nvSpPr>
          <p:cNvPr name="TextBox 30" id="30"/>
          <p:cNvSpPr txBox="true"/>
          <p:nvPr/>
        </p:nvSpPr>
        <p:spPr>
          <a:xfrm rot="0">
            <a:off x="11184633" y="5601100"/>
            <a:ext cx="4876108" cy="842426"/>
          </a:xfrm>
          <a:prstGeom prst="rect">
            <a:avLst/>
          </a:prstGeom>
        </p:spPr>
        <p:txBody>
          <a:bodyPr anchor="t" rtlCol="false" tIns="0" lIns="0" bIns="0" rIns="0">
            <a:spAutoFit/>
          </a:bodyPr>
          <a:lstStyle/>
          <a:p>
            <a:pPr algn="l">
              <a:lnSpc>
                <a:spcPts val="2274"/>
              </a:lnSpc>
            </a:pPr>
            <a:r>
              <a:rPr lang="en-US" sz="1895">
                <a:solidFill>
                  <a:srgbClr val="545454"/>
                </a:solidFill>
                <a:latin typeface="DM Sans"/>
              </a:rPr>
              <a:t>Understanding the working of complex system. Getting familiar with best practices used in modern system architecture.</a:t>
            </a:r>
          </a:p>
        </p:txBody>
      </p:sp>
      <p:sp>
        <p:nvSpPr>
          <p:cNvPr name="TextBox 31" id="31"/>
          <p:cNvSpPr txBox="true"/>
          <p:nvPr/>
        </p:nvSpPr>
        <p:spPr>
          <a:xfrm rot="0">
            <a:off x="11184633" y="7073099"/>
            <a:ext cx="4358117" cy="430578"/>
          </a:xfrm>
          <a:prstGeom prst="rect">
            <a:avLst/>
          </a:prstGeom>
        </p:spPr>
        <p:txBody>
          <a:bodyPr anchor="t" rtlCol="false" tIns="0" lIns="0" bIns="0" rIns="0">
            <a:spAutoFit/>
          </a:bodyPr>
          <a:lstStyle/>
          <a:p>
            <a:pPr algn="l">
              <a:lnSpc>
                <a:spcPts val="3567"/>
              </a:lnSpc>
            </a:pPr>
            <a:r>
              <a:rPr lang="en-US" sz="2548">
                <a:solidFill>
                  <a:srgbClr val="8C52FF"/>
                </a:solidFill>
                <a:latin typeface="DM Sans Bold"/>
              </a:rPr>
              <a:t>DEVELOPMENT LIFECYCLE</a:t>
            </a:r>
          </a:p>
        </p:txBody>
      </p:sp>
      <p:sp>
        <p:nvSpPr>
          <p:cNvPr name="TextBox 32" id="32"/>
          <p:cNvSpPr txBox="true"/>
          <p:nvPr/>
        </p:nvSpPr>
        <p:spPr>
          <a:xfrm rot="0">
            <a:off x="11184633" y="7617488"/>
            <a:ext cx="4876108" cy="1123234"/>
          </a:xfrm>
          <a:prstGeom prst="rect">
            <a:avLst/>
          </a:prstGeom>
        </p:spPr>
        <p:txBody>
          <a:bodyPr anchor="t" rtlCol="false" tIns="0" lIns="0" bIns="0" rIns="0">
            <a:spAutoFit/>
          </a:bodyPr>
          <a:lstStyle/>
          <a:p>
            <a:pPr algn="l">
              <a:lnSpc>
                <a:spcPts val="2274"/>
              </a:lnSpc>
            </a:pPr>
            <a:r>
              <a:rPr lang="en-US" sz="1895">
                <a:solidFill>
                  <a:srgbClr val="545454"/>
                </a:solidFill>
                <a:latin typeface="DM Sans"/>
              </a:rPr>
              <a:t>Working of complete feature design lifecycle. Justifying requirements, researching technologies, making trade-offs, implementing and testing.</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028700" y="3086702"/>
            <a:ext cx="1553421" cy="1553421"/>
            <a:chOff x="0" y="0"/>
            <a:chExt cx="6350000" cy="6350000"/>
          </a:xfrm>
        </p:grpSpPr>
        <p:sp>
          <p:nvSpPr>
            <p:cNvPr name="Freeform 3" id="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E6D73"/>
            </a:solidFill>
          </p:spPr>
        </p:sp>
      </p:grpSp>
      <p:sp>
        <p:nvSpPr>
          <p:cNvPr name="TextBox 4" id="4"/>
          <p:cNvSpPr txBox="true"/>
          <p:nvPr/>
        </p:nvSpPr>
        <p:spPr>
          <a:xfrm rot="0">
            <a:off x="1028700" y="3592495"/>
            <a:ext cx="1553421" cy="494245"/>
          </a:xfrm>
          <a:prstGeom prst="rect">
            <a:avLst/>
          </a:prstGeom>
        </p:spPr>
        <p:txBody>
          <a:bodyPr anchor="t" rtlCol="false" tIns="0" lIns="0" bIns="0" rIns="0">
            <a:spAutoFit/>
          </a:bodyPr>
          <a:lstStyle/>
          <a:p>
            <a:pPr algn="ctr">
              <a:lnSpc>
                <a:spcPts val="4127"/>
              </a:lnSpc>
            </a:pPr>
            <a:r>
              <a:rPr lang="en-US" sz="2948">
                <a:solidFill>
                  <a:srgbClr val="FFFFFF"/>
                </a:solidFill>
                <a:latin typeface="IBM Plex Sans Bold"/>
              </a:rPr>
              <a:t>VALUE</a:t>
            </a:r>
          </a:p>
        </p:txBody>
      </p:sp>
      <p:grpSp>
        <p:nvGrpSpPr>
          <p:cNvPr name="Group 5" id="5"/>
          <p:cNvGrpSpPr/>
          <p:nvPr/>
        </p:nvGrpSpPr>
        <p:grpSpPr>
          <a:xfrm rot="0">
            <a:off x="1028700" y="5106096"/>
            <a:ext cx="1553421" cy="1553421"/>
            <a:chOff x="0" y="0"/>
            <a:chExt cx="6350000" cy="6350000"/>
          </a:xfrm>
        </p:grpSpPr>
        <p:sp>
          <p:nvSpPr>
            <p:cNvPr name="Freeform 6" id="6"/>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8CFAE"/>
            </a:solidFill>
          </p:spPr>
        </p:sp>
      </p:grpSp>
      <p:sp>
        <p:nvSpPr>
          <p:cNvPr name="TextBox 7" id="7"/>
          <p:cNvSpPr txBox="true"/>
          <p:nvPr/>
        </p:nvSpPr>
        <p:spPr>
          <a:xfrm rot="0">
            <a:off x="1028700" y="5611888"/>
            <a:ext cx="1553421" cy="494245"/>
          </a:xfrm>
          <a:prstGeom prst="rect">
            <a:avLst/>
          </a:prstGeom>
        </p:spPr>
        <p:txBody>
          <a:bodyPr anchor="t" rtlCol="false" tIns="0" lIns="0" bIns="0" rIns="0">
            <a:spAutoFit/>
          </a:bodyPr>
          <a:lstStyle/>
          <a:p>
            <a:pPr algn="ctr">
              <a:lnSpc>
                <a:spcPts val="4127"/>
              </a:lnSpc>
            </a:pPr>
            <a:r>
              <a:rPr lang="en-US" sz="2948">
                <a:solidFill>
                  <a:srgbClr val="FFFFFF"/>
                </a:solidFill>
                <a:latin typeface="IBM Plex Sans Bold"/>
              </a:rPr>
              <a:t>PPT</a:t>
            </a:r>
          </a:p>
        </p:txBody>
      </p:sp>
      <p:sp>
        <p:nvSpPr>
          <p:cNvPr name="TextBox 8" id="8"/>
          <p:cNvSpPr txBox="true"/>
          <p:nvPr/>
        </p:nvSpPr>
        <p:spPr>
          <a:xfrm rot="0">
            <a:off x="1028700" y="7628298"/>
            <a:ext cx="1553421" cy="494245"/>
          </a:xfrm>
          <a:prstGeom prst="rect">
            <a:avLst/>
          </a:prstGeom>
        </p:spPr>
        <p:txBody>
          <a:bodyPr anchor="t" rtlCol="false" tIns="0" lIns="0" bIns="0" rIns="0">
            <a:spAutoFit/>
          </a:bodyPr>
          <a:lstStyle/>
          <a:p>
            <a:pPr algn="ctr">
              <a:lnSpc>
                <a:spcPts val="4127"/>
              </a:lnSpc>
            </a:pPr>
            <a:r>
              <a:rPr lang="en-US" sz="2948">
                <a:solidFill>
                  <a:srgbClr val="FFFFFF"/>
                </a:solidFill>
                <a:latin typeface="IBM Plex Sans Bold"/>
              </a:rPr>
              <a:t>GEN AI</a:t>
            </a:r>
          </a:p>
        </p:txBody>
      </p:sp>
      <p:sp>
        <p:nvSpPr>
          <p:cNvPr name="TextBox 9" id="9"/>
          <p:cNvSpPr txBox="true"/>
          <p:nvPr/>
        </p:nvSpPr>
        <p:spPr>
          <a:xfrm rot="0">
            <a:off x="1028700" y="1028700"/>
            <a:ext cx="6730395" cy="1621469"/>
          </a:xfrm>
          <a:prstGeom prst="rect">
            <a:avLst/>
          </a:prstGeom>
        </p:spPr>
        <p:txBody>
          <a:bodyPr anchor="t" rtlCol="false" tIns="0" lIns="0" bIns="0" rIns="0">
            <a:spAutoFit/>
          </a:bodyPr>
          <a:lstStyle/>
          <a:p>
            <a:pPr algn="l">
              <a:lnSpc>
                <a:spcPts val="5837"/>
              </a:lnSpc>
            </a:pPr>
            <a:r>
              <a:rPr lang="en-US" sz="5896">
                <a:solidFill>
                  <a:srgbClr val="FE6D73"/>
                </a:solidFill>
                <a:latin typeface="Kollektif Bold"/>
              </a:rPr>
              <a:t>PROFESSIONAL LEARNINGS</a:t>
            </a:r>
          </a:p>
        </p:txBody>
      </p:sp>
      <p:sp>
        <p:nvSpPr>
          <p:cNvPr name="TextBox 10" id="10"/>
          <p:cNvSpPr txBox="true"/>
          <p:nvPr/>
        </p:nvSpPr>
        <p:spPr>
          <a:xfrm rot="0">
            <a:off x="2882987" y="3007548"/>
            <a:ext cx="6074667" cy="463598"/>
          </a:xfrm>
          <a:prstGeom prst="rect">
            <a:avLst/>
          </a:prstGeom>
        </p:spPr>
        <p:txBody>
          <a:bodyPr anchor="t" rtlCol="false" tIns="0" lIns="0" bIns="0" rIns="0">
            <a:spAutoFit/>
          </a:bodyPr>
          <a:lstStyle/>
          <a:p>
            <a:pPr algn="l">
              <a:lnSpc>
                <a:spcPts val="3847"/>
              </a:lnSpc>
            </a:pPr>
            <a:r>
              <a:rPr lang="en-US" sz="2748">
                <a:solidFill>
                  <a:srgbClr val="FE6D73"/>
                </a:solidFill>
                <a:latin typeface="DM Sans Bold"/>
              </a:rPr>
              <a:t>VALUE GENERATING</a:t>
            </a:r>
          </a:p>
        </p:txBody>
      </p:sp>
      <p:sp>
        <p:nvSpPr>
          <p:cNvPr name="TextBox 11" id="11"/>
          <p:cNvSpPr txBox="true"/>
          <p:nvPr/>
        </p:nvSpPr>
        <p:spPr>
          <a:xfrm rot="0">
            <a:off x="2882987" y="3548417"/>
            <a:ext cx="4876108" cy="842426"/>
          </a:xfrm>
          <a:prstGeom prst="rect">
            <a:avLst/>
          </a:prstGeom>
        </p:spPr>
        <p:txBody>
          <a:bodyPr anchor="t" rtlCol="false" tIns="0" lIns="0" bIns="0" rIns="0">
            <a:spAutoFit/>
          </a:bodyPr>
          <a:lstStyle/>
          <a:p>
            <a:pPr algn="l">
              <a:lnSpc>
                <a:spcPts val="2274"/>
              </a:lnSpc>
            </a:pPr>
            <a:r>
              <a:rPr lang="en-US" sz="1895">
                <a:solidFill>
                  <a:srgbClr val="545454"/>
                </a:solidFill>
                <a:latin typeface="DM Sans"/>
              </a:rPr>
              <a:t>Understand and get able to make trade offs between value of a feature and value of resources used to create it</a:t>
            </a:r>
          </a:p>
        </p:txBody>
      </p:sp>
      <p:sp>
        <p:nvSpPr>
          <p:cNvPr name="TextBox 12" id="12"/>
          <p:cNvSpPr txBox="true"/>
          <p:nvPr/>
        </p:nvSpPr>
        <p:spPr>
          <a:xfrm rot="0">
            <a:off x="2882987" y="5025182"/>
            <a:ext cx="4583394" cy="430578"/>
          </a:xfrm>
          <a:prstGeom prst="rect">
            <a:avLst/>
          </a:prstGeom>
        </p:spPr>
        <p:txBody>
          <a:bodyPr anchor="t" rtlCol="false" tIns="0" lIns="0" bIns="0" rIns="0">
            <a:spAutoFit/>
          </a:bodyPr>
          <a:lstStyle/>
          <a:p>
            <a:pPr algn="l">
              <a:lnSpc>
                <a:spcPts val="3567"/>
              </a:lnSpc>
            </a:pPr>
            <a:r>
              <a:rPr lang="en-US" sz="2548">
                <a:solidFill>
                  <a:srgbClr val="48CFAE"/>
                </a:solidFill>
                <a:latin typeface="DM Sans Bold"/>
              </a:rPr>
              <a:t>PRESENTATION OF WORK</a:t>
            </a:r>
          </a:p>
        </p:txBody>
      </p:sp>
      <p:sp>
        <p:nvSpPr>
          <p:cNvPr name="TextBox 13" id="13"/>
          <p:cNvSpPr txBox="true"/>
          <p:nvPr/>
        </p:nvSpPr>
        <p:spPr>
          <a:xfrm rot="0">
            <a:off x="2882987" y="5569571"/>
            <a:ext cx="4876108" cy="561617"/>
          </a:xfrm>
          <a:prstGeom prst="rect">
            <a:avLst/>
          </a:prstGeom>
        </p:spPr>
        <p:txBody>
          <a:bodyPr anchor="t" rtlCol="false" tIns="0" lIns="0" bIns="0" rIns="0">
            <a:spAutoFit/>
          </a:bodyPr>
          <a:lstStyle/>
          <a:p>
            <a:pPr algn="l">
              <a:lnSpc>
                <a:spcPts val="2274"/>
              </a:lnSpc>
            </a:pPr>
            <a:r>
              <a:rPr lang="en-US" sz="1895">
                <a:solidFill>
                  <a:srgbClr val="545454"/>
                </a:solidFill>
                <a:latin typeface="DM Sans"/>
              </a:rPr>
              <a:t>Presentation of work accomplished, proposals and designs in an engaging way</a:t>
            </a:r>
          </a:p>
        </p:txBody>
      </p:sp>
      <p:grpSp>
        <p:nvGrpSpPr>
          <p:cNvPr name="Group 14" id="14"/>
          <p:cNvGrpSpPr/>
          <p:nvPr/>
        </p:nvGrpSpPr>
        <p:grpSpPr>
          <a:xfrm rot="0">
            <a:off x="9330347" y="3118231"/>
            <a:ext cx="1553421" cy="1553421"/>
            <a:chOff x="0" y="0"/>
            <a:chExt cx="6350000" cy="6350000"/>
          </a:xfrm>
        </p:grpSpPr>
        <p:sp>
          <p:nvSpPr>
            <p:cNvPr name="Freeform 15" id="1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7ED957"/>
            </a:solidFill>
          </p:spPr>
        </p:sp>
      </p:grpSp>
      <p:sp>
        <p:nvSpPr>
          <p:cNvPr name="TextBox 16" id="16"/>
          <p:cNvSpPr txBox="true"/>
          <p:nvPr/>
        </p:nvSpPr>
        <p:spPr>
          <a:xfrm rot="0">
            <a:off x="9330347" y="3624024"/>
            <a:ext cx="1553421" cy="494245"/>
          </a:xfrm>
          <a:prstGeom prst="rect">
            <a:avLst/>
          </a:prstGeom>
        </p:spPr>
        <p:txBody>
          <a:bodyPr anchor="t" rtlCol="false" tIns="0" lIns="0" bIns="0" rIns="0">
            <a:spAutoFit/>
          </a:bodyPr>
          <a:lstStyle/>
          <a:p>
            <a:pPr algn="ctr">
              <a:lnSpc>
                <a:spcPts val="4127"/>
              </a:lnSpc>
            </a:pPr>
            <a:r>
              <a:rPr lang="en-US" sz="2948">
                <a:solidFill>
                  <a:srgbClr val="FFFFFF"/>
                </a:solidFill>
                <a:latin typeface="IBM Plex Sans Bold"/>
              </a:rPr>
              <a:t>TIME</a:t>
            </a:r>
          </a:p>
        </p:txBody>
      </p:sp>
      <p:grpSp>
        <p:nvGrpSpPr>
          <p:cNvPr name="Group 17" id="17"/>
          <p:cNvGrpSpPr/>
          <p:nvPr/>
        </p:nvGrpSpPr>
        <p:grpSpPr>
          <a:xfrm rot="0">
            <a:off x="9330347" y="5137625"/>
            <a:ext cx="1553421" cy="1553421"/>
            <a:chOff x="0" y="0"/>
            <a:chExt cx="6350000" cy="6350000"/>
          </a:xfrm>
        </p:grpSpPr>
        <p:sp>
          <p:nvSpPr>
            <p:cNvPr name="Freeform 18" id="18"/>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97B2"/>
            </a:solidFill>
          </p:spPr>
        </p:sp>
      </p:grpSp>
      <p:sp>
        <p:nvSpPr>
          <p:cNvPr name="TextBox 19" id="19"/>
          <p:cNvSpPr txBox="true"/>
          <p:nvPr/>
        </p:nvSpPr>
        <p:spPr>
          <a:xfrm rot="0">
            <a:off x="9330347" y="5643418"/>
            <a:ext cx="1553421" cy="494245"/>
          </a:xfrm>
          <a:prstGeom prst="rect">
            <a:avLst/>
          </a:prstGeom>
        </p:spPr>
        <p:txBody>
          <a:bodyPr anchor="t" rtlCol="false" tIns="0" lIns="0" bIns="0" rIns="0">
            <a:spAutoFit/>
          </a:bodyPr>
          <a:lstStyle/>
          <a:p>
            <a:pPr algn="ctr">
              <a:lnSpc>
                <a:spcPts val="4127"/>
              </a:lnSpc>
            </a:pPr>
            <a:r>
              <a:rPr lang="en-US" sz="2948">
                <a:solidFill>
                  <a:srgbClr val="FFFFFF"/>
                </a:solidFill>
                <a:latin typeface="IBM Plex Sans Bold"/>
              </a:rPr>
              <a:t>DECIDE</a:t>
            </a:r>
          </a:p>
        </p:txBody>
      </p:sp>
      <p:sp>
        <p:nvSpPr>
          <p:cNvPr name="TextBox 20" id="20"/>
          <p:cNvSpPr txBox="true"/>
          <p:nvPr/>
        </p:nvSpPr>
        <p:spPr>
          <a:xfrm rot="0">
            <a:off x="11184633" y="3039077"/>
            <a:ext cx="6074667" cy="463598"/>
          </a:xfrm>
          <a:prstGeom prst="rect">
            <a:avLst/>
          </a:prstGeom>
        </p:spPr>
        <p:txBody>
          <a:bodyPr anchor="t" rtlCol="false" tIns="0" lIns="0" bIns="0" rIns="0">
            <a:spAutoFit/>
          </a:bodyPr>
          <a:lstStyle/>
          <a:p>
            <a:pPr algn="l">
              <a:lnSpc>
                <a:spcPts val="3847"/>
              </a:lnSpc>
            </a:pPr>
            <a:r>
              <a:rPr lang="en-US" sz="2748">
                <a:solidFill>
                  <a:srgbClr val="7ED957"/>
                </a:solidFill>
                <a:latin typeface="DM Sans Bold"/>
              </a:rPr>
              <a:t>TIME MANAGEMENT</a:t>
            </a:r>
          </a:p>
        </p:txBody>
      </p:sp>
      <p:sp>
        <p:nvSpPr>
          <p:cNvPr name="TextBox 21" id="21"/>
          <p:cNvSpPr txBox="true"/>
          <p:nvPr/>
        </p:nvSpPr>
        <p:spPr>
          <a:xfrm rot="0">
            <a:off x="11184633" y="3579947"/>
            <a:ext cx="4876108" cy="561617"/>
          </a:xfrm>
          <a:prstGeom prst="rect">
            <a:avLst/>
          </a:prstGeom>
        </p:spPr>
        <p:txBody>
          <a:bodyPr anchor="t" rtlCol="false" tIns="0" lIns="0" bIns="0" rIns="0">
            <a:spAutoFit/>
          </a:bodyPr>
          <a:lstStyle/>
          <a:p>
            <a:pPr algn="l">
              <a:lnSpc>
                <a:spcPts val="2274"/>
              </a:lnSpc>
            </a:pPr>
            <a:r>
              <a:rPr lang="en-US" sz="1895">
                <a:solidFill>
                  <a:srgbClr val="545454"/>
                </a:solidFill>
                <a:latin typeface="DM Sans"/>
              </a:rPr>
              <a:t>Management of time, resources and energy to ensure high quality code and efficiency</a:t>
            </a:r>
          </a:p>
        </p:txBody>
      </p:sp>
      <p:sp>
        <p:nvSpPr>
          <p:cNvPr name="TextBox 22" id="22"/>
          <p:cNvSpPr txBox="true"/>
          <p:nvPr/>
        </p:nvSpPr>
        <p:spPr>
          <a:xfrm rot="0">
            <a:off x="11184633" y="5056711"/>
            <a:ext cx="4583394" cy="430578"/>
          </a:xfrm>
          <a:prstGeom prst="rect">
            <a:avLst/>
          </a:prstGeom>
        </p:spPr>
        <p:txBody>
          <a:bodyPr anchor="t" rtlCol="false" tIns="0" lIns="0" bIns="0" rIns="0">
            <a:spAutoFit/>
          </a:bodyPr>
          <a:lstStyle/>
          <a:p>
            <a:pPr algn="l">
              <a:lnSpc>
                <a:spcPts val="3567"/>
              </a:lnSpc>
            </a:pPr>
            <a:r>
              <a:rPr lang="en-US" sz="2548">
                <a:solidFill>
                  <a:srgbClr val="0097B2"/>
                </a:solidFill>
                <a:latin typeface="DM Sans Bold"/>
              </a:rPr>
              <a:t>DECISION MAKING</a:t>
            </a:r>
          </a:p>
        </p:txBody>
      </p:sp>
      <p:sp>
        <p:nvSpPr>
          <p:cNvPr name="TextBox 23" id="23"/>
          <p:cNvSpPr txBox="true"/>
          <p:nvPr/>
        </p:nvSpPr>
        <p:spPr>
          <a:xfrm rot="0">
            <a:off x="11184633" y="5601100"/>
            <a:ext cx="4876108" cy="842426"/>
          </a:xfrm>
          <a:prstGeom prst="rect">
            <a:avLst/>
          </a:prstGeom>
        </p:spPr>
        <p:txBody>
          <a:bodyPr anchor="t" rtlCol="false" tIns="0" lIns="0" bIns="0" rIns="0">
            <a:spAutoFit/>
          </a:bodyPr>
          <a:lstStyle/>
          <a:p>
            <a:pPr algn="l">
              <a:lnSpc>
                <a:spcPts val="2274"/>
              </a:lnSpc>
            </a:pPr>
            <a:r>
              <a:rPr lang="en-US" sz="1895">
                <a:solidFill>
                  <a:srgbClr val="545454"/>
                </a:solidFill>
                <a:latin typeface="DM Sans"/>
              </a:rPr>
              <a:t>Develop 360 degree perspective around development workflows and practice calculated decisions.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9525" y="9174616"/>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83809" y="920319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8283001" y="920319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7199193" y="8119382"/>
            <a:ext cx="1083809" cy="1083809"/>
          </a:xfrm>
          <a:custGeom>
            <a:avLst/>
            <a:gdLst/>
            <a:ahLst/>
            <a:cxnLst/>
            <a:rect r="r" b="b" t="t" l="l"/>
            <a:pathLst>
              <a:path h="1083809" w="1083809">
                <a:moveTo>
                  <a:pt x="0" y="0"/>
                </a:moveTo>
                <a:lnTo>
                  <a:pt x="1083808" y="0"/>
                </a:lnTo>
                <a:lnTo>
                  <a:pt x="1083808"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7199193" y="9203191"/>
            <a:ext cx="1083809" cy="1083809"/>
          </a:xfrm>
          <a:custGeom>
            <a:avLst/>
            <a:gdLst/>
            <a:ahLst/>
            <a:cxnLst/>
            <a:rect r="r" b="b" t="t" l="l"/>
            <a:pathLst>
              <a:path h="1083809" w="1083809">
                <a:moveTo>
                  <a:pt x="0" y="0"/>
                </a:moveTo>
                <a:lnTo>
                  <a:pt x="1083808" y="0"/>
                </a:lnTo>
                <a:lnTo>
                  <a:pt x="1083808"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true" flipV="true" rot="5400000">
            <a:off x="13849515" y="9203191"/>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8" id="8"/>
          <p:cNvGrpSpPr/>
          <p:nvPr/>
        </p:nvGrpSpPr>
        <p:grpSpPr>
          <a:xfrm rot="0">
            <a:off x="763138" y="1977377"/>
            <a:ext cx="6557157" cy="1447800"/>
            <a:chOff x="0" y="0"/>
            <a:chExt cx="1726988" cy="381314"/>
          </a:xfrm>
        </p:grpSpPr>
        <p:sp>
          <p:nvSpPr>
            <p:cNvPr name="Freeform 9" id="9"/>
            <p:cNvSpPr/>
            <p:nvPr/>
          </p:nvSpPr>
          <p:spPr>
            <a:xfrm flipH="false" flipV="false" rot="0">
              <a:off x="0" y="0"/>
              <a:ext cx="1726988" cy="381314"/>
            </a:xfrm>
            <a:custGeom>
              <a:avLst/>
              <a:gdLst/>
              <a:ahLst/>
              <a:cxnLst/>
              <a:rect r="r" b="b" t="t" l="l"/>
              <a:pathLst>
                <a:path h="381314" w="1726988">
                  <a:moveTo>
                    <a:pt x="60215" y="0"/>
                  </a:moveTo>
                  <a:lnTo>
                    <a:pt x="1666773" y="0"/>
                  </a:lnTo>
                  <a:cubicBezTo>
                    <a:pt x="1682743" y="0"/>
                    <a:pt x="1698059" y="6344"/>
                    <a:pt x="1709351" y="17637"/>
                  </a:cubicBezTo>
                  <a:cubicBezTo>
                    <a:pt x="1720644" y="28929"/>
                    <a:pt x="1726988" y="44245"/>
                    <a:pt x="1726988" y="60215"/>
                  </a:cubicBezTo>
                  <a:lnTo>
                    <a:pt x="1726988" y="321099"/>
                  </a:lnTo>
                  <a:cubicBezTo>
                    <a:pt x="1726988" y="354354"/>
                    <a:pt x="1700029" y="381314"/>
                    <a:pt x="1666773" y="381314"/>
                  </a:cubicBezTo>
                  <a:lnTo>
                    <a:pt x="60215" y="381314"/>
                  </a:lnTo>
                  <a:cubicBezTo>
                    <a:pt x="26959" y="381314"/>
                    <a:pt x="0" y="354354"/>
                    <a:pt x="0" y="321099"/>
                  </a:cubicBezTo>
                  <a:lnTo>
                    <a:pt x="0" y="60215"/>
                  </a:lnTo>
                  <a:cubicBezTo>
                    <a:pt x="0" y="44245"/>
                    <a:pt x="6344" y="28929"/>
                    <a:pt x="17637" y="17637"/>
                  </a:cubicBezTo>
                  <a:cubicBezTo>
                    <a:pt x="28929" y="6344"/>
                    <a:pt x="44245" y="0"/>
                    <a:pt x="60215" y="0"/>
                  </a:cubicBezTo>
                  <a:close/>
                </a:path>
              </a:pathLst>
            </a:custGeom>
            <a:solidFill>
              <a:srgbClr val="227C9D"/>
            </a:solidFill>
          </p:spPr>
        </p:sp>
        <p:sp>
          <p:nvSpPr>
            <p:cNvPr name="TextBox 10" id="10"/>
            <p:cNvSpPr txBox="true"/>
            <p:nvPr/>
          </p:nvSpPr>
          <p:spPr>
            <a:xfrm>
              <a:off x="0" y="19050"/>
              <a:ext cx="1726988" cy="362264"/>
            </a:xfrm>
            <a:prstGeom prst="rect">
              <a:avLst/>
            </a:prstGeom>
          </p:spPr>
          <p:txBody>
            <a:bodyPr anchor="ctr" rtlCol="false" tIns="50800" lIns="50800" bIns="50800" rIns="50800"/>
            <a:lstStyle/>
            <a:p>
              <a:pPr algn="ctr">
                <a:lnSpc>
                  <a:spcPts val="2553"/>
                </a:lnSpc>
              </a:pPr>
            </a:p>
          </p:txBody>
        </p:sp>
      </p:grpSp>
      <p:sp>
        <p:nvSpPr>
          <p:cNvPr name="TextBox 11" id="11"/>
          <p:cNvSpPr txBox="true"/>
          <p:nvPr/>
        </p:nvSpPr>
        <p:spPr>
          <a:xfrm rot="0">
            <a:off x="1028700" y="2188832"/>
            <a:ext cx="7434473" cy="1015365"/>
          </a:xfrm>
          <a:prstGeom prst="rect">
            <a:avLst/>
          </a:prstGeom>
        </p:spPr>
        <p:txBody>
          <a:bodyPr anchor="t" rtlCol="false" tIns="0" lIns="0" bIns="0" rIns="0">
            <a:spAutoFit/>
          </a:bodyPr>
          <a:lstStyle/>
          <a:p>
            <a:pPr algn="l">
              <a:lnSpc>
                <a:spcPts val="3600"/>
              </a:lnSpc>
            </a:pPr>
            <a:r>
              <a:rPr lang="en-US" sz="3600">
                <a:solidFill>
                  <a:srgbClr val="FFFFFF"/>
                </a:solidFill>
                <a:latin typeface="Kollektif Bold"/>
              </a:rPr>
              <a:t>INSIGHTS INTO MODERN SOFTWARE DEVELOPMENT</a:t>
            </a:r>
          </a:p>
        </p:txBody>
      </p:sp>
      <p:sp>
        <p:nvSpPr>
          <p:cNvPr name="TextBox 12" id="12"/>
          <p:cNvSpPr txBox="true"/>
          <p:nvPr/>
        </p:nvSpPr>
        <p:spPr>
          <a:xfrm rot="0">
            <a:off x="7964727" y="1794292"/>
            <a:ext cx="10025012" cy="2171700"/>
          </a:xfrm>
          <a:prstGeom prst="rect">
            <a:avLst/>
          </a:prstGeom>
        </p:spPr>
        <p:txBody>
          <a:bodyPr anchor="t" rtlCol="false" tIns="0" lIns="0" bIns="0" rIns="0">
            <a:spAutoFit/>
          </a:bodyPr>
          <a:lstStyle/>
          <a:p>
            <a:pPr algn="l">
              <a:lnSpc>
                <a:spcPts val="2879"/>
              </a:lnSpc>
            </a:pPr>
          </a:p>
          <a:p>
            <a:pPr algn="l" marL="518160" indent="-259080" lvl="1">
              <a:lnSpc>
                <a:spcPts val="2879"/>
              </a:lnSpc>
              <a:buFont typeface="Arial"/>
              <a:buChar char="•"/>
            </a:pPr>
            <a:r>
              <a:rPr lang="en-US" sz="2400">
                <a:solidFill>
                  <a:srgbClr val="545454"/>
                </a:solidFill>
                <a:latin typeface="DM Sans"/>
              </a:rPr>
              <a:t>Rec</a:t>
            </a:r>
            <a:r>
              <a:rPr lang="en-US" sz="2400">
                <a:solidFill>
                  <a:srgbClr val="545454"/>
                </a:solidFill>
                <a:latin typeface="DM Sans"/>
              </a:rPr>
              <a:t>ognized the significance of third-party offerings in accelerating development cycles and enhancing product value.</a:t>
            </a:r>
          </a:p>
          <a:p>
            <a:pPr algn="l" marL="518160" indent="-259080" lvl="1">
              <a:lnSpc>
                <a:spcPts val="2879"/>
              </a:lnSpc>
              <a:buFont typeface="Arial"/>
              <a:buChar char="•"/>
            </a:pPr>
            <a:r>
              <a:rPr lang="en-US" sz="2400">
                <a:solidFill>
                  <a:srgbClr val="545454"/>
                </a:solidFill>
                <a:latin typeface="DM Sans"/>
              </a:rPr>
              <a:t>Leveraged OpenAI APIs like GPT-3.5 turbo and DALL-E 3 to augment software capabilities.</a:t>
            </a:r>
          </a:p>
          <a:p>
            <a:pPr algn="l">
              <a:lnSpc>
                <a:spcPts val="2879"/>
              </a:lnSpc>
            </a:pPr>
          </a:p>
        </p:txBody>
      </p:sp>
      <p:sp>
        <p:nvSpPr>
          <p:cNvPr name="TextBox 13" id="13"/>
          <p:cNvSpPr txBox="true"/>
          <p:nvPr/>
        </p:nvSpPr>
        <p:spPr>
          <a:xfrm rot="0">
            <a:off x="7944197" y="4241265"/>
            <a:ext cx="9845523" cy="2171700"/>
          </a:xfrm>
          <a:prstGeom prst="rect">
            <a:avLst/>
          </a:prstGeom>
        </p:spPr>
        <p:txBody>
          <a:bodyPr anchor="t" rtlCol="false" tIns="0" lIns="0" bIns="0" rIns="0">
            <a:spAutoFit/>
          </a:bodyPr>
          <a:lstStyle/>
          <a:p>
            <a:pPr algn="l">
              <a:lnSpc>
                <a:spcPts val="2879"/>
              </a:lnSpc>
            </a:pPr>
          </a:p>
          <a:p>
            <a:pPr algn="l" marL="518160" indent="-259080" lvl="1">
              <a:lnSpc>
                <a:spcPts val="2879"/>
              </a:lnSpc>
              <a:buFont typeface="Arial"/>
              <a:buChar char="•"/>
            </a:pPr>
            <a:r>
              <a:rPr lang="en-US" sz="2400">
                <a:solidFill>
                  <a:srgbClr val="545454"/>
                </a:solidFill>
                <a:latin typeface="DM Sans"/>
              </a:rPr>
              <a:t>Emb</a:t>
            </a:r>
            <a:r>
              <a:rPr lang="en-US" sz="2400">
                <a:solidFill>
                  <a:srgbClr val="545454"/>
                </a:solidFill>
                <a:latin typeface="DM Sans"/>
              </a:rPr>
              <a:t>raced agile and scrum development workflows, facilitating parallel feature development and collaboration.</a:t>
            </a:r>
          </a:p>
          <a:p>
            <a:pPr algn="l" marL="518160" indent="-259080" lvl="1">
              <a:lnSpc>
                <a:spcPts val="2879"/>
              </a:lnSpc>
              <a:buFont typeface="Arial"/>
              <a:buChar char="•"/>
            </a:pPr>
            <a:r>
              <a:rPr lang="en-US" sz="2400">
                <a:solidFill>
                  <a:srgbClr val="545454"/>
                </a:solidFill>
                <a:latin typeface="DM Sans"/>
              </a:rPr>
              <a:t>Utilized source control software for seamless collaboration and version control.</a:t>
            </a:r>
          </a:p>
          <a:p>
            <a:pPr algn="l">
              <a:lnSpc>
                <a:spcPts val="2879"/>
              </a:lnSpc>
            </a:pPr>
          </a:p>
        </p:txBody>
      </p:sp>
      <p:sp>
        <p:nvSpPr>
          <p:cNvPr name="TextBox 14" id="14"/>
          <p:cNvSpPr txBox="true"/>
          <p:nvPr/>
        </p:nvSpPr>
        <p:spPr>
          <a:xfrm rot="0">
            <a:off x="7944197" y="6688237"/>
            <a:ext cx="9845523" cy="2171700"/>
          </a:xfrm>
          <a:prstGeom prst="rect">
            <a:avLst/>
          </a:prstGeom>
        </p:spPr>
        <p:txBody>
          <a:bodyPr anchor="t" rtlCol="false" tIns="0" lIns="0" bIns="0" rIns="0">
            <a:spAutoFit/>
          </a:bodyPr>
          <a:lstStyle/>
          <a:p>
            <a:pPr algn="l">
              <a:lnSpc>
                <a:spcPts val="2879"/>
              </a:lnSpc>
            </a:pPr>
          </a:p>
          <a:p>
            <a:pPr algn="l" marL="518160" indent="-259080" lvl="1">
              <a:lnSpc>
                <a:spcPts val="2879"/>
              </a:lnSpc>
              <a:buFont typeface="Arial"/>
              <a:buChar char="•"/>
            </a:pPr>
            <a:r>
              <a:rPr lang="en-US" sz="2400">
                <a:solidFill>
                  <a:srgbClr val="545454"/>
                </a:solidFill>
                <a:latin typeface="DM Sans"/>
              </a:rPr>
              <a:t>P</a:t>
            </a:r>
            <a:r>
              <a:rPr lang="en-US" sz="2400">
                <a:solidFill>
                  <a:srgbClr val="545454"/>
                </a:solidFill>
                <a:latin typeface="DM Sans"/>
              </a:rPr>
              <a:t>rioritized security considerations, acknowledging its paramount importance in professional software development.</a:t>
            </a:r>
          </a:p>
          <a:p>
            <a:pPr algn="l" marL="518160" indent="-259080" lvl="1">
              <a:lnSpc>
                <a:spcPts val="2879"/>
              </a:lnSpc>
              <a:buFont typeface="Arial"/>
              <a:buChar char="•"/>
            </a:pPr>
            <a:r>
              <a:rPr lang="en-US" sz="2400">
                <a:solidFill>
                  <a:srgbClr val="545454"/>
                </a:solidFill>
                <a:latin typeface="DM Sans"/>
              </a:rPr>
              <a:t>Emphasized scalability in feature development, ensuring that functionalities could accommodate growing user demands.</a:t>
            </a:r>
          </a:p>
          <a:p>
            <a:pPr algn="l">
              <a:lnSpc>
                <a:spcPts val="2879"/>
              </a:lnSpc>
            </a:pPr>
          </a:p>
        </p:txBody>
      </p:sp>
      <p:sp>
        <p:nvSpPr>
          <p:cNvPr name="TextBox 15" id="15"/>
          <p:cNvSpPr txBox="true"/>
          <p:nvPr/>
        </p:nvSpPr>
        <p:spPr>
          <a:xfrm rot="0">
            <a:off x="5343984" y="606361"/>
            <a:ext cx="7600032" cy="844677"/>
          </a:xfrm>
          <a:prstGeom prst="rect">
            <a:avLst/>
          </a:prstGeom>
        </p:spPr>
        <p:txBody>
          <a:bodyPr anchor="t" rtlCol="false" tIns="0" lIns="0" bIns="0" rIns="0">
            <a:spAutoFit/>
          </a:bodyPr>
          <a:lstStyle/>
          <a:p>
            <a:pPr algn="ctr">
              <a:lnSpc>
                <a:spcPts val="5544"/>
              </a:lnSpc>
            </a:pPr>
            <a:r>
              <a:rPr lang="en-US" sz="5600">
                <a:solidFill>
                  <a:srgbClr val="227C9D"/>
                </a:solidFill>
                <a:latin typeface="Kollektif Bold"/>
              </a:rPr>
              <a:t>KEY HIGHLIGHTS</a:t>
            </a:r>
          </a:p>
        </p:txBody>
      </p:sp>
      <p:grpSp>
        <p:nvGrpSpPr>
          <p:cNvPr name="Group 16" id="16"/>
          <p:cNvGrpSpPr/>
          <p:nvPr/>
        </p:nvGrpSpPr>
        <p:grpSpPr>
          <a:xfrm rot="0">
            <a:off x="763138" y="4511564"/>
            <a:ext cx="6557157" cy="1447800"/>
            <a:chOff x="0" y="0"/>
            <a:chExt cx="1726988" cy="381314"/>
          </a:xfrm>
        </p:grpSpPr>
        <p:sp>
          <p:nvSpPr>
            <p:cNvPr name="Freeform 17" id="17"/>
            <p:cNvSpPr/>
            <p:nvPr/>
          </p:nvSpPr>
          <p:spPr>
            <a:xfrm flipH="false" flipV="false" rot="0">
              <a:off x="0" y="0"/>
              <a:ext cx="1726988" cy="381314"/>
            </a:xfrm>
            <a:custGeom>
              <a:avLst/>
              <a:gdLst/>
              <a:ahLst/>
              <a:cxnLst/>
              <a:rect r="r" b="b" t="t" l="l"/>
              <a:pathLst>
                <a:path h="381314" w="1726988">
                  <a:moveTo>
                    <a:pt x="60215" y="0"/>
                  </a:moveTo>
                  <a:lnTo>
                    <a:pt x="1666773" y="0"/>
                  </a:lnTo>
                  <a:cubicBezTo>
                    <a:pt x="1682743" y="0"/>
                    <a:pt x="1698059" y="6344"/>
                    <a:pt x="1709351" y="17637"/>
                  </a:cubicBezTo>
                  <a:cubicBezTo>
                    <a:pt x="1720644" y="28929"/>
                    <a:pt x="1726988" y="44245"/>
                    <a:pt x="1726988" y="60215"/>
                  </a:cubicBezTo>
                  <a:lnTo>
                    <a:pt x="1726988" y="321099"/>
                  </a:lnTo>
                  <a:cubicBezTo>
                    <a:pt x="1726988" y="354354"/>
                    <a:pt x="1700029" y="381314"/>
                    <a:pt x="1666773" y="381314"/>
                  </a:cubicBezTo>
                  <a:lnTo>
                    <a:pt x="60215" y="381314"/>
                  </a:lnTo>
                  <a:cubicBezTo>
                    <a:pt x="26959" y="381314"/>
                    <a:pt x="0" y="354354"/>
                    <a:pt x="0" y="321099"/>
                  </a:cubicBezTo>
                  <a:lnTo>
                    <a:pt x="0" y="60215"/>
                  </a:lnTo>
                  <a:cubicBezTo>
                    <a:pt x="0" y="44245"/>
                    <a:pt x="6344" y="28929"/>
                    <a:pt x="17637" y="17637"/>
                  </a:cubicBezTo>
                  <a:cubicBezTo>
                    <a:pt x="28929" y="6344"/>
                    <a:pt x="44245" y="0"/>
                    <a:pt x="60215" y="0"/>
                  </a:cubicBezTo>
                  <a:close/>
                </a:path>
              </a:pathLst>
            </a:custGeom>
            <a:solidFill>
              <a:srgbClr val="227C9D"/>
            </a:solidFill>
          </p:spPr>
        </p:sp>
        <p:sp>
          <p:nvSpPr>
            <p:cNvPr name="TextBox 18" id="18"/>
            <p:cNvSpPr txBox="true"/>
            <p:nvPr/>
          </p:nvSpPr>
          <p:spPr>
            <a:xfrm>
              <a:off x="0" y="19050"/>
              <a:ext cx="1726988" cy="362264"/>
            </a:xfrm>
            <a:prstGeom prst="rect">
              <a:avLst/>
            </a:prstGeom>
          </p:spPr>
          <p:txBody>
            <a:bodyPr anchor="ctr" rtlCol="false" tIns="50800" lIns="50800" bIns="50800" rIns="50800"/>
            <a:lstStyle/>
            <a:p>
              <a:pPr algn="ctr">
                <a:lnSpc>
                  <a:spcPts val="2553"/>
                </a:lnSpc>
              </a:pPr>
            </a:p>
          </p:txBody>
        </p:sp>
      </p:grpSp>
      <p:sp>
        <p:nvSpPr>
          <p:cNvPr name="TextBox 19" id="19"/>
          <p:cNvSpPr txBox="true"/>
          <p:nvPr/>
        </p:nvSpPr>
        <p:spPr>
          <a:xfrm rot="0">
            <a:off x="1028700" y="4723019"/>
            <a:ext cx="7434473" cy="1015365"/>
          </a:xfrm>
          <a:prstGeom prst="rect">
            <a:avLst/>
          </a:prstGeom>
        </p:spPr>
        <p:txBody>
          <a:bodyPr anchor="t" rtlCol="false" tIns="0" lIns="0" bIns="0" rIns="0">
            <a:spAutoFit/>
          </a:bodyPr>
          <a:lstStyle/>
          <a:p>
            <a:pPr algn="l">
              <a:lnSpc>
                <a:spcPts val="3600"/>
              </a:lnSpc>
            </a:pPr>
            <a:r>
              <a:rPr lang="en-US" sz="3600">
                <a:solidFill>
                  <a:srgbClr val="FFFFFF"/>
                </a:solidFill>
                <a:latin typeface="Kollektif Bold"/>
              </a:rPr>
              <a:t>ADOPTION OF AGILE AND </a:t>
            </a:r>
          </a:p>
          <a:p>
            <a:pPr algn="l">
              <a:lnSpc>
                <a:spcPts val="3600"/>
              </a:lnSpc>
            </a:pPr>
            <a:r>
              <a:rPr lang="en-US" sz="3600">
                <a:solidFill>
                  <a:srgbClr val="FFFFFF"/>
                </a:solidFill>
                <a:latin typeface="Kollektif Bold"/>
              </a:rPr>
              <a:t>SCRUM METHODOLOGIES</a:t>
            </a:r>
          </a:p>
        </p:txBody>
      </p:sp>
      <p:grpSp>
        <p:nvGrpSpPr>
          <p:cNvPr name="Group 20" id="20"/>
          <p:cNvGrpSpPr/>
          <p:nvPr/>
        </p:nvGrpSpPr>
        <p:grpSpPr>
          <a:xfrm rot="0">
            <a:off x="763138" y="7091886"/>
            <a:ext cx="6557157" cy="1447800"/>
            <a:chOff x="0" y="0"/>
            <a:chExt cx="1726988" cy="381314"/>
          </a:xfrm>
        </p:grpSpPr>
        <p:sp>
          <p:nvSpPr>
            <p:cNvPr name="Freeform 21" id="21"/>
            <p:cNvSpPr/>
            <p:nvPr/>
          </p:nvSpPr>
          <p:spPr>
            <a:xfrm flipH="false" flipV="false" rot="0">
              <a:off x="0" y="0"/>
              <a:ext cx="1726988" cy="381314"/>
            </a:xfrm>
            <a:custGeom>
              <a:avLst/>
              <a:gdLst/>
              <a:ahLst/>
              <a:cxnLst/>
              <a:rect r="r" b="b" t="t" l="l"/>
              <a:pathLst>
                <a:path h="381314" w="1726988">
                  <a:moveTo>
                    <a:pt x="60215" y="0"/>
                  </a:moveTo>
                  <a:lnTo>
                    <a:pt x="1666773" y="0"/>
                  </a:lnTo>
                  <a:cubicBezTo>
                    <a:pt x="1682743" y="0"/>
                    <a:pt x="1698059" y="6344"/>
                    <a:pt x="1709351" y="17637"/>
                  </a:cubicBezTo>
                  <a:cubicBezTo>
                    <a:pt x="1720644" y="28929"/>
                    <a:pt x="1726988" y="44245"/>
                    <a:pt x="1726988" y="60215"/>
                  </a:cubicBezTo>
                  <a:lnTo>
                    <a:pt x="1726988" y="321099"/>
                  </a:lnTo>
                  <a:cubicBezTo>
                    <a:pt x="1726988" y="354354"/>
                    <a:pt x="1700029" y="381314"/>
                    <a:pt x="1666773" y="381314"/>
                  </a:cubicBezTo>
                  <a:lnTo>
                    <a:pt x="60215" y="381314"/>
                  </a:lnTo>
                  <a:cubicBezTo>
                    <a:pt x="26959" y="381314"/>
                    <a:pt x="0" y="354354"/>
                    <a:pt x="0" y="321099"/>
                  </a:cubicBezTo>
                  <a:lnTo>
                    <a:pt x="0" y="60215"/>
                  </a:lnTo>
                  <a:cubicBezTo>
                    <a:pt x="0" y="44245"/>
                    <a:pt x="6344" y="28929"/>
                    <a:pt x="17637" y="17637"/>
                  </a:cubicBezTo>
                  <a:cubicBezTo>
                    <a:pt x="28929" y="6344"/>
                    <a:pt x="44245" y="0"/>
                    <a:pt x="60215" y="0"/>
                  </a:cubicBezTo>
                  <a:close/>
                </a:path>
              </a:pathLst>
            </a:custGeom>
            <a:solidFill>
              <a:srgbClr val="227C9D"/>
            </a:solidFill>
          </p:spPr>
        </p:sp>
        <p:sp>
          <p:nvSpPr>
            <p:cNvPr name="TextBox 22" id="22"/>
            <p:cNvSpPr txBox="true"/>
            <p:nvPr/>
          </p:nvSpPr>
          <p:spPr>
            <a:xfrm>
              <a:off x="0" y="19050"/>
              <a:ext cx="1726988" cy="362264"/>
            </a:xfrm>
            <a:prstGeom prst="rect">
              <a:avLst/>
            </a:prstGeom>
          </p:spPr>
          <p:txBody>
            <a:bodyPr anchor="ctr" rtlCol="false" tIns="50800" lIns="50800" bIns="50800" rIns="50800"/>
            <a:lstStyle/>
            <a:p>
              <a:pPr algn="ctr">
                <a:lnSpc>
                  <a:spcPts val="2553"/>
                </a:lnSpc>
              </a:pPr>
            </a:p>
          </p:txBody>
        </p:sp>
      </p:grpSp>
      <p:sp>
        <p:nvSpPr>
          <p:cNvPr name="TextBox 23" id="23"/>
          <p:cNvSpPr txBox="true"/>
          <p:nvPr/>
        </p:nvSpPr>
        <p:spPr>
          <a:xfrm rot="0">
            <a:off x="1028700" y="7303341"/>
            <a:ext cx="7434473" cy="1015365"/>
          </a:xfrm>
          <a:prstGeom prst="rect">
            <a:avLst/>
          </a:prstGeom>
        </p:spPr>
        <p:txBody>
          <a:bodyPr anchor="t" rtlCol="false" tIns="0" lIns="0" bIns="0" rIns="0">
            <a:spAutoFit/>
          </a:bodyPr>
          <a:lstStyle/>
          <a:p>
            <a:pPr algn="l">
              <a:lnSpc>
                <a:spcPts val="3600"/>
              </a:lnSpc>
            </a:pPr>
            <a:r>
              <a:rPr lang="en-US" sz="3600">
                <a:solidFill>
                  <a:srgbClr val="FFFFFF"/>
                </a:solidFill>
                <a:latin typeface="Kollektif Bold"/>
              </a:rPr>
              <a:t>FOCUS ON SECURITY AND SCALABILITY</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9525" y="9174616"/>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83809" y="920319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8283001" y="920319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7199193" y="8119382"/>
            <a:ext cx="1083809" cy="1083809"/>
          </a:xfrm>
          <a:custGeom>
            <a:avLst/>
            <a:gdLst/>
            <a:ahLst/>
            <a:cxnLst/>
            <a:rect r="r" b="b" t="t" l="l"/>
            <a:pathLst>
              <a:path h="1083809" w="1083809">
                <a:moveTo>
                  <a:pt x="0" y="0"/>
                </a:moveTo>
                <a:lnTo>
                  <a:pt x="1083808" y="0"/>
                </a:lnTo>
                <a:lnTo>
                  <a:pt x="1083808"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7199193" y="9203191"/>
            <a:ext cx="1083809" cy="1083809"/>
          </a:xfrm>
          <a:custGeom>
            <a:avLst/>
            <a:gdLst/>
            <a:ahLst/>
            <a:cxnLst/>
            <a:rect r="r" b="b" t="t" l="l"/>
            <a:pathLst>
              <a:path h="1083809" w="1083809">
                <a:moveTo>
                  <a:pt x="0" y="0"/>
                </a:moveTo>
                <a:lnTo>
                  <a:pt x="1083808" y="0"/>
                </a:lnTo>
                <a:lnTo>
                  <a:pt x="1083808"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true" flipV="true" rot="5400000">
            <a:off x="13849515" y="9203191"/>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8" id="8"/>
          <p:cNvGrpSpPr/>
          <p:nvPr/>
        </p:nvGrpSpPr>
        <p:grpSpPr>
          <a:xfrm rot="0">
            <a:off x="763138" y="2271700"/>
            <a:ext cx="7207356" cy="933034"/>
            <a:chOff x="0" y="0"/>
            <a:chExt cx="1898234" cy="245737"/>
          </a:xfrm>
        </p:grpSpPr>
        <p:sp>
          <p:nvSpPr>
            <p:cNvPr name="Freeform 9" id="9"/>
            <p:cNvSpPr/>
            <p:nvPr/>
          </p:nvSpPr>
          <p:spPr>
            <a:xfrm flipH="false" flipV="false" rot="0">
              <a:off x="0" y="0"/>
              <a:ext cx="1898234" cy="245737"/>
            </a:xfrm>
            <a:custGeom>
              <a:avLst/>
              <a:gdLst/>
              <a:ahLst/>
              <a:cxnLst/>
              <a:rect r="r" b="b" t="t" l="l"/>
              <a:pathLst>
                <a:path h="245737" w="1898234">
                  <a:moveTo>
                    <a:pt x="54783" y="0"/>
                  </a:moveTo>
                  <a:lnTo>
                    <a:pt x="1843451" y="0"/>
                  </a:lnTo>
                  <a:cubicBezTo>
                    <a:pt x="1873707" y="0"/>
                    <a:pt x="1898234" y="24527"/>
                    <a:pt x="1898234" y="54783"/>
                  </a:cubicBezTo>
                  <a:lnTo>
                    <a:pt x="1898234" y="190955"/>
                  </a:lnTo>
                  <a:cubicBezTo>
                    <a:pt x="1898234" y="205484"/>
                    <a:pt x="1892462" y="219418"/>
                    <a:pt x="1882188" y="229692"/>
                  </a:cubicBezTo>
                  <a:cubicBezTo>
                    <a:pt x="1871914" y="239966"/>
                    <a:pt x="1857980" y="245737"/>
                    <a:pt x="1843451" y="245737"/>
                  </a:cubicBezTo>
                  <a:lnTo>
                    <a:pt x="54783" y="245737"/>
                  </a:lnTo>
                  <a:cubicBezTo>
                    <a:pt x="40253" y="245737"/>
                    <a:pt x="26319" y="239966"/>
                    <a:pt x="16045" y="229692"/>
                  </a:cubicBezTo>
                  <a:cubicBezTo>
                    <a:pt x="5772" y="219418"/>
                    <a:pt x="0" y="205484"/>
                    <a:pt x="0" y="190955"/>
                  </a:cubicBezTo>
                  <a:lnTo>
                    <a:pt x="0" y="54783"/>
                  </a:lnTo>
                  <a:cubicBezTo>
                    <a:pt x="0" y="40253"/>
                    <a:pt x="5772" y="26319"/>
                    <a:pt x="16045" y="16045"/>
                  </a:cubicBezTo>
                  <a:cubicBezTo>
                    <a:pt x="26319" y="5772"/>
                    <a:pt x="40253" y="0"/>
                    <a:pt x="54783" y="0"/>
                  </a:cubicBezTo>
                  <a:close/>
                </a:path>
              </a:pathLst>
            </a:custGeom>
            <a:solidFill>
              <a:srgbClr val="227C9D"/>
            </a:solidFill>
          </p:spPr>
        </p:sp>
        <p:sp>
          <p:nvSpPr>
            <p:cNvPr name="TextBox 10" id="10"/>
            <p:cNvSpPr txBox="true"/>
            <p:nvPr/>
          </p:nvSpPr>
          <p:spPr>
            <a:xfrm>
              <a:off x="0" y="19050"/>
              <a:ext cx="1898234" cy="226687"/>
            </a:xfrm>
            <a:prstGeom prst="rect">
              <a:avLst/>
            </a:prstGeom>
          </p:spPr>
          <p:txBody>
            <a:bodyPr anchor="ctr" rtlCol="false" tIns="50800" lIns="50800" bIns="50800" rIns="50800"/>
            <a:lstStyle/>
            <a:p>
              <a:pPr algn="ctr">
                <a:lnSpc>
                  <a:spcPts val="2553"/>
                </a:lnSpc>
              </a:pPr>
            </a:p>
          </p:txBody>
        </p:sp>
      </p:grpSp>
      <p:sp>
        <p:nvSpPr>
          <p:cNvPr name="TextBox 11" id="11"/>
          <p:cNvSpPr txBox="true"/>
          <p:nvPr/>
        </p:nvSpPr>
        <p:spPr>
          <a:xfrm rot="0">
            <a:off x="1028700" y="2483154"/>
            <a:ext cx="7434473" cy="512446"/>
          </a:xfrm>
          <a:prstGeom prst="rect">
            <a:avLst/>
          </a:prstGeom>
        </p:spPr>
        <p:txBody>
          <a:bodyPr anchor="t" rtlCol="false" tIns="0" lIns="0" bIns="0" rIns="0">
            <a:spAutoFit/>
          </a:bodyPr>
          <a:lstStyle/>
          <a:p>
            <a:pPr algn="l">
              <a:lnSpc>
                <a:spcPts val="3300"/>
              </a:lnSpc>
            </a:pPr>
            <a:r>
              <a:rPr lang="en-US" sz="3300">
                <a:solidFill>
                  <a:srgbClr val="FFFFFF"/>
                </a:solidFill>
                <a:latin typeface="Kollektif Bold"/>
              </a:rPr>
              <a:t>SUCCESSFUL IMPLEMENTATIONS</a:t>
            </a:r>
          </a:p>
        </p:txBody>
      </p:sp>
      <p:sp>
        <p:nvSpPr>
          <p:cNvPr name="TextBox 12" id="12"/>
          <p:cNvSpPr txBox="true"/>
          <p:nvPr/>
        </p:nvSpPr>
        <p:spPr>
          <a:xfrm rot="0">
            <a:off x="8357284" y="1824966"/>
            <a:ext cx="9626418" cy="2533650"/>
          </a:xfrm>
          <a:prstGeom prst="rect">
            <a:avLst/>
          </a:prstGeom>
        </p:spPr>
        <p:txBody>
          <a:bodyPr anchor="t" rtlCol="false" tIns="0" lIns="0" bIns="0" rIns="0">
            <a:spAutoFit/>
          </a:bodyPr>
          <a:lstStyle/>
          <a:p>
            <a:pPr algn="l">
              <a:lnSpc>
                <a:spcPts val="2879"/>
              </a:lnSpc>
            </a:pPr>
          </a:p>
          <a:p>
            <a:pPr algn="l" marL="518160" indent="-259080" lvl="1">
              <a:lnSpc>
                <a:spcPts val="2879"/>
              </a:lnSpc>
              <a:buFont typeface="Arial"/>
              <a:buChar char="•"/>
            </a:pPr>
            <a:r>
              <a:rPr lang="en-US" sz="2400">
                <a:solidFill>
                  <a:srgbClr val="545454"/>
                </a:solidFill>
                <a:latin typeface="DM Sans"/>
              </a:rPr>
              <a:t>Dev</a:t>
            </a:r>
            <a:r>
              <a:rPr lang="en-US" sz="2400">
                <a:solidFill>
                  <a:srgbClr val="545454"/>
                </a:solidFill>
                <a:latin typeface="DM Sans"/>
              </a:rPr>
              <a:t>el</a:t>
            </a:r>
            <a:r>
              <a:rPr lang="en-US" sz="2400">
                <a:solidFill>
                  <a:srgbClr val="545454"/>
                </a:solidFill>
                <a:latin typeface="DM Sans"/>
              </a:rPr>
              <a:t>oped complete feature workflows independently, including automatic code, image, and content generation using OpenAI APIs.</a:t>
            </a:r>
          </a:p>
          <a:p>
            <a:pPr algn="l" marL="518160" indent="-259080" lvl="1">
              <a:lnSpc>
                <a:spcPts val="2879"/>
              </a:lnSpc>
              <a:buFont typeface="Arial"/>
              <a:buChar char="•"/>
            </a:pPr>
            <a:r>
              <a:rPr lang="en-US" sz="2400">
                <a:solidFill>
                  <a:srgbClr val="545454"/>
                </a:solidFill>
                <a:latin typeface="DM Sans"/>
              </a:rPr>
              <a:t>Eng</a:t>
            </a:r>
            <a:r>
              <a:rPr lang="en-US" sz="2400">
                <a:solidFill>
                  <a:srgbClr val="545454"/>
                </a:solidFill>
                <a:latin typeface="DM Sans"/>
              </a:rPr>
              <a:t>aged in API development, creating more than 20 APIs and rigorously testing them using tools like Postman.</a:t>
            </a:r>
          </a:p>
          <a:p>
            <a:pPr algn="l">
              <a:lnSpc>
                <a:spcPts val="2879"/>
              </a:lnSpc>
            </a:pPr>
          </a:p>
        </p:txBody>
      </p:sp>
      <p:sp>
        <p:nvSpPr>
          <p:cNvPr name="TextBox 13" id="13"/>
          <p:cNvSpPr txBox="true"/>
          <p:nvPr/>
        </p:nvSpPr>
        <p:spPr>
          <a:xfrm rot="0">
            <a:off x="8357284" y="4241265"/>
            <a:ext cx="9454066" cy="2171700"/>
          </a:xfrm>
          <a:prstGeom prst="rect">
            <a:avLst/>
          </a:prstGeom>
        </p:spPr>
        <p:txBody>
          <a:bodyPr anchor="t" rtlCol="false" tIns="0" lIns="0" bIns="0" rIns="0">
            <a:spAutoFit/>
          </a:bodyPr>
          <a:lstStyle/>
          <a:p>
            <a:pPr algn="l">
              <a:lnSpc>
                <a:spcPts val="2879"/>
              </a:lnSpc>
            </a:pPr>
          </a:p>
          <a:p>
            <a:pPr algn="l" marL="518160" indent="-259080" lvl="1">
              <a:lnSpc>
                <a:spcPts val="2879"/>
              </a:lnSpc>
              <a:buFont typeface="Arial"/>
              <a:buChar char="•"/>
            </a:pPr>
            <a:r>
              <a:rPr lang="en-US" sz="2400">
                <a:solidFill>
                  <a:srgbClr val="545454"/>
                </a:solidFill>
                <a:latin typeface="DM Sans"/>
              </a:rPr>
              <a:t>Emph</a:t>
            </a:r>
            <a:r>
              <a:rPr lang="en-US" sz="2400">
                <a:solidFill>
                  <a:srgbClr val="545454"/>
                </a:solidFill>
                <a:latin typeface="DM Sans"/>
              </a:rPr>
              <a:t>asized understanding of codebase, requirements, and best practices to align with the firm's vision.</a:t>
            </a:r>
          </a:p>
          <a:p>
            <a:pPr algn="l" marL="518160" indent="-259080" lvl="1">
              <a:lnSpc>
                <a:spcPts val="2879"/>
              </a:lnSpc>
              <a:buFont typeface="Arial"/>
              <a:buChar char="•"/>
            </a:pPr>
            <a:r>
              <a:rPr lang="en-US" sz="2400">
                <a:solidFill>
                  <a:srgbClr val="545454"/>
                </a:solidFill>
                <a:latin typeface="DM Sans"/>
              </a:rPr>
              <a:t>Enhanced technical skills through documentation, learning new technologies, and staying updated with market trends.</a:t>
            </a:r>
          </a:p>
          <a:p>
            <a:pPr algn="l">
              <a:lnSpc>
                <a:spcPts val="2879"/>
              </a:lnSpc>
            </a:pPr>
          </a:p>
        </p:txBody>
      </p:sp>
      <p:sp>
        <p:nvSpPr>
          <p:cNvPr name="TextBox 14" id="14"/>
          <p:cNvSpPr txBox="true"/>
          <p:nvPr/>
        </p:nvSpPr>
        <p:spPr>
          <a:xfrm rot="0">
            <a:off x="8357284" y="6722228"/>
            <a:ext cx="9454066" cy="2171700"/>
          </a:xfrm>
          <a:prstGeom prst="rect">
            <a:avLst/>
          </a:prstGeom>
        </p:spPr>
        <p:txBody>
          <a:bodyPr anchor="t" rtlCol="false" tIns="0" lIns="0" bIns="0" rIns="0">
            <a:spAutoFit/>
          </a:bodyPr>
          <a:lstStyle/>
          <a:p>
            <a:pPr algn="l">
              <a:lnSpc>
                <a:spcPts val="2879"/>
              </a:lnSpc>
            </a:pPr>
          </a:p>
          <a:p>
            <a:pPr algn="l" marL="518160" indent="-259080" lvl="1">
              <a:lnSpc>
                <a:spcPts val="2879"/>
              </a:lnSpc>
              <a:buFont typeface="Arial"/>
              <a:buChar char="•"/>
            </a:pPr>
            <a:r>
              <a:rPr lang="en-US" sz="2400">
                <a:solidFill>
                  <a:srgbClr val="545454"/>
                </a:solidFill>
                <a:latin typeface="DM Sans"/>
              </a:rPr>
              <a:t>P</a:t>
            </a:r>
            <a:r>
              <a:rPr lang="en-US" sz="2400">
                <a:solidFill>
                  <a:srgbClr val="545454"/>
                </a:solidFill>
                <a:latin typeface="DM Sans"/>
              </a:rPr>
              <a:t>romoted clean code practices to enhance code explainability and prevent bottlenecks in collaborative projects.</a:t>
            </a:r>
          </a:p>
          <a:p>
            <a:pPr algn="l" marL="518160" indent="-259080" lvl="1">
              <a:lnSpc>
                <a:spcPts val="2879"/>
              </a:lnSpc>
              <a:buFont typeface="Arial"/>
              <a:buChar char="•"/>
            </a:pPr>
            <a:r>
              <a:rPr lang="en-US" sz="2400">
                <a:solidFill>
                  <a:srgbClr val="545454"/>
                </a:solidFill>
                <a:latin typeface="DM Sans"/>
              </a:rPr>
              <a:t>Ensured code readability to facilitate efficient collaboration and maintenance.</a:t>
            </a:r>
          </a:p>
          <a:p>
            <a:pPr algn="l">
              <a:lnSpc>
                <a:spcPts val="2879"/>
              </a:lnSpc>
            </a:pPr>
          </a:p>
        </p:txBody>
      </p:sp>
      <p:sp>
        <p:nvSpPr>
          <p:cNvPr name="TextBox 15" id="15"/>
          <p:cNvSpPr txBox="true"/>
          <p:nvPr/>
        </p:nvSpPr>
        <p:spPr>
          <a:xfrm rot="0">
            <a:off x="5343984" y="606361"/>
            <a:ext cx="7600032" cy="844677"/>
          </a:xfrm>
          <a:prstGeom prst="rect">
            <a:avLst/>
          </a:prstGeom>
        </p:spPr>
        <p:txBody>
          <a:bodyPr anchor="t" rtlCol="false" tIns="0" lIns="0" bIns="0" rIns="0">
            <a:spAutoFit/>
          </a:bodyPr>
          <a:lstStyle/>
          <a:p>
            <a:pPr algn="ctr">
              <a:lnSpc>
                <a:spcPts val="5544"/>
              </a:lnSpc>
            </a:pPr>
            <a:r>
              <a:rPr lang="en-US" sz="5600">
                <a:solidFill>
                  <a:srgbClr val="227C9D"/>
                </a:solidFill>
                <a:latin typeface="Kollektif Bold"/>
              </a:rPr>
              <a:t>KEY HIGHLIGHTS</a:t>
            </a:r>
          </a:p>
        </p:txBody>
      </p:sp>
      <p:grpSp>
        <p:nvGrpSpPr>
          <p:cNvPr name="Group 16" id="16"/>
          <p:cNvGrpSpPr/>
          <p:nvPr/>
        </p:nvGrpSpPr>
        <p:grpSpPr>
          <a:xfrm rot="0">
            <a:off x="763138" y="4511564"/>
            <a:ext cx="7207356" cy="1354914"/>
            <a:chOff x="0" y="0"/>
            <a:chExt cx="1898234" cy="356850"/>
          </a:xfrm>
        </p:grpSpPr>
        <p:sp>
          <p:nvSpPr>
            <p:cNvPr name="Freeform 17" id="17"/>
            <p:cNvSpPr/>
            <p:nvPr/>
          </p:nvSpPr>
          <p:spPr>
            <a:xfrm flipH="false" flipV="false" rot="0">
              <a:off x="0" y="0"/>
              <a:ext cx="1898234" cy="356850"/>
            </a:xfrm>
            <a:custGeom>
              <a:avLst/>
              <a:gdLst/>
              <a:ahLst/>
              <a:cxnLst/>
              <a:rect r="r" b="b" t="t" l="l"/>
              <a:pathLst>
                <a:path h="356850" w="1898234">
                  <a:moveTo>
                    <a:pt x="54783" y="0"/>
                  </a:moveTo>
                  <a:lnTo>
                    <a:pt x="1843451" y="0"/>
                  </a:lnTo>
                  <a:cubicBezTo>
                    <a:pt x="1873707" y="0"/>
                    <a:pt x="1898234" y="24527"/>
                    <a:pt x="1898234" y="54783"/>
                  </a:cubicBezTo>
                  <a:lnTo>
                    <a:pt x="1898234" y="302067"/>
                  </a:lnTo>
                  <a:cubicBezTo>
                    <a:pt x="1898234" y="316597"/>
                    <a:pt x="1892462" y="330531"/>
                    <a:pt x="1882188" y="340804"/>
                  </a:cubicBezTo>
                  <a:cubicBezTo>
                    <a:pt x="1871914" y="351078"/>
                    <a:pt x="1857980" y="356850"/>
                    <a:pt x="1843451" y="356850"/>
                  </a:cubicBezTo>
                  <a:lnTo>
                    <a:pt x="54783" y="356850"/>
                  </a:lnTo>
                  <a:cubicBezTo>
                    <a:pt x="40253" y="356850"/>
                    <a:pt x="26319" y="351078"/>
                    <a:pt x="16045" y="340804"/>
                  </a:cubicBezTo>
                  <a:cubicBezTo>
                    <a:pt x="5772" y="330531"/>
                    <a:pt x="0" y="316597"/>
                    <a:pt x="0" y="302067"/>
                  </a:cubicBezTo>
                  <a:lnTo>
                    <a:pt x="0" y="54783"/>
                  </a:lnTo>
                  <a:cubicBezTo>
                    <a:pt x="0" y="40253"/>
                    <a:pt x="5772" y="26319"/>
                    <a:pt x="16045" y="16045"/>
                  </a:cubicBezTo>
                  <a:cubicBezTo>
                    <a:pt x="26319" y="5772"/>
                    <a:pt x="40253" y="0"/>
                    <a:pt x="54783" y="0"/>
                  </a:cubicBezTo>
                  <a:close/>
                </a:path>
              </a:pathLst>
            </a:custGeom>
            <a:solidFill>
              <a:srgbClr val="227C9D"/>
            </a:solidFill>
          </p:spPr>
        </p:sp>
        <p:sp>
          <p:nvSpPr>
            <p:cNvPr name="TextBox 18" id="18"/>
            <p:cNvSpPr txBox="true"/>
            <p:nvPr/>
          </p:nvSpPr>
          <p:spPr>
            <a:xfrm>
              <a:off x="0" y="19050"/>
              <a:ext cx="1898234" cy="337800"/>
            </a:xfrm>
            <a:prstGeom prst="rect">
              <a:avLst/>
            </a:prstGeom>
          </p:spPr>
          <p:txBody>
            <a:bodyPr anchor="ctr" rtlCol="false" tIns="50800" lIns="50800" bIns="50800" rIns="50800"/>
            <a:lstStyle/>
            <a:p>
              <a:pPr algn="ctr">
                <a:lnSpc>
                  <a:spcPts val="2553"/>
                </a:lnSpc>
              </a:pPr>
            </a:p>
          </p:txBody>
        </p:sp>
      </p:grpSp>
      <p:sp>
        <p:nvSpPr>
          <p:cNvPr name="TextBox 19" id="19"/>
          <p:cNvSpPr txBox="true"/>
          <p:nvPr/>
        </p:nvSpPr>
        <p:spPr>
          <a:xfrm rot="0">
            <a:off x="1028700" y="4723019"/>
            <a:ext cx="7434473" cy="931546"/>
          </a:xfrm>
          <a:prstGeom prst="rect">
            <a:avLst/>
          </a:prstGeom>
        </p:spPr>
        <p:txBody>
          <a:bodyPr anchor="t" rtlCol="false" tIns="0" lIns="0" bIns="0" rIns="0">
            <a:spAutoFit/>
          </a:bodyPr>
          <a:lstStyle/>
          <a:p>
            <a:pPr algn="l">
              <a:lnSpc>
                <a:spcPts val="3300"/>
              </a:lnSpc>
            </a:pPr>
            <a:r>
              <a:rPr lang="en-US" sz="3300">
                <a:solidFill>
                  <a:srgbClr val="FFFFFF"/>
                </a:solidFill>
                <a:latin typeface="Kollektif Bold"/>
              </a:rPr>
              <a:t>ACHIEVEMENT OF OBJECTIVES THROUGH STRATEGIC METHODS</a:t>
            </a:r>
          </a:p>
        </p:txBody>
      </p:sp>
      <p:grpSp>
        <p:nvGrpSpPr>
          <p:cNvPr name="Group 20" id="20"/>
          <p:cNvGrpSpPr/>
          <p:nvPr/>
        </p:nvGrpSpPr>
        <p:grpSpPr>
          <a:xfrm rot="0">
            <a:off x="763138" y="7091886"/>
            <a:ext cx="7207356" cy="1285250"/>
            <a:chOff x="0" y="0"/>
            <a:chExt cx="1898234" cy="338502"/>
          </a:xfrm>
        </p:grpSpPr>
        <p:sp>
          <p:nvSpPr>
            <p:cNvPr name="Freeform 21" id="21"/>
            <p:cNvSpPr/>
            <p:nvPr/>
          </p:nvSpPr>
          <p:spPr>
            <a:xfrm flipH="false" flipV="false" rot="0">
              <a:off x="0" y="0"/>
              <a:ext cx="1898234" cy="338502"/>
            </a:xfrm>
            <a:custGeom>
              <a:avLst/>
              <a:gdLst/>
              <a:ahLst/>
              <a:cxnLst/>
              <a:rect r="r" b="b" t="t" l="l"/>
              <a:pathLst>
                <a:path h="338502" w="1898234">
                  <a:moveTo>
                    <a:pt x="54783" y="0"/>
                  </a:moveTo>
                  <a:lnTo>
                    <a:pt x="1843451" y="0"/>
                  </a:lnTo>
                  <a:cubicBezTo>
                    <a:pt x="1873707" y="0"/>
                    <a:pt x="1898234" y="24527"/>
                    <a:pt x="1898234" y="54783"/>
                  </a:cubicBezTo>
                  <a:lnTo>
                    <a:pt x="1898234" y="283720"/>
                  </a:lnTo>
                  <a:cubicBezTo>
                    <a:pt x="1898234" y="298249"/>
                    <a:pt x="1892462" y="312183"/>
                    <a:pt x="1882188" y="322457"/>
                  </a:cubicBezTo>
                  <a:cubicBezTo>
                    <a:pt x="1871914" y="332730"/>
                    <a:pt x="1857980" y="338502"/>
                    <a:pt x="1843451" y="338502"/>
                  </a:cubicBezTo>
                  <a:lnTo>
                    <a:pt x="54783" y="338502"/>
                  </a:lnTo>
                  <a:cubicBezTo>
                    <a:pt x="40253" y="338502"/>
                    <a:pt x="26319" y="332730"/>
                    <a:pt x="16045" y="322457"/>
                  </a:cubicBezTo>
                  <a:cubicBezTo>
                    <a:pt x="5772" y="312183"/>
                    <a:pt x="0" y="298249"/>
                    <a:pt x="0" y="283720"/>
                  </a:cubicBezTo>
                  <a:lnTo>
                    <a:pt x="0" y="54783"/>
                  </a:lnTo>
                  <a:cubicBezTo>
                    <a:pt x="0" y="40253"/>
                    <a:pt x="5772" y="26319"/>
                    <a:pt x="16045" y="16045"/>
                  </a:cubicBezTo>
                  <a:cubicBezTo>
                    <a:pt x="26319" y="5772"/>
                    <a:pt x="40253" y="0"/>
                    <a:pt x="54783" y="0"/>
                  </a:cubicBezTo>
                  <a:close/>
                </a:path>
              </a:pathLst>
            </a:custGeom>
            <a:solidFill>
              <a:srgbClr val="227C9D"/>
            </a:solidFill>
          </p:spPr>
        </p:sp>
        <p:sp>
          <p:nvSpPr>
            <p:cNvPr name="TextBox 22" id="22"/>
            <p:cNvSpPr txBox="true"/>
            <p:nvPr/>
          </p:nvSpPr>
          <p:spPr>
            <a:xfrm>
              <a:off x="0" y="19050"/>
              <a:ext cx="1898234" cy="319452"/>
            </a:xfrm>
            <a:prstGeom prst="rect">
              <a:avLst/>
            </a:prstGeom>
          </p:spPr>
          <p:txBody>
            <a:bodyPr anchor="ctr" rtlCol="false" tIns="50800" lIns="50800" bIns="50800" rIns="50800"/>
            <a:lstStyle/>
            <a:p>
              <a:pPr algn="ctr">
                <a:lnSpc>
                  <a:spcPts val="2553"/>
                </a:lnSpc>
              </a:pPr>
            </a:p>
          </p:txBody>
        </p:sp>
      </p:grpSp>
      <p:sp>
        <p:nvSpPr>
          <p:cNvPr name="TextBox 23" id="23"/>
          <p:cNvSpPr txBox="true"/>
          <p:nvPr/>
        </p:nvSpPr>
        <p:spPr>
          <a:xfrm rot="0">
            <a:off x="1028700" y="7303341"/>
            <a:ext cx="7434473" cy="931546"/>
          </a:xfrm>
          <a:prstGeom prst="rect">
            <a:avLst/>
          </a:prstGeom>
        </p:spPr>
        <p:txBody>
          <a:bodyPr anchor="t" rtlCol="false" tIns="0" lIns="0" bIns="0" rIns="0">
            <a:spAutoFit/>
          </a:bodyPr>
          <a:lstStyle/>
          <a:p>
            <a:pPr algn="l">
              <a:lnSpc>
                <a:spcPts val="3300"/>
              </a:lnSpc>
            </a:pPr>
            <a:r>
              <a:rPr lang="en-US" sz="3300">
                <a:solidFill>
                  <a:srgbClr val="FFFFFF"/>
                </a:solidFill>
                <a:latin typeface="Kollektif Bold"/>
              </a:rPr>
              <a:t>CODE EXPLAINABILITY AND CLEANLINESS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322421" y="549408"/>
            <a:ext cx="5480392" cy="1347980"/>
          </a:xfrm>
          <a:prstGeom prst="rect">
            <a:avLst/>
          </a:prstGeom>
        </p:spPr>
        <p:txBody>
          <a:bodyPr anchor="t" rtlCol="false" tIns="0" lIns="0" bIns="0" rIns="0">
            <a:spAutoFit/>
          </a:bodyPr>
          <a:lstStyle/>
          <a:p>
            <a:pPr algn="l">
              <a:lnSpc>
                <a:spcPts val="3366"/>
              </a:lnSpc>
            </a:pPr>
            <a:r>
              <a:rPr lang="en-US" sz="3400">
                <a:solidFill>
                  <a:srgbClr val="FE6D73"/>
                </a:solidFill>
                <a:latin typeface="Kollektif Bold"/>
              </a:rPr>
              <a:t>PATTERNS AND TRENDS OF MODERN SOFTWARE DEVELOPMENT</a:t>
            </a:r>
          </a:p>
        </p:txBody>
      </p:sp>
      <p:sp>
        <p:nvSpPr>
          <p:cNvPr name="Freeform 3" id="3"/>
          <p:cNvSpPr/>
          <p:nvPr/>
        </p:nvSpPr>
        <p:spPr>
          <a:xfrm flipH="false" flipV="false" rot="-10800000">
            <a:off x="9525" y="825021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083809" y="827879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0" y="936259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321750" y="937212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16538561" y="7112619"/>
            <a:ext cx="8847511" cy="8855676"/>
            <a:chOff x="0" y="0"/>
            <a:chExt cx="11796681" cy="11807568"/>
          </a:xfrm>
        </p:grpSpPr>
        <p:grpSp>
          <p:nvGrpSpPr>
            <p:cNvPr name="Group 8" id="8"/>
            <p:cNvGrpSpPr/>
            <p:nvPr/>
          </p:nvGrpSpPr>
          <p:grpSpPr>
            <a:xfrm rot="2700000">
              <a:off x="1676828" y="2799524"/>
              <a:ext cx="9887197" cy="4753460"/>
              <a:chOff x="0" y="0"/>
              <a:chExt cx="660400" cy="317500"/>
            </a:xfrm>
          </p:grpSpPr>
          <p:sp>
            <p:nvSpPr>
              <p:cNvPr name="Freeform 9" id="9"/>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10" id="10"/>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11" id="11"/>
            <p:cNvSpPr/>
            <p:nvPr/>
          </p:nvSpPr>
          <p:spPr>
            <a:xfrm>
              <a:off x="1060010" y="3892256"/>
              <a:ext cx="6913622" cy="6843603"/>
            </a:xfrm>
            <a:prstGeom prst="line">
              <a:avLst/>
            </a:prstGeom>
            <a:ln cap="flat" w="38100">
              <a:solidFill>
                <a:srgbClr val="8CA9AD"/>
              </a:solidFill>
              <a:prstDash val="solid"/>
              <a:headEnd type="none" len="sm" w="sm"/>
              <a:tailEnd type="none" len="sm" w="sm"/>
            </a:ln>
          </p:spPr>
        </p:sp>
        <p:sp>
          <p:nvSpPr>
            <p:cNvPr name="AutoShape 12" id="12"/>
            <p:cNvSpPr/>
            <p:nvPr/>
          </p:nvSpPr>
          <p:spPr>
            <a:xfrm>
              <a:off x="774748" y="4309159"/>
              <a:ext cx="6718471" cy="6718471"/>
            </a:xfrm>
            <a:prstGeom prst="line">
              <a:avLst/>
            </a:prstGeom>
            <a:ln cap="flat" w="38100">
              <a:solidFill>
                <a:srgbClr val="8CA9AD"/>
              </a:solidFill>
              <a:prstDash val="solid"/>
              <a:headEnd type="none" len="sm" w="sm"/>
              <a:tailEnd type="none" len="sm" w="sm"/>
            </a:ln>
          </p:spPr>
        </p:sp>
        <p:sp>
          <p:nvSpPr>
            <p:cNvPr name="AutoShape 13" id="13"/>
            <p:cNvSpPr/>
            <p:nvPr/>
          </p:nvSpPr>
          <p:spPr>
            <a:xfrm>
              <a:off x="535279" y="4787119"/>
              <a:ext cx="6489522" cy="6489522"/>
            </a:xfrm>
            <a:prstGeom prst="line">
              <a:avLst/>
            </a:prstGeom>
            <a:ln cap="flat" w="38100">
              <a:solidFill>
                <a:srgbClr val="8CA9AD"/>
              </a:solidFill>
              <a:prstDash val="solid"/>
              <a:headEnd type="none" len="sm" w="sm"/>
              <a:tailEnd type="none" len="sm" w="sm"/>
            </a:ln>
          </p:spPr>
        </p:sp>
        <p:sp>
          <p:nvSpPr>
            <p:cNvPr name="AutoShape 14" id="14"/>
            <p:cNvSpPr/>
            <p:nvPr/>
          </p:nvSpPr>
          <p:spPr>
            <a:xfrm>
              <a:off x="366406" y="5302142"/>
              <a:ext cx="6254021" cy="6254021"/>
            </a:xfrm>
            <a:prstGeom prst="line">
              <a:avLst/>
            </a:prstGeom>
            <a:ln cap="flat" w="38100">
              <a:solidFill>
                <a:srgbClr val="8CA9AD"/>
              </a:solidFill>
              <a:prstDash val="solid"/>
              <a:headEnd type="none" len="sm" w="sm"/>
              <a:tailEnd type="none" len="sm" w="sm"/>
            </a:ln>
          </p:spPr>
        </p:sp>
        <p:sp>
          <p:nvSpPr>
            <p:cNvPr name="AutoShape 15" id="15"/>
            <p:cNvSpPr/>
            <p:nvPr/>
          </p:nvSpPr>
          <p:spPr>
            <a:xfrm>
              <a:off x="174601" y="5888378"/>
              <a:ext cx="5796899" cy="5796899"/>
            </a:xfrm>
            <a:prstGeom prst="line">
              <a:avLst/>
            </a:prstGeom>
            <a:ln cap="flat" w="38100">
              <a:solidFill>
                <a:srgbClr val="8CA9AD"/>
              </a:solidFill>
              <a:prstDash val="solid"/>
              <a:headEnd type="none" len="sm" w="sm"/>
              <a:tailEnd type="none" len="sm" w="sm"/>
            </a:ln>
          </p:spPr>
        </p:sp>
        <p:sp>
          <p:nvSpPr>
            <p:cNvPr name="AutoShape 16" id="16"/>
            <p:cNvSpPr/>
            <p:nvPr/>
          </p:nvSpPr>
          <p:spPr>
            <a:xfrm>
              <a:off x="13508" y="6480010"/>
              <a:ext cx="5284799" cy="5314125"/>
            </a:xfrm>
            <a:prstGeom prst="line">
              <a:avLst/>
            </a:prstGeom>
            <a:ln cap="flat" w="38100">
              <a:solidFill>
                <a:srgbClr val="8CA9AD"/>
              </a:solidFill>
              <a:prstDash val="solid"/>
              <a:headEnd type="none" len="sm" w="sm"/>
              <a:tailEnd type="none" len="sm" w="sm"/>
            </a:ln>
          </p:spPr>
        </p:sp>
        <p:sp>
          <p:nvSpPr>
            <p:cNvPr name="AutoShape 17" id="17"/>
            <p:cNvSpPr/>
            <p:nvPr/>
          </p:nvSpPr>
          <p:spPr>
            <a:xfrm>
              <a:off x="47865" y="7228854"/>
              <a:ext cx="4503313" cy="4480077"/>
            </a:xfrm>
            <a:prstGeom prst="line">
              <a:avLst/>
            </a:prstGeom>
            <a:ln cap="flat" w="38100">
              <a:solidFill>
                <a:srgbClr val="8CA9AD"/>
              </a:solidFill>
              <a:prstDash val="solid"/>
              <a:headEnd type="none" len="sm" w="sm"/>
              <a:tailEnd type="none" len="sm" w="sm"/>
            </a:ln>
          </p:spPr>
        </p:sp>
        <p:sp>
          <p:nvSpPr>
            <p:cNvPr name="AutoShape 18" id="18"/>
            <p:cNvSpPr/>
            <p:nvPr/>
          </p:nvSpPr>
          <p:spPr>
            <a:xfrm>
              <a:off x="165620" y="8131631"/>
              <a:ext cx="3504797" cy="3562626"/>
            </a:xfrm>
            <a:prstGeom prst="line">
              <a:avLst/>
            </a:prstGeom>
            <a:ln cap="flat" w="38100">
              <a:solidFill>
                <a:srgbClr val="8CA9AD"/>
              </a:solidFill>
              <a:prstDash val="solid"/>
              <a:headEnd type="none" len="sm" w="sm"/>
              <a:tailEnd type="none" len="sm" w="sm"/>
            </a:ln>
          </p:spPr>
        </p:sp>
        <p:sp>
          <p:nvSpPr>
            <p:cNvPr name="AutoShape 19" id="19"/>
            <p:cNvSpPr/>
            <p:nvPr/>
          </p:nvSpPr>
          <p:spPr>
            <a:xfrm>
              <a:off x="676661" y="9346264"/>
              <a:ext cx="1790115" cy="1790115"/>
            </a:xfrm>
            <a:prstGeom prst="line">
              <a:avLst/>
            </a:prstGeom>
            <a:ln cap="flat" w="38100">
              <a:solidFill>
                <a:srgbClr val="8CA9AD"/>
              </a:solidFill>
              <a:prstDash val="solid"/>
              <a:headEnd type="none" len="sm" w="sm"/>
              <a:tailEnd type="none" len="sm" w="sm"/>
            </a:ln>
          </p:spPr>
        </p:sp>
      </p:grpSp>
      <p:sp>
        <p:nvSpPr>
          <p:cNvPr name="TextBox 20" id="20"/>
          <p:cNvSpPr txBox="true"/>
          <p:nvPr/>
        </p:nvSpPr>
        <p:spPr>
          <a:xfrm rot="0">
            <a:off x="5558084" y="279345"/>
            <a:ext cx="12729916" cy="5197221"/>
          </a:xfrm>
          <a:prstGeom prst="rect">
            <a:avLst/>
          </a:prstGeom>
        </p:spPr>
        <p:txBody>
          <a:bodyPr anchor="t" rtlCol="false" tIns="0" lIns="0" bIns="0" rIns="0">
            <a:spAutoFit/>
          </a:bodyPr>
          <a:lstStyle/>
          <a:p>
            <a:pPr algn="l">
              <a:lnSpc>
                <a:spcPts val="2441"/>
              </a:lnSpc>
            </a:pPr>
          </a:p>
          <a:p>
            <a:pPr algn="l" marL="474979" indent="-237490" lvl="1">
              <a:lnSpc>
                <a:spcPts val="2441"/>
              </a:lnSpc>
              <a:buFont typeface="Arial"/>
              <a:buChar char="•"/>
            </a:pPr>
            <a:r>
              <a:rPr lang="en-US" sz="2199">
                <a:solidFill>
                  <a:srgbClr val="000000"/>
                </a:solidFill>
                <a:latin typeface="DM Sans Bold"/>
              </a:rPr>
              <a:t>Modern software offerings rely heavily on third party offerings: </a:t>
            </a:r>
            <a:r>
              <a:rPr lang="en-US" sz="2199">
                <a:solidFill>
                  <a:srgbClr val="000000"/>
                </a:solidFill>
                <a:latin typeface="DM Sans"/>
              </a:rPr>
              <a:t>The development time and maintenance are highly reduced using third party offerings. This leads to quicker feature development lifecycle. </a:t>
            </a:r>
          </a:p>
          <a:p>
            <a:pPr algn="l">
              <a:lnSpc>
                <a:spcPts val="2441"/>
              </a:lnSpc>
            </a:pPr>
          </a:p>
          <a:p>
            <a:pPr algn="l" marL="474979" indent="-237490" lvl="1">
              <a:lnSpc>
                <a:spcPts val="2441"/>
              </a:lnSpc>
              <a:buFont typeface="Arial"/>
              <a:buChar char="•"/>
            </a:pPr>
            <a:r>
              <a:rPr lang="en-US" sz="2199">
                <a:solidFill>
                  <a:srgbClr val="000000"/>
                </a:solidFill>
                <a:latin typeface="DM Sans Bold"/>
              </a:rPr>
              <a:t>Modern software development follows agile and scrum development:</a:t>
            </a:r>
            <a:r>
              <a:rPr lang="en-US" sz="2199">
                <a:solidFill>
                  <a:srgbClr val="000000"/>
                </a:solidFill>
                <a:latin typeface="DM Sans"/>
              </a:rPr>
              <a:t> These workflows are highly effective over any conventional workflow. Agile and scrum workflows create a huge impact on the overall product quality, completion rate and user satisfaction.</a:t>
            </a:r>
          </a:p>
          <a:p>
            <a:pPr algn="l">
              <a:lnSpc>
                <a:spcPts val="2441"/>
              </a:lnSpc>
            </a:pPr>
          </a:p>
          <a:p>
            <a:pPr algn="l" marL="474979" indent="-237490" lvl="1">
              <a:lnSpc>
                <a:spcPts val="2441"/>
              </a:lnSpc>
              <a:buFont typeface="Arial"/>
              <a:buChar char="•"/>
            </a:pPr>
            <a:r>
              <a:rPr lang="en-US" sz="2199">
                <a:solidFill>
                  <a:srgbClr val="000000"/>
                </a:solidFill>
                <a:latin typeface="DM Sans Bold"/>
              </a:rPr>
              <a:t>Source control dominates development workflows:</a:t>
            </a:r>
            <a:r>
              <a:rPr lang="en-US" sz="2199">
                <a:solidFill>
                  <a:srgbClr val="000000"/>
                </a:solidFill>
                <a:latin typeface="DM Sans"/>
              </a:rPr>
              <a:t> Most of the features are developed in parallel using source control software and collaboration. There is a high value for code cleanliness and explainability. This makes collaboration highly achievable and desirable.</a:t>
            </a:r>
          </a:p>
          <a:p>
            <a:pPr algn="l">
              <a:lnSpc>
                <a:spcPts val="2441"/>
              </a:lnSpc>
            </a:pPr>
          </a:p>
          <a:p>
            <a:pPr algn="l" marL="474979" indent="-237490" lvl="1">
              <a:lnSpc>
                <a:spcPts val="2441"/>
              </a:lnSpc>
              <a:buFont typeface="Arial"/>
              <a:buChar char="•"/>
            </a:pPr>
            <a:r>
              <a:rPr lang="en-US" sz="2199">
                <a:solidFill>
                  <a:srgbClr val="000000"/>
                </a:solidFill>
                <a:latin typeface="DM Sans Bold"/>
              </a:rPr>
              <a:t>Test servers are highly useful to simulate production level testing:</a:t>
            </a:r>
            <a:r>
              <a:rPr lang="en-US" sz="2199">
                <a:solidFill>
                  <a:srgbClr val="000000"/>
                </a:solidFill>
                <a:latin typeface="DM Sans"/>
              </a:rPr>
              <a:t> The new features are first deployed on test servers and it undergoes thorough testing on the test production environment. This is due to the reason of features behaving differently on localhost and on cloud technologies.</a:t>
            </a:r>
          </a:p>
        </p:txBody>
      </p:sp>
      <p:sp>
        <p:nvSpPr>
          <p:cNvPr name="TextBox 21" id="21"/>
          <p:cNvSpPr txBox="true"/>
          <p:nvPr/>
        </p:nvSpPr>
        <p:spPr>
          <a:xfrm rot="0">
            <a:off x="322421" y="6398951"/>
            <a:ext cx="5480392" cy="928880"/>
          </a:xfrm>
          <a:prstGeom prst="rect">
            <a:avLst/>
          </a:prstGeom>
        </p:spPr>
        <p:txBody>
          <a:bodyPr anchor="t" rtlCol="false" tIns="0" lIns="0" bIns="0" rIns="0">
            <a:spAutoFit/>
          </a:bodyPr>
          <a:lstStyle/>
          <a:p>
            <a:pPr algn="l">
              <a:lnSpc>
                <a:spcPts val="3366"/>
              </a:lnSpc>
            </a:pPr>
            <a:r>
              <a:rPr lang="en-US" sz="3400">
                <a:solidFill>
                  <a:srgbClr val="FE6D73"/>
                </a:solidFill>
                <a:latin typeface="Kollektif Bold"/>
              </a:rPr>
              <a:t>DEVIATION FROM PREVIOUS EXPERIENCES</a:t>
            </a:r>
          </a:p>
        </p:txBody>
      </p:sp>
      <p:sp>
        <p:nvSpPr>
          <p:cNvPr name="TextBox 22" id="22"/>
          <p:cNvSpPr txBox="true"/>
          <p:nvPr/>
        </p:nvSpPr>
        <p:spPr>
          <a:xfrm rot="0">
            <a:off x="5558084" y="6103672"/>
            <a:ext cx="12729916" cy="3673223"/>
          </a:xfrm>
          <a:prstGeom prst="rect">
            <a:avLst/>
          </a:prstGeom>
        </p:spPr>
        <p:txBody>
          <a:bodyPr anchor="t" rtlCol="false" tIns="0" lIns="0" bIns="0" rIns="0">
            <a:spAutoFit/>
          </a:bodyPr>
          <a:lstStyle/>
          <a:p>
            <a:pPr algn="l">
              <a:lnSpc>
                <a:spcPts val="2442"/>
              </a:lnSpc>
            </a:pPr>
          </a:p>
          <a:p>
            <a:pPr algn="l" marL="475017" indent="-237508" lvl="1">
              <a:lnSpc>
                <a:spcPts val="2442"/>
              </a:lnSpc>
              <a:buFont typeface="Arial"/>
              <a:buChar char="•"/>
            </a:pPr>
            <a:r>
              <a:rPr lang="en-US" sz="2200">
                <a:solidFill>
                  <a:srgbClr val="000000"/>
                </a:solidFill>
                <a:latin typeface="DM Sans Bold"/>
              </a:rPr>
              <a:t>Security:</a:t>
            </a:r>
            <a:r>
              <a:rPr lang="en-US" sz="2200">
                <a:solidFill>
                  <a:srgbClr val="000000"/>
                </a:solidFill>
                <a:latin typeface="DM Sans"/>
              </a:rPr>
              <a:t> This concept is the most important for professional software and is at a greater</a:t>
            </a:r>
          </a:p>
          <a:p>
            <a:pPr algn="l">
              <a:lnSpc>
                <a:spcPts val="2442"/>
              </a:lnSpc>
            </a:pPr>
            <a:r>
              <a:rPr lang="en-US" sz="2200">
                <a:solidFill>
                  <a:srgbClr val="000000"/>
                </a:solidFill>
                <a:latin typeface="DM Sans"/>
              </a:rPr>
              <a:t>       priority in the checklist of a software. This level of importance is not evident in personal </a:t>
            </a:r>
          </a:p>
          <a:p>
            <a:pPr algn="l">
              <a:lnSpc>
                <a:spcPts val="2442"/>
              </a:lnSpc>
            </a:pPr>
            <a:r>
              <a:rPr lang="en-US" sz="2200">
                <a:solidFill>
                  <a:srgbClr val="000000"/>
                </a:solidFill>
                <a:latin typeface="DM Sans"/>
              </a:rPr>
              <a:t>       </a:t>
            </a:r>
            <a:r>
              <a:rPr lang="en-US" sz="2200">
                <a:solidFill>
                  <a:srgbClr val="000000"/>
                </a:solidFill>
                <a:latin typeface="DM Sans"/>
              </a:rPr>
              <a:t>projects.</a:t>
            </a:r>
          </a:p>
          <a:p>
            <a:pPr algn="l">
              <a:lnSpc>
                <a:spcPts val="2442"/>
              </a:lnSpc>
            </a:pPr>
          </a:p>
          <a:p>
            <a:pPr algn="l" marL="475017" indent="-237508" lvl="1">
              <a:lnSpc>
                <a:spcPts val="2442"/>
              </a:lnSpc>
              <a:buFont typeface="Arial"/>
              <a:buChar char="•"/>
            </a:pPr>
            <a:r>
              <a:rPr lang="en-US" sz="2200">
                <a:solidFill>
                  <a:srgbClr val="000000"/>
                </a:solidFill>
                <a:latin typeface="DM Sans Bold"/>
              </a:rPr>
              <a:t>Scalability:</a:t>
            </a:r>
            <a:r>
              <a:rPr lang="en-US" sz="2200">
                <a:solidFill>
                  <a:srgbClr val="000000"/>
                </a:solidFill>
                <a:latin typeface="DM Sans"/>
              </a:rPr>
              <a:t> Features developed in industry level software need to be highly scalable. But in</a:t>
            </a:r>
          </a:p>
          <a:p>
            <a:pPr algn="l">
              <a:lnSpc>
                <a:spcPts val="2442"/>
              </a:lnSpc>
            </a:pPr>
            <a:r>
              <a:rPr lang="en-US" sz="2200">
                <a:solidFill>
                  <a:srgbClr val="000000"/>
                </a:solidFill>
                <a:latin typeface="DM Sans"/>
              </a:rPr>
              <a:t>       professional work software features, no matter how powerful, are of no use unless they are </a:t>
            </a:r>
          </a:p>
          <a:p>
            <a:pPr algn="l">
              <a:lnSpc>
                <a:spcPts val="2442"/>
              </a:lnSpc>
            </a:pPr>
            <a:r>
              <a:rPr lang="en-US" sz="2200">
                <a:solidFill>
                  <a:srgbClr val="000000"/>
                </a:solidFill>
                <a:latin typeface="DM Sans"/>
              </a:rPr>
              <a:t>       </a:t>
            </a:r>
            <a:r>
              <a:rPr lang="en-US" sz="2200">
                <a:solidFill>
                  <a:srgbClr val="000000"/>
                </a:solidFill>
                <a:latin typeface="DM Sans"/>
              </a:rPr>
              <a:t>scalable.</a:t>
            </a:r>
          </a:p>
          <a:p>
            <a:pPr algn="l">
              <a:lnSpc>
                <a:spcPts val="2442"/>
              </a:lnSpc>
            </a:pPr>
          </a:p>
          <a:p>
            <a:pPr algn="l" marL="475017" indent="-237508" lvl="1">
              <a:lnSpc>
                <a:spcPts val="2442"/>
              </a:lnSpc>
              <a:buFont typeface="Arial"/>
              <a:buChar char="•"/>
            </a:pPr>
            <a:r>
              <a:rPr lang="en-US" sz="2200">
                <a:solidFill>
                  <a:srgbClr val="000000"/>
                </a:solidFill>
                <a:latin typeface="DM Sans Bold"/>
              </a:rPr>
              <a:t>Explainability: </a:t>
            </a:r>
            <a:r>
              <a:rPr lang="en-US" sz="2200">
                <a:solidFill>
                  <a:srgbClr val="000000"/>
                </a:solidFill>
                <a:latin typeface="DM Sans"/>
              </a:rPr>
              <a:t>The code written for professional software are highly explainable in the code itself. The concept of clean code is obvious best practice and much needed for parallel workflow</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3833915" y="3002277"/>
            <a:ext cx="10620170" cy="1520824"/>
          </a:xfrm>
          <a:prstGeom prst="rect">
            <a:avLst/>
          </a:prstGeom>
        </p:spPr>
        <p:txBody>
          <a:bodyPr anchor="t" rtlCol="false" tIns="0" lIns="0" bIns="0" rIns="0">
            <a:spAutoFit/>
          </a:bodyPr>
          <a:lstStyle/>
          <a:p>
            <a:pPr algn="ctr">
              <a:lnSpc>
                <a:spcPts val="9999"/>
              </a:lnSpc>
            </a:pPr>
            <a:r>
              <a:rPr lang="en-US" sz="9999">
                <a:solidFill>
                  <a:srgbClr val="227C9D"/>
                </a:solidFill>
                <a:latin typeface="Kollektif Bold"/>
              </a:rPr>
              <a:t>VIDEO</a:t>
            </a:r>
          </a:p>
        </p:txBody>
      </p:sp>
      <p:sp>
        <p:nvSpPr>
          <p:cNvPr name="Freeform 3" id="3"/>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true" flipV="true" rot="5400000">
            <a:off x="12770705"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true" flipV="true" rot="-10800000">
            <a:off x="12770705" y="102870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10800000">
            <a:off x="3321750"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false" rot="0">
            <a:off x="3321750" y="81851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5400000">
            <a:off x="4405559"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0" id="20"/>
          <p:cNvGrpSpPr/>
          <p:nvPr/>
        </p:nvGrpSpPr>
        <p:grpSpPr>
          <a:xfrm rot="2700000">
            <a:off x="14381224" y="7574679"/>
            <a:ext cx="7415398" cy="3565095"/>
            <a:chOff x="0" y="0"/>
            <a:chExt cx="660400" cy="317500"/>
          </a:xfrm>
        </p:grpSpPr>
        <p:sp>
          <p:nvSpPr>
            <p:cNvPr name="Freeform 21" id="21"/>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22" id="22"/>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23" id="23"/>
          <p:cNvSpPr/>
          <p:nvPr/>
        </p:nvSpPr>
        <p:spPr>
          <a:xfrm>
            <a:off x="13918610" y="8394229"/>
            <a:ext cx="5185216" cy="5132702"/>
          </a:xfrm>
          <a:prstGeom prst="line">
            <a:avLst/>
          </a:prstGeom>
          <a:ln cap="flat" w="28575">
            <a:solidFill>
              <a:srgbClr val="8CA9AD"/>
            </a:solidFill>
            <a:prstDash val="solid"/>
            <a:headEnd type="none" len="sm" w="sm"/>
            <a:tailEnd type="none" len="sm" w="sm"/>
          </a:ln>
        </p:spPr>
      </p:sp>
      <p:sp>
        <p:nvSpPr>
          <p:cNvPr name="AutoShape 24" id="24"/>
          <p:cNvSpPr/>
          <p:nvPr/>
        </p:nvSpPr>
        <p:spPr>
          <a:xfrm>
            <a:off x="13704664" y="8706905"/>
            <a:ext cx="5038853" cy="5038853"/>
          </a:xfrm>
          <a:prstGeom prst="line">
            <a:avLst/>
          </a:prstGeom>
          <a:ln cap="flat" w="28575">
            <a:solidFill>
              <a:srgbClr val="8CA9AD"/>
            </a:solidFill>
            <a:prstDash val="solid"/>
            <a:headEnd type="none" len="sm" w="sm"/>
            <a:tailEnd type="none" len="sm" w="sm"/>
          </a:ln>
        </p:spPr>
      </p:sp>
      <p:sp>
        <p:nvSpPr>
          <p:cNvPr name="AutoShape 25" id="25"/>
          <p:cNvSpPr/>
          <p:nvPr/>
        </p:nvSpPr>
        <p:spPr>
          <a:xfrm>
            <a:off x="13525062" y="9065375"/>
            <a:ext cx="4867141" cy="4867141"/>
          </a:xfrm>
          <a:prstGeom prst="line">
            <a:avLst/>
          </a:prstGeom>
          <a:ln cap="flat" w="28575">
            <a:solidFill>
              <a:srgbClr val="8CA9AD"/>
            </a:solidFill>
            <a:prstDash val="solid"/>
            <a:headEnd type="none" len="sm" w="sm"/>
            <a:tailEnd type="none" len="sm" w="sm"/>
          </a:ln>
        </p:spPr>
      </p:sp>
      <p:sp>
        <p:nvSpPr>
          <p:cNvPr name="AutoShape 26" id="26"/>
          <p:cNvSpPr/>
          <p:nvPr/>
        </p:nvSpPr>
        <p:spPr>
          <a:xfrm>
            <a:off x="13398407" y="9451643"/>
            <a:ext cx="4690515" cy="4690515"/>
          </a:xfrm>
          <a:prstGeom prst="line">
            <a:avLst/>
          </a:prstGeom>
          <a:ln cap="flat" w="28575">
            <a:solidFill>
              <a:srgbClr val="8CA9AD"/>
            </a:solidFill>
            <a:prstDash val="solid"/>
            <a:headEnd type="none" len="sm" w="sm"/>
            <a:tailEnd type="none" len="sm" w="sm"/>
          </a:ln>
        </p:spPr>
      </p:sp>
      <p:sp>
        <p:nvSpPr>
          <p:cNvPr name="AutoShape 27" id="27"/>
          <p:cNvSpPr/>
          <p:nvPr/>
        </p:nvSpPr>
        <p:spPr>
          <a:xfrm>
            <a:off x="13254553" y="9891320"/>
            <a:ext cx="4347674" cy="4347674"/>
          </a:xfrm>
          <a:prstGeom prst="line">
            <a:avLst/>
          </a:prstGeom>
          <a:ln cap="flat" w="28575">
            <a:solidFill>
              <a:srgbClr val="8CA9AD"/>
            </a:solidFill>
            <a:prstDash val="solid"/>
            <a:headEnd type="none" len="sm" w="sm"/>
            <a:tailEnd type="none" len="sm" w="sm"/>
          </a:ln>
        </p:spPr>
      </p:sp>
      <p:grpSp>
        <p:nvGrpSpPr>
          <p:cNvPr name="Group 28" id="28"/>
          <p:cNvGrpSpPr/>
          <p:nvPr/>
        </p:nvGrpSpPr>
        <p:grpSpPr>
          <a:xfrm rot="2700000">
            <a:off x="-1376391" y="-3093321"/>
            <a:ext cx="7415398" cy="3565095"/>
            <a:chOff x="0" y="0"/>
            <a:chExt cx="660400" cy="317500"/>
          </a:xfrm>
        </p:grpSpPr>
        <p:sp>
          <p:nvSpPr>
            <p:cNvPr name="Freeform 29" id="29"/>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30" id="30"/>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31" id="31"/>
          <p:cNvSpPr/>
          <p:nvPr/>
        </p:nvSpPr>
        <p:spPr>
          <a:xfrm>
            <a:off x="-1839005" y="-2273771"/>
            <a:ext cx="5185216" cy="5132702"/>
          </a:xfrm>
          <a:prstGeom prst="line">
            <a:avLst/>
          </a:prstGeom>
          <a:ln cap="flat" w="28575">
            <a:solidFill>
              <a:srgbClr val="8CA9AD"/>
            </a:solidFill>
            <a:prstDash val="solid"/>
            <a:headEnd type="none" len="sm" w="sm"/>
            <a:tailEnd type="none" len="sm" w="sm"/>
          </a:ln>
        </p:spPr>
      </p:sp>
      <p:sp>
        <p:nvSpPr>
          <p:cNvPr name="AutoShape 32" id="32"/>
          <p:cNvSpPr/>
          <p:nvPr/>
        </p:nvSpPr>
        <p:spPr>
          <a:xfrm>
            <a:off x="-2052951" y="-1961095"/>
            <a:ext cx="5038853" cy="5038853"/>
          </a:xfrm>
          <a:prstGeom prst="line">
            <a:avLst/>
          </a:prstGeom>
          <a:ln cap="flat" w="28575">
            <a:solidFill>
              <a:srgbClr val="8CA9AD"/>
            </a:solidFill>
            <a:prstDash val="solid"/>
            <a:headEnd type="none" len="sm" w="sm"/>
            <a:tailEnd type="none" len="sm" w="sm"/>
          </a:ln>
        </p:spPr>
      </p:sp>
      <p:sp>
        <p:nvSpPr>
          <p:cNvPr name="AutoShape 33" id="33"/>
          <p:cNvSpPr/>
          <p:nvPr/>
        </p:nvSpPr>
        <p:spPr>
          <a:xfrm>
            <a:off x="-2232553" y="-1602625"/>
            <a:ext cx="4867141" cy="4867141"/>
          </a:xfrm>
          <a:prstGeom prst="line">
            <a:avLst/>
          </a:prstGeom>
          <a:ln cap="flat" w="28575">
            <a:solidFill>
              <a:srgbClr val="8CA9AD"/>
            </a:solidFill>
            <a:prstDash val="solid"/>
            <a:headEnd type="none" len="sm" w="sm"/>
            <a:tailEnd type="none" len="sm" w="sm"/>
          </a:ln>
        </p:spPr>
      </p:sp>
      <p:sp>
        <p:nvSpPr>
          <p:cNvPr name="AutoShape 34" id="34"/>
          <p:cNvSpPr/>
          <p:nvPr/>
        </p:nvSpPr>
        <p:spPr>
          <a:xfrm>
            <a:off x="-2359208" y="-1216357"/>
            <a:ext cx="4690515" cy="4690515"/>
          </a:xfrm>
          <a:prstGeom prst="line">
            <a:avLst/>
          </a:prstGeom>
          <a:ln cap="flat" w="28575">
            <a:solidFill>
              <a:srgbClr val="8CA9AD"/>
            </a:solidFill>
            <a:prstDash val="solid"/>
            <a:headEnd type="none" len="sm" w="sm"/>
            <a:tailEnd type="none" len="sm" w="sm"/>
          </a:ln>
        </p:spPr>
      </p:sp>
      <p:sp>
        <p:nvSpPr>
          <p:cNvPr name="AutoShape 35" id="35"/>
          <p:cNvSpPr/>
          <p:nvPr/>
        </p:nvSpPr>
        <p:spPr>
          <a:xfrm>
            <a:off x="-2503062" y="-776680"/>
            <a:ext cx="4347674" cy="4347674"/>
          </a:xfrm>
          <a:prstGeom prst="line">
            <a:avLst/>
          </a:prstGeom>
          <a:ln cap="flat" w="28575">
            <a:solidFill>
              <a:srgbClr val="8CA9AD"/>
            </a:solidFill>
            <a:prstDash val="solid"/>
            <a:headEnd type="none" len="sm" w="sm"/>
            <a:tailEnd type="none" len="sm" w="sm"/>
          </a:ln>
        </p:spPr>
      </p:sp>
      <p:sp>
        <p:nvSpPr>
          <p:cNvPr name="AutoShape 36" id="36"/>
          <p:cNvSpPr/>
          <p:nvPr/>
        </p:nvSpPr>
        <p:spPr>
          <a:xfrm>
            <a:off x="-2623881" y="-332957"/>
            <a:ext cx="3963599" cy="3985594"/>
          </a:xfrm>
          <a:prstGeom prst="line">
            <a:avLst/>
          </a:prstGeom>
          <a:ln cap="flat" w="28575">
            <a:solidFill>
              <a:srgbClr val="8CA9AD"/>
            </a:solidFill>
            <a:prstDash val="solid"/>
            <a:headEnd type="none" len="sm" w="sm"/>
            <a:tailEnd type="none" len="sm" w="sm"/>
          </a:ln>
        </p:spPr>
      </p:sp>
      <p:sp>
        <p:nvSpPr>
          <p:cNvPr name="AutoShape 37" id="37"/>
          <p:cNvSpPr/>
          <p:nvPr/>
        </p:nvSpPr>
        <p:spPr>
          <a:xfrm>
            <a:off x="-2598114" y="228677"/>
            <a:ext cx="3377485" cy="3360058"/>
          </a:xfrm>
          <a:prstGeom prst="line">
            <a:avLst/>
          </a:prstGeom>
          <a:ln cap="flat" w="28575">
            <a:solidFill>
              <a:srgbClr val="8CA9AD"/>
            </a:solidFill>
            <a:prstDash val="solid"/>
            <a:headEnd type="none" len="sm" w="sm"/>
            <a:tailEnd type="none" len="sm" w="sm"/>
          </a:ln>
        </p:spPr>
      </p:sp>
      <p:sp>
        <p:nvSpPr>
          <p:cNvPr name="AutoShape 38" id="38"/>
          <p:cNvSpPr/>
          <p:nvPr/>
        </p:nvSpPr>
        <p:spPr>
          <a:xfrm>
            <a:off x="-2509797" y="905760"/>
            <a:ext cx="2628598" cy="2671969"/>
          </a:xfrm>
          <a:prstGeom prst="line">
            <a:avLst/>
          </a:prstGeom>
          <a:ln cap="flat" w="28575">
            <a:solidFill>
              <a:srgbClr val="8CA9AD"/>
            </a:solidFill>
            <a:prstDash val="solid"/>
            <a:headEnd type="none" len="sm" w="sm"/>
            <a:tailEnd type="none" len="sm" w="sm"/>
          </a:ln>
        </p:spPr>
      </p:sp>
      <p:sp>
        <p:nvSpPr>
          <p:cNvPr name="TextBox 39" id="39"/>
          <p:cNvSpPr txBox="true"/>
          <p:nvPr/>
        </p:nvSpPr>
        <p:spPr>
          <a:xfrm rot="0">
            <a:off x="3784200" y="4636836"/>
            <a:ext cx="10719600" cy="1676400"/>
          </a:xfrm>
          <a:prstGeom prst="rect">
            <a:avLst/>
          </a:prstGeom>
        </p:spPr>
        <p:txBody>
          <a:bodyPr anchor="t" rtlCol="false" tIns="0" lIns="0" bIns="0" rIns="0">
            <a:spAutoFit/>
          </a:bodyPr>
          <a:lstStyle/>
          <a:p>
            <a:pPr algn="ctr">
              <a:lnSpc>
                <a:spcPts val="3360"/>
              </a:lnSpc>
            </a:pPr>
            <a:r>
              <a:rPr lang="en-US" sz="2800">
                <a:solidFill>
                  <a:srgbClr val="545454"/>
                </a:solidFill>
                <a:latin typeface="DM Sans"/>
              </a:rPr>
              <a:t>Internship Video Link</a:t>
            </a:r>
          </a:p>
          <a:p>
            <a:pPr algn="ctr">
              <a:lnSpc>
                <a:spcPts val="3360"/>
              </a:lnSpc>
            </a:pPr>
          </a:p>
          <a:p>
            <a:pPr algn="ctr">
              <a:lnSpc>
                <a:spcPts val="3360"/>
              </a:lnSpc>
            </a:pPr>
            <a:r>
              <a:rPr lang="en-US" sz="2800">
                <a:solidFill>
                  <a:srgbClr val="545454"/>
                </a:solidFill>
                <a:latin typeface="DM Sans"/>
              </a:rPr>
              <a:t>https://drive.google.com/file/d/1vBb73VID-L_JjMGugNYZ0lVci84UUdrm/view?usp=sharing</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3863654" y="1050593"/>
            <a:ext cx="10620170" cy="1520824"/>
          </a:xfrm>
          <a:prstGeom prst="rect">
            <a:avLst/>
          </a:prstGeom>
        </p:spPr>
        <p:txBody>
          <a:bodyPr anchor="t" rtlCol="false" tIns="0" lIns="0" bIns="0" rIns="0">
            <a:spAutoFit/>
          </a:bodyPr>
          <a:lstStyle/>
          <a:p>
            <a:pPr algn="ctr">
              <a:lnSpc>
                <a:spcPts val="9999"/>
              </a:lnSpc>
            </a:pPr>
            <a:r>
              <a:rPr lang="en-US" sz="9999">
                <a:solidFill>
                  <a:srgbClr val="227C9D"/>
                </a:solidFill>
                <a:latin typeface="Kollektif Bold"/>
              </a:rPr>
              <a:t>FEEDBACK</a:t>
            </a:r>
          </a:p>
        </p:txBody>
      </p:sp>
      <p:sp>
        <p:nvSpPr>
          <p:cNvPr name="Freeform 3" id="3"/>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true" flipV="true" rot="5400000">
            <a:off x="12770705"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true" flipV="true" rot="-10800000">
            <a:off x="12770705" y="102870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10800000">
            <a:off x="9525" y="81080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083809" y="813658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0" y="922039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3321750" y="924896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6" id="16"/>
          <p:cNvGrpSpPr/>
          <p:nvPr/>
        </p:nvGrpSpPr>
        <p:grpSpPr>
          <a:xfrm rot="2700000">
            <a:off x="15888136" y="8477420"/>
            <a:ext cx="7415398" cy="3565095"/>
            <a:chOff x="0" y="0"/>
            <a:chExt cx="660400" cy="317500"/>
          </a:xfrm>
        </p:grpSpPr>
        <p:sp>
          <p:nvSpPr>
            <p:cNvPr name="Freeform 17" id="17"/>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18" id="18"/>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19" id="19"/>
          <p:cNvSpPr/>
          <p:nvPr/>
        </p:nvSpPr>
        <p:spPr>
          <a:xfrm>
            <a:off x="15425523" y="9296970"/>
            <a:ext cx="5185216" cy="5132702"/>
          </a:xfrm>
          <a:prstGeom prst="line">
            <a:avLst/>
          </a:prstGeom>
          <a:ln cap="flat" w="28575">
            <a:solidFill>
              <a:srgbClr val="8CA9AD"/>
            </a:solidFill>
            <a:prstDash val="solid"/>
            <a:headEnd type="none" len="sm" w="sm"/>
            <a:tailEnd type="none" len="sm" w="sm"/>
          </a:ln>
        </p:spPr>
      </p:sp>
      <p:sp>
        <p:nvSpPr>
          <p:cNvPr name="AutoShape 20" id="20"/>
          <p:cNvSpPr/>
          <p:nvPr/>
        </p:nvSpPr>
        <p:spPr>
          <a:xfrm>
            <a:off x="15211576" y="9609646"/>
            <a:ext cx="5038853" cy="5038853"/>
          </a:xfrm>
          <a:prstGeom prst="line">
            <a:avLst/>
          </a:prstGeom>
          <a:ln cap="flat" w="28575">
            <a:solidFill>
              <a:srgbClr val="8CA9AD"/>
            </a:solidFill>
            <a:prstDash val="solid"/>
            <a:headEnd type="none" len="sm" w="sm"/>
            <a:tailEnd type="none" len="sm" w="sm"/>
          </a:ln>
        </p:spPr>
      </p:sp>
      <p:sp>
        <p:nvSpPr>
          <p:cNvPr name="AutoShape 21" id="21"/>
          <p:cNvSpPr/>
          <p:nvPr/>
        </p:nvSpPr>
        <p:spPr>
          <a:xfrm>
            <a:off x="15031974" y="9968116"/>
            <a:ext cx="4867141" cy="4867141"/>
          </a:xfrm>
          <a:prstGeom prst="line">
            <a:avLst/>
          </a:prstGeom>
          <a:ln cap="flat" w="28575">
            <a:solidFill>
              <a:srgbClr val="8CA9AD"/>
            </a:solidFill>
            <a:prstDash val="solid"/>
            <a:headEnd type="none" len="sm" w="sm"/>
            <a:tailEnd type="none" len="sm" w="sm"/>
          </a:ln>
        </p:spPr>
      </p:sp>
      <p:grpSp>
        <p:nvGrpSpPr>
          <p:cNvPr name="Group 22" id="22"/>
          <p:cNvGrpSpPr/>
          <p:nvPr/>
        </p:nvGrpSpPr>
        <p:grpSpPr>
          <a:xfrm rot="2700000">
            <a:off x="-1376391" y="-3093321"/>
            <a:ext cx="7415398" cy="3565095"/>
            <a:chOff x="0" y="0"/>
            <a:chExt cx="660400" cy="317500"/>
          </a:xfrm>
        </p:grpSpPr>
        <p:sp>
          <p:nvSpPr>
            <p:cNvPr name="Freeform 23" id="2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24" id="2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25" id="25"/>
          <p:cNvSpPr/>
          <p:nvPr/>
        </p:nvSpPr>
        <p:spPr>
          <a:xfrm>
            <a:off x="-1839005" y="-2273771"/>
            <a:ext cx="5185216" cy="5132702"/>
          </a:xfrm>
          <a:prstGeom prst="line">
            <a:avLst/>
          </a:prstGeom>
          <a:ln cap="flat" w="28575">
            <a:solidFill>
              <a:srgbClr val="8CA9AD"/>
            </a:solidFill>
            <a:prstDash val="solid"/>
            <a:headEnd type="none" len="sm" w="sm"/>
            <a:tailEnd type="none" len="sm" w="sm"/>
          </a:ln>
        </p:spPr>
      </p:sp>
      <p:sp>
        <p:nvSpPr>
          <p:cNvPr name="AutoShape 26" id="26"/>
          <p:cNvSpPr/>
          <p:nvPr/>
        </p:nvSpPr>
        <p:spPr>
          <a:xfrm>
            <a:off x="-2052951" y="-1961095"/>
            <a:ext cx="5038853" cy="5038853"/>
          </a:xfrm>
          <a:prstGeom prst="line">
            <a:avLst/>
          </a:prstGeom>
          <a:ln cap="flat" w="28575">
            <a:solidFill>
              <a:srgbClr val="8CA9AD"/>
            </a:solidFill>
            <a:prstDash val="solid"/>
            <a:headEnd type="none" len="sm" w="sm"/>
            <a:tailEnd type="none" len="sm" w="sm"/>
          </a:ln>
        </p:spPr>
      </p:sp>
      <p:sp>
        <p:nvSpPr>
          <p:cNvPr name="AutoShape 27" id="27"/>
          <p:cNvSpPr/>
          <p:nvPr/>
        </p:nvSpPr>
        <p:spPr>
          <a:xfrm>
            <a:off x="-2232553" y="-1602625"/>
            <a:ext cx="4867141" cy="4867141"/>
          </a:xfrm>
          <a:prstGeom prst="line">
            <a:avLst/>
          </a:prstGeom>
          <a:ln cap="flat" w="28575">
            <a:solidFill>
              <a:srgbClr val="8CA9AD"/>
            </a:solidFill>
            <a:prstDash val="solid"/>
            <a:headEnd type="none" len="sm" w="sm"/>
            <a:tailEnd type="none" len="sm" w="sm"/>
          </a:ln>
        </p:spPr>
      </p:sp>
      <p:sp>
        <p:nvSpPr>
          <p:cNvPr name="AutoShape 28" id="28"/>
          <p:cNvSpPr/>
          <p:nvPr/>
        </p:nvSpPr>
        <p:spPr>
          <a:xfrm>
            <a:off x="-2359208" y="-1216357"/>
            <a:ext cx="4690515" cy="4690515"/>
          </a:xfrm>
          <a:prstGeom prst="line">
            <a:avLst/>
          </a:prstGeom>
          <a:ln cap="flat" w="28575">
            <a:solidFill>
              <a:srgbClr val="8CA9AD"/>
            </a:solidFill>
            <a:prstDash val="solid"/>
            <a:headEnd type="none" len="sm" w="sm"/>
            <a:tailEnd type="none" len="sm" w="sm"/>
          </a:ln>
        </p:spPr>
      </p:sp>
      <p:sp>
        <p:nvSpPr>
          <p:cNvPr name="AutoShape 29" id="29"/>
          <p:cNvSpPr/>
          <p:nvPr/>
        </p:nvSpPr>
        <p:spPr>
          <a:xfrm>
            <a:off x="-2503062" y="-776680"/>
            <a:ext cx="4347674" cy="4347674"/>
          </a:xfrm>
          <a:prstGeom prst="line">
            <a:avLst/>
          </a:prstGeom>
          <a:ln cap="flat" w="28575">
            <a:solidFill>
              <a:srgbClr val="8CA9AD"/>
            </a:solidFill>
            <a:prstDash val="solid"/>
            <a:headEnd type="none" len="sm" w="sm"/>
            <a:tailEnd type="none" len="sm" w="sm"/>
          </a:ln>
        </p:spPr>
      </p:sp>
      <p:sp>
        <p:nvSpPr>
          <p:cNvPr name="AutoShape 30" id="30"/>
          <p:cNvSpPr/>
          <p:nvPr/>
        </p:nvSpPr>
        <p:spPr>
          <a:xfrm>
            <a:off x="-2623881" y="-332957"/>
            <a:ext cx="3963599" cy="3985594"/>
          </a:xfrm>
          <a:prstGeom prst="line">
            <a:avLst/>
          </a:prstGeom>
          <a:ln cap="flat" w="28575">
            <a:solidFill>
              <a:srgbClr val="8CA9AD"/>
            </a:solidFill>
            <a:prstDash val="solid"/>
            <a:headEnd type="none" len="sm" w="sm"/>
            <a:tailEnd type="none" len="sm" w="sm"/>
          </a:ln>
        </p:spPr>
      </p:sp>
      <p:sp>
        <p:nvSpPr>
          <p:cNvPr name="AutoShape 31" id="31"/>
          <p:cNvSpPr/>
          <p:nvPr/>
        </p:nvSpPr>
        <p:spPr>
          <a:xfrm>
            <a:off x="-2598114" y="228677"/>
            <a:ext cx="3377485" cy="3360058"/>
          </a:xfrm>
          <a:prstGeom prst="line">
            <a:avLst/>
          </a:prstGeom>
          <a:ln cap="flat" w="28575">
            <a:solidFill>
              <a:srgbClr val="8CA9AD"/>
            </a:solidFill>
            <a:prstDash val="solid"/>
            <a:headEnd type="none" len="sm" w="sm"/>
            <a:tailEnd type="none" len="sm" w="sm"/>
          </a:ln>
        </p:spPr>
      </p:sp>
      <p:sp>
        <p:nvSpPr>
          <p:cNvPr name="AutoShape 32" id="32"/>
          <p:cNvSpPr/>
          <p:nvPr/>
        </p:nvSpPr>
        <p:spPr>
          <a:xfrm>
            <a:off x="-2509797" y="905760"/>
            <a:ext cx="2628598" cy="2671969"/>
          </a:xfrm>
          <a:prstGeom prst="line">
            <a:avLst/>
          </a:prstGeom>
          <a:ln cap="flat" w="28575">
            <a:solidFill>
              <a:srgbClr val="8CA9AD"/>
            </a:solidFill>
            <a:prstDash val="solid"/>
            <a:headEnd type="none" len="sm" w="sm"/>
            <a:tailEnd type="none" len="sm" w="sm"/>
          </a:ln>
        </p:spPr>
      </p:sp>
      <p:sp>
        <p:nvSpPr>
          <p:cNvPr name="TextBox 33" id="33"/>
          <p:cNvSpPr txBox="true"/>
          <p:nvPr/>
        </p:nvSpPr>
        <p:spPr>
          <a:xfrm rot="0">
            <a:off x="541904" y="3860065"/>
            <a:ext cx="18000741" cy="4050591"/>
          </a:xfrm>
          <a:prstGeom prst="rect">
            <a:avLst/>
          </a:prstGeom>
        </p:spPr>
        <p:txBody>
          <a:bodyPr anchor="t" rtlCol="false" tIns="0" lIns="0" bIns="0" rIns="0">
            <a:spAutoFit/>
          </a:bodyPr>
          <a:lstStyle/>
          <a:p>
            <a:pPr algn="l">
              <a:lnSpc>
                <a:spcPts val="3247"/>
              </a:lnSpc>
            </a:pPr>
            <a:r>
              <a:rPr lang="en-US" sz="2706">
                <a:solidFill>
                  <a:srgbClr val="545454"/>
                </a:solidFill>
                <a:latin typeface="DM Sans"/>
              </a:rPr>
              <a:t>Thanks to Thapar Institute of Engineering and Technology, Patiala for such a valuable industrial experience.</a:t>
            </a:r>
          </a:p>
          <a:p>
            <a:pPr algn="l">
              <a:lnSpc>
                <a:spcPts val="3247"/>
              </a:lnSpc>
            </a:pPr>
          </a:p>
          <a:p>
            <a:pPr algn="l">
              <a:lnSpc>
                <a:spcPts val="3247"/>
              </a:lnSpc>
            </a:pPr>
            <a:r>
              <a:rPr lang="en-US" sz="2706">
                <a:solidFill>
                  <a:srgbClr val="545454"/>
                </a:solidFill>
                <a:latin typeface="DM Sans"/>
              </a:rPr>
              <a:t>This experience was a milestone for my professional readiness. The help from industrial and faculty mentor</a:t>
            </a:r>
          </a:p>
          <a:p>
            <a:pPr algn="l">
              <a:lnSpc>
                <a:spcPts val="3247"/>
              </a:lnSpc>
            </a:pPr>
            <a:r>
              <a:rPr lang="en-US" sz="2706">
                <a:solidFill>
                  <a:srgbClr val="545454"/>
                </a:solidFill>
                <a:latin typeface="DM Sans"/>
              </a:rPr>
              <a:t>was a valuable resource. The faculty visits were highly engaging and ensured I was doing well in terms of </a:t>
            </a:r>
          </a:p>
          <a:p>
            <a:pPr algn="l">
              <a:lnSpc>
                <a:spcPts val="3247"/>
              </a:lnSpc>
            </a:pPr>
            <a:r>
              <a:rPr lang="en-US" sz="2706">
                <a:solidFill>
                  <a:srgbClr val="545454"/>
                </a:solidFill>
                <a:latin typeface="DM Sans"/>
              </a:rPr>
              <a:t>learning, understanding and contributing.</a:t>
            </a:r>
          </a:p>
          <a:p>
            <a:pPr algn="l">
              <a:lnSpc>
                <a:spcPts val="3247"/>
              </a:lnSpc>
            </a:pPr>
          </a:p>
          <a:p>
            <a:pPr algn="l">
              <a:lnSpc>
                <a:spcPts val="3247"/>
              </a:lnSpc>
            </a:pPr>
            <a:r>
              <a:rPr lang="en-US" sz="2706">
                <a:solidFill>
                  <a:srgbClr val="545454"/>
                </a:solidFill>
                <a:latin typeface="DM Sans"/>
              </a:rPr>
              <a:t>Internship is a way of reinforcing academic knowledge and technical knowhow and it was organized in the </a:t>
            </a:r>
          </a:p>
          <a:p>
            <a:pPr algn="l">
              <a:lnSpc>
                <a:spcPts val="3247"/>
              </a:lnSpc>
            </a:pPr>
            <a:r>
              <a:rPr lang="en-US" sz="2706">
                <a:solidFill>
                  <a:srgbClr val="545454"/>
                </a:solidFill>
                <a:latin typeface="DM Sans"/>
              </a:rPr>
              <a:t>best way possible by TIET and GretXP.</a:t>
            </a:r>
          </a:p>
          <a:p>
            <a:pPr algn="l">
              <a:lnSpc>
                <a:spcPts val="3247"/>
              </a:lnSpc>
            </a:pPr>
          </a:p>
          <a:p>
            <a:pPr algn="l">
              <a:lnSpc>
                <a:spcPts val="3247"/>
              </a:lnSpc>
            </a:pPr>
            <a:r>
              <a:rPr lang="en-US" sz="2706">
                <a:solidFill>
                  <a:srgbClr val="545454"/>
                </a:solidFill>
                <a:latin typeface="DM Sans"/>
              </a:rPr>
              <a:t>Thanks</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2700000">
            <a:off x="13578939" y="6201364"/>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flipV="true">
            <a:off x="16323640" y="6969008"/>
            <a:ext cx="5132702" cy="5185216"/>
          </a:xfrm>
          <a:prstGeom prst="line">
            <a:avLst/>
          </a:prstGeom>
          <a:ln cap="flat" w="28575">
            <a:solidFill>
              <a:srgbClr val="8CA9AD"/>
            </a:solidFill>
            <a:prstDash val="solid"/>
            <a:headEnd type="none" len="sm" w="sm"/>
            <a:tailEnd type="none" len="sm" w="sm"/>
          </a:ln>
        </p:spPr>
      </p:sp>
      <p:sp>
        <p:nvSpPr>
          <p:cNvPr name="TextBox 6" id="6"/>
          <p:cNvSpPr txBox="true"/>
          <p:nvPr/>
        </p:nvSpPr>
        <p:spPr>
          <a:xfrm rot="0">
            <a:off x="3676763" y="428051"/>
            <a:ext cx="10498267" cy="1754019"/>
          </a:xfrm>
          <a:prstGeom prst="rect">
            <a:avLst/>
          </a:prstGeom>
        </p:spPr>
        <p:txBody>
          <a:bodyPr anchor="t" rtlCol="false" tIns="0" lIns="0" bIns="0" rIns="0">
            <a:spAutoFit/>
          </a:bodyPr>
          <a:lstStyle/>
          <a:p>
            <a:pPr algn="ctr">
              <a:lnSpc>
                <a:spcPts val="6257"/>
              </a:lnSpc>
            </a:pPr>
            <a:r>
              <a:rPr lang="en-US" sz="6257">
                <a:solidFill>
                  <a:srgbClr val="227C9D"/>
                </a:solidFill>
                <a:latin typeface="Kollektif Bold"/>
              </a:rPr>
              <a:t>FULL STACK DEVELOPMENT</a:t>
            </a:r>
          </a:p>
          <a:p>
            <a:pPr algn="ctr">
              <a:lnSpc>
                <a:spcPts val="6257"/>
              </a:lnSpc>
            </a:pPr>
            <a:r>
              <a:rPr lang="en-US" sz="6257">
                <a:solidFill>
                  <a:srgbClr val="227C9D"/>
                </a:solidFill>
                <a:latin typeface="Kollektif Bold"/>
              </a:rPr>
              <a:t>INTERNSHIP AT GRETXP</a:t>
            </a:r>
          </a:p>
        </p:txBody>
      </p:sp>
      <p:sp>
        <p:nvSpPr>
          <p:cNvPr name="Freeform 7" id="7"/>
          <p:cNvSpPr/>
          <p:nvPr/>
        </p:nvSpPr>
        <p:spPr>
          <a:xfrm flipH="false" flipV="false" rot="-10800000">
            <a:off x="9525" y="63583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083809" y="63869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0" y="74707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10800000">
            <a:off x="0" y="85545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5400000">
            <a:off x="1083809" y="85545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10800000">
            <a:off x="1083809" y="962372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3" id="13"/>
          <p:cNvSpPr/>
          <p:nvPr/>
        </p:nvSpPr>
        <p:spPr>
          <a:xfrm flipH="false" flipV="false" rot="5400000">
            <a:off x="0" y="9638357"/>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4" id="14"/>
          <p:cNvGrpSpPr/>
          <p:nvPr/>
        </p:nvGrpSpPr>
        <p:grpSpPr>
          <a:xfrm rot="2700000">
            <a:off x="-3156609" y="-3093321"/>
            <a:ext cx="7415398" cy="3565095"/>
            <a:chOff x="0" y="0"/>
            <a:chExt cx="660400" cy="317500"/>
          </a:xfrm>
        </p:grpSpPr>
        <p:sp>
          <p:nvSpPr>
            <p:cNvPr name="Freeform 15" id="15"/>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16" id="16"/>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17" id="17"/>
          <p:cNvSpPr/>
          <p:nvPr/>
        </p:nvSpPr>
        <p:spPr>
          <a:xfrm>
            <a:off x="-3619223" y="-2273771"/>
            <a:ext cx="5185216" cy="5132702"/>
          </a:xfrm>
          <a:prstGeom prst="line">
            <a:avLst/>
          </a:prstGeom>
          <a:ln cap="flat" w="28575">
            <a:solidFill>
              <a:srgbClr val="8CA9AD"/>
            </a:solidFill>
            <a:prstDash val="solid"/>
            <a:headEnd type="none" len="sm" w="sm"/>
            <a:tailEnd type="none" len="sm" w="sm"/>
          </a:ln>
        </p:spPr>
      </p:sp>
      <p:sp>
        <p:nvSpPr>
          <p:cNvPr name="AutoShape 18" id="18"/>
          <p:cNvSpPr/>
          <p:nvPr/>
        </p:nvSpPr>
        <p:spPr>
          <a:xfrm>
            <a:off x="-3833170" y="-1961095"/>
            <a:ext cx="5038853" cy="5038853"/>
          </a:xfrm>
          <a:prstGeom prst="line">
            <a:avLst/>
          </a:prstGeom>
          <a:ln cap="flat" w="28575">
            <a:solidFill>
              <a:srgbClr val="8CA9AD"/>
            </a:solidFill>
            <a:prstDash val="solid"/>
            <a:headEnd type="none" len="sm" w="sm"/>
            <a:tailEnd type="none" len="sm" w="sm"/>
          </a:ln>
        </p:spPr>
      </p:sp>
      <p:sp>
        <p:nvSpPr>
          <p:cNvPr name="AutoShape 19" id="19"/>
          <p:cNvSpPr/>
          <p:nvPr/>
        </p:nvSpPr>
        <p:spPr>
          <a:xfrm>
            <a:off x="-4012771" y="-1602625"/>
            <a:ext cx="4867141" cy="4867141"/>
          </a:xfrm>
          <a:prstGeom prst="line">
            <a:avLst/>
          </a:prstGeom>
          <a:ln cap="flat" w="28575">
            <a:solidFill>
              <a:srgbClr val="8CA9AD"/>
            </a:solidFill>
            <a:prstDash val="solid"/>
            <a:headEnd type="none" len="sm" w="sm"/>
            <a:tailEnd type="none" len="sm" w="sm"/>
          </a:ln>
        </p:spPr>
      </p:sp>
      <p:sp>
        <p:nvSpPr>
          <p:cNvPr name="AutoShape 20" id="20"/>
          <p:cNvSpPr/>
          <p:nvPr/>
        </p:nvSpPr>
        <p:spPr>
          <a:xfrm>
            <a:off x="-4139426" y="-1216357"/>
            <a:ext cx="4690515" cy="4690515"/>
          </a:xfrm>
          <a:prstGeom prst="line">
            <a:avLst/>
          </a:prstGeom>
          <a:ln cap="flat" w="28575">
            <a:solidFill>
              <a:srgbClr val="8CA9AD"/>
            </a:solidFill>
            <a:prstDash val="solid"/>
            <a:headEnd type="none" len="sm" w="sm"/>
            <a:tailEnd type="none" len="sm" w="sm"/>
          </a:ln>
        </p:spPr>
      </p:sp>
      <p:sp>
        <p:nvSpPr>
          <p:cNvPr name="AutoShape 21" id="21"/>
          <p:cNvSpPr/>
          <p:nvPr/>
        </p:nvSpPr>
        <p:spPr>
          <a:xfrm>
            <a:off x="-4283280" y="-776680"/>
            <a:ext cx="4347674" cy="4347674"/>
          </a:xfrm>
          <a:prstGeom prst="line">
            <a:avLst/>
          </a:prstGeom>
          <a:ln cap="flat" w="28575">
            <a:solidFill>
              <a:srgbClr val="8CA9AD"/>
            </a:solidFill>
            <a:prstDash val="solid"/>
            <a:headEnd type="none" len="sm" w="sm"/>
            <a:tailEnd type="none" len="sm" w="sm"/>
          </a:ln>
        </p:spPr>
      </p:sp>
      <p:sp>
        <p:nvSpPr>
          <p:cNvPr name="Freeform 22" id="22"/>
          <p:cNvSpPr/>
          <p:nvPr/>
        </p:nvSpPr>
        <p:spPr>
          <a:xfrm flipH="false" flipV="false" rot="0">
            <a:off x="14175029" y="526230"/>
            <a:ext cx="4039137" cy="1567185"/>
          </a:xfrm>
          <a:custGeom>
            <a:avLst/>
            <a:gdLst/>
            <a:ahLst/>
            <a:cxnLst/>
            <a:rect r="r" b="b" t="t" l="l"/>
            <a:pathLst>
              <a:path h="1567185" w="4039137">
                <a:moveTo>
                  <a:pt x="0" y="0"/>
                </a:moveTo>
                <a:lnTo>
                  <a:pt x="4039137" y="0"/>
                </a:lnTo>
                <a:lnTo>
                  <a:pt x="4039137" y="1567186"/>
                </a:lnTo>
                <a:lnTo>
                  <a:pt x="0" y="1567186"/>
                </a:lnTo>
                <a:lnTo>
                  <a:pt x="0" y="0"/>
                </a:lnTo>
                <a:close/>
              </a:path>
            </a:pathLst>
          </a:custGeom>
          <a:blipFill>
            <a:blip r:embed="rId10"/>
            <a:stretch>
              <a:fillRect l="0" t="0" r="0" b="0"/>
            </a:stretch>
          </a:blipFill>
        </p:spPr>
      </p:sp>
      <p:sp>
        <p:nvSpPr>
          <p:cNvPr name="TextBox 23" id="23"/>
          <p:cNvSpPr txBox="true"/>
          <p:nvPr/>
        </p:nvSpPr>
        <p:spPr>
          <a:xfrm rot="0">
            <a:off x="1780450" y="2784890"/>
            <a:ext cx="15239831" cy="3609346"/>
          </a:xfrm>
          <a:prstGeom prst="rect">
            <a:avLst/>
          </a:prstGeom>
        </p:spPr>
        <p:txBody>
          <a:bodyPr anchor="t" rtlCol="false" tIns="0" lIns="0" bIns="0" rIns="0">
            <a:spAutoFit/>
          </a:bodyPr>
          <a:lstStyle/>
          <a:p>
            <a:pPr algn="ctr">
              <a:lnSpc>
                <a:spcPts val="4070"/>
              </a:lnSpc>
            </a:pPr>
            <a:r>
              <a:rPr lang="en-US" sz="3700">
                <a:solidFill>
                  <a:srgbClr val="545454"/>
                </a:solidFill>
                <a:latin typeface="DM Sans Bold"/>
              </a:rPr>
              <a:t>Thanking you all for watching</a:t>
            </a:r>
          </a:p>
          <a:p>
            <a:pPr algn="ctr">
              <a:lnSpc>
                <a:spcPts val="4070"/>
              </a:lnSpc>
            </a:pPr>
          </a:p>
          <a:p>
            <a:pPr algn="ctr">
              <a:lnSpc>
                <a:spcPts val="4070"/>
              </a:lnSpc>
            </a:pPr>
          </a:p>
          <a:p>
            <a:pPr algn="ctr">
              <a:lnSpc>
                <a:spcPts val="4070"/>
              </a:lnSpc>
            </a:pPr>
          </a:p>
          <a:p>
            <a:pPr algn="ctr">
              <a:lnSpc>
                <a:spcPts val="4070"/>
              </a:lnSpc>
            </a:pPr>
            <a:r>
              <a:rPr lang="en-US" sz="3700">
                <a:solidFill>
                  <a:srgbClr val="545454"/>
                </a:solidFill>
                <a:latin typeface="DM Sans Bold"/>
              </a:rPr>
              <a:t>Thanks to Thapar Institute Of Engineering and Technology , Patiala</a:t>
            </a:r>
          </a:p>
          <a:p>
            <a:pPr algn="ctr">
              <a:lnSpc>
                <a:spcPts val="4070"/>
              </a:lnSpc>
            </a:pPr>
            <a:r>
              <a:rPr lang="en-US" sz="3700">
                <a:solidFill>
                  <a:srgbClr val="545454"/>
                </a:solidFill>
                <a:latin typeface="DM Sans Bold"/>
              </a:rPr>
              <a:t> </a:t>
            </a:r>
          </a:p>
          <a:p>
            <a:pPr algn="ctr">
              <a:lnSpc>
                <a:spcPts val="4070"/>
              </a:lnSpc>
            </a:pPr>
            <a:r>
              <a:rPr lang="en-US" sz="3700">
                <a:solidFill>
                  <a:srgbClr val="545454"/>
                </a:solidFill>
                <a:latin typeface="DM Sans Bold"/>
              </a:rPr>
              <a:t>for such an opportunity to showcase my work.</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382415" y="2551927"/>
            <a:ext cx="6904955" cy="758983"/>
            <a:chOff x="0" y="0"/>
            <a:chExt cx="1732534" cy="190438"/>
          </a:xfrm>
        </p:grpSpPr>
        <p:sp>
          <p:nvSpPr>
            <p:cNvPr name="Freeform 3" id="3"/>
            <p:cNvSpPr/>
            <p:nvPr/>
          </p:nvSpPr>
          <p:spPr>
            <a:xfrm flipH="false" flipV="false" rot="0">
              <a:off x="0" y="0"/>
              <a:ext cx="1732534" cy="190438"/>
            </a:xfrm>
            <a:custGeom>
              <a:avLst/>
              <a:gdLst/>
              <a:ahLst/>
              <a:cxnLst/>
              <a:rect r="r" b="b" t="t" l="l"/>
              <a:pathLst>
                <a:path h="190438" w="1732534">
                  <a:moveTo>
                    <a:pt x="57182" y="0"/>
                  </a:moveTo>
                  <a:lnTo>
                    <a:pt x="1675353" y="0"/>
                  </a:lnTo>
                  <a:cubicBezTo>
                    <a:pt x="1690518" y="0"/>
                    <a:pt x="1705063" y="6024"/>
                    <a:pt x="1715786" y="16748"/>
                  </a:cubicBezTo>
                  <a:cubicBezTo>
                    <a:pt x="1726510" y="27472"/>
                    <a:pt x="1732534" y="42016"/>
                    <a:pt x="1732534" y="57182"/>
                  </a:cubicBezTo>
                  <a:lnTo>
                    <a:pt x="1732534" y="133256"/>
                  </a:lnTo>
                  <a:cubicBezTo>
                    <a:pt x="1732534" y="164837"/>
                    <a:pt x="1706933" y="190438"/>
                    <a:pt x="1675353" y="190438"/>
                  </a:cubicBezTo>
                  <a:lnTo>
                    <a:pt x="57182" y="190438"/>
                  </a:lnTo>
                  <a:cubicBezTo>
                    <a:pt x="25601" y="190438"/>
                    <a:pt x="0" y="164837"/>
                    <a:pt x="0" y="133256"/>
                  </a:cubicBezTo>
                  <a:lnTo>
                    <a:pt x="0" y="57182"/>
                  </a:lnTo>
                  <a:cubicBezTo>
                    <a:pt x="0" y="25601"/>
                    <a:pt x="25601" y="0"/>
                    <a:pt x="57182" y="0"/>
                  </a:cubicBezTo>
                  <a:close/>
                </a:path>
              </a:pathLst>
            </a:custGeom>
            <a:solidFill>
              <a:srgbClr val="227C9D"/>
            </a:solidFill>
          </p:spPr>
        </p:sp>
        <p:sp>
          <p:nvSpPr>
            <p:cNvPr name="TextBox 4" id="4"/>
            <p:cNvSpPr txBox="true"/>
            <p:nvPr/>
          </p:nvSpPr>
          <p:spPr>
            <a:xfrm>
              <a:off x="0" y="19050"/>
              <a:ext cx="1732534" cy="171388"/>
            </a:xfrm>
            <a:prstGeom prst="rect">
              <a:avLst/>
            </a:prstGeom>
          </p:spPr>
          <p:txBody>
            <a:bodyPr anchor="ctr" rtlCol="false" tIns="50800" lIns="50800" bIns="50800" rIns="50800"/>
            <a:lstStyle/>
            <a:p>
              <a:pPr algn="ctr">
                <a:lnSpc>
                  <a:spcPts val="2553"/>
                </a:lnSpc>
              </a:pPr>
            </a:p>
          </p:txBody>
        </p:sp>
      </p:grpSp>
      <p:grpSp>
        <p:nvGrpSpPr>
          <p:cNvPr name="Group 5" id="5"/>
          <p:cNvGrpSpPr/>
          <p:nvPr/>
        </p:nvGrpSpPr>
        <p:grpSpPr>
          <a:xfrm rot="0">
            <a:off x="1382415" y="3470508"/>
            <a:ext cx="6904955" cy="761086"/>
            <a:chOff x="0" y="0"/>
            <a:chExt cx="1732534" cy="190965"/>
          </a:xfrm>
        </p:grpSpPr>
        <p:sp>
          <p:nvSpPr>
            <p:cNvPr name="Freeform 6" id="6"/>
            <p:cNvSpPr/>
            <p:nvPr/>
          </p:nvSpPr>
          <p:spPr>
            <a:xfrm flipH="false" flipV="false" rot="0">
              <a:off x="0" y="0"/>
              <a:ext cx="1732534" cy="190965"/>
            </a:xfrm>
            <a:custGeom>
              <a:avLst/>
              <a:gdLst/>
              <a:ahLst/>
              <a:cxnLst/>
              <a:rect r="r" b="b" t="t" l="l"/>
              <a:pathLst>
                <a:path h="190965" w="1732534">
                  <a:moveTo>
                    <a:pt x="57182" y="0"/>
                  </a:moveTo>
                  <a:lnTo>
                    <a:pt x="1675353" y="0"/>
                  </a:lnTo>
                  <a:cubicBezTo>
                    <a:pt x="1690518" y="0"/>
                    <a:pt x="1705063" y="6024"/>
                    <a:pt x="1715786" y="16748"/>
                  </a:cubicBezTo>
                  <a:cubicBezTo>
                    <a:pt x="1726510" y="27472"/>
                    <a:pt x="1732534" y="42016"/>
                    <a:pt x="1732534" y="57182"/>
                  </a:cubicBezTo>
                  <a:lnTo>
                    <a:pt x="1732534" y="133784"/>
                  </a:lnTo>
                  <a:cubicBezTo>
                    <a:pt x="1732534" y="165364"/>
                    <a:pt x="1706933" y="190965"/>
                    <a:pt x="1675353" y="190965"/>
                  </a:cubicBezTo>
                  <a:lnTo>
                    <a:pt x="57182" y="190965"/>
                  </a:lnTo>
                  <a:cubicBezTo>
                    <a:pt x="42016" y="190965"/>
                    <a:pt x="27472" y="184941"/>
                    <a:pt x="16748" y="174217"/>
                  </a:cubicBezTo>
                  <a:cubicBezTo>
                    <a:pt x="6024" y="163494"/>
                    <a:pt x="0" y="148949"/>
                    <a:pt x="0" y="133784"/>
                  </a:cubicBezTo>
                  <a:lnTo>
                    <a:pt x="0" y="57182"/>
                  </a:lnTo>
                  <a:cubicBezTo>
                    <a:pt x="0" y="25601"/>
                    <a:pt x="25601" y="0"/>
                    <a:pt x="57182" y="0"/>
                  </a:cubicBezTo>
                  <a:close/>
                </a:path>
              </a:pathLst>
            </a:custGeom>
            <a:solidFill>
              <a:srgbClr val="227C9D"/>
            </a:solidFill>
          </p:spPr>
        </p:sp>
        <p:sp>
          <p:nvSpPr>
            <p:cNvPr name="TextBox 7" id="7"/>
            <p:cNvSpPr txBox="true"/>
            <p:nvPr/>
          </p:nvSpPr>
          <p:spPr>
            <a:xfrm>
              <a:off x="0" y="19050"/>
              <a:ext cx="1732534" cy="171915"/>
            </a:xfrm>
            <a:prstGeom prst="rect">
              <a:avLst/>
            </a:prstGeom>
          </p:spPr>
          <p:txBody>
            <a:bodyPr anchor="ctr" rtlCol="false" tIns="50800" lIns="50800" bIns="50800" rIns="50800"/>
            <a:lstStyle/>
            <a:p>
              <a:pPr algn="ctr">
                <a:lnSpc>
                  <a:spcPts val="2553"/>
                </a:lnSpc>
              </a:pPr>
            </a:p>
          </p:txBody>
        </p:sp>
      </p:grpSp>
      <p:sp>
        <p:nvSpPr>
          <p:cNvPr name="Freeform 8" id="8"/>
          <p:cNvSpPr/>
          <p:nvPr/>
        </p:nvSpPr>
        <p:spPr>
          <a:xfrm flipH="false" flipV="false" rot="-10800000">
            <a:off x="9525" y="824316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083809" y="82717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0" y="93555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3321750" y="84352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17204191" y="813748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7204191" y="922129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16120382" y="705368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0">
            <a:off x="16120382" y="813748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6" id="16"/>
          <p:cNvSpPr/>
          <p:nvPr/>
        </p:nvSpPr>
        <p:spPr>
          <a:xfrm flipH="false" flipV="false" rot="5400000">
            <a:off x="15036573" y="922129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true" flipV="true" rot="5400000">
            <a:off x="12770705" y="813748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8" id="18"/>
          <p:cNvSpPr/>
          <p:nvPr/>
        </p:nvSpPr>
        <p:spPr>
          <a:xfrm flipH="true" flipV="true" rot="-10800000">
            <a:off x="12770705" y="9221298"/>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9" id="19"/>
          <p:cNvGrpSpPr/>
          <p:nvPr/>
        </p:nvGrpSpPr>
        <p:grpSpPr>
          <a:xfrm rot="0">
            <a:off x="1382415" y="1568343"/>
            <a:ext cx="6904955" cy="806411"/>
            <a:chOff x="0" y="0"/>
            <a:chExt cx="1732534" cy="202338"/>
          </a:xfrm>
        </p:grpSpPr>
        <p:sp>
          <p:nvSpPr>
            <p:cNvPr name="Freeform 20" id="20"/>
            <p:cNvSpPr/>
            <p:nvPr/>
          </p:nvSpPr>
          <p:spPr>
            <a:xfrm flipH="false" flipV="false" rot="0">
              <a:off x="0" y="0"/>
              <a:ext cx="1732534" cy="202338"/>
            </a:xfrm>
            <a:custGeom>
              <a:avLst/>
              <a:gdLst/>
              <a:ahLst/>
              <a:cxnLst/>
              <a:rect r="r" b="b" t="t" l="l"/>
              <a:pathLst>
                <a:path h="202338" w="1732534">
                  <a:moveTo>
                    <a:pt x="57182" y="0"/>
                  </a:moveTo>
                  <a:lnTo>
                    <a:pt x="1675353" y="0"/>
                  </a:lnTo>
                  <a:cubicBezTo>
                    <a:pt x="1690518" y="0"/>
                    <a:pt x="1705063" y="6024"/>
                    <a:pt x="1715786" y="16748"/>
                  </a:cubicBezTo>
                  <a:cubicBezTo>
                    <a:pt x="1726510" y="27472"/>
                    <a:pt x="1732534" y="42016"/>
                    <a:pt x="1732534" y="57182"/>
                  </a:cubicBezTo>
                  <a:lnTo>
                    <a:pt x="1732534" y="145156"/>
                  </a:lnTo>
                  <a:cubicBezTo>
                    <a:pt x="1732534" y="176737"/>
                    <a:pt x="1706933" y="202338"/>
                    <a:pt x="1675353" y="202338"/>
                  </a:cubicBezTo>
                  <a:lnTo>
                    <a:pt x="57182" y="202338"/>
                  </a:lnTo>
                  <a:cubicBezTo>
                    <a:pt x="25601" y="202338"/>
                    <a:pt x="0" y="176737"/>
                    <a:pt x="0" y="145156"/>
                  </a:cubicBezTo>
                  <a:lnTo>
                    <a:pt x="0" y="57182"/>
                  </a:lnTo>
                  <a:cubicBezTo>
                    <a:pt x="0" y="25601"/>
                    <a:pt x="25601" y="0"/>
                    <a:pt x="57182" y="0"/>
                  </a:cubicBezTo>
                  <a:close/>
                </a:path>
              </a:pathLst>
            </a:custGeom>
            <a:solidFill>
              <a:srgbClr val="227C9D"/>
            </a:solidFill>
          </p:spPr>
        </p:sp>
        <p:sp>
          <p:nvSpPr>
            <p:cNvPr name="TextBox 21" id="21"/>
            <p:cNvSpPr txBox="true"/>
            <p:nvPr/>
          </p:nvSpPr>
          <p:spPr>
            <a:xfrm>
              <a:off x="0" y="19050"/>
              <a:ext cx="1732534" cy="183288"/>
            </a:xfrm>
            <a:prstGeom prst="rect">
              <a:avLst/>
            </a:prstGeom>
          </p:spPr>
          <p:txBody>
            <a:bodyPr anchor="ctr" rtlCol="false" tIns="50800" lIns="50800" bIns="50800" rIns="50800"/>
            <a:lstStyle/>
            <a:p>
              <a:pPr algn="ctr">
                <a:lnSpc>
                  <a:spcPts val="2553"/>
                </a:lnSpc>
              </a:pPr>
            </a:p>
          </p:txBody>
        </p:sp>
      </p:grpSp>
      <p:sp>
        <p:nvSpPr>
          <p:cNvPr name="TextBox 22" id="22"/>
          <p:cNvSpPr txBox="true"/>
          <p:nvPr/>
        </p:nvSpPr>
        <p:spPr>
          <a:xfrm rot="0">
            <a:off x="1854260" y="1789532"/>
            <a:ext cx="7831870" cy="409256"/>
          </a:xfrm>
          <a:prstGeom prst="rect">
            <a:avLst/>
          </a:prstGeom>
        </p:spPr>
        <p:txBody>
          <a:bodyPr anchor="t" rtlCol="false" tIns="0" lIns="0" bIns="0" rIns="0">
            <a:spAutoFit/>
          </a:bodyPr>
          <a:lstStyle/>
          <a:p>
            <a:pPr algn="l">
              <a:lnSpc>
                <a:spcPts val="2729"/>
              </a:lnSpc>
            </a:pPr>
            <a:r>
              <a:rPr lang="en-US" sz="2729">
                <a:solidFill>
                  <a:srgbClr val="FFFFFF"/>
                </a:solidFill>
                <a:latin typeface="Kollektif Bold"/>
              </a:rPr>
              <a:t>01 - GRETXP OVERVIEW</a:t>
            </a:r>
          </a:p>
        </p:txBody>
      </p:sp>
      <p:sp>
        <p:nvSpPr>
          <p:cNvPr name="TextBox 23" id="23"/>
          <p:cNvSpPr txBox="true"/>
          <p:nvPr/>
        </p:nvSpPr>
        <p:spPr>
          <a:xfrm rot="0">
            <a:off x="1854260" y="2773115"/>
            <a:ext cx="7831870" cy="409256"/>
          </a:xfrm>
          <a:prstGeom prst="rect">
            <a:avLst/>
          </a:prstGeom>
        </p:spPr>
        <p:txBody>
          <a:bodyPr anchor="t" rtlCol="false" tIns="0" lIns="0" bIns="0" rIns="0">
            <a:spAutoFit/>
          </a:bodyPr>
          <a:lstStyle/>
          <a:p>
            <a:pPr algn="l">
              <a:lnSpc>
                <a:spcPts val="2729"/>
              </a:lnSpc>
            </a:pPr>
            <a:r>
              <a:rPr lang="en-US" sz="2729">
                <a:solidFill>
                  <a:srgbClr val="FFFFFF"/>
                </a:solidFill>
                <a:latin typeface="Kollektif Bold"/>
              </a:rPr>
              <a:t>02 - BACKGROUND</a:t>
            </a:r>
          </a:p>
        </p:txBody>
      </p:sp>
      <p:sp>
        <p:nvSpPr>
          <p:cNvPr name="TextBox 24" id="24"/>
          <p:cNvSpPr txBox="true"/>
          <p:nvPr/>
        </p:nvSpPr>
        <p:spPr>
          <a:xfrm rot="0">
            <a:off x="1854260" y="3691696"/>
            <a:ext cx="7831870" cy="409256"/>
          </a:xfrm>
          <a:prstGeom prst="rect">
            <a:avLst/>
          </a:prstGeom>
        </p:spPr>
        <p:txBody>
          <a:bodyPr anchor="t" rtlCol="false" tIns="0" lIns="0" bIns="0" rIns="0">
            <a:spAutoFit/>
          </a:bodyPr>
          <a:lstStyle/>
          <a:p>
            <a:pPr algn="l">
              <a:lnSpc>
                <a:spcPts val="2729"/>
              </a:lnSpc>
            </a:pPr>
            <a:r>
              <a:rPr lang="en-US" sz="2729">
                <a:solidFill>
                  <a:srgbClr val="FFFFFF"/>
                </a:solidFill>
                <a:latin typeface="Kollektif Bold"/>
              </a:rPr>
              <a:t>03 - SCOPE</a:t>
            </a:r>
          </a:p>
        </p:txBody>
      </p:sp>
      <p:sp>
        <p:nvSpPr>
          <p:cNvPr name="TextBox 25" id="25"/>
          <p:cNvSpPr txBox="true"/>
          <p:nvPr/>
        </p:nvSpPr>
        <p:spPr>
          <a:xfrm rot="0">
            <a:off x="746848" y="563591"/>
            <a:ext cx="6328139" cy="710424"/>
          </a:xfrm>
          <a:prstGeom prst="rect">
            <a:avLst/>
          </a:prstGeom>
        </p:spPr>
        <p:txBody>
          <a:bodyPr anchor="t" rtlCol="false" tIns="0" lIns="0" bIns="0" rIns="0">
            <a:spAutoFit/>
          </a:bodyPr>
          <a:lstStyle/>
          <a:p>
            <a:pPr algn="ctr">
              <a:lnSpc>
                <a:spcPts val="5432"/>
              </a:lnSpc>
            </a:pPr>
            <a:r>
              <a:rPr lang="en-US" sz="4938">
                <a:solidFill>
                  <a:srgbClr val="545454"/>
                </a:solidFill>
                <a:latin typeface="DM Sans Bold"/>
              </a:rPr>
              <a:t>Table Of Content</a:t>
            </a:r>
          </a:p>
        </p:txBody>
      </p:sp>
      <p:grpSp>
        <p:nvGrpSpPr>
          <p:cNvPr name="Group 26" id="26"/>
          <p:cNvGrpSpPr/>
          <p:nvPr/>
        </p:nvGrpSpPr>
        <p:grpSpPr>
          <a:xfrm rot="0">
            <a:off x="1382415" y="5370168"/>
            <a:ext cx="6904955" cy="770608"/>
            <a:chOff x="0" y="0"/>
            <a:chExt cx="1732534" cy="193355"/>
          </a:xfrm>
        </p:grpSpPr>
        <p:sp>
          <p:nvSpPr>
            <p:cNvPr name="Freeform 27" id="27"/>
            <p:cNvSpPr/>
            <p:nvPr/>
          </p:nvSpPr>
          <p:spPr>
            <a:xfrm flipH="false" flipV="false" rot="0">
              <a:off x="0" y="0"/>
              <a:ext cx="1732534" cy="193355"/>
            </a:xfrm>
            <a:custGeom>
              <a:avLst/>
              <a:gdLst/>
              <a:ahLst/>
              <a:cxnLst/>
              <a:rect r="r" b="b" t="t" l="l"/>
              <a:pathLst>
                <a:path h="193355" w="1732534">
                  <a:moveTo>
                    <a:pt x="57182" y="0"/>
                  </a:moveTo>
                  <a:lnTo>
                    <a:pt x="1675353" y="0"/>
                  </a:lnTo>
                  <a:cubicBezTo>
                    <a:pt x="1690518" y="0"/>
                    <a:pt x="1705063" y="6024"/>
                    <a:pt x="1715786" y="16748"/>
                  </a:cubicBezTo>
                  <a:cubicBezTo>
                    <a:pt x="1726510" y="27472"/>
                    <a:pt x="1732534" y="42016"/>
                    <a:pt x="1732534" y="57182"/>
                  </a:cubicBezTo>
                  <a:lnTo>
                    <a:pt x="1732534" y="136173"/>
                  </a:lnTo>
                  <a:cubicBezTo>
                    <a:pt x="1732534" y="167753"/>
                    <a:pt x="1706933" y="193355"/>
                    <a:pt x="1675353" y="193355"/>
                  </a:cubicBezTo>
                  <a:lnTo>
                    <a:pt x="57182" y="193355"/>
                  </a:lnTo>
                  <a:cubicBezTo>
                    <a:pt x="25601" y="193355"/>
                    <a:pt x="0" y="167753"/>
                    <a:pt x="0" y="136173"/>
                  </a:cubicBezTo>
                  <a:lnTo>
                    <a:pt x="0" y="57182"/>
                  </a:lnTo>
                  <a:cubicBezTo>
                    <a:pt x="0" y="25601"/>
                    <a:pt x="25601" y="0"/>
                    <a:pt x="57182" y="0"/>
                  </a:cubicBezTo>
                  <a:close/>
                </a:path>
              </a:pathLst>
            </a:custGeom>
            <a:solidFill>
              <a:srgbClr val="227C9D"/>
            </a:solidFill>
          </p:spPr>
        </p:sp>
        <p:sp>
          <p:nvSpPr>
            <p:cNvPr name="TextBox 28" id="28"/>
            <p:cNvSpPr txBox="true"/>
            <p:nvPr/>
          </p:nvSpPr>
          <p:spPr>
            <a:xfrm>
              <a:off x="0" y="19050"/>
              <a:ext cx="1732534" cy="174305"/>
            </a:xfrm>
            <a:prstGeom prst="rect">
              <a:avLst/>
            </a:prstGeom>
          </p:spPr>
          <p:txBody>
            <a:bodyPr anchor="ctr" rtlCol="false" tIns="50800" lIns="50800" bIns="50800" rIns="50800"/>
            <a:lstStyle/>
            <a:p>
              <a:pPr algn="ctr">
                <a:lnSpc>
                  <a:spcPts val="2553"/>
                </a:lnSpc>
              </a:pPr>
            </a:p>
          </p:txBody>
        </p:sp>
      </p:grpSp>
      <p:grpSp>
        <p:nvGrpSpPr>
          <p:cNvPr name="Group 29" id="29"/>
          <p:cNvGrpSpPr/>
          <p:nvPr/>
        </p:nvGrpSpPr>
        <p:grpSpPr>
          <a:xfrm rot="0">
            <a:off x="1382415" y="6340738"/>
            <a:ext cx="6904955" cy="832303"/>
            <a:chOff x="0" y="0"/>
            <a:chExt cx="1732534" cy="208835"/>
          </a:xfrm>
        </p:grpSpPr>
        <p:sp>
          <p:nvSpPr>
            <p:cNvPr name="Freeform 30" id="30"/>
            <p:cNvSpPr/>
            <p:nvPr/>
          </p:nvSpPr>
          <p:spPr>
            <a:xfrm flipH="false" flipV="false" rot="0">
              <a:off x="0" y="0"/>
              <a:ext cx="1732534" cy="208835"/>
            </a:xfrm>
            <a:custGeom>
              <a:avLst/>
              <a:gdLst/>
              <a:ahLst/>
              <a:cxnLst/>
              <a:rect r="r" b="b" t="t" l="l"/>
              <a:pathLst>
                <a:path h="208835" w="1732534">
                  <a:moveTo>
                    <a:pt x="57182" y="0"/>
                  </a:moveTo>
                  <a:lnTo>
                    <a:pt x="1675353" y="0"/>
                  </a:lnTo>
                  <a:cubicBezTo>
                    <a:pt x="1690518" y="0"/>
                    <a:pt x="1705063" y="6024"/>
                    <a:pt x="1715786" y="16748"/>
                  </a:cubicBezTo>
                  <a:cubicBezTo>
                    <a:pt x="1726510" y="27472"/>
                    <a:pt x="1732534" y="42016"/>
                    <a:pt x="1732534" y="57182"/>
                  </a:cubicBezTo>
                  <a:lnTo>
                    <a:pt x="1732534" y="151653"/>
                  </a:lnTo>
                  <a:cubicBezTo>
                    <a:pt x="1732534" y="183233"/>
                    <a:pt x="1706933" y="208835"/>
                    <a:pt x="1675353" y="208835"/>
                  </a:cubicBezTo>
                  <a:lnTo>
                    <a:pt x="57182" y="208835"/>
                  </a:lnTo>
                  <a:cubicBezTo>
                    <a:pt x="25601" y="208835"/>
                    <a:pt x="0" y="183233"/>
                    <a:pt x="0" y="151653"/>
                  </a:cubicBezTo>
                  <a:lnTo>
                    <a:pt x="0" y="57182"/>
                  </a:lnTo>
                  <a:cubicBezTo>
                    <a:pt x="0" y="25601"/>
                    <a:pt x="25601" y="0"/>
                    <a:pt x="57182" y="0"/>
                  </a:cubicBezTo>
                  <a:close/>
                </a:path>
              </a:pathLst>
            </a:custGeom>
            <a:solidFill>
              <a:srgbClr val="227C9D"/>
            </a:solidFill>
          </p:spPr>
        </p:sp>
        <p:sp>
          <p:nvSpPr>
            <p:cNvPr name="TextBox 31" id="31"/>
            <p:cNvSpPr txBox="true"/>
            <p:nvPr/>
          </p:nvSpPr>
          <p:spPr>
            <a:xfrm>
              <a:off x="0" y="19050"/>
              <a:ext cx="1732534" cy="189785"/>
            </a:xfrm>
            <a:prstGeom prst="rect">
              <a:avLst/>
            </a:prstGeom>
          </p:spPr>
          <p:txBody>
            <a:bodyPr anchor="ctr" rtlCol="false" tIns="50800" lIns="50800" bIns="50800" rIns="50800"/>
            <a:lstStyle/>
            <a:p>
              <a:pPr algn="ctr">
                <a:lnSpc>
                  <a:spcPts val="2553"/>
                </a:lnSpc>
              </a:pPr>
            </a:p>
          </p:txBody>
        </p:sp>
      </p:grpSp>
      <p:grpSp>
        <p:nvGrpSpPr>
          <p:cNvPr name="Group 32" id="32"/>
          <p:cNvGrpSpPr/>
          <p:nvPr/>
        </p:nvGrpSpPr>
        <p:grpSpPr>
          <a:xfrm rot="0">
            <a:off x="1382415" y="4390354"/>
            <a:ext cx="6904955" cy="779852"/>
            <a:chOff x="0" y="0"/>
            <a:chExt cx="1732534" cy="195674"/>
          </a:xfrm>
        </p:grpSpPr>
        <p:sp>
          <p:nvSpPr>
            <p:cNvPr name="Freeform 33" id="33"/>
            <p:cNvSpPr/>
            <p:nvPr/>
          </p:nvSpPr>
          <p:spPr>
            <a:xfrm flipH="false" flipV="false" rot="0">
              <a:off x="0" y="0"/>
              <a:ext cx="1732534" cy="195674"/>
            </a:xfrm>
            <a:custGeom>
              <a:avLst/>
              <a:gdLst/>
              <a:ahLst/>
              <a:cxnLst/>
              <a:rect r="r" b="b" t="t" l="l"/>
              <a:pathLst>
                <a:path h="195674" w="1732534">
                  <a:moveTo>
                    <a:pt x="57182" y="0"/>
                  </a:moveTo>
                  <a:lnTo>
                    <a:pt x="1675353" y="0"/>
                  </a:lnTo>
                  <a:cubicBezTo>
                    <a:pt x="1690518" y="0"/>
                    <a:pt x="1705063" y="6024"/>
                    <a:pt x="1715786" y="16748"/>
                  </a:cubicBezTo>
                  <a:cubicBezTo>
                    <a:pt x="1726510" y="27472"/>
                    <a:pt x="1732534" y="42016"/>
                    <a:pt x="1732534" y="57182"/>
                  </a:cubicBezTo>
                  <a:lnTo>
                    <a:pt x="1732534" y="138492"/>
                  </a:lnTo>
                  <a:cubicBezTo>
                    <a:pt x="1732534" y="170073"/>
                    <a:pt x="1706933" y="195674"/>
                    <a:pt x="1675353" y="195674"/>
                  </a:cubicBezTo>
                  <a:lnTo>
                    <a:pt x="57182" y="195674"/>
                  </a:lnTo>
                  <a:cubicBezTo>
                    <a:pt x="25601" y="195674"/>
                    <a:pt x="0" y="170073"/>
                    <a:pt x="0" y="138492"/>
                  </a:cubicBezTo>
                  <a:lnTo>
                    <a:pt x="0" y="57182"/>
                  </a:lnTo>
                  <a:cubicBezTo>
                    <a:pt x="0" y="25601"/>
                    <a:pt x="25601" y="0"/>
                    <a:pt x="57182" y="0"/>
                  </a:cubicBezTo>
                  <a:close/>
                </a:path>
              </a:pathLst>
            </a:custGeom>
            <a:solidFill>
              <a:srgbClr val="227C9D"/>
            </a:solidFill>
          </p:spPr>
        </p:sp>
        <p:sp>
          <p:nvSpPr>
            <p:cNvPr name="TextBox 34" id="34"/>
            <p:cNvSpPr txBox="true"/>
            <p:nvPr/>
          </p:nvSpPr>
          <p:spPr>
            <a:xfrm>
              <a:off x="0" y="19050"/>
              <a:ext cx="1732534" cy="176624"/>
            </a:xfrm>
            <a:prstGeom prst="rect">
              <a:avLst/>
            </a:prstGeom>
          </p:spPr>
          <p:txBody>
            <a:bodyPr anchor="ctr" rtlCol="false" tIns="50800" lIns="50800" bIns="50800" rIns="50800"/>
            <a:lstStyle/>
            <a:p>
              <a:pPr algn="ctr">
                <a:lnSpc>
                  <a:spcPts val="2553"/>
                </a:lnSpc>
              </a:pPr>
            </a:p>
          </p:txBody>
        </p:sp>
      </p:grpSp>
      <p:sp>
        <p:nvSpPr>
          <p:cNvPr name="TextBox 35" id="35"/>
          <p:cNvSpPr txBox="true"/>
          <p:nvPr/>
        </p:nvSpPr>
        <p:spPr>
          <a:xfrm rot="0">
            <a:off x="1854260" y="4611542"/>
            <a:ext cx="7831870" cy="409256"/>
          </a:xfrm>
          <a:prstGeom prst="rect">
            <a:avLst/>
          </a:prstGeom>
        </p:spPr>
        <p:txBody>
          <a:bodyPr anchor="t" rtlCol="false" tIns="0" lIns="0" bIns="0" rIns="0">
            <a:spAutoFit/>
          </a:bodyPr>
          <a:lstStyle/>
          <a:p>
            <a:pPr algn="l">
              <a:lnSpc>
                <a:spcPts val="2729"/>
              </a:lnSpc>
            </a:pPr>
            <a:r>
              <a:rPr lang="en-US" sz="2729">
                <a:solidFill>
                  <a:srgbClr val="FFFFFF"/>
                </a:solidFill>
                <a:latin typeface="Kollektif Bold"/>
              </a:rPr>
              <a:t>04 - PROJECT OVERLOOK</a:t>
            </a:r>
          </a:p>
        </p:txBody>
      </p:sp>
      <p:sp>
        <p:nvSpPr>
          <p:cNvPr name="TextBox 36" id="36"/>
          <p:cNvSpPr txBox="true"/>
          <p:nvPr/>
        </p:nvSpPr>
        <p:spPr>
          <a:xfrm rot="0">
            <a:off x="1854260" y="5591356"/>
            <a:ext cx="7831870" cy="409256"/>
          </a:xfrm>
          <a:prstGeom prst="rect">
            <a:avLst/>
          </a:prstGeom>
        </p:spPr>
        <p:txBody>
          <a:bodyPr anchor="t" rtlCol="false" tIns="0" lIns="0" bIns="0" rIns="0">
            <a:spAutoFit/>
          </a:bodyPr>
          <a:lstStyle/>
          <a:p>
            <a:pPr algn="l">
              <a:lnSpc>
                <a:spcPts val="2729"/>
              </a:lnSpc>
            </a:pPr>
            <a:r>
              <a:rPr lang="en-US" sz="2729">
                <a:solidFill>
                  <a:srgbClr val="FFFFFF"/>
                </a:solidFill>
                <a:latin typeface="Kollektif Bold"/>
              </a:rPr>
              <a:t>05 - TECHNOLOGIES</a:t>
            </a:r>
          </a:p>
        </p:txBody>
      </p:sp>
      <p:sp>
        <p:nvSpPr>
          <p:cNvPr name="TextBox 37" id="37"/>
          <p:cNvSpPr txBox="true"/>
          <p:nvPr/>
        </p:nvSpPr>
        <p:spPr>
          <a:xfrm rot="0">
            <a:off x="1854260" y="6561926"/>
            <a:ext cx="7831870" cy="409256"/>
          </a:xfrm>
          <a:prstGeom prst="rect">
            <a:avLst/>
          </a:prstGeom>
        </p:spPr>
        <p:txBody>
          <a:bodyPr anchor="t" rtlCol="false" tIns="0" lIns="0" bIns="0" rIns="0">
            <a:spAutoFit/>
          </a:bodyPr>
          <a:lstStyle/>
          <a:p>
            <a:pPr algn="l">
              <a:lnSpc>
                <a:spcPts val="2729"/>
              </a:lnSpc>
            </a:pPr>
            <a:r>
              <a:rPr lang="en-US" sz="2729">
                <a:solidFill>
                  <a:srgbClr val="FFFFFF"/>
                </a:solidFill>
                <a:latin typeface="Kollektif Bold"/>
              </a:rPr>
              <a:t>06 - WORK SNAPSHOTS</a:t>
            </a:r>
          </a:p>
        </p:txBody>
      </p:sp>
      <p:grpSp>
        <p:nvGrpSpPr>
          <p:cNvPr name="Group 38" id="38"/>
          <p:cNvGrpSpPr/>
          <p:nvPr/>
        </p:nvGrpSpPr>
        <p:grpSpPr>
          <a:xfrm rot="0">
            <a:off x="9324533" y="1568343"/>
            <a:ext cx="7324437" cy="728311"/>
            <a:chOff x="0" y="0"/>
            <a:chExt cx="1929070" cy="191819"/>
          </a:xfrm>
        </p:grpSpPr>
        <p:sp>
          <p:nvSpPr>
            <p:cNvPr name="Freeform 39" id="39"/>
            <p:cNvSpPr/>
            <p:nvPr/>
          </p:nvSpPr>
          <p:spPr>
            <a:xfrm flipH="false" flipV="false" rot="0">
              <a:off x="0" y="0"/>
              <a:ext cx="1929070" cy="191819"/>
            </a:xfrm>
            <a:custGeom>
              <a:avLst/>
              <a:gdLst/>
              <a:ahLst/>
              <a:cxnLst/>
              <a:rect r="r" b="b" t="t" l="l"/>
              <a:pathLst>
                <a:path h="191819" w="1929070">
                  <a:moveTo>
                    <a:pt x="53907" y="0"/>
                  </a:moveTo>
                  <a:lnTo>
                    <a:pt x="1875163" y="0"/>
                  </a:lnTo>
                  <a:cubicBezTo>
                    <a:pt x="1904935" y="0"/>
                    <a:pt x="1929070" y="24135"/>
                    <a:pt x="1929070" y="53907"/>
                  </a:cubicBezTo>
                  <a:lnTo>
                    <a:pt x="1929070" y="137912"/>
                  </a:lnTo>
                  <a:cubicBezTo>
                    <a:pt x="1929070" y="167684"/>
                    <a:pt x="1904935" y="191819"/>
                    <a:pt x="1875163" y="191819"/>
                  </a:cubicBezTo>
                  <a:lnTo>
                    <a:pt x="53907" y="191819"/>
                  </a:lnTo>
                  <a:cubicBezTo>
                    <a:pt x="24135" y="191819"/>
                    <a:pt x="0" y="167684"/>
                    <a:pt x="0" y="137912"/>
                  </a:cubicBezTo>
                  <a:lnTo>
                    <a:pt x="0" y="53907"/>
                  </a:lnTo>
                  <a:cubicBezTo>
                    <a:pt x="0" y="24135"/>
                    <a:pt x="24135" y="0"/>
                    <a:pt x="53907" y="0"/>
                  </a:cubicBezTo>
                  <a:close/>
                </a:path>
              </a:pathLst>
            </a:custGeom>
            <a:solidFill>
              <a:srgbClr val="227C9D"/>
            </a:solidFill>
          </p:spPr>
        </p:sp>
        <p:sp>
          <p:nvSpPr>
            <p:cNvPr name="TextBox 40" id="40"/>
            <p:cNvSpPr txBox="true"/>
            <p:nvPr/>
          </p:nvSpPr>
          <p:spPr>
            <a:xfrm>
              <a:off x="0" y="19050"/>
              <a:ext cx="1929070" cy="172769"/>
            </a:xfrm>
            <a:prstGeom prst="rect">
              <a:avLst/>
            </a:prstGeom>
          </p:spPr>
          <p:txBody>
            <a:bodyPr anchor="ctr" rtlCol="false" tIns="50800" lIns="50800" bIns="50800" rIns="50800"/>
            <a:lstStyle/>
            <a:p>
              <a:pPr algn="ctr">
                <a:lnSpc>
                  <a:spcPts val="2553"/>
                </a:lnSpc>
              </a:pPr>
            </a:p>
          </p:txBody>
        </p:sp>
      </p:grpSp>
      <p:grpSp>
        <p:nvGrpSpPr>
          <p:cNvPr name="Group 41" id="41"/>
          <p:cNvGrpSpPr/>
          <p:nvPr/>
        </p:nvGrpSpPr>
        <p:grpSpPr>
          <a:xfrm rot="0">
            <a:off x="9344850" y="2474952"/>
            <a:ext cx="7324437" cy="753500"/>
            <a:chOff x="0" y="0"/>
            <a:chExt cx="1929070" cy="198453"/>
          </a:xfrm>
        </p:grpSpPr>
        <p:sp>
          <p:nvSpPr>
            <p:cNvPr name="Freeform 42" id="42"/>
            <p:cNvSpPr/>
            <p:nvPr/>
          </p:nvSpPr>
          <p:spPr>
            <a:xfrm flipH="false" flipV="false" rot="0">
              <a:off x="0" y="0"/>
              <a:ext cx="1929070" cy="198453"/>
            </a:xfrm>
            <a:custGeom>
              <a:avLst/>
              <a:gdLst/>
              <a:ahLst/>
              <a:cxnLst/>
              <a:rect r="r" b="b" t="t" l="l"/>
              <a:pathLst>
                <a:path h="198453" w="1929070">
                  <a:moveTo>
                    <a:pt x="53907" y="0"/>
                  </a:moveTo>
                  <a:lnTo>
                    <a:pt x="1875163" y="0"/>
                  </a:lnTo>
                  <a:cubicBezTo>
                    <a:pt x="1904935" y="0"/>
                    <a:pt x="1929070" y="24135"/>
                    <a:pt x="1929070" y="53907"/>
                  </a:cubicBezTo>
                  <a:lnTo>
                    <a:pt x="1929070" y="144546"/>
                  </a:lnTo>
                  <a:cubicBezTo>
                    <a:pt x="1929070" y="158843"/>
                    <a:pt x="1923390" y="172554"/>
                    <a:pt x="1913281" y="182664"/>
                  </a:cubicBezTo>
                  <a:cubicBezTo>
                    <a:pt x="1903171" y="192773"/>
                    <a:pt x="1889460" y="198453"/>
                    <a:pt x="1875163" y="198453"/>
                  </a:cubicBezTo>
                  <a:lnTo>
                    <a:pt x="53907" y="198453"/>
                  </a:lnTo>
                  <a:cubicBezTo>
                    <a:pt x="24135" y="198453"/>
                    <a:pt x="0" y="174318"/>
                    <a:pt x="0" y="144546"/>
                  </a:cubicBezTo>
                  <a:lnTo>
                    <a:pt x="0" y="53907"/>
                  </a:lnTo>
                  <a:cubicBezTo>
                    <a:pt x="0" y="24135"/>
                    <a:pt x="24135" y="0"/>
                    <a:pt x="53907" y="0"/>
                  </a:cubicBezTo>
                  <a:close/>
                </a:path>
              </a:pathLst>
            </a:custGeom>
            <a:solidFill>
              <a:srgbClr val="227C9D"/>
            </a:solidFill>
          </p:spPr>
        </p:sp>
        <p:sp>
          <p:nvSpPr>
            <p:cNvPr name="TextBox 43" id="43"/>
            <p:cNvSpPr txBox="true"/>
            <p:nvPr/>
          </p:nvSpPr>
          <p:spPr>
            <a:xfrm>
              <a:off x="0" y="19050"/>
              <a:ext cx="1929070" cy="179403"/>
            </a:xfrm>
            <a:prstGeom prst="rect">
              <a:avLst/>
            </a:prstGeom>
          </p:spPr>
          <p:txBody>
            <a:bodyPr anchor="ctr" rtlCol="false" tIns="50800" lIns="50800" bIns="50800" rIns="50800"/>
            <a:lstStyle/>
            <a:p>
              <a:pPr algn="ctr">
                <a:lnSpc>
                  <a:spcPts val="2553"/>
                </a:lnSpc>
              </a:pPr>
            </a:p>
          </p:txBody>
        </p:sp>
      </p:grpSp>
      <p:grpSp>
        <p:nvGrpSpPr>
          <p:cNvPr name="Group 44" id="44"/>
          <p:cNvGrpSpPr/>
          <p:nvPr/>
        </p:nvGrpSpPr>
        <p:grpSpPr>
          <a:xfrm rot="0">
            <a:off x="1382415" y="7373003"/>
            <a:ext cx="6904955" cy="764486"/>
            <a:chOff x="0" y="0"/>
            <a:chExt cx="1732534" cy="191819"/>
          </a:xfrm>
        </p:grpSpPr>
        <p:sp>
          <p:nvSpPr>
            <p:cNvPr name="Freeform 45" id="45"/>
            <p:cNvSpPr/>
            <p:nvPr/>
          </p:nvSpPr>
          <p:spPr>
            <a:xfrm flipH="false" flipV="false" rot="0">
              <a:off x="0" y="0"/>
              <a:ext cx="1732534" cy="191819"/>
            </a:xfrm>
            <a:custGeom>
              <a:avLst/>
              <a:gdLst/>
              <a:ahLst/>
              <a:cxnLst/>
              <a:rect r="r" b="b" t="t" l="l"/>
              <a:pathLst>
                <a:path h="191819" w="1732534">
                  <a:moveTo>
                    <a:pt x="57182" y="0"/>
                  </a:moveTo>
                  <a:lnTo>
                    <a:pt x="1675353" y="0"/>
                  </a:lnTo>
                  <a:cubicBezTo>
                    <a:pt x="1690518" y="0"/>
                    <a:pt x="1705063" y="6024"/>
                    <a:pt x="1715786" y="16748"/>
                  </a:cubicBezTo>
                  <a:cubicBezTo>
                    <a:pt x="1726510" y="27472"/>
                    <a:pt x="1732534" y="42016"/>
                    <a:pt x="1732534" y="57182"/>
                  </a:cubicBezTo>
                  <a:lnTo>
                    <a:pt x="1732534" y="134637"/>
                  </a:lnTo>
                  <a:cubicBezTo>
                    <a:pt x="1732534" y="166217"/>
                    <a:pt x="1706933" y="191819"/>
                    <a:pt x="1675353" y="191819"/>
                  </a:cubicBezTo>
                  <a:lnTo>
                    <a:pt x="57182" y="191819"/>
                  </a:lnTo>
                  <a:cubicBezTo>
                    <a:pt x="25601" y="191819"/>
                    <a:pt x="0" y="166217"/>
                    <a:pt x="0" y="134637"/>
                  </a:cubicBezTo>
                  <a:lnTo>
                    <a:pt x="0" y="57182"/>
                  </a:lnTo>
                  <a:cubicBezTo>
                    <a:pt x="0" y="25601"/>
                    <a:pt x="25601" y="0"/>
                    <a:pt x="57182" y="0"/>
                  </a:cubicBezTo>
                  <a:close/>
                </a:path>
              </a:pathLst>
            </a:custGeom>
            <a:solidFill>
              <a:srgbClr val="227C9D"/>
            </a:solidFill>
          </p:spPr>
        </p:sp>
        <p:sp>
          <p:nvSpPr>
            <p:cNvPr name="TextBox 46" id="46"/>
            <p:cNvSpPr txBox="true"/>
            <p:nvPr/>
          </p:nvSpPr>
          <p:spPr>
            <a:xfrm>
              <a:off x="0" y="19050"/>
              <a:ext cx="1732534" cy="172769"/>
            </a:xfrm>
            <a:prstGeom prst="rect">
              <a:avLst/>
            </a:prstGeom>
          </p:spPr>
          <p:txBody>
            <a:bodyPr anchor="ctr" rtlCol="false" tIns="50800" lIns="50800" bIns="50800" rIns="50800"/>
            <a:lstStyle/>
            <a:p>
              <a:pPr algn="ctr">
                <a:lnSpc>
                  <a:spcPts val="2553"/>
                </a:lnSpc>
              </a:pPr>
            </a:p>
          </p:txBody>
        </p:sp>
      </p:grpSp>
      <p:sp>
        <p:nvSpPr>
          <p:cNvPr name="TextBox 47" id="47"/>
          <p:cNvSpPr txBox="true"/>
          <p:nvPr/>
        </p:nvSpPr>
        <p:spPr>
          <a:xfrm rot="0">
            <a:off x="1854260" y="7594191"/>
            <a:ext cx="7831870" cy="409256"/>
          </a:xfrm>
          <a:prstGeom prst="rect">
            <a:avLst/>
          </a:prstGeom>
        </p:spPr>
        <p:txBody>
          <a:bodyPr anchor="t" rtlCol="false" tIns="0" lIns="0" bIns="0" rIns="0">
            <a:spAutoFit/>
          </a:bodyPr>
          <a:lstStyle/>
          <a:p>
            <a:pPr algn="l">
              <a:lnSpc>
                <a:spcPts val="2729"/>
              </a:lnSpc>
            </a:pPr>
            <a:r>
              <a:rPr lang="en-US" sz="2729">
                <a:solidFill>
                  <a:srgbClr val="FFFFFF"/>
                </a:solidFill>
                <a:latin typeface="Kollektif Bold"/>
              </a:rPr>
              <a:t>07 - TECHNICAL LEARNINGS</a:t>
            </a:r>
          </a:p>
        </p:txBody>
      </p:sp>
      <p:sp>
        <p:nvSpPr>
          <p:cNvPr name="TextBox 48" id="48"/>
          <p:cNvSpPr txBox="true"/>
          <p:nvPr/>
        </p:nvSpPr>
        <p:spPr>
          <a:xfrm rot="0">
            <a:off x="9760911" y="1769540"/>
            <a:ext cx="7243170" cy="399415"/>
          </a:xfrm>
          <a:prstGeom prst="rect">
            <a:avLst/>
          </a:prstGeom>
        </p:spPr>
        <p:txBody>
          <a:bodyPr anchor="t" rtlCol="false" tIns="0" lIns="0" bIns="0" rIns="0">
            <a:spAutoFit/>
          </a:bodyPr>
          <a:lstStyle/>
          <a:p>
            <a:pPr algn="l">
              <a:lnSpc>
                <a:spcPts val="2600"/>
              </a:lnSpc>
            </a:pPr>
            <a:r>
              <a:rPr lang="en-US" sz="2600">
                <a:solidFill>
                  <a:srgbClr val="FFFFFF"/>
                </a:solidFill>
                <a:latin typeface="Kollektif Bold"/>
              </a:rPr>
              <a:t>08 - PROFESSIONAL LEARNINGS</a:t>
            </a:r>
          </a:p>
        </p:txBody>
      </p:sp>
      <p:sp>
        <p:nvSpPr>
          <p:cNvPr name="TextBox 49" id="49"/>
          <p:cNvSpPr txBox="true"/>
          <p:nvPr/>
        </p:nvSpPr>
        <p:spPr>
          <a:xfrm rot="0">
            <a:off x="9781228" y="2676149"/>
            <a:ext cx="7243170" cy="399415"/>
          </a:xfrm>
          <a:prstGeom prst="rect">
            <a:avLst/>
          </a:prstGeom>
        </p:spPr>
        <p:txBody>
          <a:bodyPr anchor="t" rtlCol="false" tIns="0" lIns="0" bIns="0" rIns="0">
            <a:spAutoFit/>
          </a:bodyPr>
          <a:lstStyle/>
          <a:p>
            <a:pPr algn="l">
              <a:lnSpc>
                <a:spcPts val="2600"/>
              </a:lnSpc>
            </a:pPr>
            <a:r>
              <a:rPr lang="en-US" sz="2600">
                <a:solidFill>
                  <a:srgbClr val="FFFFFF"/>
                </a:solidFill>
                <a:latin typeface="Kollektif Bold"/>
              </a:rPr>
              <a:t>09 - HIGHLIGHTS</a:t>
            </a:r>
          </a:p>
        </p:txBody>
      </p:sp>
      <p:grpSp>
        <p:nvGrpSpPr>
          <p:cNvPr name="Group 50" id="50"/>
          <p:cNvGrpSpPr/>
          <p:nvPr/>
        </p:nvGrpSpPr>
        <p:grpSpPr>
          <a:xfrm rot="0">
            <a:off x="9324533" y="4287176"/>
            <a:ext cx="7324437" cy="763016"/>
            <a:chOff x="0" y="0"/>
            <a:chExt cx="1929070" cy="200959"/>
          </a:xfrm>
        </p:grpSpPr>
        <p:sp>
          <p:nvSpPr>
            <p:cNvPr name="Freeform 51" id="51"/>
            <p:cNvSpPr/>
            <p:nvPr/>
          </p:nvSpPr>
          <p:spPr>
            <a:xfrm flipH="false" flipV="false" rot="0">
              <a:off x="0" y="0"/>
              <a:ext cx="1929070" cy="200959"/>
            </a:xfrm>
            <a:custGeom>
              <a:avLst/>
              <a:gdLst/>
              <a:ahLst/>
              <a:cxnLst/>
              <a:rect r="r" b="b" t="t" l="l"/>
              <a:pathLst>
                <a:path h="200959" w="1929070">
                  <a:moveTo>
                    <a:pt x="53907" y="0"/>
                  </a:moveTo>
                  <a:lnTo>
                    <a:pt x="1875163" y="0"/>
                  </a:lnTo>
                  <a:cubicBezTo>
                    <a:pt x="1904935" y="0"/>
                    <a:pt x="1929070" y="24135"/>
                    <a:pt x="1929070" y="53907"/>
                  </a:cubicBezTo>
                  <a:lnTo>
                    <a:pt x="1929070" y="147052"/>
                  </a:lnTo>
                  <a:cubicBezTo>
                    <a:pt x="1929070" y="161349"/>
                    <a:pt x="1923390" y="175061"/>
                    <a:pt x="1913281" y="185170"/>
                  </a:cubicBezTo>
                  <a:cubicBezTo>
                    <a:pt x="1903171" y="195280"/>
                    <a:pt x="1889460" y="200959"/>
                    <a:pt x="1875163" y="200959"/>
                  </a:cubicBezTo>
                  <a:lnTo>
                    <a:pt x="53907" y="200959"/>
                  </a:lnTo>
                  <a:cubicBezTo>
                    <a:pt x="24135" y="200959"/>
                    <a:pt x="0" y="176824"/>
                    <a:pt x="0" y="147052"/>
                  </a:cubicBezTo>
                  <a:lnTo>
                    <a:pt x="0" y="53907"/>
                  </a:lnTo>
                  <a:cubicBezTo>
                    <a:pt x="0" y="24135"/>
                    <a:pt x="24135" y="0"/>
                    <a:pt x="53907" y="0"/>
                  </a:cubicBezTo>
                  <a:close/>
                </a:path>
              </a:pathLst>
            </a:custGeom>
            <a:solidFill>
              <a:srgbClr val="227C9D"/>
            </a:solidFill>
          </p:spPr>
        </p:sp>
        <p:sp>
          <p:nvSpPr>
            <p:cNvPr name="TextBox 52" id="52"/>
            <p:cNvSpPr txBox="true"/>
            <p:nvPr/>
          </p:nvSpPr>
          <p:spPr>
            <a:xfrm>
              <a:off x="0" y="19050"/>
              <a:ext cx="1929070" cy="181909"/>
            </a:xfrm>
            <a:prstGeom prst="rect">
              <a:avLst/>
            </a:prstGeom>
          </p:spPr>
          <p:txBody>
            <a:bodyPr anchor="ctr" rtlCol="false" tIns="50800" lIns="50800" bIns="50800" rIns="50800"/>
            <a:lstStyle/>
            <a:p>
              <a:pPr algn="ctr">
                <a:lnSpc>
                  <a:spcPts val="2553"/>
                </a:lnSpc>
              </a:pPr>
            </a:p>
          </p:txBody>
        </p:sp>
      </p:grpSp>
      <p:grpSp>
        <p:nvGrpSpPr>
          <p:cNvPr name="Group 53" id="53"/>
          <p:cNvGrpSpPr/>
          <p:nvPr/>
        </p:nvGrpSpPr>
        <p:grpSpPr>
          <a:xfrm rot="0">
            <a:off x="9324533" y="5195862"/>
            <a:ext cx="7324437" cy="800145"/>
            <a:chOff x="0" y="0"/>
            <a:chExt cx="1929070" cy="210738"/>
          </a:xfrm>
        </p:grpSpPr>
        <p:sp>
          <p:nvSpPr>
            <p:cNvPr name="Freeform 54" id="54"/>
            <p:cNvSpPr/>
            <p:nvPr/>
          </p:nvSpPr>
          <p:spPr>
            <a:xfrm flipH="false" flipV="false" rot="0">
              <a:off x="0" y="0"/>
              <a:ext cx="1929070" cy="210738"/>
            </a:xfrm>
            <a:custGeom>
              <a:avLst/>
              <a:gdLst/>
              <a:ahLst/>
              <a:cxnLst/>
              <a:rect r="r" b="b" t="t" l="l"/>
              <a:pathLst>
                <a:path h="210738" w="1929070">
                  <a:moveTo>
                    <a:pt x="53907" y="0"/>
                  </a:moveTo>
                  <a:lnTo>
                    <a:pt x="1875163" y="0"/>
                  </a:lnTo>
                  <a:cubicBezTo>
                    <a:pt x="1904935" y="0"/>
                    <a:pt x="1929070" y="24135"/>
                    <a:pt x="1929070" y="53907"/>
                  </a:cubicBezTo>
                  <a:lnTo>
                    <a:pt x="1929070" y="156831"/>
                  </a:lnTo>
                  <a:cubicBezTo>
                    <a:pt x="1929070" y="186603"/>
                    <a:pt x="1904935" y="210738"/>
                    <a:pt x="1875163" y="210738"/>
                  </a:cubicBezTo>
                  <a:lnTo>
                    <a:pt x="53907" y="210738"/>
                  </a:lnTo>
                  <a:cubicBezTo>
                    <a:pt x="39610" y="210738"/>
                    <a:pt x="25898" y="205058"/>
                    <a:pt x="15789" y="194949"/>
                  </a:cubicBezTo>
                  <a:cubicBezTo>
                    <a:pt x="5679" y="184839"/>
                    <a:pt x="0" y="171128"/>
                    <a:pt x="0" y="156831"/>
                  </a:cubicBezTo>
                  <a:lnTo>
                    <a:pt x="0" y="53907"/>
                  </a:lnTo>
                  <a:cubicBezTo>
                    <a:pt x="0" y="24135"/>
                    <a:pt x="24135" y="0"/>
                    <a:pt x="53907" y="0"/>
                  </a:cubicBezTo>
                  <a:close/>
                </a:path>
              </a:pathLst>
            </a:custGeom>
            <a:solidFill>
              <a:srgbClr val="227C9D"/>
            </a:solidFill>
          </p:spPr>
        </p:sp>
        <p:sp>
          <p:nvSpPr>
            <p:cNvPr name="TextBox 55" id="55"/>
            <p:cNvSpPr txBox="true"/>
            <p:nvPr/>
          </p:nvSpPr>
          <p:spPr>
            <a:xfrm>
              <a:off x="0" y="19050"/>
              <a:ext cx="1929070" cy="191688"/>
            </a:xfrm>
            <a:prstGeom prst="rect">
              <a:avLst/>
            </a:prstGeom>
          </p:spPr>
          <p:txBody>
            <a:bodyPr anchor="ctr" rtlCol="false" tIns="50800" lIns="50800" bIns="50800" rIns="50800"/>
            <a:lstStyle/>
            <a:p>
              <a:pPr algn="ctr">
                <a:lnSpc>
                  <a:spcPts val="2553"/>
                </a:lnSpc>
              </a:pPr>
            </a:p>
          </p:txBody>
        </p:sp>
      </p:grpSp>
      <p:grpSp>
        <p:nvGrpSpPr>
          <p:cNvPr name="Group 56" id="56"/>
          <p:cNvGrpSpPr/>
          <p:nvPr/>
        </p:nvGrpSpPr>
        <p:grpSpPr>
          <a:xfrm rot="0">
            <a:off x="9344850" y="3380498"/>
            <a:ext cx="7324437" cy="725703"/>
            <a:chOff x="0" y="0"/>
            <a:chExt cx="1929070" cy="191132"/>
          </a:xfrm>
        </p:grpSpPr>
        <p:sp>
          <p:nvSpPr>
            <p:cNvPr name="Freeform 57" id="57"/>
            <p:cNvSpPr/>
            <p:nvPr/>
          </p:nvSpPr>
          <p:spPr>
            <a:xfrm flipH="false" flipV="false" rot="0">
              <a:off x="0" y="0"/>
              <a:ext cx="1929070" cy="191132"/>
            </a:xfrm>
            <a:custGeom>
              <a:avLst/>
              <a:gdLst/>
              <a:ahLst/>
              <a:cxnLst/>
              <a:rect r="r" b="b" t="t" l="l"/>
              <a:pathLst>
                <a:path h="191132" w="1929070">
                  <a:moveTo>
                    <a:pt x="53907" y="0"/>
                  </a:moveTo>
                  <a:lnTo>
                    <a:pt x="1875163" y="0"/>
                  </a:lnTo>
                  <a:cubicBezTo>
                    <a:pt x="1904935" y="0"/>
                    <a:pt x="1929070" y="24135"/>
                    <a:pt x="1929070" y="53907"/>
                  </a:cubicBezTo>
                  <a:lnTo>
                    <a:pt x="1929070" y="137225"/>
                  </a:lnTo>
                  <a:cubicBezTo>
                    <a:pt x="1929070" y="166997"/>
                    <a:pt x="1904935" y="191132"/>
                    <a:pt x="1875163" y="191132"/>
                  </a:cubicBezTo>
                  <a:lnTo>
                    <a:pt x="53907" y="191132"/>
                  </a:lnTo>
                  <a:cubicBezTo>
                    <a:pt x="24135" y="191132"/>
                    <a:pt x="0" y="166997"/>
                    <a:pt x="0" y="137225"/>
                  </a:cubicBezTo>
                  <a:lnTo>
                    <a:pt x="0" y="53907"/>
                  </a:lnTo>
                  <a:cubicBezTo>
                    <a:pt x="0" y="24135"/>
                    <a:pt x="24135" y="0"/>
                    <a:pt x="53907" y="0"/>
                  </a:cubicBezTo>
                  <a:close/>
                </a:path>
              </a:pathLst>
            </a:custGeom>
            <a:solidFill>
              <a:srgbClr val="227C9D"/>
            </a:solidFill>
          </p:spPr>
        </p:sp>
        <p:sp>
          <p:nvSpPr>
            <p:cNvPr name="TextBox 58" id="58"/>
            <p:cNvSpPr txBox="true"/>
            <p:nvPr/>
          </p:nvSpPr>
          <p:spPr>
            <a:xfrm>
              <a:off x="0" y="19050"/>
              <a:ext cx="1929070" cy="172082"/>
            </a:xfrm>
            <a:prstGeom prst="rect">
              <a:avLst/>
            </a:prstGeom>
          </p:spPr>
          <p:txBody>
            <a:bodyPr anchor="ctr" rtlCol="false" tIns="50800" lIns="50800" bIns="50800" rIns="50800"/>
            <a:lstStyle/>
            <a:p>
              <a:pPr algn="ctr">
                <a:lnSpc>
                  <a:spcPts val="2553"/>
                </a:lnSpc>
              </a:pPr>
            </a:p>
          </p:txBody>
        </p:sp>
      </p:grpSp>
      <p:sp>
        <p:nvSpPr>
          <p:cNvPr name="TextBox 59" id="59"/>
          <p:cNvSpPr txBox="true"/>
          <p:nvPr/>
        </p:nvSpPr>
        <p:spPr>
          <a:xfrm rot="0">
            <a:off x="9781228" y="3581695"/>
            <a:ext cx="7243170" cy="399415"/>
          </a:xfrm>
          <a:prstGeom prst="rect">
            <a:avLst/>
          </a:prstGeom>
        </p:spPr>
        <p:txBody>
          <a:bodyPr anchor="t" rtlCol="false" tIns="0" lIns="0" bIns="0" rIns="0">
            <a:spAutoFit/>
          </a:bodyPr>
          <a:lstStyle/>
          <a:p>
            <a:pPr algn="l">
              <a:lnSpc>
                <a:spcPts val="2600"/>
              </a:lnSpc>
            </a:pPr>
            <a:r>
              <a:rPr lang="en-US" sz="2600">
                <a:solidFill>
                  <a:srgbClr val="FFFFFF"/>
                </a:solidFill>
                <a:latin typeface="Kollektif Bold"/>
              </a:rPr>
              <a:t>10 - SOME OBSERVATIONS</a:t>
            </a:r>
          </a:p>
        </p:txBody>
      </p:sp>
      <p:sp>
        <p:nvSpPr>
          <p:cNvPr name="TextBox 60" id="60"/>
          <p:cNvSpPr txBox="true"/>
          <p:nvPr/>
        </p:nvSpPr>
        <p:spPr>
          <a:xfrm rot="0">
            <a:off x="9760911" y="4488373"/>
            <a:ext cx="7243170" cy="399415"/>
          </a:xfrm>
          <a:prstGeom prst="rect">
            <a:avLst/>
          </a:prstGeom>
        </p:spPr>
        <p:txBody>
          <a:bodyPr anchor="t" rtlCol="false" tIns="0" lIns="0" bIns="0" rIns="0">
            <a:spAutoFit/>
          </a:bodyPr>
          <a:lstStyle/>
          <a:p>
            <a:pPr algn="l">
              <a:lnSpc>
                <a:spcPts val="2600"/>
              </a:lnSpc>
            </a:pPr>
            <a:r>
              <a:rPr lang="en-US" sz="2600">
                <a:solidFill>
                  <a:srgbClr val="FFFFFF"/>
                </a:solidFill>
                <a:latin typeface="Kollektif Bold"/>
              </a:rPr>
              <a:t>11 - VIDEO</a:t>
            </a:r>
          </a:p>
        </p:txBody>
      </p:sp>
      <p:sp>
        <p:nvSpPr>
          <p:cNvPr name="TextBox 61" id="61"/>
          <p:cNvSpPr txBox="true"/>
          <p:nvPr/>
        </p:nvSpPr>
        <p:spPr>
          <a:xfrm rot="0">
            <a:off x="9760911" y="5397059"/>
            <a:ext cx="7243170" cy="399415"/>
          </a:xfrm>
          <a:prstGeom prst="rect">
            <a:avLst/>
          </a:prstGeom>
        </p:spPr>
        <p:txBody>
          <a:bodyPr anchor="t" rtlCol="false" tIns="0" lIns="0" bIns="0" rIns="0">
            <a:spAutoFit/>
          </a:bodyPr>
          <a:lstStyle/>
          <a:p>
            <a:pPr algn="l">
              <a:lnSpc>
                <a:spcPts val="2600"/>
              </a:lnSpc>
            </a:pPr>
            <a:r>
              <a:rPr lang="en-US" sz="2600">
                <a:solidFill>
                  <a:srgbClr val="FFFFFF"/>
                </a:solidFill>
                <a:latin typeface="Kollektif Bold"/>
              </a:rPr>
              <a:t>12 - FEEDBACK</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625713" y="1030553"/>
            <a:ext cx="5480392" cy="1540002"/>
          </a:xfrm>
          <a:prstGeom prst="rect">
            <a:avLst/>
          </a:prstGeom>
        </p:spPr>
        <p:txBody>
          <a:bodyPr anchor="t" rtlCol="false" tIns="0" lIns="0" bIns="0" rIns="0">
            <a:spAutoFit/>
          </a:bodyPr>
          <a:lstStyle/>
          <a:p>
            <a:pPr algn="l">
              <a:lnSpc>
                <a:spcPts val="5544"/>
              </a:lnSpc>
            </a:pPr>
            <a:r>
              <a:rPr lang="en-US" sz="5600">
                <a:solidFill>
                  <a:srgbClr val="FE6D73"/>
                </a:solidFill>
                <a:latin typeface="Kollektif Bold"/>
              </a:rPr>
              <a:t>GRETXP OVERVIEW</a:t>
            </a:r>
          </a:p>
        </p:txBody>
      </p:sp>
      <p:sp>
        <p:nvSpPr>
          <p:cNvPr name="Freeform 3" id="3"/>
          <p:cNvSpPr/>
          <p:nvPr/>
        </p:nvSpPr>
        <p:spPr>
          <a:xfrm flipH="false" flipV="false" rot="-10800000">
            <a:off x="9525" y="591366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083809" y="59422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0" y="70260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10800000">
            <a:off x="0" y="8109857"/>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5400000">
            <a:off x="1083809" y="8109857"/>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10800000">
            <a:off x="1083809" y="9193666"/>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10800000">
            <a:off x="3321750" y="811938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3321750" y="703557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5400000">
            <a:off x="4405559" y="811938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2237941" y="920319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3321750" y="920319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4" id="14"/>
          <p:cNvSpPr/>
          <p:nvPr/>
        </p:nvSpPr>
        <p:spPr>
          <a:xfrm flipH="false" flipV="false" rot="5400000">
            <a:off x="0" y="9193666"/>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5" id="15"/>
          <p:cNvSpPr txBox="true"/>
          <p:nvPr/>
        </p:nvSpPr>
        <p:spPr>
          <a:xfrm rot="0">
            <a:off x="6940900" y="1005969"/>
            <a:ext cx="10931558" cy="3736286"/>
          </a:xfrm>
          <a:prstGeom prst="rect">
            <a:avLst/>
          </a:prstGeom>
        </p:spPr>
        <p:txBody>
          <a:bodyPr anchor="t" rtlCol="false" tIns="0" lIns="0" bIns="0" rIns="0">
            <a:spAutoFit/>
          </a:bodyPr>
          <a:lstStyle/>
          <a:p>
            <a:pPr algn="l" marL="666894" indent="-333447" lvl="1">
              <a:lnSpc>
                <a:spcPts val="3706"/>
              </a:lnSpc>
              <a:buFont typeface="Arial"/>
              <a:buChar char="•"/>
            </a:pPr>
            <a:r>
              <a:rPr lang="en-US" sz="3088">
                <a:solidFill>
                  <a:srgbClr val="545454"/>
                </a:solidFill>
                <a:latin typeface="DM Sans"/>
              </a:rPr>
              <a:t>Creates immersive VR experiences for websites.</a:t>
            </a:r>
          </a:p>
          <a:p>
            <a:pPr algn="l">
              <a:lnSpc>
                <a:spcPts val="3706"/>
              </a:lnSpc>
            </a:pPr>
          </a:p>
          <a:p>
            <a:pPr algn="l" marL="666894" indent="-333447" lvl="1">
              <a:lnSpc>
                <a:spcPts val="3706"/>
              </a:lnSpc>
              <a:buFont typeface="Arial"/>
              <a:buChar char="•"/>
            </a:pPr>
            <a:r>
              <a:rPr lang="en-US" sz="3088">
                <a:solidFill>
                  <a:srgbClr val="545454"/>
                </a:solidFill>
                <a:latin typeface="DM Sans"/>
              </a:rPr>
              <a:t>Targets businesses and 3D creators, offering both user-built and expert-designed solutions.</a:t>
            </a:r>
          </a:p>
          <a:p>
            <a:pPr algn="l">
              <a:lnSpc>
                <a:spcPts val="3706"/>
              </a:lnSpc>
            </a:pPr>
          </a:p>
          <a:p>
            <a:pPr algn="l" marL="666894" indent="-333447" lvl="1">
              <a:lnSpc>
                <a:spcPts val="3706"/>
              </a:lnSpc>
              <a:buFont typeface="Arial"/>
              <a:buChar char="•"/>
            </a:pPr>
            <a:r>
              <a:rPr lang="en-US" sz="3088">
                <a:solidFill>
                  <a:srgbClr val="545454"/>
                </a:solidFill>
                <a:latin typeface="DM Sans"/>
              </a:rPr>
              <a:t>Focuses on engagement-based interfaces, allowing users to create interactive experiences.</a:t>
            </a:r>
          </a:p>
          <a:p>
            <a:pPr algn="l">
              <a:lnSpc>
                <a:spcPts val="3706"/>
              </a:lnSpc>
            </a:pPr>
          </a:p>
        </p:txBody>
      </p:sp>
      <p:grpSp>
        <p:nvGrpSpPr>
          <p:cNvPr name="Group 16" id="16"/>
          <p:cNvGrpSpPr/>
          <p:nvPr/>
        </p:nvGrpSpPr>
        <p:grpSpPr>
          <a:xfrm rot="0">
            <a:off x="15297467" y="6241342"/>
            <a:ext cx="8847511" cy="8855676"/>
            <a:chOff x="0" y="0"/>
            <a:chExt cx="11796681" cy="11807568"/>
          </a:xfrm>
        </p:grpSpPr>
        <p:grpSp>
          <p:nvGrpSpPr>
            <p:cNvPr name="Group 17" id="17"/>
            <p:cNvGrpSpPr/>
            <p:nvPr/>
          </p:nvGrpSpPr>
          <p:grpSpPr>
            <a:xfrm rot="2700000">
              <a:off x="1676828" y="2799524"/>
              <a:ext cx="9887197" cy="4753460"/>
              <a:chOff x="0" y="0"/>
              <a:chExt cx="660400" cy="317500"/>
            </a:xfrm>
          </p:grpSpPr>
          <p:sp>
            <p:nvSpPr>
              <p:cNvPr name="Freeform 18" id="18"/>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19" id="19"/>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20" id="20"/>
            <p:cNvSpPr/>
            <p:nvPr/>
          </p:nvSpPr>
          <p:spPr>
            <a:xfrm>
              <a:off x="1060010" y="3892256"/>
              <a:ext cx="6913622" cy="6843603"/>
            </a:xfrm>
            <a:prstGeom prst="line">
              <a:avLst/>
            </a:prstGeom>
            <a:ln cap="flat" w="38100">
              <a:solidFill>
                <a:srgbClr val="8CA9AD"/>
              </a:solidFill>
              <a:prstDash val="solid"/>
              <a:headEnd type="none" len="sm" w="sm"/>
              <a:tailEnd type="none" len="sm" w="sm"/>
            </a:ln>
          </p:spPr>
        </p:sp>
        <p:sp>
          <p:nvSpPr>
            <p:cNvPr name="AutoShape 21" id="21"/>
            <p:cNvSpPr/>
            <p:nvPr/>
          </p:nvSpPr>
          <p:spPr>
            <a:xfrm>
              <a:off x="774748" y="4309159"/>
              <a:ext cx="6718471" cy="6718471"/>
            </a:xfrm>
            <a:prstGeom prst="line">
              <a:avLst/>
            </a:prstGeom>
            <a:ln cap="flat" w="38100">
              <a:solidFill>
                <a:srgbClr val="8CA9AD"/>
              </a:solidFill>
              <a:prstDash val="solid"/>
              <a:headEnd type="none" len="sm" w="sm"/>
              <a:tailEnd type="none" len="sm" w="sm"/>
            </a:ln>
          </p:spPr>
        </p:sp>
        <p:sp>
          <p:nvSpPr>
            <p:cNvPr name="AutoShape 22" id="22"/>
            <p:cNvSpPr/>
            <p:nvPr/>
          </p:nvSpPr>
          <p:spPr>
            <a:xfrm>
              <a:off x="535279" y="4787119"/>
              <a:ext cx="6489522" cy="6489522"/>
            </a:xfrm>
            <a:prstGeom prst="line">
              <a:avLst/>
            </a:prstGeom>
            <a:ln cap="flat" w="38100">
              <a:solidFill>
                <a:srgbClr val="8CA9AD"/>
              </a:solidFill>
              <a:prstDash val="solid"/>
              <a:headEnd type="none" len="sm" w="sm"/>
              <a:tailEnd type="none" len="sm" w="sm"/>
            </a:ln>
          </p:spPr>
        </p:sp>
        <p:sp>
          <p:nvSpPr>
            <p:cNvPr name="AutoShape 23" id="23"/>
            <p:cNvSpPr/>
            <p:nvPr/>
          </p:nvSpPr>
          <p:spPr>
            <a:xfrm>
              <a:off x="366406" y="5302142"/>
              <a:ext cx="6254021" cy="6254021"/>
            </a:xfrm>
            <a:prstGeom prst="line">
              <a:avLst/>
            </a:prstGeom>
            <a:ln cap="flat" w="38100">
              <a:solidFill>
                <a:srgbClr val="8CA9AD"/>
              </a:solidFill>
              <a:prstDash val="solid"/>
              <a:headEnd type="none" len="sm" w="sm"/>
              <a:tailEnd type="none" len="sm" w="sm"/>
            </a:ln>
          </p:spPr>
        </p:sp>
        <p:sp>
          <p:nvSpPr>
            <p:cNvPr name="AutoShape 24" id="24"/>
            <p:cNvSpPr/>
            <p:nvPr/>
          </p:nvSpPr>
          <p:spPr>
            <a:xfrm>
              <a:off x="174601" y="5888378"/>
              <a:ext cx="5796899" cy="5796899"/>
            </a:xfrm>
            <a:prstGeom prst="line">
              <a:avLst/>
            </a:prstGeom>
            <a:ln cap="flat" w="38100">
              <a:solidFill>
                <a:srgbClr val="8CA9AD"/>
              </a:solidFill>
              <a:prstDash val="solid"/>
              <a:headEnd type="none" len="sm" w="sm"/>
              <a:tailEnd type="none" len="sm" w="sm"/>
            </a:ln>
          </p:spPr>
        </p:sp>
        <p:sp>
          <p:nvSpPr>
            <p:cNvPr name="AutoShape 25" id="25"/>
            <p:cNvSpPr/>
            <p:nvPr/>
          </p:nvSpPr>
          <p:spPr>
            <a:xfrm>
              <a:off x="13508" y="6480010"/>
              <a:ext cx="5284799" cy="5314125"/>
            </a:xfrm>
            <a:prstGeom prst="line">
              <a:avLst/>
            </a:prstGeom>
            <a:ln cap="flat" w="38100">
              <a:solidFill>
                <a:srgbClr val="8CA9AD"/>
              </a:solidFill>
              <a:prstDash val="solid"/>
              <a:headEnd type="none" len="sm" w="sm"/>
              <a:tailEnd type="none" len="sm" w="sm"/>
            </a:ln>
          </p:spPr>
        </p:sp>
        <p:sp>
          <p:nvSpPr>
            <p:cNvPr name="AutoShape 26" id="26"/>
            <p:cNvSpPr/>
            <p:nvPr/>
          </p:nvSpPr>
          <p:spPr>
            <a:xfrm>
              <a:off x="47865" y="7228854"/>
              <a:ext cx="4503313" cy="4480077"/>
            </a:xfrm>
            <a:prstGeom prst="line">
              <a:avLst/>
            </a:prstGeom>
            <a:ln cap="flat" w="38100">
              <a:solidFill>
                <a:srgbClr val="8CA9AD"/>
              </a:solidFill>
              <a:prstDash val="solid"/>
              <a:headEnd type="none" len="sm" w="sm"/>
              <a:tailEnd type="none" len="sm" w="sm"/>
            </a:ln>
          </p:spPr>
        </p:sp>
        <p:sp>
          <p:nvSpPr>
            <p:cNvPr name="AutoShape 27" id="27"/>
            <p:cNvSpPr/>
            <p:nvPr/>
          </p:nvSpPr>
          <p:spPr>
            <a:xfrm>
              <a:off x="165620" y="8131631"/>
              <a:ext cx="3504797" cy="3562626"/>
            </a:xfrm>
            <a:prstGeom prst="line">
              <a:avLst/>
            </a:prstGeom>
            <a:ln cap="flat" w="38100">
              <a:solidFill>
                <a:srgbClr val="8CA9AD"/>
              </a:solidFill>
              <a:prstDash val="solid"/>
              <a:headEnd type="none" len="sm" w="sm"/>
              <a:tailEnd type="none" len="sm" w="sm"/>
            </a:ln>
          </p:spPr>
        </p:sp>
        <p:sp>
          <p:nvSpPr>
            <p:cNvPr name="AutoShape 28" id="28"/>
            <p:cNvSpPr/>
            <p:nvPr/>
          </p:nvSpPr>
          <p:spPr>
            <a:xfrm>
              <a:off x="676661" y="9346264"/>
              <a:ext cx="1790115" cy="1790115"/>
            </a:xfrm>
            <a:prstGeom prst="line">
              <a:avLst/>
            </a:prstGeom>
            <a:ln cap="flat" w="38100">
              <a:solidFill>
                <a:srgbClr val="8CA9AD"/>
              </a:solidFill>
              <a:prstDash val="solid"/>
              <a:headEnd type="none" len="sm" w="sm"/>
              <a:tailEnd type="none" len="sm" w="sm"/>
            </a:ln>
          </p:spPr>
        </p:sp>
      </p:grpSp>
      <p:sp>
        <p:nvSpPr>
          <p:cNvPr name="TextBox 29" id="29"/>
          <p:cNvSpPr txBox="true"/>
          <p:nvPr/>
        </p:nvSpPr>
        <p:spPr>
          <a:xfrm rot="0">
            <a:off x="1625713" y="4742255"/>
            <a:ext cx="5480392" cy="844677"/>
          </a:xfrm>
          <a:prstGeom prst="rect">
            <a:avLst/>
          </a:prstGeom>
        </p:spPr>
        <p:txBody>
          <a:bodyPr anchor="t" rtlCol="false" tIns="0" lIns="0" bIns="0" rIns="0">
            <a:spAutoFit/>
          </a:bodyPr>
          <a:lstStyle/>
          <a:p>
            <a:pPr algn="l">
              <a:lnSpc>
                <a:spcPts val="5544"/>
              </a:lnSpc>
            </a:pPr>
            <a:r>
              <a:rPr lang="en-US" sz="5600">
                <a:solidFill>
                  <a:srgbClr val="FE6D73"/>
                </a:solidFill>
                <a:latin typeface="Kollektif Bold"/>
              </a:rPr>
              <a:t>BUILDVR </a:t>
            </a:r>
          </a:p>
        </p:txBody>
      </p:sp>
      <p:sp>
        <p:nvSpPr>
          <p:cNvPr name="TextBox 30" id="30"/>
          <p:cNvSpPr txBox="true"/>
          <p:nvPr/>
        </p:nvSpPr>
        <p:spPr>
          <a:xfrm rot="0">
            <a:off x="6940900" y="5124568"/>
            <a:ext cx="10931558" cy="3736286"/>
          </a:xfrm>
          <a:prstGeom prst="rect">
            <a:avLst/>
          </a:prstGeom>
        </p:spPr>
        <p:txBody>
          <a:bodyPr anchor="t" rtlCol="false" tIns="0" lIns="0" bIns="0" rIns="0">
            <a:spAutoFit/>
          </a:bodyPr>
          <a:lstStyle/>
          <a:p>
            <a:pPr algn="l" marL="666894" indent="-333447" lvl="1">
              <a:lnSpc>
                <a:spcPts val="3706"/>
              </a:lnSpc>
              <a:buFont typeface="Arial"/>
              <a:buChar char="•"/>
            </a:pPr>
            <a:r>
              <a:rPr lang="en-US" sz="3088">
                <a:solidFill>
                  <a:srgbClr val="545454"/>
                </a:solidFill>
                <a:latin typeface="DM Sans"/>
              </a:rPr>
              <a:t>GretXP's no-code VR website builder.</a:t>
            </a:r>
          </a:p>
          <a:p>
            <a:pPr algn="l">
              <a:lnSpc>
                <a:spcPts val="3706"/>
              </a:lnSpc>
            </a:pPr>
          </a:p>
          <a:p>
            <a:pPr algn="l" marL="666894" indent="-333447" lvl="1">
              <a:lnSpc>
                <a:spcPts val="3706"/>
              </a:lnSpc>
              <a:buFont typeface="Arial"/>
              <a:buChar char="•"/>
            </a:pPr>
            <a:r>
              <a:rPr lang="en-US" sz="3088">
                <a:solidFill>
                  <a:srgbClr val="545454"/>
                </a:solidFill>
                <a:latin typeface="DM Sans"/>
              </a:rPr>
              <a:t>Integrates virtual showrooms and tours into websites or experiences.</a:t>
            </a:r>
          </a:p>
          <a:p>
            <a:pPr algn="l">
              <a:lnSpc>
                <a:spcPts val="3706"/>
              </a:lnSpc>
            </a:pPr>
          </a:p>
          <a:p>
            <a:pPr algn="l" marL="666894" indent="-333447" lvl="1">
              <a:lnSpc>
                <a:spcPts val="3706"/>
              </a:lnSpc>
              <a:buFont typeface="Arial"/>
              <a:buChar char="•"/>
            </a:pPr>
            <a:r>
              <a:rPr lang="en-US" sz="3088">
                <a:solidFill>
                  <a:srgbClr val="545454"/>
                </a:solidFill>
                <a:latin typeface="DM Sans"/>
              </a:rPr>
              <a:t>Easy to use, requiring no coding knowledge, making VR development accessible.</a:t>
            </a:r>
          </a:p>
          <a:p>
            <a:pPr algn="l">
              <a:lnSpc>
                <a:spcPts val="3706"/>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4156995" y="434221"/>
            <a:ext cx="10620170" cy="981726"/>
          </a:xfrm>
          <a:prstGeom prst="rect">
            <a:avLst/>
          </a:prstGeom>
        </p:spPr>
        <p:txBody>
          <a:bodyPr anchor="t" rtlCol="false" tIns="0" lIns="0" bIns="0" rIns="0">
            <a:spAutoFit/>
          </a:bodyPr>
          <a:lstStyle/>
          <a:p>
            <a:pPr algn="ctr">
              <a:lnSpc>
                <a:spcPts val="6400"/>
              </a:lnSpc>
            </a:pPr>
            <a:r>
              <a:rPr lang="en-US" sz="6400">
                <a:solidFill>
                  <a:srgbClr val="227C9D"/>
                </a:solidFill>
                <a:latin typeface="Kollektif Bold"/>
              </a:rPr>
              <a:t>BACKGROUND</a:t>
            </a:r>
          </a:p>
        </p:txBody>
      </p:sp>
      <p:sp>
        <p:nvSpPr>
          <p:cNvPr name="Freeform 3" id="3"/>
          <p:cNvSpPr/>
          <p:nvPr/>
        </p:nvSpPr>
        <p:spPr>
          <a:xfrm flipH="true" flipV="true" rot="5400000">
            <a:off x="17204191"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080000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10800000">
            <a:off x="15036573"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true" flipV="true" rot="-10800000">
            <a:off x="12770705" y="-98158"/>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31857" y="9286875"/>
            <a:ext cx="1083809" cy="1083809"/>
          </a:xfrm>
          <a:custGeom>
            <a:avLst/>
            <a:gdLst/>
            <a:ahLst/>
            <a:cxnLst/>
            <a:rect r="r" b="b" t="t" l="l"/>
            <a:pathLst>
              <a:path h="1083809" w="1083809">
                <a:moveTo>
                  <a:pt x="0" y="0"/>
                </a:moveTo>
                <a:lnTo>
                  <a:pt x="1083808" y="0"/>
                </a:lnTo>
                <a:lnTo>
                  <a:pt x="1083808"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8" id="8"/>
          <p:cNvGrpSpPr/>
          <p:nvPr/>
        </p:nvGrpSpPr>
        <p:grpSpPr>
          <a:xfrm rot="2700000">
            <a:off x="17655206" y="8954967"/>
            <a:ext cx="7415398" cy="3565095"/>
            <a:chOff x="0" y="0"/>
            <a:chExt cx="660400" cy="317500"/>
          </a:xfrm>
        </p:grpSpPr>
        <p:sp>
          <p:nvSpPr>
            <p:cNvPr name="Freeform 9" id="9"/>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10" id="10"/>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11" id="11"/>
          <p:cNvSpPr/>
          <p:nvPr/>
        </p:nvSpPr>
        <p:spPr>
          <a:xfrm>
            <a:off x="17192592" y="9774516"/>
            <a:ext cx="5185216" cy="5132702"/>
          </a:xfrm>
          <a:prstGeom prst="line">
            <a:avLst/>
          </a:prstGeom>
          <a:ln cap="flat" w="28575">
            <a:solidFill>
              <a:srgbClr val="8CA9AD"/>
            </a:solidFill>
            <a:prstDash val="solid"/>
            <a:headEnd type="none" len="sm" w="sm"/>
            <a:tailEnd type="none" len="sm" w="sm"/>
          </a:ln>
        </p:spPr>
      </p:sp>
      <p:sp>
        <p:nvSpPr>
          <p:cNvPr name="AutoShape 12" id="12"/>
          <p:cNvSpPr/>
          <p:nvPr/>
        </p:nvSpPr>
        <p:spPr>
          <a:xfrm>
            <a:off x="16978646" y="10087193"/>
            <a:ext cx="5038853" cy="5038853"/>
          </a:xfrm>
          <a:prstGeom prst="line">
            <a:avLst/>
          </a:prstGeom>
          <a:ln cap="flat" w="28575">
            <a:solidFill>
              <a:srgbClr val="8CA9AD"/>
            </a:solidFill>
            <a:prstDash val="solid"/>
            <a:headEnd type="none" len="sm" w="sm"/>
            <a:tailEnd type="none" len="sm" w="sm"/>
          </a:ln>
        </p:spPr>
      </p:sp>
      <p:grpSp>
        <p:nvGrpSpPr>
          <p:cNvPr name="Group 13" id="13"/>
          <p:cNvGrpSpPr/>
          <p:nvPr/>
        </p:nvGrpSpPr>
        <p:grpSpPr>
          <a:xfrm rot="2700000">
            <a:off x="-2895314" y="-5228478"/>
            <a:ext cx="7415398" cy="3565095"/>
            <a:chOff x="0" y="0"/>
            <a:chExt cx="660400" cy="317500"/>
          </a:xfrm>
        </p:grpSpPr>
        <p:sp>
          <p:nvSpPr>
            <p:cNvPr name="Freeform 14" id="14"/>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15" id="15"/>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16" id="16"/>
          <p:cNvSpPr/>
          <p:nvPr/>
        </p:nvSpPr>
        <p:spPr>
          <a:xfrm>
            <a:off x="-3357928" y="-4408928"/>
            <a:ext cx="5185216" cy="5132702"/>
          </a:xfrm>
          <a:prstGeom prst="line">
            <a:avLst/>
          </a:prstGeom>
          <a:ln cap="flat" w="28575">
            <a:solidFill>
              <a:srgbClr val="8CA9AD"/>
            </a:solidFill>
            <a:prstDash val="solid"/>
            <a:headEnd type="none" len="sm" w="sm"/>
            <a:tailEnd type="none" len="sm" w="sm"/>
          </a:ln>
        </p:spPr>
      </p:sp>
      <p:sp>
        <p:nvSpPr>
          <p:cNvPr name="AutoShape 17" id="17"/>
          <p:cNvSpPr/>
          <p:nvPr/>
        </p:nvSpPr>
        <p:spPr>
          <a:xfrm>
            <a:off x="-3571874" y="-4096252"/>
            <a:ext cx="5038853" cy="5038853"/>
          </a:xfrm>
          <a:prstGeom prst="line">
            <a:avLst/>
          </a:prstGeom>
          <a:ln cap="flat" w="28575">
            <a:solidFill>
              <a:srgbClr val="8CA9AD"/>
            </a:solidFill>
            <a:prstDash val="solid"/>
            <a:headEnd type="none" len="sm" w="sm"/>
            <a:tailEnd type="none" len="sm" w="sm"/>
          </a:ln>
        </p:spPr>
      </p:sp>
      <p:sp>
        <p:nvSpPr>
          <p:cNvPr name="AutoShape 18" id="18"/>
          <p:cNvSpPr/>
          <p:nvPr/>
        </p:nvSpPr>
        <p:spPr>
          <a:xfrm>
            <a:off x="-3751476" y="-3737782"/>
            <a:ext cx="4867141" cy="4867141"/>
          </a:xfrm>
          <a:prstGeom prst="line">
            <a:avLst/>
          </a:prstGeom>
          <a:ln cap="flat" w="28575">
            <a:solidFill>
              <a:srgbClr val="8CA9AD"/>
            </a:solidFill>
            <a:prstDash val="solid"/>
            <a:headEnd type="none" len="sm" w="sm"/>
            <a:tailEnd type="none" len="sm" w="sm"/>
          </a:ln>
        </p:spPr>
      </p:sp>
      <p:sp>
        <p:nvSpPr>
          <p:cNvPr name="AutoShape 19" id="19"/>
          <p:cNvSpPr/>
          <p:nvPr/>
        </p:nvSpPr>
        <p:spPr>
          <a:xfrm>
            <a:off x="-3878131" y="-3351514"/>
            <a:ext cx="4690515" cy="4690515"/>
          </a:xfrm>
          <a:prstGeom prst="line">
            <a:avLst/>
          </a:prstGeom>
          <a:ln cap="flat" w="28575">
            <a:solidFill>
              <a:srgbClr val="8CA9AD"/>
            </a:solidFill>
            <a:prstDash val="solid"/>
            <a:headEnd type="none" len="sm" w="sm"/>
            <a:tailEnd type="none" len="sm" w="sm"/>
          </a:ln>
        </p:spPr>
      </p:sp>
      <p:sp>
        <p:nvSpPr>
          <p:cNvPr name="AutoShape 20" id="20"/>
          <p:cNvSpPr/>
          <p:nvPr/>
        </p:nvSpPr>
        <p:spPr>
          <a:xfrm>
            <a:off x="-4021985" y="-2911837"/>
            <a:ext cx="4347674" cy="4347674"/>
          </a:xfrm>
          <a:prstGeom prst="line">
            <a:avLst/>
          </a:prstGeom>
          <a:ln cap="flat" w="28575">
            <a:solidFill>
              <a:srgbClr val="8CA9AD"/>
            </a:solidFill>
            <a:prstDash val="solid"/>
            <a:headEnd type="none" len="sm" w="sm"/>
            <a:tailEnd type="none" len="sm" w="sm"/>
          </a:ln>
        </p:spPr>
      </p:sp>
      <p:sp>
        <p:nvSpPr>
          <p:cNvPr name="TextBox 21" id="21"/>
          <p:cNvSpPr txBox="true"/>
          <p:nvPr/>
        </p:nvSpPr>
        <p:spPr>
          <a:xfrm rot="0">
            <a:off x="433797" y="2313726"/>
            <a:ext cx="17420406" cy="7239000"/>
          </a:xfrm>
          <a:prstGeom prst="rect">
            <a:avLst/>
          </a:prstGeom>
        </p:spPr>
        <p:txBody>
          <a:bodyPr anchor="t" rtlCol="false" tIns="0" lIns="0" bIns="0" rIns="0">
            <a:spAutoFit/>
          </a:bodyPr>
          <a:lstStyle/>
          <a:p>
            <a:pPr algn="l" marL="525359" indent="-262680" lvl="1">
              <a:lnSpc>
                <a:spcPts val="2920"/>
              </a:lnSpc>
              <a:buFont typeface="Arial"/>
              <a:buChar char="•"/>
            </a:pPr>
            <a:r>
              <a:rPr lang="en-US" sz="2433">
                <a:solidFill>
                  <a:srgbClr val="545454"/>
                </a:solidFill>
                <a:latin typeface="DM Sans Bold"/>
              </a:rPr>
              <a:t>BuildVR by GretXP:</a:t>
            </a:r>
            <a:r>
              <a:rPr lang="en-US" sz="2433">
                <a:solidFill>
                  <a:srgbClr val="545454"/>
                </a:solidFill>
                <a:latin typeface="DM Sans"/>
              </a:rPr>
              <a:t> A web and 3D asset creation tool facilitating website development without code, offering a seamless user experience with features like strip-by-strip website building, image/video integration, and immersive 3D experiences.</a:t>
            </a:r>
          </a:p>
          <a:p>
            <a:pPr algn="l">
              <a:lnSpc>
                <a:spcPts val="2920"/>
              </a:lnSpc>
            </a:pPr>
          </a:p>
          <a:p>
            <a:pPr algn="l" marL="525359" indent="-262680" lvl="1">
              <a:lnSpc>
                <a:spcPts val="2920"/>
              </a:lnSpc>
              <a:buFont typeface="Arial"/>
              <a:buChar char="•"/>
            </a:pPr>
            <a:r>
              <a:rPr lang="en-US" sz="2433">
                <a:solidFill>
                  <a:srgbClr val="545454"/>
                </a:solidFill>
                <a:latin typeface="DM Sans Bold"/>
              </a:rPr>
              <a:t>Comprehensive Website Essentials:</a:t>
            </a:r>
            <a:r>
              <a:rPr lang="en-US" sz="2433">
                <a:solidFill>
                  <a:srgbClr val="545454"/>
                </a:solidFill>
                <a:latin typeface="DM Sans"/>
              </a:rPr>
              <a:t> Encompasses all essential website elements such as navbars, text areas, buttons, and links, ensuring users can create visually appealing and functional websites effortlessly.</a:t>
            </a:r>
          </a:p>
          <a:p>
            <a:pPr algn="l">
              <a:lnSpc>
                <a:spcPts val="2920"/>
              </a:lnSpc>
            </a:pPr>
          </a:p>
          <a:p>
            <a:pPr algn="l" marL="525359" indent="-262680" lvl="1">
              <a:lnSpc>
                <a:spcPts val="2920"/>
              </a:lnSpc>
              <a:buFont typeface="Arial"/>
              <a:buChar char="•"/>
            </a:pPr>
            <a:r>
              <a:rPr lang="en-US" sz="2433">
                <a:solidFill>
                  <a:srgbClr val="545454"/>
                </a:solidFill>
                <a:latin typeface="DM Sans Bold"/>
              </a:rPr>
              <a:t>3D Experience Creation Platform:</a:t>
            </a:r>
            <a:r>
              <a:rPr lang="en-US" sz="2433">
                <a:solidFill>
                  <a:srgbClr val="545454"/>
                </a:solidFill>
                <a:latin typeface="DM Sans"/>
              </a:rPr>
              <a:t> Employs powerful tools leveraging the ThreeJs library to develop and integrate 3D models seamlessly into websites</a:t>
            </a:r>
          </a:p>
          <a:p>
            <a:pPr algn="l">
              <a:lnSpc>
                <a:spcPts val="2920"/>
              </a:lnSpc>
            </a:pPr>
          </a:p>
          <a:p>
            <a:pPr algn="l" marL="525359" indent="-262680" lvl="1">
              <a:lnSpc>
                <a:spcPts val="2920"/>
              </a:lnSpc>
              <a:buFont typeface="Arial"/>
              <a:buChar char="•"/>
            </a:pPr>
            <a:r>
              <a:rPr lang="en-US" sz="2433">
                <a:solidFill>
                  <a:srgbClr val="545454"/>
                </a:solidFill>
                <a:latin typeface="DM Sans Bold"/>
              </a:rPr>
              <a:t>Technological Internship Opportunity:</a:t>
            </a:r>
            <a:r>
              <a:rPr lang="en-US" sz="2433">
                <a:solidFill>
                  <a:srgbClr val="545454"/>
                </a:solidFill>
                <a:latin typeface="DM Sans"/>
              </a:rPr>
              <a:t> Internship within the BuildVR team at GretXP, providing hands-on experience in applying academic knowledge to real-world software development scenarios.</a:t>
            </a:r>
          </a:p>
          <a:p>
            <a:pPr algn="l">
              <a:lnSpc>
                <a:spcPts val="2920"/>
              </a:lnSpc>
            </a:pPr>
          </a:p>
          <a:p>
            <a:pPr algn="l" marL="525359" indent="-262680" lvl="1">
              <a:lnSpc>
                <a:spcPts val="2920"/>
              </a:lnSpc>
              <a:buFont typeface="Arial"/>
              <a:buChar char="•"/>
            </a:pPr>
            <a:r>
              <a:rPr lang="en-US" sz="2433">
                <a:solidFill>
                  <a:srgbClr val="545454"/>
                </a:solidFill>
                <a:latin typeface="DM Sans Bold"/>
              </a:rPr>
              <a:t>Focused Objectives:</a:t>
            </a:r>
            <a:r>
              <a:rPr lang="en-US" sz="2433">
                <a:solidFill>
                  <a:srgbClr val="545454"/>
                </a:solidFill>
                <a:latin typeface="DM Sans"/>
              </a:rPr>
              <a:t> Internship objectives revolve around enhancing various aspects of the software, including providing Generative AI features, integrating third-party technologies, and developing custom features.</a:t>
            </a:r>
          </a:p>
          <a:p>
            <a:pPr algn="l">
              <a:lnSpc>
                <a:spcPts val="2920"/>
              </a:lnSpc>
            </a:pPr>
          </a:p>
          <a:p>
            <a:pPr algn="l" marL="525359" indent="-262680" lvl="1">
              <a:lnSpc>
                <a:spcPts val="2920"/>
              </a:lnSpc>
              <a:buFont typeface="Arial"/>
              <a:buChar char="•"/>
            </a:pPr>
            <a:r>
              <a:rPr lang="en-US" sz="2433">
                <a:solidFill>
                  <a:srgbClr val="545454"/>
                </a:solidFill>
                <a:latin typeface="DM Sans Bold"/>
              </a:rPr>
              <a:t>Learning and Growth:</a:t>
            </a:r>
            <a:r>
              <a:rPr lang="en-US" sz="2433">
                <a:solidFill>
                  <a:srgbClr val="545454"/>
                </a:solidFill>
                <a:latin typeface="DM Sans"/>
              </a:rPr>
              <a:t> Interns engage in structured learning through incremental steps, aimed at reinforcing academic knowledge, understanding development workflows, fostering work ethics etc.</a:t>
            </a:r>
          </a:p>
          <a:p>
            <a:pPr algn="l">
              <a:lnSpc>
                <a:spcPts val="2920"/>
              </a:lnSpc>
            </a:pPr>
          </a:p>
          <a:p>
            <a:pPr algn="l">
              <a:lnSpc>
                <a:spcPts val="2920"/>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5163465" y="606361"/>
            <a:ext cx="7600032" cy="844677"/>
          </a:xfrm>
          <a:prstGeom prst="rect">
            <a:avLst/>
          </a:prstGeom>
        </p:spPr>
        <p:txBody>
          <a:bodyPr anchor="t" rtlCol="false" tIns="0" lIns="0" bIns="0" rIns="0">
            <a:spAutoFit/>
          </a:bodyPr>
          <a:lstStyle/>
          <a:p>
            <a:pPr algn="ctr">
              <a:lnSpc>
                <a:spcPts val="5544"/>
              </a:lnSpc>
            </a:pPr>
            <a:r>
              <a:rPr lang="en-US" sz="5600">
                <a:solidFill>
                  <a:srgbClr val="48CFAE"/>
                </a:solidFill>
                <a:latin typeface="Kollektif Bold"/>
              </a:rPr>
              <a:t>SCOPE OF WORK</a:t>
            </a:r>
          </a:p>
        </p:txBody>
      </p:sp>
      <p:pic>
        <p:nvPicPr>
          <p:cNvPr name="Picture 3" id="3"/>
          <p:cNvPicPr>
            <a:picLocks noChangeAspect="true"/>
          </p:cNvPicPr>
          <p:nvPr/>
        </p:nvPicPr>
        <p:blipFill>
          <a:blip r:embed="rId2"/>
          <a:stretch>
            <a:fillRect/>
          </a:stretch>
        </p:blipFill>
        <p:spPr>
          <a:xfrm rot="0">
            <a:off x="2931686" y="963692"/>
            <a:ext cx="13159990" cy="9954567"/>
          </a:xfrm>
          <a:prstGeom prst="rect">
            <a:avLst/>
          </a:prstGeom>
        </p:spPr>
      </p:pic>
      <p:grpSp>
        <p:nvGrpSpPr>
          <p:cNvPr name="Group 4" id="4"/>
          <p:cNvGrpSpPr/>
          <p:nvPr/>
        </p:nvGrpSpPr>
        <p:grpSpPr>
          <a:xfrm rot="0">
            <a:off x="15166430" y="4096628"/>
            <a:ext cx="2915093" cy="576797"/>
            <a:chOff x="0" y="0"/>
            <a:chExt cx="1036059" cy="205000"/>
          </a:xfrm>
        </p:grpSpPr>
        <p:sp>
          <p:nvSpPr>
            <p:cNvPr name="Freeform 5" id="5"/>
            <p:cNvSpPr/>
            <p:nvPr/>
          </p:nvSpPr>
          <p:spPr>
            <a:xfrm flipH="false" flipV="false" rot="0">
              <a:off x="0" y="0"/>
              <a:ext cx="1036060" cy="205000"/>
            </a:xfrm>
            <a:custGeom>
              <a:avLst/>
              <a:gdLst/>
              <a:ahLst/>
              <a:cxnLst/>
              <a:rect r="r" b="b" t="t" l="l"/>
              <a:pathLst>
                <a:path h="205000" w="1036060">
                  <a:moveTo>
                    <a:pt x="102500" y="0"/>
                  </a:moveTo>
                  <a:lnTo>
                    <a:pt x="933559" y="0"/>
                  </a:lnTo>
                  <a:cubicBezTo>
                    <a:pt x="990169" y="0"/>
                    <a:pt x="1036060" y="45891"/>
                    <a:pt x="1036060" y="102500"/>
                  </a:cubicBezTo>
                  <a:lnTo>
                    <a:pt x="1036060" y="102500"/>
                  </a:lnTo>
                  <a:cubicBezTo>
                    <a:pt x="1036060" y="129685"/>
                    <a:pt x="1025260" y="155756"/>
                    <a:pt x="1006038" y="174979"/>
                  </a:cubicBezTo>
                  <a:cubicBezTo>
                    <a:pt x="986815" y="194201"/>
                    <a:pt x="960744" y="205000"/>
                    <a:pt x="933559" y="205000"/>
                  </a:cubicBezTo>
                  <a:lnTo>
                    <a:pt x="102500" y="205000"/>
                  </a:lnTo>
                  <a:cubicBezTo>
                    <a:pt x="45891" y="205000"/>
                    <a:pt x="0" y="159110"/>
                    <a:pt x="0" y="102500"/>
                  </a:cubicBezTo>
                  <a:lnTo>
                    <a:pt x="0" y="102500"/>
                  </a:lnTo>
                  <a:cubicBezTo>
                    <a:pt x="0" y="45891"/>
                    <a:pt x="45891" y="0"/>
                    <a:pt x="102500" y="0"/>
                  </a:cubicBezTo>
                  <a:close/>
                </a:path>
              </a:pathLst>
            </a:custGeom>
            <a:solidFill>
              <a:srgbClr val="48CFAE"/>
            </a:solidFill>
          </p:spPr>
        </p:sp>
        <p:sp>
          <p:nvSpPr>
            <p:cNvPr name="TextBox 6" id="6"/>
            <p:cNvSpPr txBox="true"/>
            <p:nvPr/>
          </p:nvSpPr>
          <p:spPr>
            <a:xfrm>
              <a:off x="0" y="19050"/>
              <a:ext cx="1036059" cy="185950"/>
            </a:xfrm>
            <a:prstGeom prst="rect">
              <a:avLst/>
            </a:prstGeom>
          </p:spPr>
          <p:txBody>
            <a:bodyPr anchor="ctr" rtlCol="false" tIns="50800" lIns="50800" bIns="50800" rIns="50800"/>
            <a:lstStyle/>
            <a:p>
              <a:pPr algn="ctr">
                <a:lnSpc>
                  <a:spcPts val="2553"/>
                </a:lnSpc>
              </a:pPr>
            </a:p>
          </p:txBody>
        </p:sp>
      </p:grpSp>
      <p:sp>
        <p:nvSpPr>
          <p:cNvPr name="TextBox 7" id="7"/>
          <p:cNvSpPr txBox="true"/>
          <p:nvPr/>
        </p:nvSpPr>
        <p:spPr>
          <a:xfrm rot="0">
            <a:off x="15166430" y="4215481"/>
            <a:ext cx="2915093" cy="329565"/>
          </a:xfrm>
          <a:prstGeom prst="rect">
            <a:avLst/>
          </a:prstGeom>
        </p:spPr>
        <p:txBody>
          <a:bodyPr anchor="t" rtlCol="false" tIns="0" lIns="0" bIns="0" rIns="0">
            <a:spAutoFit/>
          </a:bodyPr>
          <a:lstStyle/>
          <a:p>
            <a:pPr algn="ctr">
              <a:lnSpc>
                <a:spcPts val="2100"/>
              </a:lnSpc>
            </a:pPr>
            <a:r>
              <a:rPr lang="en-US" sz="2100">
                <a:solidFill>
                  <a:srgbClr val="FFFFFF"/>
                </a:solidFill>
                <a:latin typeface="Kollektif Bold"/>
              </a:rPr>
              <a:t>SCALABILITY</a:t>
            </a:r>
          </a:p>
        </p:txBody>
      </p:sp>
      <p:grpSp>
        <p:nvGrpSpPr>
          <p:cNvPr name="Group 8" id="8"/>
          <p:cNvGrpSpPr/>
          <p:nvPr/>
        </p:nvGrpSpPr>
        <p:grpSpPr>
          <a:xfrm rot="0">
            <a:off x="15166430" y="7012862"/>
            <a:ext cx="2915093" cy="576797"/>
            <a:chOff x="0" y="0"/>
            <a:chExt cx="1036059" cy="205000"/>
          </a:xfrm>
        </p:grpSpPr>
        <p:sp>
          <p:nvSpPr>
            <p:cNvPr name="Freeform 9" id="9"/>
            <p:cNvSpPr/>
            <p:nvPr/>
          </p:nvSpPr>
          <p:spPr>
            <a:xfrm flipH="false" flipV="false" rot="0">
              <a:off x="0" y="0"/>
              <a:ext cx="1036060" cy="205000"/>
            </a:xfrm>
            <a:custGeom>
              <a:avLst/>
              <a:gdLst/>
              <a:ahLst/>
              <a:cxnLst/>
              <a:rect r="r" b="b" t="t" l="l"/>
              <a:pathLst>
                <a:path h="205000" w="1036060">
                  <a:moveTo>
                    <a:pt x="102500" y="0"/>
                  </a:moveTo>
                  <a:lnTo>
                    <a:pt x="933559" y="0"/>
                  </a:lnTo>
                  <a:cubicBezTo>
                    <a:pt x="990169" y="0"/>
                    <a:pt x="1036060" y="45891"/>
                    <a:pt x="1036060" y="102500"/>
                  </a:cubicBezTo>
                  <a:lnTo>
                    <a:pt x="1036060" y="102500"/>
                  </a:lnTo>
                  <a:cubicBezTo>
                    <a:pt x="1036060" y="129685"/>
                    <a:pt x="1025260" y="155756"/>
                    <a:pt x="1006038" y="174979"/>
                  </a:cubicBezTo>
                  <a:cubicBezTo>
                    <a:pt x="986815" y="194201"/>
                    <a:pt x="960744" y="205000"/>
                    <a:pt x="933559" y="205000"/>
                  </a:cubicBezTo>
                  <a:lnTo>
                    <a:pt x="102500" y="205000"/>
                  </a:lnTo>
                  <a:cubicBezTo>
                    <a:pt x="45891" y="205000"/>
                    <a:pt x="0" y="159110"/>
                    <a:pt x="0" y="102500"/>
                  </a:cubicBezTo>
                  <a:lnTo>
                    <a:pt x="0" y="102500"/>
                  </a:lnTo>
                  <a:cubicBezTo>
                    <a:pt x="0" y="45891"/>
                    <a:pt x="45891" y="0"/>
                    <a:pt x="102500" y="0"/>
                  </a:cubicBezTo>
                  <a:close/>
                </a:path>
              </a:pathLst>
            </a:custGeom>
            <a:solidFill>
              <a:srgbClr val="FFCB77"/>
            </a:solidFill>
          </p:spPr>
        </p:sp>
        <p:sp>
          <p:nvSpPr>
            <p:cNvPr name="TextBox 10" id="10"/>
            <p:cNvSpPr txBox="true"/>
            <p:nvPr/>
          </p:nvSpPr>
          <p:spPr>
            <a:xfrm>
              <a:off x="0" y="19050"/>
              <a:ext cx="1036059" cy="185950"/>
            </a:xfrm>
            <a:prstGeom prst="rect">
              <a:avLst/>
            </a:prstGeom>
          </p:spPr>
          <p:txBody>
            <a:bodyPr anchor="ctr" rtlCol="false" tIns="50800" lIns="50800" bIns="50800" rIns="50800"/>
            <a:lstStyle/>
            <a:p>
              <a:pPr algn="ctr">
                <a:lnSpc>
                  <a:spcPts val="2553"/>
                </a:lnSpc>
              </a:pPr>
            </a:p>
          </p:txBody>
        </p:sp>
      </p:grpSp>
      <p:sp>
        <p:nvSpPr>
          <p:cNvPr name="TextBox 11" id="11"/>
          <p:cNvSpPr txBox="true"/>
          <p:nvPr/>
        </p:nvSpPr>
        <p:spPr>
          <a:xfrm rot="0">
            <a:off x="15166430" y="7131715"/>
            <a:ext cx="2915093" cy="329565"/>
          </a:xfrm>
          <a:prstGeom prst="rect">
            <a:avLst/>
          </a:prstGeom>
        </p:spPr>
        <p:txBody>
          <a:bodyPr anchor="t" rtlCol="false" tIns="0" lIns="0" bIns="0" rIns="0">
            <a:spAutoFit/>
          </a:bodyPr>
          <a:lstStyle/>
          <a:p>
            <a:pPr algn="ctr">
              <a:lnSpc>
                <a:spcPts val="2100"/>
              </a:lnSpc>
            </a:pPr>
            <a:r>
              <a:rPr lang="en-US" sz="2100">
                <a:solidFill>
                  <a:srgbClr val="FFFFFF"/>
                </a:solidFill>
                <a:latin typeface="Kollektif Bold"/>
              </a:rPr>
              <a:t>SEO OPTIMIZATION</a:t>
            </a:r>
          </a:p>
        </p:txBody>
      </p:sp>
      <p:grpSp>
        <p:nvGrpSpPr>
          <p:cNvPr name="Group 12" id="12"/>
          <p:cNvGrpSpPr/>
          <p:nvPr/>
        </p:nvGrpSpPr>
        <p:grpSpPr>
          <a:xfrm rot="0">
            <a:off x="13982139" y="2801445"/>
            <a:ext cx="4099384" cy="619729"/>
            <a:chOff x="0" y="0"/>
            <a:chExt cx="1456971" cy="220259"/>
          </a:xfrm>
        </p:grpSpPr>
        <p:sp>
          <p:nvSpPr>
            <p:cNvPr name="Freeform 13" id="13"/>
            <p:cNvSpPr/>
            <p:nvPr/>
          </p:nvSpPr>
          <p:spPr>
            <a:xfrm flipH="false" flipV="false" rot="0">
              <a:off x="0" y="0"/>
              <a:ext cx="1456971" cy="220259"/>
            </a:xfrm>
            <a:custGeom>
              <a:avLst/>
              <a:gdLst/>
              <a:ahLst/>
              <a:cxnLst/>
              <a:rect r="r" b="b" t="t" l="l"/>
              <a:pathLst>
                <a:path h="220259" w="1456971">
                  <a:moveTo>
                    <a:pt x="96316" y="0"/>
                  </a:moveTo>
                  <a:lnTo>
                    <a:pt x="1360654" y="0"/>
                  </a:lnTo>
                  <a:cubicBezTo>
                    <a:pt x="1413848" y="0"/>
                    <a:pt x="1456971" y="43122"/>
                    <a:pt x="1456971" y="96316"/>
                  </a:cubicBezTo>
                  <a:lnTo>
                    <a:pt x="1456971" y="123943"/>
                  </a:lnTo>
                  <a:cubicBezTo>
                    <a:pt x="1456971" y="149487"/>
                    <a:pt x="1446823" y="173986"/>
                    <a:pt x="1428760" y="192049"/>
                  </a:cubicBezTo>
                  <a:cubicBezTo>
                    <a:pt x="1410697" y="210112"/>
                    <a:pt x="1386199" y="220259"/>
                    <a:pt x="1360654" y="220259"/>
                  </a:cubicBezTo>
                  <a:lnTo>
                    <a:pt x="96316" y="220259"/>
                  </a:lnTo>
                  <a:cubicBezTo>
                    <a:pt x="70772" y="220259"/>
                    <a:pt x="46273" y="210112"/>
                    <a:pt x="28210" y="192049"/>
                  </a:cubicBezTo>
                  <a:cubicBezTo>
                    <a:pt x="10148" y="173986"/>
                    <a:pt x="0" y="149487"/>
                    <a:pt x="0" y="123943"/>
                  </a:cubicBezTo>
                  <a:lnTo>
                    <a:pt x="0" y="96316"/>
                  </a:lnTo>
                  <a:cubicBezTo>
                    <a:pt x="0" y="70772"/>
                    <a:pt x="10148" y="46273"/>
                    <a:pt x="28210" y="28210"/>
                  </a:cubicBezTo>
                  <a:cubicBezTo>
                    <a:pt x="46273" y="10148"/>
                    <a:pt x="70772" y="0"/>
                    <a:pt x="96316" y="0"/>
                  </a:cubicBezTo>
                  <a:close/>
                </a:path>
              </a:pathLst>
            </a:custGeom>
            <a:solidFill>
              <a:srgbClr val="FE6D73"/>
            </a:solidFill>
          </p:spPr>
        </p:sp>
        <p:sp>
          <p:nvSpPr>
            <p:cNvPr name="TextBox 14" id="14"/>
            <p:cNvSpPr txBox="true"/>
            <p:nvPr/>
          </p:nvSpPr>
          <p:spPr>
            <a:xfrm>
              <a:off x="0" y="19050"/>
              <a:ext cx="1456971" cy="201209"/>
            </a:xfrm>
            <a:prstGeom prst="rect">
              <a:avLst/>
            </a:prstGeom>
          </p:spPr>
          <p:txBody>
            <a:bodyPr anchor="ctr" rtlCol="false" tIns="50800" lIns="50800" bIns="50800" rIns="50800"/>
            <a:lstStyle/>
            <a:p>
              <a:pPr algn="ctr">
                <a:lnSpc>
                  <a:spcPts val="2553"/>
                </a:lnSpc>
              </a:pPr>
            </a:p>
          </p:txBody>
        </p:sp>
      </p:grpSp>
      <p:sp>
        <p:nvSpPr>
          <p:cNvPr name="TextBox 15" id="15"/>
          <p:cNvSpPr txBox="true"/>
          <p:nvPr/>
        </p:nvSpPr>
        <p:spPr>
          <a:xfrm rot="0">
            <a:off x="13982139" y="2920298"/>
            <a:ext cx="4099384" cy="329565"/>
          </a:xfrm>
          <a:prstGeom prst="rect">
            <a:avLst/>
          </a:prstGeom>
        </p:spPr>
        <p:txBody>
          <a:bodyPr anchor="t" rtlCol="false" tIns="0" lIns="0" bIns="0" rIns="0">
            <a:spAutoFit/>
          </a:bodyPr>
          <a:lstStyle/>
          <a:p>
            <a:pPr algn="ctr">
              <a:lnSpc>
                <a:spcPts val="2100"/>
              </a:lnSpc>
            </a:pPr>
            <a:r>
              <a:rPr lang="en-US" sz="2100">
                <a:solidFill>
                  <a:srgbClr val="FFFFFF"/>
                </a:solidFill>
                <a:latin typeface="Kollektif Bold"/>
              </a:rPr>
              <a:t>SUBSCRIPTION MANAGEMENT</a:t>
            </a:r>
          </a:p>
        </p:txBody>
      </p:sp>
      <p:grpSp>
        <p:nvGrpSpPr>
          <p:cNvPr name="Group 16" id="16"/>
          <p:cNvGrpSpPr/>
          <p:nvPr/>
        </p:nvGrpSpPr>
        <p:grpSpPr>
          <a:xfrm rot="0">
            <a:off x="15166430" y="5490696"/>
            <a:ext cx="2927197" cy="579192"/>
            <a:chOff x="0" y="0"/>
            <a:chExt cx="1036059" cy="205000"/>
          </a:xfrm>
        </p:grpSpPr>
        <p:sp>
          <p:nvSpPr>
            <p:cNvPr name="Freeform 17" id="17"/>
            <p:cNvSpPr/>
            <p:nvPr/>
          </p:nvSpPr>
          <p:spPr>
            <a:xfrm flipH="false" flipV="false" rot="0">
              <a:off x="0" y="0"/>
              <a:ext cx="1036060" cy="205000"/>
            </a:xfrm>
            <a:custGeom>
              <a:avLst/>
              <a:gdLst/>
              <a:ahLst/>
              <a:cxnLst/>
              <a:rect r="r" b="b" t="t" l="l"/>
              <a:pathLst>
                <a:path h="205000" w="1036060">
                  <a:moveTo>
                    <a:pt x="102500" y="0"/>
                  </a:moveTo>
                  <a:lnTo>
                    <a:pt x="933559" y="0"/>
                  </a:lnTo>
                  <a:cubicBezTo>
                    <a:pt x="990169" y="0"/>
                    <a:pt x="1036060" y="45891"/>
                    <a:pt x="1036060" y="102500"/>
                  </a:cubicBezTo>
                  <a:lnTo>
                    <a:pt x="1036060" y="102500"/>
                  </a:lnTo>
                  <a:cubicBezTo>
                    <a:pt x="1036060" y="129685"/>
                    <a:pt x="1025260" y="155756"/>
                    <a:pt x="1006038" y="174979"/>
                  </a:cubicBezTo>
                  <a:cubicBezTo>
                    <a:pt x="986815" y="194201"/>
                    <a:pt x="960744" y="205000"/>
                    <a:pt x="933559" y="205000"/>
                  </a:cubicBezTo>
                  <a:lnTo>
                    <a:pt x="102500" y="205000"/>
                  </a:lnTo>
                  <a:cubicBezTo>
                    <a:pt x="45891" y="205000"/>
                    <a:pt x="0" y="159110"/>
                    <a:pt x="0" y="102500"/>
                  </a:cubicBezTo>
                  <a:lnTo>
                    <a:pt x="0" y="102500"/>
                  </a:lnTo>
                  <a:cubicBezTo>
                    <a:pt x="0" y="45891"/>
                    <a:pt x="45891" y="0"/>
                    <a:pt x="102500" y="0"/>
                  </a:cubicBezTo>
                  <a:close/>
                </a:path>
              </a:pathLst>
            </a:custGeom>
            <a:solidFill>
              <a:srgbClr val="227C9D"/>
            </a:solidFill>
          </p:spPr>
        </p:sp>
        <p:sp>
          <p:nvSpPr>
            <p:cNvPr name="TextBox 18" id="18"/>
            <p:cNvSpPr txBox="true"/>
            <p:nvPr/>
          </p:nvSpPr>
          <p:spPr>
            <a:xfrm>
              <a:off x="0" y="19050"/>
              <a:ext cx="1036059" cy="185950"/>
            </a:xfrm>
            <a:prstGeom prst="rect">
              <a:avLst/>
            </a:prstGeom>
          </p:spPr>
          <p:txBody>
            <a:bodyPr anchor="ctr" rtlCol="false" tIns="50800" lIns="50800" bIns="50800" rIns="50800"/>
            <a:lstStyle/>
            <a:p>
              <a:pPr algn="ctr">
                <a:lnSpc>
                  <a:spcPts val="2553"/>
                </a:lnSpc>
              </a:pPr>
            </a:p>
          </p:txBody>
        </p:sp>
      </p:grpSp>
      <p:sp>
        <p:nvSpPr>
          <p:cNvPr name="TextBox 19" id="19"/>
          <p:cNvSpPr txBox="true"/>
          <p:nvPr/>
        </p:nvSpPr>
        <p:spPr>
          <a:xfrm rot="0">
            <a:off x="15166430" y="5619607"/>
            <a:ext cx="2927197" cy="321369"/>
          </a:xfrm>
          <a:prstGeom prst="rect">
            <a:avLst/>
          </a:prstGeom>
        </p:spPr>
        <p:txBody>
          <a:bodyPr anchor="t" rtlCol="false" tIns="0" lIns="0" bIns="0" rIns="0">
            <a:spAutoFit/>
          </a:bodyPr>
          <a:lstStyle/>
          <a:p>
            <a:pPr algn="ctr">
              <a:lnSpc>
                <a:spcPts val="2108"/>
              </a:lnSpc>
            </a:pPr>
            <a:r>
              <a:rPr lang="en-US" sz="2108">
                <a:solidFill>
                  <a:srgbClr val="FFFFFF"/>
                </a:solidFill>
                <a:latin typeface="Kollektif Bold"/>
              </a:rPr>
              <a:t>API DEVELOPMENT</a:t>
            </a:r>
          </a:p>
        </p:txBody>
      </p:sp>
      <p:grpSp>
        <p:nvGrpSpPr>
          <p:cNvPr name="Group 20" id="20"/>
          <p:cNvGrpSpPr/>
          <p:nvPr/>
        </p:nvGrpSpPr>
        <p:grpSpPr>
          <a:xfrm rot="0">
            <a:off x="228111" y="8688624"/>
            <a:ext cx="4935354" cy="560322"/>
            <a:chOff x="0" y="0"/>
            <a:chExt cx="1754084" cy="199145"/>
          </a:xfrm>
        </p:grpSpPr>
        <p:sp>
          <p:nvSpPr>
            <p:cNvPr name="Freeform 21" id="21"/>
            <p:cNvSpPr/>
            <p:nvPr/>
          </p:nvSpPr>
          <p:spPr>
            <a:xfrm flipH="false" flipV="false" rot="0">
              <a:off x="0" y="0"/>
              <a:ext cx="1754085" cy="199145"/>
            </a:xfrm>
            <a:custGeom>
              <a:avLst/>
              <a:gdLst/>
              <a:ahLst/>
              <a:cxnLst/>
              <a:rect r="r" b="b" t="t" l="l"/>
              <a:pathLst>
                <a:path h="199145" w="1754085">
                  <a:moveTo>
                    <a:pt x="80002" y="0"/>
                  </a:moveTo>
                  <a:lnTo>
                    <a:pt x="1674083" y="0"/>
                  </a:lnTo>
                  <a:cubicBezTo>
                    <a:pt x="1695301" y="0"/>
                    <a:pt x="1715649" y="8429"/>
                    <a:pt x="1730653" y="23432"/>
                  </a:cubicBezTo>
                  <a:cubicBezTo>
                    <a:pt x="1745656" y="38435"/>
                    <a:pt x="1754085" y="58784"/>
                    <a:pt x="1754085" y="80002"/>
                  </a:cubicBezTo>
                  <a:lnTo>
                    <a:pt x="1754085" y="119143"/>
                  </a:lnTo>
                  <a:cubicBezTo>
                    <a:pt x="1754085" y="140361"/>
                    <a:pt x="1745656" y="160710"/>
                    <a:pt x="1730653" y="175713"/>
                  </a:cubicBezTo>
                  <a:cubicBezTo>
                    <a:pt x="1715649" y="190717"/>
                    <a:pt x="1695301" y="199145"/>
                    <a:pt x="1674083" y="199145"/>
                  </a:cubicBezTo>
                  <a:lnTo>
                    <a:pt x="80002" y="199145"/>
                  </a:lnTo>
                  <a:cubicBezTo>
                    <a:pt x="58784" y="199145"/>
                    <a:pt x="38435" y="190717"/>
                    <a:pt x="23432" y="175713"/>
                  </a:cubicBezTo>
                  <a:cubicBezTo>
                    <a:pt x="8429" y="160710"/>
                    <a:pt x="0" y="140361"/>
                    <a:pt x="0" y="119143"/>
                  </a:cubicBezTo>
                  <a:lnTo>
                    <a:pt x="0" y="80002"/>
                  </a:lnTo>
                  <a:cubicBezTo>
                    <a:pt x="0" y="58784"/>
                    <a:pt x="8429" y="38435"/>
                    <a:pt x="23432" y="23432"/>
                  </a:cubicBezTo>
                  <a:cubicBezTo>
                    <a:pt x="38435" y="8429"/>
                    <a:pt x="58784" y="0"/>
                    <a:pt x="80002" y="0"/>
                  </a:cubicBezTo>
                  <a:close/>
                </a:path>
              </a:pathLst>
            </a:custGeom>
            <a:solidFill>
              <a:srgbClr val="31356E"/>
            </a:solidFill>
          </p:spPr>
        </p:sp>
        <p:sp>
          <p:nvSpPr>
            <p:cNvPr name="TextBox 22" id="22"/>
            <p:cNvSpPr txBox="true"/>
            <p:nvPr/>
          </p:nvSpPr>
          <p:spPr>
            <a:xfrm>
              <a:off x="0" y="19050"/>
              <a:ext cx="1754084" cy="180095"/>
            </a:xfrm>
            <a:prstGeom prst="rect">
              <a:avLst/>
            </a:prstGeom>
          </p:spPr>
          <p:txBody>
            <a:bodyPr anchor="ctr" rtlCol="false" tIns="50800" lIns="50800" bIns="50800" rIns="50800"/>
            <a:lstStyle/>
            <a:p>
              <a:pPr algn="ctr">
                <a:lnSpc>
                  <a:spcPts val="2553"/>
                </a:lnSpc>
              </a:pPr>
            </a:p>
          </p:txBody>
        </p:sp>
      </p:grpSp>
      <p:sp>
        <p:nvSpPr>
          <p:cNvPr name="TextBox 23" id="23"/>
          <p:cNvSpPr txBox="true"/>
          <p:nvPr/>
        </p:nvSpPr>
        <p:spPr>
          <a:xfrm rot="0">
            <a:off x="228111" y="8806927"/>
            <a:ext cx="4935354" cy="329565"/>
          </a:xfrm>
          <a:prstGeom prst="rect">
            <a:avLst/>
          </a:prstGeom>
        </p:spPr>
        <p:txBody>
          <a:bodyPr anchor="t" rtlCol="false" tIns="0" lIns="0" bIns="0" rIns="0">
            <a:spAutoFit/>
          </a:bodyPr>
          <a:lstStyle/>
          <a:p>
            <a:pPr algn="ctr">
              <a:lnSpc>
                <a:spcPts val="2100"/>
              </a:lnSpc>
            </a:pPr>
            <a:r>
              <a:rPr lang="en-US" sz="2100">
                <a:solidFill>
                  <a:srgbClr val="FFFFFF"/>
                </a:solidFill>
                <a:latin typeface="Kollektif Bold"/>
              </a:rPr>
              <a:t>MAINTAINANCE AND BUG FIXES</a:t>
            </a:r>
          </a:p>
        </p:txBody>
      </p:sp>
      <p:grpSp>
        <p:nvGrpSpPr>
          <p:cNvPr name="Group 24" id="24"/>
          <p:cNvGrpSpPr/>
          <p:nvPr/>
        </p:nvGrpSpPr>
        <p:grpSpPr>
          <a:xfrm rot="0">
            <a:off x="14212111" y="8679270"/>
            <a:ext cx="3881516" cy="579030"/>
            <a:chOff x="0" y="0"/>
            <a:chExt cx="1379538" cy="205794"/>
          </a:xfrm>
        </p:grpSpPr>
        <p:sp>
          <p:nvSpPr>
            <p:cNvPr name="Freeform 25" id="25"/>
            <p:cNvSpPr/>
            <p:nvPr/>
          </p:nvSpPr>
          <p:spPr>
            <a:xfrm flipH="false" flipV="false" rot="0">
              <a:off x="0" y="0"/>
              <a:ext cx="1379538" cy="205794"/>
            </a:xfrm>
            <a:custGeom>
              <a:avLst/>
              <a:gdLst/>
              <a:ahLst/>
              <a:cxnLst/>
              <a:rect r="r" b="b" t="t" l="l"/>
              <a:pathLst>
                <a:path h="205794" w="1379538">
                  <a:moveTo>
                    <a:pt x="101723" y="0"/>
                  </a:moveTo>
                  <a:lnTo>
                    <a:pt x="1277815" y="0"/>
                  </a:lnTo>
                  <a:cubicBezTo>
                    <a:pt x="1304794" y="0"/>
                    <a:pt x="1330667" y="10717"/>
                    <a:pt x="1349744" y="29794"/>
                  </a:cubicBezTo>
                  <a:cubicBezTo>
                    <a:pt x="1368821" y="48871"/>
                    <a:pt x="1379538" y="74744"/>
                    <a:pt x="1379538" y="101723"/>
                  </a:cubicBezTo>
                  <a:lnTo>
                    <a:pt x="1379538" y="104072"/>
                  </a:lnTo>
                  <a:cubicBezTo>
                    <a:pt x="1379538" y="131050"/>
                    <a:pt x="1368821" y="156924"/>
                    <a:pt x="1349744" y="176000"/>
                  </a:cubicBezTo>
                  <a:cubicBezTo>
                    <a:pt x="1330667" y="195077"/>
                    <a:pt x="1304794" y="205794"/>
                    <a:pt x="1277815" y="205794"/>
                  </a:cubicBezTo>
                  <a:lnTo>
                    <a:pt x="101723" y="205794"/>
                  </a:lnTo>
                  <a:cubicBezTo>
                    <a:pt x="74744" y="205794"/>
                    <a:pt x="48871" y="195077"/>
                    <a:pt x="29794" y="176000"/>
                  </a:cubicBezTo>
                  <a:cubicBezTo>
                    <a:pt x="10717" y="156924"/>
                    <a:pt x="0" y="131050"/>
                    <a:pt x="0" y="104072"/>
                  </a:cubicBezTo>
                  <a:lnTo>
                    <a:pt x="0" y="101723"/>
                  </a:lnTo>
                  <a:cubicBezTo>
                    <a:pt x="0" y="74744"/>
                    <a:pt x="10717" y="48871"/>
                    <a:pt x="29794" y="29794"/>
                  </a:cubicBezTo>
                  <a:cubicBezTo>
                    <a:pt x="48871" y="10717"/>
                    <a:pt x="74744" y="0"/>
                    <a:pt x="101723" y="0"/>
                  </a:cubicBezTo>
                  <a:close/>
                </a:path>
              </a:pathLst>
            </a:custGeom>
            <a:solidFill>
              <a:srgbClr val="5E3967"/>
            </a:solidFill>
          </p:spPr>
        </p:sp>
        <p:sp>
          <p:nvSpPr>
            <p:cNvPr name="TextBox 26" id="26"/>
            <p:cNvSpPr txBox="true"/>
            <p:nvPr/>
          </p:nvSpPr>
          <p:spPr>
            <a:xfrm>
              <a:off x="0" y="19050"/>
              <a:ext cx="1379538" cy="186744"/>
            </a:xfrm>
            <a:prstGeom prst="rect">
              <a:avLst/>
            </a:prstGeom>
          </p:spPr>
          <p:txBody>
            <a:bodyPr anchor="ctr" rtlCol="false" tIns="50800" lIns="50800" bIns="50800" rIns="50800"/>
            <a:lstStyle/>
            <a:p>
              <a:pPr algn="ctr">
                <a:lnSpc>
                  <a:spcPts val="2553"/>
                </a:lnSpc>
              </a:pPr>
            </a:p>
          </p:txBody>
        </p:sp>
      </p:grpSp>
      <p:sp>
        <p:nvSpPr>
          <p:cNvPr name="TextBox 27" id="27"/>
          <p:cNvSpPr txBox="true"/>
          <p:nvPr/>
        </p:nvSpPr>
        <p:spPr>
          <a:xfrm rot="0">
            <a:off x="14374661" y="8798123"/>
            <a:ext cx="3718966" cy="329565"/>
          </a:xfrm>
          <a:prstGeom prst="rect">
            <a:avLst/>
          </a:prstGeom>
        </p:spPr>
        <p:txBody>
          <a:bodyPr anchor="t" rtlCol="false" tIns="0" lIns="0" bIns="0" rIns="0">
            <a:spAutoFit/>
          </a:bodyPr>
          <a:lstStyle/>
          <a:p>
            <a:pPr algn="ctr">
              <a:lnSpc>
                <a:spcPts val="2100"/>
              </a:lnSpc>
            </a:pPr>
            <a:r>
              <a:rPr lang="en-US" sz="2100">
                <a:solidFill>
                  <a:srgbClr val="FFFFFF"/>
                </a:solidFill>
                <a:latin typeface="Kollektif Bold"/>
              </a:rPr>
              <a:t>TECHNOLOGY MIGRATIONS</a:t>
            </a:r>
          </a:p>
        </p:txBody>
      </p:sp>
      <p:grpSp>
        <p:nvGrpSpPr>
          <p:cNvPr name="Group 28" id="28"/>
          <p:cNvGrpSpPr/>
          <p:nvPr/>
        </p:nvGrpSpPr>
        <p:grpSpPr>
          <a:xfrm rot="0">
            <a:off x="228111" y="6941101"/>
            <a:ext cx="3881516" cy="579030"/>
            <a:chOff x="0" y="0"/>
            <a:chExt cx="1379538" cy="205794"/>
          </a:xfrm>
        </p:grpSpPr>
        <p:sp>
          <p:nvSpPr>
            <p:cNvPr name="Freeform 29" id="29"/>
            <p:cNvSpPr/>
            <p:nvPr/>
          </p:nvSpPr>
          <p:spPr>
            <a:xfrm flipH="false" flipV="false" rot="0">
              <a:off x="0" y="0"/>
              <a:ext cx="1379538" cy="205794"/>
            </a:xfrm>
            <a:custGeom>
              <a:avLst/>
              <a:gdLst/>
              <a:ahLst/>
              <a:cxnLst/>
              <a:rect r="r" b="b" t="t" l="l"/>
              <a:pathLst>
                <a:path h="205794" w="1379538">
                  <a:moveTo>
                    <a:pt x="101723" y="0"/>
                  </a:moveTo>
                  <a:lnTo>
                    <a:pt x="1277815" y="0"/>
                  </a:lnTo>
                  <a:cubicBezTo>
                    <a:pt x="1304794" y="0"/>
                    <a:pt x="1330667" y="10717"/>
                    <a:pt x="1349744" y="29794"/>
                  </a:cubicBezTo>
                  <a:cubicBezTo>
                    <a:pt x="1368821" y="48871"/>
                    <a:pt x="1379538" y="74744"/>
                    <a:pt x="1379538" y="101723"/>
                  </a:cubicBezTo>
                  <a:lnTo>
                    <a:pt x="1379538" y="104072"/>
                  </a:lnTo>
                  <a:cubicBezTo>
                    <a:pt x="1379538" y="131050"/>
                    <a:pt x="1368821" y="156924"/>
                    <a:pt x="1349744" y="176000"/>
                  </a:cubicBezTo>
                  <a:cubicBezTo>
                    <a:pt x="1330667" y="195077"/>
                    <a:pt x="1304794" y="205794"/>
                    <a:pt x="1277815" y="205794"/>
                  </a:cubicBezTo>
                  <a:lnTo>
                    <a:pt x="101723" y="205794"/>
                  </a:lnTo>
                  <a:cubicBezTo>
                    <a:pt x="74744" y="205794"/>
                    <a:pt x="48871" y="195077"/>
                    <a:pt x="29794" y="176000"/>
                  </a:cubicBezTo>
                  <a:cubicBezTo>
                    <a:pt x="10717" y="156924"/>
                    <a:pt x="0" y="131050"/>
                    <a:pt x="0" y="104072"/>
                  </a:cubicBezTo>
                  <a:lnTo>
                    <a:pt x="0" y="101723"/>
                  </a:lnTo>
                  <a:cubicBezTo>
                    <a:pt x="0" y="74744"/>
                    <a:pt x="10717" y="48871"/>
                    <a:pt x="29794" y="29794"/>
                  </a:cubicBezTo>
                  <a:cubicBezTo>
                    <a:pt x="48871" y="10717"/>
                    <a:pt x="74744" y="0"/>
                    <a:pt x="101723" y="0"/>
                  </a:cubicBezTo>
                  <a:close/>
                </a:path>
              </a:pathLst>
            </a:custGeom>
            <a:solidFill>
              <a:srgbClr val="A6A6A6"/>
            </a:solidFill>
          </p:spPr>
        </p:sp>
        <p:sp>
          <p:nvSpPr>
            <p:cNvPr name="TextBox 30" id="30"/>
            <p:cNvSpPr txBox="true"/>
            <p:nvPr/>
          </p:nvSpPr>
          <p:spPr>
            <a:xfrm>
              <a:off x="0" y="19050"/>
              <a:ext cx="1379538" cy="186744"/>
            </a:xfrm>
            <a:prstGeom prst="rect">
              <a:avLst/>
            </a:prstGeom>
          </p:spPr>
          <p:txBody>
            <a:bodyPr anchor="ctr" rtlCol="false" tIns="50800" lIns="50800" bIns="50800" rIns="50800"/>
            <a:lstStyle/>
            <a:p>
              <a:pPr algn="ctr">
                <a:lnSpc>
                  <a:spcPts val="2553"/>
                </a:lnSpc>
              </a:pPr>
            </a:p>
          </p:txBody>
        </p:sp>
      </p:grpSp>
      <p:sp>
        <p:nvSpPr>
          <p:cNvPr name="TextBox 31" id="31"/>
          <p:cNvSpPr txBox="true"/>
          <p:nvPr/>
        </p:nvSpPr>
        <p:spPr>
          <a:xfrm rot="0">
            <a:off x="309386" y="7064926"/>
            <a:ext cx="3718966" cy="329565"/>
          </a:xfrm>
          <a:prstGeom prst="rect">
            <a:avLst/>
          </a:prstGeom>
        </p:spPr>
        <p:txBody>
          <a:bodyPr anchor="t" rtlCol="false" tIns="0" lIns="0" bIns="0" rIns="0">
            <a:spAutoFit/>
          </a:bodyPr>
          <a:lstStyle/>
          <a:p>
            <a:pPr algn="ctr">
              <a:lnSpc>
                <a:spcPts val="2100"/>
              </a:lnSpc>
            </a:pPr>
            <a:r>
              <a:rPr lang="en-US" sz="2100">
                <a:solidFill>
                  <a:srgbClr val="FFFFFF"/>
                </a:solidFill>
                <a:latin typeface="Kollektif Bold"/>
              </a:rPr>
              <a:t>UI / UX DESIGN</a:t>
            </a:r>
          </a:p>
        </p:txBody>
      </p:sp>
      <p:grpSp>
        <p:nvGrpSpPr>
          <p:cNvPr name="Group 32" id="32"/>
          <p:cNvGrpSpPr/>
          <p:nvPr/>
        </p:nvGrpSpPr>
        <p:grpSpPr>
          <a:xfrm rot="0">
            <a:off x="228111" y="5361946"/>
            <a:ext cx="3881516" cy="579030"/>
            <a:chOff x="0" y="0"/>
            <a:chExt cx="1379538" cy="205794"/>
          </a:xfrm>
        </p:grpSpPr>
        <p:sp>
          <p:nvSpPr>
            <p:cNvPr name="Freeform 33" id="33"/>
            <p:cNvSpPr/>
            <p:nvPr/>
          </p:nvSpPr>
          <p:spPr>
            <a:xfrm flipH="false" flipV="false" rot="0">
              <a:off x="0" y="0"/>
              <a:ext cx="1379538" cy="205794"/>
            </a:xfrm>
            <a:custGeom>
              <a:avLst/>
              <a:gdLst/>
              <a:ahLst/>
              <a:cxnLst/>
              <a:rect r="r" b="b" t="t" l="l"/>
              <a:pathLst>
                <a:path h="205794" w="1379538">
                  <a:moveTo>
                    <a:pt x="101723" y="0"/>
                  </a:moveTo>
                  <a:lnTo>
                    <a:pt x="1277815" y="0"/>
                  </a:lnTo>
                  <a:cubicBezTo>
                    <a:pt x="1304794" y="0"/>
                    <a:pt x="1330667" y="10717"/>
                    <a:pt x="1349744" y="29794"/>
                  </a:cubicBezTo>
                  <a:cubicBezTo>
                    <a:pt x="1368821" y="48871"/>
                    <a:pt x="1379538" y="74744"/>
                    <a:pt x="1379538" y="101723"/>
                  </a:cubicBezTo>
                  <a:lnTo>
                    <a:pt x="1379538" y="104072"/>
                  </a:lnTo>
                  <a:cubicBezTo>
                    <a:pt x="1379538" y="131050"/>
                    <a:pt x="1368821" y="156924"/>
                    <a:pt x="1349744" y="176000"/>
                  </a:cubicBezTo>
                  <a:cubicBezTo>
                    <a:pt x="1330667" y="195077"/>
                    <a:pt x="1304794" y="205794"/>
                    <a:pt x="1277815" y="205794"/>
                  </a:cubicBezTo>
                  <a:lnTo>
                    <a:pt x="101723" y="205794"/>
                  </a:lnTo>
                  <a:cubicBezTo>
                    <a:pt x="74744" y="205794"/>
                    <a:pt x="48871" y="195077"/>
                    <a:pt x="29794" y="176000"/>
                  </a:cubicBezTo>
                  <a:cubicBezTo>
                    <a:pt x="10717" y="156924"/>
                    <a:pt x="0" y="131050"/>
                    <a:pt x="0" y="104072"/>
                  </a:cubicBezTo>
                  <a:lnTo>
                    <a:pt x="0" y="101723"/>
                  </a:lnTo>
                  <a:cubicBezTo>
                    <a:pt x="0" y="74744"/>
                    <a:pt x="10717" y="48871"/>
                    <a:pt x="29794" y="29794"/>
                  </a:cubicBezTo>
                  <a:cubicBezTo>
                    <a:pt x="48871" y="10717"/>
                    <a:pt x="74744" y="0"/>
                    <a:pt x="101723" y="0"/>
                  </a:cubicBezTo>
                  <a:close/>
                </a:path>
              </a:pathLst>
            </a:custGeom>
            <a:solidFill>
              <a:srgbClr val="0097B2"/>
            </a:solidFill>
          </p:spPr>
        </p:sp>
        <p:sp>
          <p:nvSpPr>
            <p:cNvPr name="TextBox 34" id="34"/>
            <p:cNvSpPr txBox="true"/>
            <p:nvPr/>
          </p:nvSpPr>
          <p:spPr>
            <a:xfrm>
              <a:off x="0" y="19050"/>
              <a:ext cx="1379538" cy="186744"/>
            </a:xfrm>
            <a:prstGeom prst="rect">
              <a:avLst/>
            </a:prstGeom>
          </p:spPr>
          <p:txBody>
            <a:bodyPr anchor="ctr" rtlCol="false" tIns="50800" lIns="50800" bIns="50800" rIns="50800"/>
            <a:lstStyle/>
            <a:p>
              <a:pPr algn="ctr">
                <a:lnSpc>
                  <a:spcPts val="2553"/>
                </a:lnSpc>
              </a:pPr>
            </a:p>
          </p:txBody>
        </p:sp>
      </p:grpSp>
      <p:sp>
        <p:nvSpPr>
          <p:cNvPr name="TextBox 35" id="35"/>
          <p:cNvSpPr txBox="true"/>
          <p:nvPr/>
        </p:nvSpPr>
        <p:spPr>
          <a:xfrm rot="0">
            <a:off x="390661" y="5480799"/>
            <a:ext cx="3718966" cy="329565"/>
          </a:xfrm>
          <a:prstGeom prst="rect">
            <a:avLst/>
          </a:prstGeom>
        </p:spPr>
        <p:txBody>
          <a:bodyPr anchor="t" rtlCol="false" tIns="0" lIns="0" bIns="0" rIns="0">
            <a:spAutoFit/>
          </a:bodyPr>
          <a:lstStyle/>
          <a:p>
            <a:pPr algn="ctr">
              <a:lnSpc>
                <a:spcPts val="2100"/>
              </a:lnSpc>
            </a:pPr>
            <a:r>
              <a:rPr lang="en-US" sz="2100">
                <a:solidFill>
                  <a:srgbClr val="FFFFFF"/>
                </a:solidFill>
                <a:latin typeface="Kollektif Bold"/>
              </a:rPr>
              <a:t>OPTIMIZATION</a:t>
            </a:r>
          </a:p>
        </p:txBody>
      </p:sp>
      <p:grpSp>
        <p:nvGrpSpPr>
          <p:cNvPr name="Group 36" id="36"/>
          <p:cNvGrpSpPr/>
          <p:nvPr/>
        </p:nvGrpSpPr>
        <p:grpSpPr>
          <a:xfrm rot="0">
            <a:off x="228111" y="4096628"/>
            <a:ext cx="3881516" cy="579030"/>
            <a:chOff x="0" y="0"/>
            <a:chExt cx="1379538" cy="205794"/>
          </a:xfrm>
        </p:grpSpPr>
        <p:sp>
          <p:nvSpPr>
            <p:cNvPr name="Freeform 37" id="37"/>
            <p:cNvSpPr/>
            <p:nvPr/>
          </p:nvSpPr>
          <p:spPr>
            <a:xfrm flipH="false" flipV="false" rot="0">
              <a:off x="0" y="0"/>
              <a:ext cx="1379538" cy="205794"/>
            </a:xfrm>
            <a:custGeom>
              <a:avLst/>
              <a:gdLst/>
              <a:ahLst/>
              <a:cxnLst/>
              <a:rect r="r" b="b" t="t" l="l"/>
              <a:pathLst>
                <a:path h="205794" w="1379538">
                  <a:moveTo>
                    <a:pt x="101723" y="0"/>
                  </a:moveTo>
                  <a:lnTo>
                    <a:pt x="1277815" y="0"/>
                  </a:lnTo>
                  <a:cubicBezTo>
                    <a:pt x="1304794" y="0"/>
                    <a:pt x="1330667" y="10717"/>
                    <a:pt x="1349744" y="29794"/>
                  </a:cubicBezTo>
                  <a:cubicBezTo>
                    <a:pt x="1368821" y="48871"/>
                    <a:pt x="1379538" y="74744"/>
                    <a:pt x="1379538" y="101723"/>
                  </a:cubicBezTo>
                  <a:lnTo>
                    <a:pt x="1379538" y="104072"/>
                  </a:lnTo>
                  <a:cubicBezTo>
                    <a:pt x="1379538" y="131050"/>
                    <a:pt x="1368821" y="156924"/>
                    <a:pt x="1349744" y="176000"/>
                  </a:cubicBezTo>
                  <a:cubicBezTo>
                    <a:pt x="1330667" y="195077"/>
                    <a:pt x="1304794" y="205794"/>
                    <a:pt x="1277815" y="205794"/>
                  </a:cubicBezTo>
                  <a:lnTo>
                    <a:pt x="101723" y="205794"/>
                  </a:lnTo>
                  <a:cubicBezTo>
                    <a:pt x="74744" y="205794"/>
                    <a:pt x="48871" y="195077"/>
                    <a:pt x="29794" y="176000"/>
                  </a:cubicBezTo>
                  <a:cubicBezTo>
                    <a:pt x="10717" y="156924"/>
                    <a:pt x="0" y="131050"/>
                    <a:pt x="0" y="104072"/>
                  </a:cubicBezTo>
                  <a:lnTo>
                    <a:pt x="0" y="101723"/>
                  </a:lnTo>
                  <a:cubicBezTo>
                    <a:pt x="0" y="74744"/>
                    <a:pt x="10717" y="48871"/>
                    <a:pt x="29794" y="29794"/>
                  </a:cubicBezTo>
                  <a:cubicBezTo>
                    <a:pt x="48871" y="10717"/>
                    <a:pt x="74744" y="0"/>
                    <a:pt x="101723" y="0"/>
                  </a:cubicBezTo>
                  <a:close/>
                </a:path>
              </a:pathLst>
            </a:custGeom>
            <a:solidFill>
              <a:srgbClr val="7ED957"/>
            </a:solidFill>
          </p:spPr>
        </p:sp>
        <p:sp>
          <p:nvSpPr>
            <p:cNvPr name="TextBox 38" id="38"/>
            <p:cNvSpPr txBox="true"/>
            <p:nvPr/>
          </p:nvSpPr>
          <p:spPr>
            <a:xfrm>
              <a:off x="0" y="19050"/>
              <a:ext cx="1379538" cy="186744"/>
            </a:xfrm>
            <a:prstGeom prst="rect">
              <a:avLst/>
            </a:prstGeom>
          </p:spPr>
          <p:txBody>
            <a:bodyPr anchor="ctr" rtlCol="false" tIns="50800" lIns="50800" bIns="50800" rIns="50800"/>
            <a:lstStyle/>
            <a:p>
              <a:pPr algn="ctr">
                <a:lnSpc>
                  <a:spcPts val="2553"/>
                </a:lnSpc>
              </a:pPr>
            </a:p>
          </p:txBody>
        </p:sp>
      </p:grpSp>
      <p:sp>
        <p:nvSpPr>
          <p:cNvPr name="TextBox 39" id="39"/>
          <p:cNvSpPr txBox="true"/>
          <p:nvPr/>
        </p:nvSpPr>
        <p:spPr>
          <a:xfrm rot="0">
            <a:off x="390661" y="4215481"/>
            <a:ext cx="3718966" cy="329565"/>
          </a:xfrm>
          <a:prstGeom prst="rect">
            <a:avLst/>
          </a:prstGeom>
        </p:spPr>
        <p:txBody>
          <a:bodyPr anchor="t" rtlCol="false" tIns="0" lIns="0" bIns="0" rIns="0">
            <a:spAutoFit/>
          </a:bodyPr>
          <a:lstStyle/>
          <a:p>
            <a:pPr algn="ctr">
              <a:lnSpc>
                <a:spcPts val="2100"/>
              </a:lnSpc>
            </a:pPr>
            <a:r>
              <a:rPr lang="en-US" sz="2100">
                <a:solidFill>
                  <a:srgbClr val="FFFFFF"/>
                </a:solidFill>
                <a:latin typeface="Kollektif Bold"/>
              </a:rPr>
              <a:t>FEATURE DEVELOPMENT</a:t>
            </a:r>
          </a:p>
        </p:txBody>
      </p:sp>
      <p:grpSp>
        <p:nvGrpSpPr>
          <p:cNvPr name="Group 40" id="40"/>
          <p:cNvGrpSpPr/>
          <p:nvPr/>
        </p:nvGrpSpPr>
        <p:grpSpPr>
          <a:xfrm rot="0">
            <a:off x="228111" y="2651644"/>
            <a:ext cx="3881516" cy="579030"/>
            <a:chOff x="0" y="0"/>
            <a:chExt cx="1379538" cy="205794"/>
          </a:xfrm>
        </p:grpSpPr>
        <p:sp>
          <p:nvSpPr>
            <p:cNvPr name="Freeform 41" id="41"/>
            <p:cNvSpPr/>
            <p:nvPr/>
          </p:nvSpPr>
          <p:spPr>
            <a:xfrm flipH="false" flipV="false" rot="0">
              <a:off x="0" y="0"/>
              <a:ext cx="1379538" cy="205794"/>
            </a:xfrm>
            <a:custGeom>
              <a:avLst/>
              <a:gdLst/>
              <a:ahLst/>
              <a:cxnLst/>
              <a:rect r="r" b="b" t="t" l="l"/>
              <a:pathLst>
                <a:path h="205794" w="1379538">
                  <a:moveTo>
                    <a:pt x="101723" y="0"/>
                  </a:moveTo>
                  <a:lnTo>
                    <a:pt x="1277815" y="0"/>
                  </a:lnTo>
                  <a:cubicBezTo>
                    <a:pt x="1304794" y="0"/>
                    <a:pt x="1330667" y="10717"/>
                    <a:pt x="1349744" y="29794"/>
                  </a:cubicBezTo>
                  <a:cubicBezTo>
                    <a:pt x="1368821" y="48871"/>
                    <a:pt x="1379538" y="74744"/>
                    <a:pt x="1379538" y="101723"/>
                  </a:cubicBezTo>
                  <a:lnTo>
                    <a:pt x="1379538" y="104072"/>
                  </a:lnTo>
                  <a:cubicBezTo>
                    <a:pt x="1379538" y="131050"/>
                    <a:pt x="1368821" y="156924"/>
                    <a:pt x="1349744" y="176000"/>
                  </a:cubicBezTo>
                  <a:cubicBezTo>
                    <a:pt x="1330667" y="195077"/>
                    <a:pt x="1304794" y="205794"/>
                    <a:pt x="1277815" y="205794"/>
                  </a:cubicBezTo>
                  <a:lnTo>
                    <a:pt x="101723" y="205794"/>
                  </a:lnTo>
                  <a:cubicBezTo>
                    <a:pt x="74744" y="205794"/>
                    <a:pt x="48871" y="195077"/>
                    <a:pt x="29794" y="176000"/>
                  </a:cubicBezTo>
                  <a:cubicBezTo>
                    <a:pt x="10717" y="156924"/>
                    <a:pt x="0" y="131050"/>
                    <a:pt x="0" y="104072"/>
                  </a:cubicBezTo>
                  <a:lnTo>
                    <a:pt x="0" y="101723"/>
                  </a:lnTo>
                  <a:cubicBezTo>
                    <a:pt x="0" y="74744"/>
                    <a:pt x="10717" y="48871"/>
                    <a:pt x="29794" y="29794"/>
                  </a:cubicBezTo>
                  <a:cubicBezTo>
                    <a:pt x="48871" y="10717"/>
                    <a:pt x="74744" y="0"/>
                    <a:pt x="101723" y="0"/>
                  </a:cubicBezTo>
                  <a:close/>
                </a:path>
              </a:pathLst>
            </a:custGeom>
            <a:solidFill>
              <a:srgbClr val="8C52FF"/>
            </a:solidFill>
          </p:spPr>
        </p:sp>
        <p:sp>
          <p:nvSpPr>
            <p:cNvPr name="TextBox 42" id="42"/>
            <p:cNvSpPr txBox="true"/>
            <p:nvPr/>
          </p:nvSpPr>
          <p:spPr>
            <a:xfrm>
              <a:off x="0" y="19050"/>
              <a:ext cx="1379538" cy="186744"/>
            </a:xfrm>
            <a:prstGeom prst="rect">
              <a:avLst/>
            </a:prstGeom>
          </p:spPr>
          <p:txBody>
            <a:bodyPr anchor="ctr" rtlCol="false" tIns="50800" lIns="50800" bIns="50800" rIns="50800"/>
            <a:lstStyle/>
            <a:p>
              <a:pPr algn="ctr">
                <a:lnSpc>
                  <a:spcPts val="2553"/>
                </a:lnSpc>
              </a:pPr>
            </a:p>
          </p:txBody>
        </p:sp>
      </p:grpSp>
      <p:sp>
        <p:nvSpPr>
          <p:cNvPr name="TextBox 43" id="43"/>
          <p:cNvSpPr txBox="true"/>
          <p:nvPr/>
        </p:nvSpPr>
        <p:spPr>
          <a:xfrm rot="0">
            <a:off x="390661" y="2770497"/>
            <a:ext cx="3718966" cy="329565"/>
          </a:xfrm>
          <a:prstGeom prst="rect">
            <a:avLst/>
          </a:prstGeom>
        </p:spPr>
        <p:txBody>
          <a:bodyPr anchor="t" rtlCol="false" tIns="0" lIns="0" bIns="0" rIns="0">
            <a:spAutoFit/>
          </a:bodyPr>
          <a:lstStyle/>
          <a:p>
            <a:pPr algn="ctr">
              <a:lnSpc>
                <a:spcPts val="2100"/>
              </a:lnSpc>
            </a:pPr>
            <a:r>
              <a:rPr lang="en-US" sz="2100">
                <a:solidFill>
                  <a:srgbClr val="FFFFFF"/>
                </a:solidFill>
                <a:latin typeface="Kollektif Bold"/>
              </a:rPr>
              <a:t>GENERATIVE AI</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flipV="true">
            <a:off x="2184700" y="4799738"/>
            <a:ext cx="1353232" cy="712289"/>
          </a:xfrm>
          <a:prstGeom prst="line">
            <a:avLst/>
          </a:prstGeom>
          <a:ln cap="flat" w="38100">
            <a:solidFill>
              <a:srgbClr val="A6A6A6"/>
            </a:solidFill>
            <a:prstDash val="solid"/>
            <a:headEnd type="none" len="sm" w="sm"/>
            <a:tailEnd type="none" len="sm" w="sm"/>
          </a:ln>
        </p:spPr>
      </p:sp>
      <p:sp>
        <p:nvSpPr>
          <p:cNvPr name="AutoShape 3" id="3"/>
          <p:cNvSpPr/>
          <p:nvPr/>
        </p:nvSpPr>
        <p:spPr>
          <a:xfrm flipV="true">
            <a:off x="8015707" y="4799738"/>
            <a:ext cx="1261308" cy="1090149"/>
          </a:xfrm>
          <a:prstGeom prst="line">
            <a:avLst/>
          </a:prstGeom>
          <a:ln cap="flat" w="38100">
            <a:solidFill>
              <a:srgbClr val="A6A6A6"/>
            </a:solidFill>
            <a:prstDash val="solid"/>
            <a:headEnd type="none" len="sm" w="sm"/>
            <a:tailEnd type="none" len="sm" w="sm"/>
          </a:ln>
        </p:spPr>
      </p:sp>
      <p:sp>
        <p:nvSpPr>
          <p:cNvPr name="AutoShape 4" id="4"/>
          <p:cNvSpPr/>
          <p:nvPr/>
        </p:nvSpPr>
        <p:spPr>
          <a:xfrm flipV="true">
            <a:off x="13733276" y="4799738"/>
            <a:ext cx="1302824" cy="1086986"/>
          </a:xfrm>
          <a:prstGeom prst="line">
            <a:avLst/>
          </a:prstGeom>
          <a:ln cap="flat" w="38100">
            <a:solidFill>
              <a:srgbClr val="A6A6A6"/>
            </a:solidFill>
            <a:prstDash val="solid"/>
            <a:headEnd type="none" len="sm" w="sm"/>
            <a:tailEnd type="none" len="sm" w="sm"/>
          </a:ln>
        </p:spPr>
      </p:sp>
      <p:sp>
        <p:nvSpPr>
          <p:cNvPr name="AutoShape 5" id="5"/>
          <p:cNvSpPr/>
          <p:nvPr/>
        </p:nvSpPr>
        <p:spPr>
          <a:xfrm flipH="true" flipV="true">
            <a:off x="5146521" y="4799738"/>
            <a:ext cx="1260598" cy="1090149"/>
          </a:xfrm>
          <a:prstGeom prst="line">
            <a:avLst/>
          </a:prstGeom>
          <a:ln cap="flat" w="38100">
            <a:solidFill>
              <a:srgbClr val="A6A6A6"/>
            </a:solidFill>
            <a:prstDash val="solid"/>
            <a:headEnd type="none" len="sm" w="sm"/>
            <a:tailEnd type="none" len="sm" w="sm"/>
          </a:ln>
        </p:spPr>
      </p:sp>
      <p:sp>
        <p:nvSpPr>
          <p:cNvPr name="AutoShape 6" id="6"/>
          <p:cNvSpPr/>
          <p:nvPr/>
        </p:nvSpPr>
        <p:spPr>
          <a:xfrm flipH="true" flipV="true">
            <a:off x="10885603" y="4799738"/>
            <a:ext cx="1239085" cy="1086986"/>
          </a:xfrm>
          <a:prstGeom prst="line">
            <a:avLst/>
          </a:prstGeom>
          <a:ln cap="flat" w="38100">
            <a:solidFill>
              <a:srgbClr val="A6A6A6"/>
            </a:solidFill>
            <a:prstDash val="solid"/>
            <a:headEnd type="none" len="sm" w="sm"/>
            <a:tailEnd type="none" len="sm" w="sm"/>
          </a:ln>
        </p:spPr>
      </p:sp>
      <p:grpSp>
        <p:nvGrpSpPr>
          <p:cNvPr name="Group 7" id="7"/>
          <p:cNvGrpSpPr/>
          <p:nvPr/>
        </p:nvGrpSpPr>
        <p:grpSpPr>
          <a:xfrm rot="0">
            <a:off x="668542" y="5082430"/>
            <a:ext cx="1608588" cy="1608588"/>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8CFAE"/>
            </a:solidFill>
          </p:spPr>
        </p:sp>
        <p:sp>
          <p:nvSpPr>
            <p:cNvPr name="TextBox 9" id="9"/>
            <p:cNvSpPr txBox="true"/>
            <p:nvPr/>
          </p:nvSpPr>
          <p:spPr>
            <a:xfrm>
              <a:off x="76200" y="95250"/>
              <a:ext cx="660400" cy="641350"/>
            </a:xfrm>
            <a:prstGeom prst="rect">
              <a:avLst/>
            </a:prstGeom>
          </p:spPr>
          <p:txBody>
            <a:bodyPr anchor="ctr" rtlCol="false" tIns="50800" lIns="50800" bIns="50800" rIns="50800"/>
            <a:lstStyle/>
            <a:p>
              <a:pPr algn="ctr">
                <a:lnSpc>
                  <a:spcPts val="2553"/>
                </a:lnSpc>
              </a:pPr>
            </a:p>
          </p:txBody>
        </p:sp>
      </p:grpSp>
      <p:grpSp>
        <p:nvGrpSpPr>
          <p:cNvPr name="Group 10" id="10"/>
          <p:cNvGrpSpPr/>
          <p:nvPr/>
        </p:nvGrpSpPr>
        <p:grpSpPr>
          <a:xfrm rot="0">
            <a:off x="3537933" y="3995444"/>
            <a:ext cx="1608588" cy="1608588"/>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6D73"/>
            </a:solidFill>
          </p:spPr>
        </p:sp>
        <p:sp>
          <p:nvSpPr>
            <p:cNvPr name="TextBox 12" id="12"/>
            <p:cNvSpPr txBox="true"/>
            <p:nvPr/>
          </p:nvSpPr>
          <p:spPr>
            <a:xfrm>
              <a:off x="76200" y="95250"/>
              <a:ext cx="660400" cy="641350"/>
            </a:xfrm>
            <a:prstGeom prst="rect">
              <a:avLst/>
            </a:prstGeom>
          </p:spPr>
          <p:txBody>
            <a:bodyPr anchor="ctr" rtlCol="false" tIns="50800" lIns="50800" bIns="50800" rIns="50800"/>
            <a:lstStyle/>
            <a:p>
              <a:pPr algn="ctr">
                <a:lnSpc>
                  <a:spcPts val="2553"/>
                </a:lnSpc>
              </a:pPr>
            </a:p>
          </p:txBody>
        </p:sp>
      </p:grpSp>
      <p:grpSp>
        <p:nvGrpSpPr>
          <p:cNvPr name="Group 13" id="13"/>
          <p:cNvGrpSpPr/>
          <p:nvPr/>
        </p:nvGrpSpPr>
        <p:grpSpPr>
          <a:xfrm rot="0">
            <a:off x="6407119" y="5085592"/>
            <a:ext cx="1608588" cy="1608588"/>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CB77"/>
            </a:solidFill>
          </p:spPr>
        </p:sp>
        <p:sp>
          <p:nvSpPr>
            <p:cNvPr name="TextBox 15" id="15"/>
            <p:cNvSpPr txBox="true"/>
            <p:nvPr/>
          </p:nvSpPr>
          <p:spPr>
            <a:xfrm>
              <a:off x="76200" y="95250"/>
              <a:ext cx="660400" cy="641350"/>
            </a:xfrm>
            <a:prstGeom prst="rect">
              <a:avLst/>
            </a:prstGeom>
          </p:spPr>
          <p:txBody>
            <a:bodyPr anchor="ctr" rtlCol="false" tIns="50800" lIns="50800" bIns="50800" rIns="50800"/>
            <a:lstStyle/>
            <a:p>
              <a:pPr algn="ctr">
                <a:lnSpc>
                  <a:spcPts val="2553"/>
                </a:lnSpc>
              </a:pPr>
            </a:p>
          </p:txBody>
        </p:sp>
      </p:grpSp>
      <p:grpSp>
        <p:nvGrpSpPr>
          <p:cNvPr name="Group 16" id="16"/>
          <p:cNvGrpSpPr/>
          <p:nvPr/>
        </p:nvGrpSpPr>
        <p:grpSpPr>
          <a:xfrm rot="0">
            <a:off x="9277015" y="3995444"/>
            <a:ext cx="1608588" cy="1608588"/>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27C9D"/>
            </a:solidFill>
          </p:spPr>
        </p:sp>
        <p:sp>
          <p:nvSpPr>
            <p:cNvPr name="TextBox 18" id="18"/>
            <p:cNvSpPr txBox="true"/>
            <p:nvPr/>
          </p:nvSpPr>
          <p:spPr>
            <a:xfrm>
              <a:off x="76200" y="95250"/>
              <a:ext cx="660400" cy="641350"/>
            </a:xfrm>
            <a:prstGeom prst="rect">
              <a:avLst/>
            </a:prstGeom>
          </p:spPr>
          <p:txBody>
            <a:bodyPr anchor="ctr" rtlCol="false" tIns="50800" lIns="50800" bIns="50800" rIns="50800"/>
            <a:lstStyle/>
            <a:p>
              <a:pPr algn="ctr">
                <a:lnSpc>
                  <a:spcPts val="2553"/>
                </a:lnSpc>
              </a:pPr>
            </a:p>
          </p:txBody>
        </p:sp>
      </p:grpSp>
      <p:grpSp>
        <p:nvGrpSpPr>
          <p:cNvPr name="Group 19" id="19"/>
          <p:cNvGrpSpPr/>
          <p:nvPr/>
        </p:nvGrpSpPr>
        <p:grpSpPr>
          <a:xfrm rot="0">
            <a:off x="12124688" y="5082430"/>
            <a:ext cx="1608588" cy="1608588"/>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8CFAE"/>
            </a:solidFill>
          </p:spPr>
        </p:sp>
        <p:sp>
          <p:nvSpPr>
            <p:cNvPr name="TextBox 21" id="21"/>
            <p:cNvSpPr txBox="true"/>
            <p:nvPr/>
          </p:nvSpPr>
          <p:spPr>
            <a:xfrm>
              <a:off x="76200" y="95250"/>
              <a:ext cx="660400" cy="641350"/>
            </a:xfrm>
            <a:prstGeom prst="rect">
              <a:avLst/>
            </a:prstGeom>
          </p:spPr>
          <p:txBody>
            <a:bodyPr anchor="ctr" rtlCol="false" tIns="50800" lIns="50800" bIns="50800" rIns="50800"/>
            <a:lstStyle/>
            <a:p>
              <a:pPr algn="ctr">
                <a:lnSpc>
                  <a:spcPts val="2553"/>
                </a:lnSpc>
              </a:pPr>
            </a:p>
          </p:txBody>
        </p:sp>
      </p:grpSp>
      <p:grpSp>
        <p:nvGrpSpPr>
          <p:cNvPr name="Group 22" id="22"/>
          <p:cNvGrpSpPr/>
          <p:nvPr/>
        </p:nvGrpSpPr>
        <p:grpSpPr>
          <a:xfrm rot="0">
            <a:off x="15036100" y="3995444"/>
            <a:ext cx="1608588" cy="1608588"/>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6D73"/>
            </a:solidFill>
          </p:spPr>
        </p:sp>
        <p:sp>
          <p:nvSpPr>
            <p:cNvPr name="TextBox 24" id="24"/>
            <p:cNvSpPr txBox="true"/>
            <p:nvPr/>
          </p:nvSpPr>
          <p:spPr>
            <a:xfrm>
              <a:off x="76200" y="95250"/>
              <a:ext cx="660400" cy="641350"/>
            </a:xfrm>
            <a:prstGeom prst="rect">
              <a:avLst/>
            </a:prstGeom>
          </p:spPr>
          <p:txBody>
            <a:bodyPr anchor="ctr" rtlCol="false" tIns="50800" lIns="50800" bIns="50800" rIns="50800"/>
            <a:lstStyle/>
            <a:p>
              <a:pPr algn="ctr">
                <a:lnSpc>
                  <a:spcPts val="2553"/>
                </a:lnSpc>
              </a:pPr>
            </a:p>
          </p:txBody>
        </p:sp>
      </p:grpSp>
      <p:grpSp>
        <p:nvGrpSpPr>
          <p:cNvPr name="Group 25" id="25"/>
          <p:cNvGrpSpPr/>
          <p:nvPr/>
        </p:nvGrpSpPr>
        <p:grpSpPr>
          <a:xfrm rot="2700000">
            <a:off x="-2396474" y="-2921783"/>
            <a:ext cx="7415398" cy="3565095"/>
            <a:chOff x="0" y="0"/>
            <a:chExt cx="660400" cy="317500"/>
          </a:xfrm>
        </p:grpSpPr>
        <p:sp>
          <p:nvSpPr>
            <p:cNvPr name="Freeform 26" id="26"/>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27" id="27"/>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28" id="28"/>
          <p:cNvSpPr/>
          <p:nvPr/>
        </p:nvSpPr>
        <p:spPr>
          <a:xfrm>
            <a:off x="-2859087" y="-2102233"/>
            <a:ext cx="5185216" cy="5132702"/>
          </a:xfrm>
          <a:prstGeom prst="line">
            <a:avLst/>
          </a:prstGeom>
          <a:ln cap="flat" w="28575">
            <a:solidFill>
              <a:srgbClr val="8CA9AD"/>
            </a:solidFill>
            <a:prstDash val="solid"/>
            <a:headEnd type="none" len="sm" w="sm"/>
            <a:tailEnd type="none" len="sm" w="sm"/>
          </a:ln>
        </p:spPr>
      </p:sp>
      <p:sp>
        <p:nvSpPr>
          <p:cNvPr name="AutoShape 29" id="29"/>
          <p:cNvSpPr/>
          <p:nvPr/>
        </p:nvSpPr>
        <p:spPr>
          <a:xfrm>
            <a:off x="-3073034" y="-1789557"/>
            <a:ext cx="5038853" cy="5038853"/>
          </a:xfrm>
          <a:prstGeom prst="line">
            <a:avLst/>
          </a:prstGeom>
          <a:ln cap="flat" w="28575">
            <a:solidFill>
              <a:srgbClr val="8CA9AD"/>
            </a:solidFill>
            <a:prstDash val="solid"/>
            <a:headEnd type="none" len="sm" w="sm"/>
            <a:tailEnd type="none" len="sm" w="sm"/>
          </a:ln>
        </p:spPr>
      </p:sp>
      <p:sp>
        <p:nvSpPr>
          <p:cNvPr name="AutoShape 30" id="30"/>
          <p:cNvSpPr/>
          <p:nvPr/>
        </p:nvSpPr>
        <p:spPr>
          <a:xfrm>
            <a:off x="-3252636" y="-1431087"/>
            <a:ext cx="4867141" cy="4867141"/>
          </a:xfrm>
          <a:prstGeom prst="line">
            <a:avLst/>
          </a:prstGeom>
          <a:ln cap="flat" w="28575">
            <a:solidFill>
              <a:srgbClr val="8CA9AD"/>
            </a:solidFill>
            <a:prstDash val="solid"/>
            <a:headEnd type="none" len="sm" w="sm"/>
            <a:tailEnd type="none" len="sm" w="sm"/>
          </a:ln>
        </p:spPr>
      </p:sp>
      <p:sp>
        <p:nvSpPr>
          <p:cNvPr name="AutoShape 31" id="31"/>
          <p:cNvSpPr/>
          <p:nvPr/>
        </p:nvSpPr>
        <p:spPr>
          <a:xfrm>
            <a:off x="-3379290" y="-1044819"/>
            <a:ext cx="4690515" cy="4690515"/>
          </a:xfrm>
          <a:prstGeom prst="line">
            <a:avLst/>
          </a:prstGeom>
          <a:ln cap="flat" w="28575">
            <a:solidFill>
              <a:srgbClr val="8CA9AD"/>
            </a:solidFill>
            <a:prstDash val="solid"/>
            <a:headEnd type="none" len="sm" w="sm"/>
            <a:tailEnd type="none" len="sm" w="sm"/>
          </a:ln>
        </p:spPr>
      </p:sp>
      <p:sp>
        <p:nvSpPr>
          <p:cNvPr name="AutoShape 32" id="32"/>
          <p:cNvSpPr/>
          <p:nvPr/>
        </p:nvSpPr>
        <p:spPr>
          <a:xfrm>
            <a:off x="-3523144" y="-605142"/>
            <a:ext cx="4347674" cy="4347674"/>
          </a:xfrm>
          <a:prstGeom prst="line">
            <a:avLst/>
          </a:prstGeom>
          <a:ln cap="flat" w="28575">
            <a:solidFill>
              <a:srgbClr val="8CA9AD"/>
            </a:solidFill>
            <a:prstDash val="solid"/>
            <a:headEnd type="none" len="sm" w="sm"/>
            <a:tailEnd type="none" len="sm" w="sm"/>
          </a:ln>
        </p:spPr>
      </p:sp>
      <p:sp>
        <p:nvSpPr>
          <p:cNvPr name="AutoShape 33" id="33"/>
          <p:cNvSpPr/>
          <p:nvPr/>
        </p:nvSpPr>
        <p:spPr>
          <a:xfrm>
            <a:off x="-3643964" y="-161419"/>
            <a:ext cx="3963599" cy="3985594"/>
          </a:xfrm>
          <a:prstGeom prst="line">
            <a:avLst/>
          </a:prstGeom>
          <a:ln cap="flat" w="28575">
            <a:solidFill>
              <a:srgbClr val="8CA9AD"/>
            </a:solidFill>
            <a:prstDash val="solid"/>
            <a:headEnd type="none" len="sm" w="sm"/>
            <a:tailEnd type="none" len="sm" w="sm"/>
          </a:ln>
        </p:spPr>
      </p:sp>
      <p:sp>
        <p:nvSpPr>
          <p:cNvPr name="TextBox 34" id="34"/>
          <p:cNvSpPr txBox="true"/>
          <p:nvPr/>
        </p:nvSpPr>
        <p:spPr>
          <a:xfrm rot="0">
            <a:off x="5343984" y="1028700"/>
            <a:ext cx="7600032" cy="844677"/>
          </a:xfrm>
          <a:prstGeom prst="rect">
            <a:avLst/>
          </a:prstGeom>
        </p:spPr>
        <p:txBody>
          <a:bodyPr anchor="t" rtlCol="false" tIns="0" lIns="0" bIns="0" rIns="0">
            <a:spAutoFit/>
          </a:bodyPr>
          <a:lstStyle/>
          <a:p>
            <a:pPr algn="ctr">
              <a:lnSpc>
                <a:spcPts val="5544"/>
              </a:lnSpc>
            </a:pPr>
            <a:r>
              <a:rPr lang="en-US" sz="5600">
                <a:solidFill>
                  <a:srgbClr val="227C9D"/>
                </a:solidFill>
                <a:latin typeface="Kollektif Bold"/>
              </a:rPr>
              <a:t>PROJECT OVERLOOK</a:t>
            </a:r>
          </a:p>
        </p:txBody>
      </p:sp>
      <p:sp>
        <p:nvSpPr>
          <p:cNvPr name="TextBox 35" id="35"/>
          <p:cNvSpPr txBox="true"/>
          <p:nvPr/>
        </p:nvSpPr>
        <p:spPr>
          <a:xfrm rot="0">
            <a:off x="319635" y="6960849"/>
            <a:ext cx="2306402" cy="1245912"/>
          </a:xfrm>
          <a:prstGeom prst="rect">
            <a:avLst/>
          </a:prstGeom>
        </p:spPr>
        <p:txBody>
          <a:bodyPr anchor="t" rtlCol="false" tIns="0" lIns="0" bIns="0" rIns="0">
            <a:spAutoFit/>
          </a:bodyPr>
          <a:lstStyle/>
          <a:p>
            <a:pPr algn="ctr">
              <a:lnSpc>
                <a:spcPts val="3320"/>
              </a:lnSpc>
            </a:pPr>
            <a:r>
              <a:rPr lang="en-US" sz="2371" spc="75">
                <a:solidFill>
                  <a:srgbClr val="545454"/>
                </a:solidFill>
                <a:latin typeface="DM Sans Bold"/>
              </a:rPr>
              <a:t>Understand System Architecture</a:t>
            </a:r>
          </a:p>
        </p:txBody>
      </p:sp>
      <p:sp>
        <p:nvSpPr>
          <p:cNvPr name="TextBox 36" id="36"/>
          <p:cNvSpPr txBox="true"/>
          <p:nvPr/>
        </p:nvSpPr>
        <p:spPr>
          <a:xfrm rot="0">
            <a:off x="668542" y="5525895"/>
            <a:ext cx="1608588" cy="597833"/>
          </a:xfrm>
          <a:prstGeom prst="rect">
            <a:avLst/>
          </a:prstGeom>
        </p:spPr>
        <p:txBody>
          <a:bodyPr anchor="t" rtlCol="false" tIns="0" lIns="0" bIns="0" rIns="0">
            <a:spAutoFit/>
          </a:bodyPr>
          <a:lstStyle/>
          <a:p>
            <a:pPr algn="ctr">
              <a:lnSpc>
                <a:spcPts val="5059"/>
              </a:lnSpc>
            </a:pPr>
            <a:r>
              <a:rPr lang="en-US" sz="3162" spc="382">
                <a:solidFill>
                  <a:srgbClr val="FFFFFF"/>
                </a:solidFill>
                <a:latin typeface="DM Sans Bold"/>
              </a:rPr>
              <a:t>1</a:t>
            </a:r>
          </a:p>
        </p:txBody>
      </p:sp>
      <p:sp>
        <p:nvSpPr>
          <p:cNvPr name="TextBox 37" id="37"/>
          <p:cNvSpPr txBox="true"/>
          <p:nvPr/>
        </p:nvSpPr>
        <p:spPr>
          <a:xfrm rot="0">
            <a:off x="3547953" y="4438909"/>
            <a:ext cx="1608588" cy="597833"/>
          </a:xfrm>
          <a:prstGeom prst="rect">
            <a:avLst/>
          </a:prstGeom>
        </p:spPr>
        <p:txBody>
          <a:bodyPr anchor="t" rtlCol="false" tIns="0" lIns="0" bIns="0" rIns="0">
            <a:spAutoFit/>
          </a:bodyPr>
          <a:lstStyle/>
          <a:p>
            <a:pPr algn="ctr">
              <a:lnSpc>
                <a:spcPts val="5059"/>
              </a:lnSpc>
            </a:pPr>
            <a:r>
              <a:rPr lang="en-US" sz="3162" spc="382">
                <a:solidFill>
                  <a:srgbClr val="FFFFFF"/>
                </a:solidFill>
                <a:latin typeface="DM Sans Bold"/>
              </a:rPr>
              <a:t>2</a:t>
            </a:r>
          </a:p>
        </p:txBody>
      </p:sp>
      <p:sp>
        <p:nvSpPr>
          <p:cNvPr name="TextBox 38" id="38"/>
          <p:cNvSpPr txBox="true"/>
          <p:nvPr/>
        </p:nvSpPr>
        <p:spPr>
          <a:xfrm rot="0">
            <a:off x="6393051" y="5542067"/>
            <a:ext cx="1608588" cy="597833"/>
          </a:xfrm>
          <a:prstGeom prst="rect">
            <a:avLst/>
          </a:prstGeom>
        </p:spPr>
        <p:txBody>
          <a:bodyPr anchor="t" rtlCol="false" tIns="0" lIns="0" bIns="0" rIns="0">
            <a:spAutoFit/>
          </a:bodyPr>
          <a:lstStyle/>
          <a:p>
            <a:pPr algn="ctr">
              <a:lnSpc>
                <a:spcPts val="5059"/>
              </a:lnSpc>
            </a:pPr>
            <a:r>
              <a:rPr lang="en-US" sz="3162" spc="382">
                <a:solidFill>
                  <a:srgbClr val="FFFFFF"/>
                </a:solidFill>
                <a:latin typeface="DM Sans Bold"/>
              </a:rPr>
              <a:t>3</a:t>
            </a:r>
          </a:p>
        </p:txBody>
      </p:sp>
      <p:sp>
        <p:nvSpPr>
          <p:cNvPr name="TextBox 39" id="39"/>
          <p:cNvSpPr txBox="true"/>
          <p:nvPr/>
        </p:nvSpPr>
        <p:spPr>
          <a:xfrm rot="0">
            <a:off x="9291082" y="4422736"/>
            <a:ext cx="1608588" cy="597833"/>
          </a:xfrm>
          <a:prstGeom prst="rect">
            <a:avLst/>
          </a:prstGeom>
        </p:spPr>
        <p:txBody>
          <a:bodyPr anchor="t" rtlCol="false" tIns="0" lIns="0" bIns="0" rIns="0">
            <a:spAutoFit/>
          </a:bodyPr>
          <a:lstStyle/>
          <a:p>
            <a:pPr algn="ctr">
              <a:lnSpc>
                <a:spcPts val="5059"/>
              </a:lnSpc>
            </a:pPr>
            <a:r>
              <a:rPr lang="en-US" sz="3162" spc="382">
                <a:solidFill>
                  <a:srgbClr val="FFFFFF"/>
                </a:solidFill>
                <a:latin typeface="DM Sans Bold"/>
              </a:rPr>
              <a:t>4</a:t>
            </a:r>
          </a:p>
        </p:txBody>
      </p:sp>
      <p:sp>
        <p:nvSpPr>
          <p:cNvPr name="TextBox 40" id="40"/>
          <p:cNvSpPr txBox="true"/>
          <p:nvPr/>
        </p:nvSpPr>
        <p:spPr>
          <a:xfrm rot="0">
            <a:off x="12138875" y="5525895"/>
            <a:ext cx="1608588" cy="597833"/>
          </a:xfrm>
          <a:prstGeom prst="rect">
            <a:avLst/>
          </a:prstGeom>
        </p:spPr>
        <p:txBody>
          <a:bodyPr anchor="t" rtlCol="false" tIns="0" lIns="0" bIns="0" rIns="0">
            <a:spAutoFit/>
          </a:bodyPr>
          <a:lstStyle/>
          <a:p>
            <a:pPr algn="ctr">
              <a:lnSpc>
                <a:spcPts val="5059"/>
              </a:lnSpc>
            </a:pPr>
            <a:r>
              <a:rPr lang="en-US" sz="3162" spc="382">
                <a:solidFill>
                  <a:srgbClr val="FFFFFF"/>
                </a:solidFill>
                <a:latin typeface="DM Sans Bold"/>
              </a:rPr>
              <a:t>5</a:t>
            </a:r>
          </a:p>
        </p:txBody>
      </p:sp>
      <p:sp>
        <p:nvSpPr>
          <p:cNvPr name="TextBox 41" id="41"/>
          <p:cNvSpPr txBox="true"/>
          <p:nvPr/>
        </p:nvSpPr>
        <p:spPr>
          <a:xfrm rot="0">
            <a:off x="15128190" y="4512232"/>
            <a:ext cx="1424407" cy="524510"/>
          </a:xfrm>
          <a:prstGeom prst="rect">
            <a:avLst/>
          </a:prstGeom>
        </p:spPr>
        <p:txBody>
          <a:bodyPr anchor="t" rtlCol="false" tIns="0" lIns="0" bIns="0" rIns="0">
            <a:spAutoFit/>
          </a:bodyPr>
          <a:lstStyle/>
          <a:p>
            <a:pPr algn="ctr">
              <a:lnSpc>
                <a:spcPts val="4479"/>
              </a:lnSpc>
            </a:pPr>
            <a:r>
              <a:rPr lang="en-US" sz="2799" spc="338">
                <a:solidFill>
                  <a:srgbClr val="FFFFFF"/>
                </a:solidFill>
                <a:latin typeface="DM Sans Bold"/>
              </a:rPr>
              <a:t>6</a:t>
            </a:r>
          </a:p>
        </p:txBody>
      </p:sp>
      <p:sp>
        <p:nvSpPr>
          <p:cNvPr name="TextBox 42" id="42"/>
          <p:cNvSpPr txBox="true"/>
          <p:nvPr/>
        </p:nvSpPr>
        <p:spPr>
          <a:xfrm rot="0">
            <a:off x="2809852" y="2563201"/>
            <a:ext cx="3040673" cy="1245912"/>
          </a:xfrm>
          <a:prstGeom prst="rect">
            <a:avLst/>
          </a:prstGeom>
        </p:spPr>
        <p:txBody>
          <a:bodyPr anchor="t" rtlCol="false" tIns="0" lIns="0" bIns="0" rIns="0">
            <a:spAutoFit/>
          </a:bodyPr>
          <a:lstStyle/>
          <a:p>
            <a:pPr algn="ctr">
              <a:lnSpc>
                <a:spcPts val="3320"/>
              </a:lnSpc>
            </a:pPr>
            <a:r>
              <a:rPr lang="en-US" sz="2371" spc="75">
                <a:solidFill>
                  <a:srgbClr val="545454"/>
                </a:solidFill>
                <a:latin typeface="DM Sans Bold"/>
              </a:rPr>
              <a:t>Understand Codebase and Workflows</a:t>
            </a:r>
          </a:p>
        </p:txBody>
      </p:sp>
      <p:sp>
        <p:nvSpPr>
          <p:cNvPr name="TextBox 43" id="43"/>
          <p:cNvSpPr txBox="true"/>
          <p:nvPr/>
        </p:nvSpPr>
        <p:spPr>
          <a:xfrm rot="0">
            <a:off x="6058212" y="6960849"/>
            <a:ext cx="2306402" cy="1245912"/>
          </a:xfrm>
          <a:prstGeom prst="rect">
            <a:avLst/>
          </a:prstGeom>
        </p:spPr>
        <p:txBody>
          <a:bodyPr anchor="t" rtlCol="false" tIns="0" lIns="0" bIns="0" rIns="0">
            <a:spAutoFit/>
          </a:bodyPr>
          <a:lstStyle/>
          <a:p>
            <a:pPr algn="ctr">
              <a:lnSpc>
                <a:spcPts val="3320"/>
              </a:lnSpc>
            </a:pPr>
            <a:r>
              <a:rPr lang="en-US" sz="2371" spc="75">
                <a:solidFill>
                  <a:srgbClr val="545454"/>
                </a:solidFill>
                <a:latin typeface="DM Sans Bold"/>
              </a:rPr>
              <a:t>Understand Best Practices Used</a:t>
            </a:r>
          </a:p>
        </p:txBody>
      </p:sp>
      <p:sp>
        <p:nvSpPr>
          <p:cNvPr name="TextBox 44" id="44"/>
          <p:cNvSpPr txBox="true"/>
          <p:nvPr/>
        </p:nvSpPr>
        <p:spPr>
          <a:xfrm rot="0">
            <a:off x="8330611" y="2819293"/>
            <a:ext cx="3182512" cy="826404"/>
          </a:xfrm>
          <a:prstGeom prst="rect">
            <a:avLst/>
          </a:prstGeom>
        </p:spPr>
        <p:txBody>
          <a:bodyPr anchor="t" rtlCol="false" tIns="0" lIns="0" bIns="0" rIns="0">
            <a:spAutoFit/>
          </a:bodyPr>
          <a:lstStyle/>
          <a:p>
            <a:pPr algn="ctr">
              <a:lnSpc>
                <a:spcPts val="3320"/>
              </a:lnSpc>
            </a:pPr>
            <a:r>
              <a:rPr lang="en-US" sz="2371" spc="75">
                <a:solidFill>
                  <a:srgbClr val="545454"/>
                </a:solidFill>
                <a:latin typeface="DM Sans Bold"/>
              </a:rPr>
              <a:t>Work under guidance and learn</a:t>
            </a:r>
          </a:p>
        </p:txBody>
      </p:sp>
      <p:sp>
        <p:nvSpPr>
          <p:cNvPr name="TextBox 45" id="45"/>
          <p:cNvSpPr txBox="true"/>
          <p:nvPr/>
        </p:nvSpPr>
        <p:spPr>
          <a:xfrm rot="0">
            <a:off x="11513123" y="6960849"/>
            <a:ext cx="2883329" cy="826404"/>
          </a:xfrm>
          <a:prstGeom prst="rect">
            <a:avLst/>
          </a:prstGeom>
        </p:spPr>
        <p:txBody>
          <a:bodyPr anchor="t" rtlCol="false" tIns="0" lIns="0" bIns="0" rIns="0">
            <a:spAutoFit/>
          </a:bodyPr>
          <a:lstStyle/>
          <a:p>
            <a:pPr algn="ctr">
              <a:lnSpc>
                <a:spcPts val="3320"/>
              </a:lnSpc>
            </a:pPr>
            <a:r>
              <a:rPr lang="en-US" sz="2371" spc="75">
                <a:solidFill>
                  <a:srgbClr val="545454"/>
                </a:solidFill>
                <a:latin typeface="DM Sans Bold"/>
              </a:rPr>
              <a:t>Take responsibilities</a:t>
            </a:r>
          </a:p>
        </p:txBody>
      </p:sp>
      <p:sp>
        <p:nvSpPr>
          <p:cNvPr name="TextBox 46" id="46"/>
          <p:cNvSpPr txBox="true"/>
          <p:nvPr/>
        </p:nvSpPr>
        <p:spPr>
          <a:xfrm rot="0">
            <a:off x="14136489" y="2835665"/>
            <a:ext cx="3407809" cy="826404"/>
          </a:xfrm>
          <a:prstGeom prst="rect">
            <a:avLst/>
          </a:prstGeom>
        </p:spPr>
        <p:txBody>
          <a:bodyPr anchor="t" rtlCol="false" tIns="0" lIns="0" bIns="0" rIns="0">
            <a:spAutoFit/>
          </a:bodyPr>
          <a:lstStyle/>
          <a:p>
            <a:pPr algn="ctr">
              <a:lnSpc>
                <a:spcPts val="3320"/>
              </a:lnSpc>
            </a:pPr>
            <a:r>
              <a:rPr lang="en-US" sz="2371" spc="75">
                <a:solidFill>
                  <a:srgbClr val="545454"/>
                </a:solidFill>
                <a:latin typeface="DM Sans Bold"/>
              </a:rPr>
              <a:t>Research, decide, implement and test</a:t>
            </a:r>
          </a:p>
        </p:txBody>
      </p:sp>
      <p:sp>
        <p:nvSpPr>
          <p:cNvPr name="Freeform 47" id="47"/>
          <p:cNvSpPr/>
          <p:nvPr/>
        </p:nvSpPr>
        <p:spPr>
          <a:xfrm flipH="false" flipV="false" rot="0">
            <a:off x="17204191" y="703779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8" id="48"/>
          <p:cNvSpPr/>
          <p:nvPr/>
        </p:nvSpPr>
        <p:spPr>
          <a:xfrm flipH="false" flipV="false" rot="0">
            <a:off x="17204191" y="81216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9" id="49"/>
          <p:cNvSpPr/>
          <p:nvPr/>
        </p:nvSpPr>
        <p:spPr>
          <a:xfrm flipH="true" flipV="true" rot="5400000">
            <a:off x="17204191" y="92054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0" id="50"/>
          <p:cNvSpPr/>
          <p:nvPr/>
        </p:nvSpPr>
        <p:spPr>
          <a:xfrm flipH="false" flipV="false" rot="0">
            <a:off x="16120382" y="595398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1" id="51"/>
          <p:cNvSpPr/>
          <p:nvPr/>
        </p:nvSpPr>
        <p:spPr>
          <a:xfrm flipH="false" flipV="false" rot="0">
            <a:off x="16120382" y="703779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52" id="52"/>
          <p:cNvSpPr/>
          <p:nvPr/>
        </p:nvSpPr>
        <p:spPr>
          <a:xfrm flipH="false" flipV="false" rot="5400000">
            <a:off x="15036573" y="81216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3" id="53"/>
          <p:cNvSpPr/>
          <p:nvPr/>
        </p:nvSpPr>
        <p:spPr>
          <a:xfrm flipH="false" flipV="false" rot="-10800000">
            <a:off x="16120382" y="92054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54" id="54"/>
          <p:cNvSpPr/>
          <p:nvPr/>
        </p:nvSpPr>
        <p:spPr>
          <a:xfrm flipH="true" flipV="true" rot="-10800000">
            <a:off x="15036573" y="92054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700000">
            <a:off x="-3822334" y="-4625481"/>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4284948" y="-3805931"/>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4498894" y="-3493255"/>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4678496" y="-3134785"/>
            <a:ext cx="4867141" cy="4867141"/>
          </a:xfrm>
          <a:prstGeom prst="line">
            <a:avLst/>
          </a:prstGeom>
          <a:ln cap="flat" w="28575">
            <a:solidFill>
              <a:srgbClr val="8CA9AD"/>
            </a:solidFill>
            <a:prstDash val="solid"/>
            <a:headEnd type="none" len="sm" w="sm"/>
            <a:tailEnd type="none" len="sm" w="sm"/>
          </a:ln>
        </p:spPr>
      </p:sp>
      <p:sp>
        <p:nvSpPr>
          <p:cNvPr name="Freeform 8" id="8"/>
          <p:cNvSpPr/>
          <p:nvPr/>
        </p:nvSpPr>
        <p:spPr>
          <a:xfrm flipH="false" flipV="false" rot="-10800000">
            <a:off x="16014608" y="-8776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7168740" y="-44551"/>
            <a:ext cx="1083809" cy="1083809"/>
          </a:xfrm>
          <a:custGeom>
            <a:avLst/>
            <a:gdLst/>
            <a:ahLst/>
            <a:cxnLst/>
            <a:rect r="r" b="b" t="t" l="l"/>
            <a:pathLst>
              <a:path h="1083809" w="1083809">
                <a:moveTo>
                  <a:pt x="0" y="0"/>
                </a:moveTo>
                <a:lnTo>
                  <a:pt x="1083809" y="0"/>
                </a:lnTo>
                <a:lnTo>
                  <a:pt x="1083809" y="1083808"/>
                </a:lnTo>
                <a:lnTo>
                  <a:pt x="0" y="108380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8252549" y="-44551"/>
            <a:ext cx="1083809" cy="1083809"/>
          </a:xfrm>
          <a:custGeom>
            <a:avLst/>
            <a:gdLst/>
            <a:ahLst/>
            <a:cxnLst/>
            <a:rect r="r" b="b" t="t" l="l"/>
            <a:pathLst>
              <a:path h="1083809" w="1083809">
                <a:moveTo>
                  <a:pt x="0" y="0"/>
                </a:moveTo>
                <a:lnTo>
                  <a:pt x="1083809" y="0"/>
                </a:lnTo>
                <a:lnTo>
                  <a:pt x="1083809" y="1083808"/>
                </a:lnTo>
                <a:lnTo>
                  <a:pt x="0" y="10838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5400000">
            <a:off x="14930799" y="-73126"/>
            <a:ext cx="1083809" cy="1083809"/>
          </a:xfrm>
          <a:custGeom>
            <a:avLst/>
            <a:gdLst/>
            <a:ahLst/>
            <a:cxnLst/>
            <a:rect r="r" b="b" t="t" l="l"/>
            <a:pathLst>
              <a:path h="1083809" w="1083809">
                <a:moveTo>
                  <a:pt x="0" y="0"/>
                </a:moveTo>
                <a:lnTo>
                  <a:pt x="1083809" y="0"/>
                </a:lnTo>
                <a:lnTo>
                  <a:pt x="1083809" y="1083808"/>
                </a:lnTo>
                <a:lnTo>
                  <a:pt x="0" y="10838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0">
            <a:off x="2556997" y="2378202"/>
            <a:ext cx="13174006" cy="7231857"/>
          </a:xfrm>
          <a:custGeom>
            <a:avLst/>
            <a:gdLst/>
            <a:ahLst/>
            <a:cxnLst/>
            <a:rect r="r" b="b" t="t" l="l"/>
            <a:pathLst>
              <a:path h="7231857" w="13174006">
                <a:moveTo>
                  <a:pt x="0" y="0"/>
                </a:moveTo>
                <a:lnTo>
                  <a:pt x="13174006" y="0"/>
                </a:lnTo>
                <a:lnTo>
                  <a:pt x="13174006" y="7231857"/>
                </a:lnTo>
                <a:lnTo>
                  <a:pt x="0" y="7231857"/>
                </a:lnTo>
                <a:lnTo>
                  <a:pt x="0" y="0"/>
                </a:lnTo>
                <a:close/>
              </a:path>
            </a:pathLst>
          </a:custGeom>
          <a:blipFill>
            <a:blip r:embed="rId8"/>
            <a:stretch>
              <a:fillRect l="0" t="0" r="0" b="0"/>
            </a:stretch>
          </a:blipFill>
        </p:spPr>
      </p:sp>
      <p:sp>
        <p:nvSpPr>
          <p:cNvPr name="TextBox 13" id="13"/>
          <p:cNvSpPr txBox="true"/>
          <p:nvPr/>
        </p:nvSpPr>
        <p:spPr>
          <a:xfrm rot="0">
            <a:off x="5577305" y="1285875"/>
            <a:ext cx="7600032" cy="844677"/>
          </a:xfrm>
          <a:prstGeom prst="rect">
            <a:avLst/>
          </a:prstGeom>
        </p:spPr>
        <p:txBody>
          <a:bodyPr anchor="t" rtlCol="false" tIns="0" lIns="0" bIns="0" rIns="0">
            <a:spAutoFit/>
          </a:bodyPr>
          <a:lstStyle/>
          <a:p>
            <a:pPr algn="ctr">
              <a:lnSpc>
                <a:spcPts val="5544"/>
              </a:lnSpc>
            </a:pPr>
            <a:r>
              <a:rPr lang="en-US" sz="5600">
                <a:solidFill>
                  <a:srgbClr val="227C9D"/>
                </a:solidFill>
                <a:latin typeface="Kollektif Bold"/>
              </a:rPr>
              <a:t>TECHNOLOGIES</a:t>
            </a:r>
          </a:p>
        </p:txBody>
      </p:sp>
      <p:sp>
        <p:nvSpPr>
          <p:cNvPr name="TextBox 14" id="14"/>
          <p:cNvSpPr txBox="true"/>
          <p:nvPr/>
        </p:nvSpPr>
        <p:spPr>
          <a:xfrm rot="0">
            <a:off x="10803255" y="8726190"/>
            <a:ext cx="2541402" cy="228266"/>
          </a:xfrm>
          <a:prstGeom prst="rect">
            <a:avLst/>
          </a:prstGeom>
        </p:spPr>
        <p:txBody>
          <a:bodyPr anchor="t" rtlCol="false" tIns="0" lIns="0" bIns="0" rIns="0">
            <a:spAutoFit/>
          </a:bodyPr>
          <a:lstStyle/>
          <a:p>
            <a:pPr algn="ctr">
              <a:lnSpc>
                <a:spcPts val="1435"/>
              </a:lnSpc>
            </a:pPr>
            <a:r>
              <a:rPr lang="en-US" sz="1435">
                <a:solidFill>
                  <a:srgbClr val="FFFFFF"/>
                </a:solidFill>
                <a:latin typeface="Kollektif Bold"/>
              </a:rPr>
              <a:t>02 - WEBSITE</a:t>
            </a:r>
          </a:p>
        </p:txBody>
      </p:sp>
      <p:sp>
        <p:nvSpPr>
          <p:cNvPr name="TextBox 15" id="15"/>
          <p:cNvSpPr txBox="true"/>
          <p:nvPr/>
        </p:nvSpPr>
        <p:spPr>
          <a:xfrm rot="0">
            <a:off x="8033768" y="8726190"/>
            <a:ext cx="2541402" cy="228266"/>
          </a:xfrm>
          <a:prstGeom prst="rect">
            <a:avLst/>
          </a:prstGeom>
        </p:spPr>
        <p:txBody>
          <a:bodyPr anchor="t" rtlCol="false" tIns="0" lIns="0" bIns="0" rIns="0">
            <a:spAutoFit/>
          </a:bodyPr>
          <a:lstStyle/>
          <a:p>
            <a:pPr algn="ctr">
              <a:lnSpc>
                <a:spcPts val="1435"/>
              </a:lnSpc>
            </a:pPr>
            <a:r>
              <a:rPr lang="en-US" sz="1435">
                <a:solidFill>
                  <a:srgbClr val="FFFFFF"/>
                </a:solidFill>
                <a:latin typeface="Kollektif Bold"/>
              </a:rPr>
              <a:t>01 - BRANDING</a:t>
            </a:r>
          </a:p>
        </p:txBody>
      </p:sp>
      <p:sp>
        <p:nvSpPr>
          <p:cNvPr name="TextBox 16" id="16"/>
          <p:cNvSpPr txBox="true"/>
          <p:nvPr/>
        </p:nvSpPr>
        <p:spPr>
          <a:xfrm rot="0">
            <a:off x="13570942" y="8726190"/>
            <a:ext cx="2541402" cy="228266"/>
          </a:xfrm>
          <a:prstGeom prst="rect">
            <a:avLst/>
          </a:prstGeom>
        </p:spPr>
        <p:txBody>
          <a:bodyPr anchor="t" rtlCol="false" tIns="0" lIns="0" bIns="0" rIns="0">
            <a:spAutoFit/>
          </a:bodyPr>
          <a:lstStyle/>
          <a:p>
            <a:pPr algn="ctr">
              <a:lnSpc>
                <a:spcPts val="1435"/>
              </a:lnSpc>
            </a:pPr>
            <a:r>
              <a:rPr lang="en-US" sz="1435">
                <a:solidFill>
                  <a:srgbClr val="FFFFFF"/>
                </a:solidFill>
                <a:latin typeface="Kollektif Bold"/>
              </a:rPr>
              <a:t>03 - SOCIAL MEDIA</a:t>
            </a:r>
          </a:p>
        </p:txBody>
      </p:sp>
      <p:sp>
        <p:nvSpPr>
          <p:cNvPr name="TextBox 17" id="17"/>
          <p:cNvSpPr txBox="true"/>
          <p:nvPr/>
        </p:nvSpPr>
        <p:spPr>
          <a:xfrm rot="0">
            <a:off x="2237768" y="8726190"/>
            <a:ext cx="2541402" cy="228266"/>
          </a:xfrm>
          <a:prstGeom prst="rect">
            <a:avLst/>
          </a:prstGeom>
        </p:spPr>
        <p:txBody>
          <a:bodyPr anchor="t" rtlCol="false" tIns="0" lIns="0" bIns="0" rIns="0">
            <a:spAutoFit/>
          </a:bodyPr>
          <a:lstStyle/>
          <a:p>
            <a:pPr algn="ctr">
              <a:lnSpc>
                <a:spcPts val="1435"/>
              </a:lnSpc>
            </a:pPr>
            <a:r>
              <a:rPr lang="en-US" sz="1435">
                <a:solidFill>
                  <a:srgbClr val="FFFFFF"/>
                </a:solidFill>
                <a:latin typeface="Kollektif Bold"/>
              </a:rPr>
              <a:t>02 - WEBSITE</a:t>
            </a:r>
          </a:p>
        </p:txBody>
      </p:sp>
      <p:sp>
        <p:nvSpPr>
          <p:cNvPr name="TextBox 18" id="18"/>
          <p:cNvSpPr txBox="true"/>
          <p:nvPr/>
        </p:nvSpPr>
        <p:spPr>
          <a:xfrm rot="0">
            <a:off x="5005454" y="8726190"/>
            <a:ext cx="2541402" cy="228266"/>
          </a:xfrm>
          <a:prstGeom prst="rect">
            <a:avLst/>
          </a:prstGeom>
        </p:spPr>
        <p:txBody>
          <a:bodyPr anchor="t" rtlCol="false" tIns="0" lIns="0" bIns="0" rIns="0">
            <a:spAutoFit/>
          </a:bodyPr>
          <a:lstStyle/>
          <a:p>
            <a:pPr algn="ctr">
              <a:lnSpc>
                <a:spcPts val="1435"/>
              </a:lnSpc>
            </a:pPr>
            <a:r>
              <a:rPr lang="en-US" sz="1435">
                <a:solidFill>
                  <a:srgbClr val="FFFFFF"/>
                </a:solidFill>
                <a:latin typeface="Kollektif Bold"/>
              </a:rPr>
              <a:t>03 - SOCIAL MEDIA</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700000">
            <a:off x="-4132014" y="-4697684"/>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4594627" y="-3878135"/>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4808574" y="-3565458"/>
            <a:ext cx="5038853" cy="5038853"/>
          </a:xfrm>
          <a:prstGeom prst="line">
            <a:avLst/>
          </a:prstGeom>
          <a:ln cap="flat" w="28575">
            <a:solidFill>
              <a:srgbClr val="8CA9AD"/>
            </a:solidFill>
            <a:prstDash val="solid"/>
            <a:headEnd type="none" len="sm" w="sm"/>
            <a:tailEnd type="none" len="sm" w="sm"/>
          </a:ln>
        </p:spPr>
      </p:sp>
      <p:sp>
        <p:nvSpPr>
          <p:cNvPr name="Freeform 7" id="7"/>
          <p:cNvSpPr/>
          <p:nvPr/>
        </p:nvSpPr>
        <p:spPr>
          <a:xfrm flipH="false" flipV="false" rot="0">
            <a:off x="17250501" y="595176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7250501" y="703557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5400000">
            <a:off x="16166692" y="811938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10800000">
            <a:off x="17250501" y="920319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true" flipV="true" rot="-10800000">
            <a:off x="16166692" y="9203191"/>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0">
            <a:off x="230279" y="1473395"/>
            <a:ext cx="9708672" cy="4085263"/>
          </a:xfrm>
          <a:custGeom>
            <a:avLst/>
            <a:gdLst/>
            <a:ahLst/>
            <a:cxnLst/>
            <a:rect r="r" b="b" t="t" l="l"/>
            <a:pathLst>
              <a:path h="4085263" w="9708672">
                <a:moveTo>
                  <a:pt x="0" y="0"/>
                </a:moveTo>
                <a:lnTo>
                  <a:pt x="9708672" y="0"/>
                </a:lnTo>
                <a:lnTo>
                  <a:pt x="9708672" y="4085263"/>
                </a:lnTo>
                <a:lnTo>
                  <a:pt x="0" y="4085263"/>
                </a:lnTo>
                <a:lnTo>
                  <a:pt x="0" y="0"/>
                </a:lnTo>
                <a:close/>
              </a:path>
            </a:pathLst>
          </a:custGeom>
          <a:blipFill>
            <a:blip r:embed="rId8"/>
            <a:stretch>
              <a:fillRect l="0" t="0" r="0" b="0"/>
            </a:stretch>
          </a:blipFill>
        </p:spPr>
      </p:sp>
      <p:sp>
        <p:nvSpPr>
          <p:cNvPr name="Freeform 13" id="13"/>
          <p:cNvSpPr/>
          <p:nvPr/>
        </p:nvSpPr>
        <p:spPr>
          <a:xfrm flipH="false" flipV="false" rot="0">
            <a:off x="10674954" y="1473395"/>
            <a:ext cx="3264552" cy="4050180"/>
          </a:xfrm>
          <a:custGeom>
            <a:avLst/>
            <a:gdLst/>
            <a:ahLst/>
            <a:cxnLst/>
            <a:rect r="r" b="b" t="t" l="l"/>
            <a:pathLst>
              <a:path h="4050180" w="3264552">
                <a:moveTo>
                  <a:pt x="0" y="0"/>
                </a:moveTo>
                <a:lnTo>
                  <a:pt x="3264552" y="0"/>
                </a:lnTo>
                <a:lnTo>
                  <a:pt x="3264552" y="4050180"/>
                </a:lnTo>
                <a:lnTo>
                  <a:pt x="0" y="4050180"/>
                </a:lnTo>
                <a:lnTo>
                  <a:pt x="0" y="0"/>
                </a:lnTo>
                <a:close/>
              </a:path>
            </a:pathLst>
          </a:custGeom>
          <a:blipFill>
            <a:blip r:embed="rId9"/>
            <a:stretch>
              <a:fillRect l="0" t="0" r="0" b="0"/>
            </a:stretch>
          </a:blipFill>
        </p:spPr>
      </p:sp>
      <p:sp>
        <p:nvSpPr>
          <p:cNvPr name="TextBox 14" id="14"/>
          <p:cNvSpPr txBox="true"/>
          <p:nvPr/>
        </p:nvSpPr>
        <p:spPr>
          <a:xfrm rot="0">
            <a:off x="5343984" y="409890"/>
            <a:ext cx="7600032" cy="844677"/>
          </a:xfrm>
          <a:prstGeom prst="rect">
            <a:avLst/>
          </a:prstGeom>
        </p:spPr>
        <p:txBody>
          <a:bodyPr anchor="t" rtlCol="false" tIns="0" lIns="0" bIns="0" rIns="0">
            <a:spAutoFit/>
          </a:bodyPr>
          <a:lstStyle/>
          <a:p>
            <a:pPr algn="ctr">
              <a:lnSpc>
                <a:spcPts val="5544"/>
              </a:lnSpc>
            </a:pPr>
            <a:r>
              <a:rPr lang="en-US" sz="5600">
                <a:solidFill>
                  <a:srgbClr val="227C9D"/>
                </a:solidFill>
                <a:latin typeface="Kollektif Bold"/>
              </a:rPr>
              <a:t>SNAPSHOTS</a:t>
            </a:r>
          </a:p>
        </p:txBody>
      </p:sp>
      <p:sp>
        <p:nvSpPr>
          <p:cNvPr name="Freeform 15" id="15"/>
          <p:cNvSpPr/>
          <p:nvPr/>
        </p:nvSpPr>
        <p:spPr>
          <a:xfrm flipH="false" flipV="false" rot="0">
            <a:off x="14825841" y="1492127"/>
            <a:ext cx="3217130" cy="4031448"/>
          </a:xfrm>
          <a:custGeom>
            <a:avLst/>
            <a:gdLst/>
            <a:ahLst/>
            <a:cxnLst/>
            <a:rect r="r" b="b" t="t" l="l"/>
            <a:pathLst>
              <a:path h="4031448" w="3217130">
                <a:moveTo>
                  <a:pt x="0" y="0"/>
                </a:moveTo>
                <a:lnTo>
                  <a:pt x="3217129" y="0"/>
                </a:lnTo>
                <a:lnTo>
                  <a:pt x="3217129" y="4031448"/>
                </a:lnTo>
                <a:lnTo>
                  <a:pt x="0" y="4031448"/>
                </a:lnTo>
                <a:lnTo>
                  <a:pt x="0" y="0"/>
                </a:lnTo>
                <a:close/>
              </a:path>
            </a:pathLst>
          </a:custGeom>
          <a:blipFill>
            <a:blip r:embed="rId10"/>
            <a:stretch>
              <a:fillRect l="0" t="0" r="0" b="0"/>
            </a:stretch>
          </a:blipFill>
        </p:spPr>
      </p:sp>
      <p:sp>
        <p:nvSpPr>
          <p:cNvPr name="Freeform 16" id="16"/>
          <p:cNvSpPr/>
          <p:nvPr/>
        </p:nvSpPr>
        <p:spPr>
          <a:xfrm flipH="false" flipV="false" rot="0">
            <a:off x="230279" y="5792957"/>
            <a:ext cx="4813049" cy="3678414"/>
          </a:xfrm>
          <a:custGeom>
            <a:avLst/>
            <a:gdLst/>
            <a:ahLst/>
            <a:cxnLst/>
            <a:rect r="r" b="b" t="t" l="l"/>
            <a:pathLst>
              <a:path h="3678414" w="4813049">
                <a:moveTo>
                  <a:pt x="0" y="0"/>
                </a:moveTo>
                <a:lnTo>
                  <a:pt x="4813049" y="0"/>
                </a:lnTo>
                <a:lnTo>
                  <a:pt x="4813049" y="3678414"/>
                </a:lnTo>
                <a:lnTo>
                  <a:pt x="0" y="3678414"/>
                </a:lnTo>
                <a:lnTo>
                  <a:pt x="0" y="0"/>
                </a:lnTo>
                <a:close/>
              </a:path>
            </a:pathLst>
          </a:custGeom>
          <a:blipFill>
            <a:blip r:embed="rId11"/>
            <a:stretch>
              <a:fillRect l="0" t="0" r="0" b="0"/>
            </a:stretch>
          </a:blipFill>
        </p:spPr>
      </p:sp>
      <p:sp>
        <p:nvSpPr>
          <p:cNvPr name="Freeform 17" id="17"/>
          <p:cNvSpPr/>
          <p:nvPr/>
        </p:nvSpPr>
        <p:spPr>
          <a:xfrm flipH="false" flipV="false" rot="0">
            <a:off x="10942562" y="5792957"/>
            <a:ext cx="2729336" cy="3678414"/>
          </a:xfrm>
          <a:custGeom>
            <a:avLst/>
            <a:gdLst/>
            <a:ahLst/>
            <a:cxnLst/>
            <a:rect r="r" b="b" t="t" l="l"/>
            <a:pathLst>
              <a:path h="3678414" w="2729336">
                <a:moveTo>
                  <a:pt x="0" y="0"/>
                </a:moveTo>
                <a:lnTo>
                  <a:pt x="2729336" y="0"/>
                </a:lnTo>
                <a:lnTo>
                  <a:pt x="2729336" y="3678414"/>
                </a:lnTo>
                <a:lnTo>
                  <a:pt x="0" y="3678414"/>
                </a:lnTo>
                <a:lnTo>
                  <a:pt x="0" y="0"/>
                </a:lnTo>
                <a:close/>
              </a:path>
            </a:pathLst>
          </a:custGeom>
          <a:blipFill>
            <a:blip r:embed="rId12"/>
            <a:stretch>
              <a:fillRect l="0" t="0" r="0" b="0"/>
            </a:stretch>
          </a:blipFill>
        </p:spPr>
      </p:sp>
      <p:sp>
        <p:nvSpPr>
          <p:cNvPr name="Freeform 18" id="18"/>
          <p:cNvSpPr/>
          <p:nvPr/>
        </p:nvSpPr>
        <p:spPr>
          <a:xfrm flipH="false" flipV="false" rot="0">
            <a:off x="14450675" y="5792957"/>
            <a:ext cx="3592295" cy="3676930"/>
          </a:xfrm>
          <a:custGeom>
            <a:avLst/>
            <a:gdLst/>
            <a:ahLst/>
            <a:cxnLst/>
            <a:rect r="r" b="b" t="t" l="l"/>
            <a:pathLst>
              <a:path h="3676930" w="3592295">
                <a:moveTo>
                  <a:pt x="0" y="0"/>
                </a:moveTo>
                <a:lnTo>
                  <a:pt x="3592295" y="0"/>
                </a:lnTo>
                <a:lnTo>
                  <a:pt x="3592295" y="3676930"/>
                </a:lnTo>
                <a:lnTo>
                  <a:pt x="0" y="3676930"/>
                </a:lnTo>
                <a:lnTo>
                  <a:pt x="0" y="0"/>
                </a:lnTo>
                <a:close/>
              </a:path>
            </a:pathLst>
          </a:custGeom>
          <a:blipFill>
            <a:blip r:embed="rId13"/>
            <a:stretch>
              <a:fillRect l="0" t="0" r="0" b="0"/>
            </a:stretch>
          </a:blipFill>
        </p:spPr>
      </p:sp>
      <p:sp>
        <p:nvSpPr>
          <p:cNvPr name="Freeform 19" id="19"/>
          <p:cNvSpPr/>
          <p:nvPr/>
        </p:nvSpPr>
        <p:spPr>
          <a:xfrm flipH="false" flipV="false" rot="0">
            <a:off x="5408197" y="5792957"/>
            <a:ext cx="4991885" cy="3676930"/>
          </a:xfrm>
          <a:custGeom>
            <a:avLst/>
            <a:gdLst/>
            <a:ahLst/>
            <a:cxnLst/>
            <a:rect r="r" b="b" t="t" l="l"/>
            <a:pathLst>
              <a:path h="3676930" w="4991885">
                <a:moveTo>
                  <a:pt x="0" y="0"/>
                </a:moveTo>
                <a:lnTo>
                  <a:pt x="4991884" y="0"/>
                </a:lnTo>
                <a:lnTo>
                  <a:pt x="4991884" y="3676930"/>
                </a:lnTo>
                <a:lnTo>
                  <a:pt x="0" y="3676930"/>
                </a:lnTo>
                <a:lnTo>
                  <a:pt x="0" y="0"/>
                </a:lnTo>
                <a:close/>
              </a:path>
            </a:pathLst>
          </a:custGeom>
          <a:blipFill>
            <a:blip r:embed="rId14"/>
            <a:stretch>
              <a:fillRect l="0" t="0" r="-72457"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700000">
            <a:off x="-4132014" y="-4697684"/>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4594627" y="-3878135"/>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4808574" y="-3565458"/>
            <a:ext cx="5038853" cy="5038853"/>
          </a:xfrm>
          <a:prstGeom prst="line">
            <a:avLst/>
          </a:prstGeom>
          <a:ln cap="flat" w="28575">
            <a:solidFill>
              <a:srgbClr val="8CA9AD"/>
            </a:solidFill>
            <a:prstDash val="solid"/>
            <a:headEnd type="none" len="sm" w="sm"/>
            <a:tailEnd type="none" len="sm" w="sm"/>
          </a:ln>
        </p:spPr>
      </p:sp>
      <p:sp>
        <p:nvSpPr>
          <p:cNvPr name="Freeform 7" id="7"/>
          <p:cNvSpPr/>
          <p:nvPr/>
        </p:nvSpPr>
        <p:spPr>
          <a:xfrm flipH="false" flipV="false" rot="0">
            <a:off x="17250501" y="595176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7250501" y="703557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5400000">
            <a:off x="16166692" y="811938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10800000">
            <a:off x="17250501" y="920319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true" flipV="true" rot="-10800000">
            <a:off x="16166692" y="9203191"/>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0">
            <a:off x="230279" y="1254567"/>
            <a:ext cx="4285631" cy="3849151"/>
          </a:xfrm>
          <a:custGeom>
            <a:avLst/>
            <a:gdLst/>
            <a:ahLst/>
            <a:cxnLst/>
            <a:rect r="r" b="b" t="t" l="l"/>
            <a:pathLst>
              <a:path h="3849151" w="4285631">
                <a:moveTo>
                  <a:pt x="0" y="0"/>
                </a:moveTo>
                <a:lnTo>
                  <a:pt x="4285631" y="0"/>
                </a:lnTo>
                <a:lnTo>
                  <a:pt x="4285631" y="3849151"/>
                </a:lnTo>
                <a:lnTo>
                  <a:pt x="0" y="3849151"/>
                </a:lnTo>
                <a:lnTo>
                  <a:pt x="0" y="0"/>
                </a:lnTo>
                <a:close/>
              </a:path>
            </a:pathLst>
          </a:custGeom>
          <a:blipFill>
            <a:blip r:embed="rId8"/>
            <a:stretch>
              <a:fillRect l="0" t="-230" r="0" b="-230"/>
            </a:stretch>
          </a:blipFill>
        </p:spPr>
      </p:sp>
      <p:sp>
        <p:nvSpPr>
          <p:cNvPr name="Freeform 13" id="13"/>
          <p:cNvSpPr/>
          <p:nvPr/>
        </p:nvSpPr>
        <p:spPr>
          <a:xfrm flipH="false" flipV="false" rot="0">
            <a:off x="15485411" y="1254567"/>
            <a:ext cx="2447439" cy="3944275"/>
          </a:xfrm>
          <a:custGeom>
            <a:avLst/>
            <a:gdLst/>
            <a:ahLst/>
            <a:cxnLst/>
            <a:rect r="r" b="b" t="t" l="l"/>
            <a:pathLst>
              <a:path h="3944275" w="2447439">
                <a:moveTo>
                  <a:pt x="0" y="0"/>
                </a:moveTo>
                <a:lnTo>
                  <a:pt x="2447439" y="0"/>
                </a:lnTo>
                <a:lnTo>
                  <a:pt x="2447439" y="3944276"/>
                </a:lnTo>
                <a:lnTo>
                  <a:pt x="0" y="3944276"/>
                </a:lnTo>
                <a:lnTo>
                  <a:pt x="0" y="0"/>
                </a:lnTo>
                <a:close/>
              </a:path>
            </a:pathLst>
          </a:custGeom>
          <a:blipFill>
            <a:blip r:embed="rId9"/>
            <a:stretch>
              <a:fillRect l="0" t="-13045" r="0" b="-894"/>
            </a:stretch>
          </a:blipFill>
        </p:spPr>
      </p:sp>
      <p:sp>
        <p:nvSpPr>
          <p:cNvPr name="Freeform 14" id="14"/>
          <p:cNvSpPr/>
          <p:nvPr/>
        </p:nvSpPr>
        <p:spPr>
          <a:xfrm flipH="false" flipV="false" rot="0">
            <a:off x="230279" y="5484593"/>
            <a:ext cx="11198325" cy="4673248"/>
          </a:xfrm>
          <a:custGeom>
            <a:avLst/>
            <a:gdLst/>
            <a:ahLst/>
            <a:cxnLst/>
            <a:rect r="r" b="b" t="t" l="l"/>
            <a:pathLst>
              <a:path h="4673248" w="11198325">
                <a:moveTo>
                  <a:pt x="0" y="0"/>
                </a:moveTo>
                <a:lnTo>
                  <a:pt x="11198325" y="0"/>
                </a:lnTo>
                <a:lnTo>
                  <a:pt x="11198325" y="4673247"/>
                </a:lnTo>
                <a:lnTo>
                  <a:pt x="0" y="4673247"/>
                </a:lnTo>
                <a:lnTo>
                  <a:pt x="0" y="0"/>
                </a:lnTo>
                <a:close/>
              </a:path>
            </a:pathLst>
          </a:custGeom>
          <a:blipFill>
            <a:blip r:embed="rId10"/>
            <a:stretch>
              <a:fillRect l="0" t="0" r="0" b="0"/>
            </a:stretch>
          </a:blipFill>
        </p:spPr>
      </p:sp>
      <p:sp>
        <p:nvSpPr>
          <p:cNvPr name="Freeform 15" id="15"/>
          <p:cNvSpPr/>
          <p:nvPr/>
        </p:nvSpPr>
        <p:spPr>
          <a:xfrm flipH="false" flipV="false" rot="0">
            <a:off x="11848090" y="5484593"/>
            <a:ext cx="6084759" cy="4673248"/>
          </a:xfrm>
          <a:custGeom>
            <a:avLst/>
            <a:gdLst/>
            <a:ahLst/>
            <a:cxnLst/>
            <a:rect r="r" b="b" t="t" l="l"/>
            <a:pathLst>
              <a:path h="4673248" w="6084759">
                <a:moveTo>
                  <a:pt x="0" y="0"/>
                </a:moveTo>
                <a:lnTo>
                  <a:pt x="6084760" y="0"/>
                </a:lnTo>
                <a:lnTo>
                  <a:pt x="6084760" y="4673247"/>
                </a:lnTo>
                <a:lnTo>
                  <a:pt x="0" y="4673247"/>
                </a:lnTo>
                <a:lnTo>
                  <a:pt x="0" y="0"/>
                </a:lnTo>
                <a:close/>
              </a:path>
            </a:pathLst>
          </a:custGeom>
          <a:blipFill>
            <a:blip r:embed="rId11"/>
            <a:stretch>
              <a:fillRect l="0" t="0" r="0" b="0"/>
            </a:stretch>
          </a:blipFill>
        </p:spPr>
      </p:sp>
      <p:sp>
        <p:nvSpPr>
          <p:cNvPr name="Freeform 16" id="16"/>
          <p:cNvSpPr/>
          <p:nvPr/>
        </p:nvSpPr>
        <p:spPr>
          <a:xfrm flipH="false" flipV="false" rot="0">
            <a:off x="5428451" y="1254567"/>
            <a:ext cx="9657865" cy="3944275"/>
          </a:xfrm>
          <a:custGeom>
            <a:avLst/>
            <a:gdLst/>
            <a:ahLst/>
            <a:cxnLst/>
            <a:rect r="r" b="b" t="t" l="l"/>
            <a:pathLst>
              <a:path h="3944275" w="9657865">
                <a:moveTo>
                  <a:pt x="0" y="0"/>
                </a:moveTo>
                <a:lnTo>
                  <a:pt x="9657864" y="0"/>
                </a:lnTo>
                <a:lnTo>
                  <a:pt x="9657864" y="3944276"/>
                </a:lnTo>
                <a:lnTo>
                  <a:pt x="0" y="3944276"/>
                </a:lnTo>
                <a:lnTo>
                  <a:pt x="0" y="0"/>
                </a:lnTo>
                <a:close/>
              </a:path>
            </a:pathLst>
          </a:custGeom>
          <a:blipFill>
            <a:blip r:embed="rId12"/>
            <a:stretch>
              <a:fillRect l="0" t="0" r="0" b="0"/>
            </a:stretch>
          </a:blipFill>
        </p:spPr>
      </p:sp>
      <p:sp>
        <p:nvSpPr>
          <p:cNvPr name="TextBox 17" id="17"/>
          <p:cNvSpPr txBox="true"/>
          <p:nvPr/>
        </p:nvSpPr>
        <p:spPr>
          <a:xfrm rot="0">
            <a:off x="5343984" y="409890"/>
            <a:ext cx="7600032" cy="844677"/>
          </a:xfrm>
          <a:prstGeom prst="rect">
            <a:avLst/>
          </a:prstGeom>
        </p:spPr>
        <p:txBody>
          <a:bodyPr anchor="t" rtlCol="false" tIns="0" lIns="0" bIns="0" rIns="0">
            <a:spAutoFit/>
          </a:bodyPr>
          <a:lstStyle/>
          <a:p>
            <a:pPr algn="ctr">
              <a:lnSpc>
                <a:spcPts val="5544"/>
              </a:lnSpc>
            </a:pPr>
            <a:r>
              <a:rPr lang="en-US" sz="5600">
                <a:solidFill>
                  <a:srgbClr val="227C9D"/>
                </a:solidFill>
                <a:latin typeface="Kollektif Bold"/>
              </a:rPr>
              <a:t>SNAPSHOTS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DAGFj4OIYzI</dc:identifier>
  <dcterms:modified xsi:type="dcterms:W3CDTF">2011-08-01T06:04:30Z</dcterms:modified>
  <cp:revision>1</cp:revision>
  <dc:title>Full stack development internship at gretxp</dc:title>
</cp:coreProperties>
</file>