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9" r:id="rId3"/>
    <p:sldId id="264" r:id="rId4"/>
    <p:sldId id="266" r:id="rId5"/>
    <p:sldId id="263" r:id="rId6"/>
    <p:sldId id="265" r:id="rId7"/>
    <p:sldId id="258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B3FA9-7270-4645-8773-73D3A33D91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7DDB5D08-F395-4030-9A73-126B0C6A65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address the challenges, Atliq Hardwares outlined 10 ad-hoc data analysis requests.</a:t>
          </a:r>
        </a:p>
      </dgm:t>
    </dgm:pt>
    <dgm:pt modelId="{00910764-561F-4794-9DF5-FEDE09FFA2D5}" type="parTrans" cxnId="{F18A255C-D179-430B-B03B-43E8CE63863F}">
      <dgm:prSet/>
      <dgm:spPr/>
      <dgm:t>
        <a:bodyPr/>
        <a:lstStyle/>
        <a:p>
          <a:endParaRPr lang="en-US"/>
        </a:p>
      </dgm:t>
    </dgm:pt>
    <dgm:pt modelId="{9277333F-318C-4055-BE0D-677A1F757574}" type="sibTrans" cxnId="{F18A255C-D179-430B-B03B-43E8CE63863F}">
      <dgm:prSet/>
      <dgm:spPr/>
      <dgm:t>
        <a:bodyPr/>
        <a:lstStyle/>
        <a:p>
          <a:endParaRPr lang="en-US"/>
        </a:p>
      </dgm:t>
    </dgm:pt>
    <dgm:pt modelId="{2B2B5F0E-1ED5-4D4F-BF02-BDCB12150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requests aim to provide insights into business operations and support informed decision-making.</a:t>
          </a:r>
        </a:p>
      </dgm:t>
    </dgm:pt>
    <dgm:pt modelId="{2A00B0EB-90C3-4FE4-9066-D1387D4064E7}" type="parTrans" cxnId="{E5DF9D58-E1D8-49FA-AE08-7AE5C2D3F566}">
      <dgm:prSet/>
      <dgm:spPr/>
      <dgm:t>
        <a:bodyPr/>
        <a:lstStyle/>
        <a:p>
          <a:endParaRPr lang="en-US"/>
        </a:p>
      </dgm:t>
    </dgm:pt>
    <dgm:pt modelId="{7722B74D-5E2F-43CF-83F0-FC9194EB71AA}" type="sibTrans" cxnId="{E5DF9D58-E1D8-49FA-AE08-7AE5C2D3F566}">
      <dgm:prSet/>
      <dgm:spPr/>
      <dgm:t>
        <a:bodyPr/>
        <a:lstStyle/>
        <a:p>
          <a:endParaRPr lang="en-US"/>
        </a:p>
      </dgm:t>
    </dgm:pt>
    <dgm:pt modelId="{63EAFAF2-05BF-4369-B713-79959DFEA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focus is on demonstrating technical proficiency and delivering actionable solutions.</a:t>
          </a:r>
        </a:p>
      </dgm:t>
    </dgm:pt>
    <dgm:pt modelId="{C5CFE64F-3ED9-4673-87BD-24959A905F40}" type="parTrans" cxnId="{A0EF8E92-643B-4AC0-A39F-3EA756975A60}">
      <dgm:prSet/>
      <dgm:spPr/>
      <dgm:t>
        <a:bodyPr/>
        <a:lstStyle/>
        <a:p>
          <a:endParaRPr lang="en-US"/>
        </a:p>
      </dgm:t>
    </dgm:pt>
    <dgm:pt modelId="{41B36304-CDB0-4EBC-81C3-A2397BA7AA08}" type="sibTrans" cxnId="{A0EF8E92-643B-4AC0-A39F-3EA756975A60}">
      <dgm:prSet/>
      <dgm:spPr/>
      <dgm:t>
        <a:bodyPr/>
        <a:lstStyle/>
        <a:p>
          <a:endParaRPr lang="en-US"/>
        </a:p>
      </dgm:t>
    </dgm:pt>
    <dgm:pt modelId="{90104F28-34D8-4BFF-B160-CB825189B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Run a SQL query to answer these requests.</a:t>
          </a:r>
        </a:p>
      </dgm:t>
    </dgm:pt>
    <dgm:pt modelId="{63BA1BA7-5E3F-4B15-A1D5-E4DC819DB6B3}" type="parTrans" cxnId="{3F2DCF6C-5BB3-4920-BD1F-339A9B9A454E}">
      <dgm:prSet/>
      <dgm:spPr/>
      <dgm:t>
        <a:bodyPr/>
        <a:lstStyle/>
        <a:p>
          <a:endParaRPr lang="en-US"/>
        </a:p>
      </dgm:t>
    </dgm:pt>
    <dgm:pt modelId="{7D545C55-6FC8-4A63-B672-4B3D462567CD}" type="sibTrans" cxnId="{3F2DCF6C-5BB3-4920-BD1F-339A9B9A454E}">
      <dgm:prSet/>
      <dgm:spPr/>
      <dgm:t>
        <a:bodyPr/>
        <a:lstStyle/>
        <a:p>
          <a:endParaRPr lang="en-US"/>
        </a:p>
      </dgm:t>
    </dgm:pt>
    <dgm:pt modelId="{02BE5EA4-C6FA-495A-8E67-2F8FBE816647}" type="pres">
      <dgm:prSet presAssocID="{0C4B3FA9-7270-4645-8773-73D3A33D9179}" presName="root" presStyleCnt="0">
        <dgm:presLayoutVars>
          <dgm:dir/>
          <dgm:resizeHandles val="exact"/>
        </dgm:presLayoutVars>
      </dgm:prSet>
      <dgm:spPr/>
    </dgm:pt>
    <dgm:pt modelId="{2B78E58A-A7AC-41D7-8C45-A710BAD14E38}" type="pres">
      <dgm:prSet presAssocID="{7DDB5D08-F395-4030-9A73-126B0C6A658D}" presName="compNode" presStyleCnt="0"/>
      <dgm:spPr/>
    </dgm:pt>
    <dgm:pt modelId="{990F7B9F-FE19-4E16-B5DB-6D2B03201C21}" type="pres">
      <dgm:prSet presAssocID="{7DDB5D08-F395-4030-9A73-126B0C6A658D}" presName="bgRect" presStyleLbl="bgShp" presStyleIdx="0" presStyleCnt="4"/>
      <dgm:spPr/>
    </dgm:pt>
    <dgm:pt modelId="{211026D1-259B-4943-BEAE-E5832F7C0D77}" type="pres">
      <dgm:prSet presAssocID="{7DDB5D08-F395-4030-9A73-126B0C6A65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A844A6-1D90-4BF4-8359-F79C3A98B716}" type="pres">
      <dgm:prSet presAssocID="{7DDB5D08-F395-4030-9A73-126B0C6A658D}" presName="spaceRect" presStyleCnt="0"/>
      <dgm:spPr/>
    </dgm:pt>
    <dgm:pt modelId="{2BDEF431-BA8C-4B7D-BC8C-872D14232B20}" type="pres">
      <dgm:prSet presAssocID="{7DDB5D08-F395-4030-9A73-126B0C6A658D}" presName="parTx" presStyleLbl="revTx" presStyleIdx="0" presStyleCnt="4">
        <dgm:presLayoutVars>
          <dgm:chMax val="0"/>
          <dgm:chPref val="0"/>
        </dgm:presLayoutVars>
      </dgm:prSet>
      <dgm:spPr/>
    </dgm:pt>
    <dgm:pt modelId="{919E654D-0956-4626-9449-FB067339B5D8}" type="pres">
      <dgm:prSet presAssocID="{9277333F-318C-4055-BE0D-677A1F757574}" presName="sibTrans" presStyleCnt="0"/>
      <dgm:spPr/>
    </dgm:pt>
    <dgm:pt modelId="{77A7B3CC-0944-4CA7-9F75-9D55645C6002}" type="pres">
      <dgm:prSet presAssocID="{2B2B5F0E-1ED5-4D4F-BF02-BDCB12150F98}" presName="compNode" presStyleCnt="0"/>
      <dgm:spPr/>
    </dgm:pt>
    <dgm:pt modelId="{BD8B5996-3CAB-4B4C-A0DD-36559B06AABA}" type="pres">
      <dgm:prSet presAssocID="{2B2B5F0E-1ED5-4D4F-BF02-BDCB12150F98}" presName="bgRect" presStyleLbl="bgShp" presStyleIdx="1" presStyleCnt="4"/>
      <dgm:spPr/>
    </dgm:pt>
    <dgm:pt modelId="{69D11404-4A32-40F0-A60B-C2B66E576450}" type="pres">
      <dgm:prSet presAssocID="{2B2B5F0E-1ED5-4D4F-BF02-BDCB12150F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65C0650-1A74-4EBD-A8F8-84037429B200}" type="pres">
      <dgm:prSet presAssocID="{2B2B5F0E-1ED5-4D4F-BF02-BDCB12150F98}" presName="spaceRect" presStyleCnt="0"/>
      <dgm:spPr/>
    </dgm:pt>
    <dgm:pt modelId="{D519213F-E4A9-4C79-A71D-AABEC22D9991}" type="pres">
      <dgm:prSet presAssocID="{2B2B5F0E-1ED5-4D4F-BF02-BDCB12150F98}" presName="parTx" presStyleLbl="revTx" presStyleIdx="1" presStyleCnt="4">
        <dgm:presLayoutVars>
          <dgm:chMax val="0"/>
          <dgm:chPref val="0"/>
        </dgm:presLayoutVars>
      </dgm:prSet>
      <dgm:spPr/>
    </dgm:pt>
    <dgm:pt modelId="{CC06F43C-B932-4A92-AF0A-D58943B8A676}" type="pres">
      <dgm:prSet presAssocID="{7722B74D-5E2F-43CF-83F0-FC9194EB71AA}" presName="sibTrans" presStyleCnt="0"/>
      <dgm:spPr/>
    </dgm:pt>
    <dgm:pt modelId="{DA2F98E9-0D6C-4559-87C5-9CA275586C41}" type="pres">
      <dgm:prSet presAssocID="{63EAFAF2-05BF-4369-B713-79959DFEA2DB}" presName="compNode" presStyleCnt="0"/>
      <dgm:spPr/>
    </dgm:pt>
    <dgm:pt modelId="{B44B6A65-567B-43F5-AA41-D9EDE2908671}" type="pres">
      <dgm:prSet presAssocID="{63EAFAF2-05BF-4369-B713-79959DFEA2DB}" presName="bgRect" presStyleLbl="bgShp" presStyleIdx="2" presStyleCnt="4"/>
      <dgm:spPr/>
    </dgm:pt>
    <dgm:pt modelId="{3355B6FE-5295-4B47-A3E1-B6C2A65E1FD9}" type="pres">
      <dgm:prSet presAssocID="{63EAFAF2-05BF-4369-B713-79959DFEA2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DFB1B6A-2955-41CB-8C45-917153DA2608}" type="pres">
      <dgm:prSet presAssocID="{63EAFAF2-05BF-4369-B713-79959DFEA2DB}" presName="spaceRect" presStyleCnt="0"/>
      <dgm:spPr/>
    </dgm:pt>
    <dgm:pt modelId="{C49302BE-8137-4F09-8A63-95D0D102EC31}" type="pres">
      <dgm:prSet presAssocID="{63EAFAF2-05BF-4369-B713-79959DFEA2DB}" presName="parTx" presStyleLbl="revTx" presStyleIdx="2" presStyleCnt="4">
        <dgm:presLayoutVars>
          <dgm:chMax val="0"/>
          <dgm:chPref val="0"/>
        </dgm:presLayoutVars>
      </dgm:prSet>
      <dgm:spPr/>
    </dgm:pt>
    <dgm:pt modelId="{C43955EA-4D9F-4F80-AF11-8D5EFE42959F}" type="pres">
      <dgm:prSet presAssocID="{41B36304-CDB0-4EBC-81C3-A2397BA7AA08}" presName="sibTrans" presStyleCnt="0"/>
      <dgm:spPr/>
    </dgm:pt>
    <dgm:pt modelId="{FBA81462-1F04-4545-90B3-35E25B6BDA3A}" type="pres">
      <dgm:prSet presAssocID="{90104F28-34D8-4BFF-B160-CB825189B4C5}" presName="compNode" presStyleCnt="0"/>
      <dgm:spPr/>
    </dgm:pt>
    <dgm:pt modelId="{5D6701B6-D697-4B6C-99D7-2242F4775BAA}" type="pres">
      <dgm:prSet presAssocID="{90104F28-34D8-4BFF-B160-CB825189B4C5}" presName="bgRect" presStyleLbl="bgShp" presStyleIdx="3" presStyleCnt="4"/>
      <dgm:spPr/>
    </dgm:pt>
    <dgm:pt modelId="{7F0D1FAE-2698-4F33-8174-73AD886005F8}" type="pres">
      <dgm:prSet presAssocID="{90104F28-34D8-4BFF-B160-CB825189B4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C8B5CA-29B6-4433-9F08-2BD9D186F450}" type="pres">
      <dgm:prSet presAssocID="{90104F28-34D8-4BFF-B160-CB825189B4C5}" presName="spaceRect" presStyleCnt="0"/>
      <dgm:spPr/>
    </dgm:pt>
    <dgm:pt modelId="{C6206650-F0A0-48F2-B097-6A4BFFC6AA6F}" type="pres">
      <dgm:prSet presAssocID="{90104F28-34D8-4BFF-B160-CB825189B4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8A255C-D179-430B-B03B-43E8CE63863F}" srcId="{0C4B3FA9-7270-4645-8773-73D3A33D9179}" destId="{7DDB5D08-F395-4030-9A73-126B0C6A658D}" srcOrd="0" destOrd="0" parTransId="{00910764-561F-4794-9DF5-FEDE09FFA2D5}" sibTransId="{9277333F-318C-4055-BE0D-677A1F757574}"/>
    <dgm:cxn modelId="{8EAB4A68-944F-488F-BC61-27054FEB58B8}" type="presOf" srcId="{63EAFAF2-05BF-4369-B713-79959DFEA2DB}" destId="{C49302BE-8137-4F09-8A63-95D0D102EC31}" srcOrd="0" destOrd="0" presId="urn:microsoft.com/office/officeart/2018/2/layout/IconVerticalSolidList"/>
    <dgm:cxn modelId="{3F2DCF6C-5BB3-4920-BD1F-339A9B9A454E}" srcId="{0C4B3FA9-7270-4645-8773-73D3A33D9179}" destId="{90104F28-34D8-4BFF-B160-CB825189B4C5}" srcOrd="3" destOrd="0" parTransId="{63BA1BA7-5E3F-4B15-A1D5-E4DC819DB6B3}" sibTransId="{7D545C55-6FC8-4A63-B672-4B3D462567CD}"/>
    <dgm:cxn modelId="{E5DF9D58-E1D8-49FA-AE08-7AE5C2D3F566}" srcId="{0C4B3FA9-7270-4645-8773-73D3A33D9179}" destId="{2B2B5F0E-1ED5-4D4F-BF02-BDCB12150F98}" srcOrd="1" destOrd="0" parTransId="{2A00B0EB-90C3-4FE4-9066-D1387D4064E7}" sibTransId="{7722B74D-5E2F-43CF-83F0-FC9194EB71AA}"/>
    <dgm:cxn modelId="{C4FDD158-3C37-441E-9EB6-FC0735507035}" type="presOf" srcId="{7DDB5D08-F395-4030-9A73-126B0C6A658D}" destId="{2BDEF431-BA8C-4B7D-BC8C-872D14232B20}" srcOrd="0" destOrd="0" presId="urn:microsoft.com/office/officeart/2018/2/layout/IconVerticalSolidList"/>
    <dgm:cxn modelId="{33447781-131F-45EE-A749-D4832D58DB21}" type="presOf" srcId="{0C4B3FA9-7270-4645-8773-73D3A33D9179}" destId="{02BE5EA4-C6FA-495A-8E67-2F8FBE816647}" srcOrd="0" destOrd="0" presId="urn:microsoft.com/office/officeart/2018/2/layout/IconVerticalSolidList"/>
    <dgm:cxn modelId="{A0EF8E92-643B-4AC0-A39F-3EA756975A60}" srcId="{0C4B3FA9-7270-4645-8773-73D3A33D9179}" destId="{63EAFAF2-05BF-4369-B713-79959DFEA2DB}" srcOrd="2" destOrd="0" parTransId="{C5CFE64F-3ED9-4673-87BD-24959A905F40}" sibTransId="{41B36304-CDB0-4EBC-81C3-A2397BA7AA08}"/>
    <dgm:cxn modelId="{5A5356B9-A27D-46FD-9EE7-CAE30FDAF852}" type="presOf" srcId="{2B2B5F0E-1ED5-4D4F-BF02-BDCB12150F98}" destId="{D519213F-E4A9-4C79-A71D-AABEC22D9991}" srcOrd="0" destOrd="0" presId="urn:microsoft.com/office/officeart/2018/2/layout/IconVerticalSolidList"/>
    <dgm:cxn modelId="{C1CE3FED-7B41-4B43-B3DB-90C30A4E99F2}" type="presOf" srcId="{90104F28-34D8-4BFF-B160-CB825189B4C5}" destId="{C6206650-F0A0-48F2-B097-6A4BFFC6AA6F}" srcOrd="0" destOrd="0" presId="urn:microsoft.com/office/officeart/2018/2/layout/IconVerticalSolidList"/>
    <dgm:cxn modelId="{7C7A6ED2-5B93-444A-9962-E7CFA007E1FA}" type="presParOf" srcId="{02BE5EA4-C6FA-495A-8E67-2F8FBE816647}" destId="{2B78E58A-A7AC-41D7-8C45-A710BAD14E38}" srcOrd="0" destOrd="0" presId="urn:microsoft.com/office/officeart/2018/2/layout/IconVerticalSolidList"/>
    <dgm:cxn modelId="{A1705013-5CAA-4389-83EC-50ECBAB84101}" type="presParOf" srcId="{2B78E58A-A7AC-41D7-8C45-A710BAD14E38}" destId="{990F7B9F-FE19-4E16-B5DB-6D2B03201C21}" srcOrd="0" destOrd="0" presId="urn:microsoft.com/office/officeart/2018/2/layout/IconVerticalSolidList"/>
    <dgm:cxn modelId="{E7991019-5390-4322-81E9-B7FB8C20ACCA}" type="presParOf" srcId="{2B78E58A-A7AC-41D7-8C45-A710BAD14E38}" destId="{211026D1-259B-4943-BEAE-E5832F7C0D77}" srcOrd="1" destOrd="0" presId="urn:microsoft.com/office/officeart/2018/2/layout/IconVerticalSolidList"/>
    <dgm:cxn modelId="{2F50CE4A-61CC-4292-A68C-DA493A8159FB}" type="presParOf" srcId="{2B78E58A-A7AC-41D7-8C45-A710BAD14E38}" destId="{67A844A6-1D90-4BF4-8359-F79C3A98B716}" srcOrd="2" destOrd="0" presId="urn:microsoft.com/office/officeart/2018/2/layout/IconVerticalSolidList"/>
    <dgm:cxn modelId="{3F37BE7D-A4DF-4D73-86FC-5D2C3914D9CC}" type="presParOf" srcId="{2B78E58A-A7AC-41D7-8C45-A710BAD14E38}" destId="{2BDEF431-BA8C-4B7D-BC8C-872D14232B20}" srcOrd="3" destOrd="0" presId="urn:microsoft.com/office/officeart/2018/2/layout/IconVerticalSolidList"/>
    <dgm:cxn modelId="{9E354453-CF75-4307-8FC0-DC56BEAFCD7F}" type="presParOf" srcId="{02BE5EA4-C6FA-495A-8E67-2F8FBE816647}" destId="{919E654D-0956-4626-9449-FB067339B5D8}" srcOrd="1" destOrd="0" presId="urn:microsoft.com/office/officeart/2018/2/layout/IconVerticalSolidList"/>
    <dgm:cxn modelId="{17C67658-2669-4741-B5F6-9915879C9924}" type="presParOf" srcId="{02BE5EA4-C6FA-495A-8E67-2F8FBE816647}" destId="{77A7B3CC-0944-4CA7-9F75-9D55645C6002}" srcOrd="2" destOrd="0" presId="urn:microsoft.com/office/officeart/2018/2/layout/IconVerticalSolidList"/>
    <dgm:cxn modelId="{E8F75EE0-E3E6-4D5B-B88E-9C08E63FDF17}" type="presParOf" srcId="{77A7B3CC-0944-4CA7-9F75-9D55645C6002}" destId="{BD8B5996-3CAB-4B4C-A0DD-36559B06AABA}" srcOrd="0" destOrd="0" presId="urn:microsoft.com/office/officeart/2018/2/layout/IconVerticalSolidList"/>
    <dgm:cxn modelId="{C0AC486A-CDF0-41D3-8902-1E2D0FAFB15F}" type="presParOf" srcId="{77A7B3CC-0944-4CA7-9F75-9D55645C6002}" destId="{69D11404-4A32-40F0-A60B-C2B66E576450}" srcOrd="1" destOrd="0" presId="urn:microsoft.com/office/officeart/2018/2/layout/IconVerticalSolidList"/>
    <dgm:cxn modelId="{3F1FE34C-8E79-4BD0-9765-FA4DB51A6C19}" type="presParOf" srcId="{77A7B3CC-0944-4CA7-9F75-9D55645C6002}" destId="{B65C0650-1A74-4EBD-A8F8-84037429B200}" srcOrd="2" destOrd="0" presId="urn:microsoft.com/office/officeart/2018/2/layout/IconVerticalSolidList"/>
    <dgm:cxn modelId="{67774645-61F3-4747-AB9B-D6730E757970}" type="presParOf" srcId="{77A7B3CC-0944-4CA7-9F75-9D55645C6002}" destId="{D519213F-E4A9-4C79-A71D-AABEC22D9991}" srcOrd="3" destOrd="0" presId="urn:microsoft.com/office/officeart/2018/2/layout/IconVerticalSolidList"/>
    <dgm:cxn modelId="{3FFDBD74-FE9F-4AB7-905A-771974F01C9D}" type="presParOf" srcId="{02BE5EA4-C6FA-495A-8E67-2F8FBE816647}" destId="{CC06F43C-B932-4A92-AF0A-D58943B8A676}" srcOrd="3" destOrd="0" presId="urn:microsoft.com/office/officeart/2018/2/layout/IconVerticalSolidList"/>
    <dgm:cxn modelId="{BB6B7B28-A85E-4C80-8853-A1A696FE445E}" type="presParOf" srcId="{02BE5EA4-C6FA-495A-8E67-2F8FBE816647}" destId="{DA2F98E9-0D6C-4559-87C5-9CA275586C41}" srcOrd="4" destOrd="0" presId="urn:microsoft.com/office/officeart/2018/2/layout/IconVerticalSolidList"/>
    <dgm:cxn modelId="{2331C068-DAD3-4AED-8AE5-84375B06D8D6}" type="presParOf" srcId="{DA2F98E9-0D6C-4559-87C5-9CA275586C41}" destId="{B44B6A65-567B-43F5-AA41-D9EDE2908671}" srcOrd="0" destOrd="0" presId="urn:microsoft.com/office/officeart/2018/2/layout/IconVerticalSolidList"/>
    <dgm:cxn modelId="{CF49BE6F-CD3A-4502-B8E8-2050348D53EB}" type="presParOf" srcId="{DA2F98E9-0D6C-4559-87C5-9CA275586C41}" destId="{3355B6FE-5295-4B47-A3E1-B6C2A65E1FD9}" srcOrd="1" destOrd="0" presId="urn:microsoft.com/office/officeart/2018/2/layout/IconVerticalSolidList"/>
    <dgm:cxn modelId="{5C8098E4-6D62-4426-B9E4-830E46B63E51}" type="presParOf" srcId="{DA2F98E9-0D6C-4559-87C5-9CA275586C41}" destId="{BDFB1B6A-2955-41CB-8C45-917153DA2608}" srcOrd="2" destOrd="0" presId="urn:microsoft.com/office/officeart/2018/2/layout/IconVerticalSolidList"/>
    <dgm:cxn modelId="{9F053106-ED41-43A6-8D56-6F7FC8C490FE}" type="presParOf" srcId="{DA2F98E9-0D6C-4559-87C5-9CA275586C41}" destId="{C49302BE-8137-4F09-8A63-95D0D102EC31}" srcOrd="3" destOrd="0" presId="urn:microsoft.com/office/officeart/2018/2/layout/IconVerticalSolidList"/>
    <dgm:cxn modelId="{4A6B75DB-8BF7-4F87-AAA7-65B8656D0DD0}" type="presParOf" srcId="{02BE5EA4-C6FA-495A-8E67-2F8FBE816647}" destId="{C43955EA-4D9F-4F80-AF11-8D5EFE42959F}" srcOrd="5" destOrd="0" presId="urn:microsoft.com/office/officeart/2018/2/layout/IconVerticalSolidList"/>
    <dgm:cxn modelId="{DC58A469-0266-4CF9-8C8C-ACF975A9F1A1}" type="presParOf" srcId="{02BE5EA4-C6FA-495A-8E67-2F8FBE816647}" destId="{FBA81462-1F04-4545-90B3-35E25B6BDA3A}" srcOrd="6" destOrd="0" presId="urn:microsoft.com/office/officeart/2018/2/layout/IconVerticalSolidList"/>
    <dgm:cxn modelId="{3E46FD50-8ACF-4AB1-B99C-EAA9C443C091}" type="presParOf" srcId="{FBA81462-1F04-4545-90B3-35E25B6BDA3A}" destId="{5D6701B6-D697-4B6C-99D7-2242F4775BAA}" srcOrd="0" destOrd="0" presId="urn:microsoft.com/office/officeart/2018/2/layout/IconVerticalSolidList"/>
    <dgm:cxn modelId="{BD981643-83F5-445F-99CA-5570E24404E3}" type="presParOf" srcId="{FBA81462-1F04-4545-90B3-35E25B6BDA3A}" destId="{7F0D1FAE-2698-4F33-8174-73AD886005F8}" srcOrd="1" destOrd="0" presId="urn:microsoft.com/office/officeart/2018/2/layout/IconVerticalSolidList"/>
    <dgm:cxn modelId="{FC5A7541-0D6F-4D6A-A65E-F2D51613A1FB}" type="presParOf" srcId="{FBA81462-1F04-4545-90B3-35E25B6BDA3A}" destId="{59C8B5CA-29B6-4433-9F08-2BD9D186F450}" srcOrd="2" destOrd="0" presId="urn:microsoft.com/office/officeart/2018/2/layout/IconVerticalSolidList"/>
    <dgm:cxn modelId="{DB92CF26-2C2B-477F-AB22-A798C757E105}" type="presParOf" srcId="{FBA81462-1F04-4545-90B3-35E25B6BDA3A}" destId="{C6206650-F0A0-48F2-B097-6A4BFFC6AA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0F7B9F-FE19-4E16-B5DB-6D2B03201C21}">
      <dsp:nvSpPr>
        <dsp:cNvPr id="0" name=""/>
        <dsp:cNvSpPr/>
      </dsp:nvSpPr>
      <dsp:spPr>
        <a:xfrm>
          <a:off x="0" y="22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026D1-259B-4943-BEAE-E5832F7C0D77}">
      <dsp:nvSpPr>
        <dsp:cNvPr id="0" name=""/>
        <dsp:cNvSpPr/>
      </dsp:nvSpPr>
      <dsp:spPr>
        <a:xfrm>
          <a:off x="350270" y="262816"/>
          <a:ext cx="636855" cy="636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EF431-BA8C-4B7D-BC8C-872D14232B20}">
      <dsp:nvSpPr>
        <dsp:cNvPr id="0" name=""/>
        <dsp:cNvSpPr/>
      </dsp:nvSpPr>
      <dsp:spPr>
        <a:xfrm>
          <a:off x="1337397" y="22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 address the challenges, Atliq Hardwares outlined 10 ad-hoc data analysis requests.</a:t>
          </a:r>
        </a:p>
      </dsp:txBody>
      <dsp:txXfrm>
        <a:off x="1337397" y="2284"/>
        <a:ext cx="4926242" cy="1157919"/>
      </dsp:txXfrm>
    </dsp:sp>
    <dsp:sp modelId="{BD8B5996-3CAB-4B4C-A0DD-36559B06AABA}">
      <dsp:nvSpPr>
        <dsp:cNvPr id="0" name=""/>
        <dsp:cNvSpPr/>
      </dsp:nvSpPr>
      <dsp:spPr>
        <a:xfrm>
          <a:off x="0" y="1449684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D11404-4A32-40F0-A60B-C2B66E576450}">
      <dsp:nvSpPr>
        <dsp:cNvPr id="0" name=""/>
        <dsp:cNvSpPr/>
      </dsp:nvSpPr>
      <dsp:spPr>
        <a:xfrm>
          <a:off x="350270" y="1710216"/>
          <a:ext cx="636855" cy="636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9213F-E4A9-4C79-A71D-AABEC22D9991}">
      <dsp:nvSpPr>
        <dsp:cNvPr id="0" name=""/>
        <dsp:cNvSpPr/>
      </dsp:nvSpPr>
      <dsp:spPr>
        <a:xfrm>
          <a:off x="1337397" y="1449684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These requests aim to provide insights into business operations and support informed decision-making.</a:t>
          </a:r>
        </a:p>
      </dsp:txBody>
      <dsp:txXfrm>
        <a:off x="1337397" y="1449684"/>
        <a:ext cx="4926242" cy="1157919"/>
      </dsp:txXfrm>
    </dsp:sp>
    <dsp:sp modelId="{B44B6A65-567B-43F5-AA41-D9EDE2908671}">
      <dsp:nvSpPr>
        <dsp:cNvPr id="0" name=""/>
        <dsp:cNvSpPr/>
      </dsp:nvSpPr>
      <dsp:spPr>
        <a:xfrm>
          <a:off x="0" y="28970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5B6FE-5295-4B47-A3E1-B6C2A65E1FD9}">
      <dsp:nvSpPr>
        <dsp:cNvPr id="0" name=""/>
        <dsp:cNvSpPr/>
      </dsp:nvSpPr>
      <dsp:spPr>
        <a:xfrm>
          <a:off x="350270" y="3157615"/>
          <a:ext cx="636855" cy="636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9302BE-8137-4F09-8A63-95D0D102EC31}">
      <dsp:nvSpPr>
        <dsp:cNvPr id="0" name=""/>
        <dsp:cNvSpPr/>
      </dsp:nvSpPr>
      <dsp:spPr>
        <a:xfrm>
          <a:off x="1337397" y="28970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focus is on demonstrating technical proficiency and delivering actionable solutions.</a:t>
          </a:r>
        </a:p>
      </dsp:txBody>
      <dsp:txXfrm>
        <a:off x="1337397" y="2897083"/>
        <a:ext cx="4926242" cy="1157919"/>
      </dsp:txXfrm>
    </dsp:sp>
    <dsp:sp modelId="{5D6701B6-D697-4B6C-99D7-2242F4775BAA}">
      <dsp:nvSpPr>
        <dsp:cNvPr id="0" name=""/>
        <dsp:cNvSpPr/>
      </dsp:nvSpPr>
      <dsp:spPr>
        <a:xfrm>
          <a:off x="0" y="4344483"/>
          <a:ext cx="6263640" cy="11579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D1FAE-2698-4F33-8174-73AD886005F8}">
      <dsp:nvSpPr>
        <dsp:cNvPr id="0" name=""/>
        <dsp:cNvSpPr/>
      </dsp:nvSpPr>
      <dsp:spPr>
        <a:xfrm>
          <a:off x="350270" y="4605015"/>
          <a:ext cx="636855" cy="636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06650-F0A0-48F2-B097-6A4BFFC6AA6F}">
      <dsp:nvSpPr>
        <dsp:cNvPr id="0" name=""/>
        <dsp:cNvSpPr/>
      </dsp:nvSpPr>
      <dsp:spPr>
        <a:xfrm>
          <a:off x="1337397" y="4344483"/>
          <a:ext cx="4926242" cy="1157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47" tIns="122547" rIns="122547" bIns="1225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 a SQL query to answer these requests.</a:t>
          </a:r>
        </a:p>
      </dsp:txBody>
      <dsp:txXfrm>
        <a:off x="1337397" y="4344483"/>
        <a:ext cx="4926242" cy="1157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313AE-4045-4F9B-A13B-1BF448EDE98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898EA5-BFC6-4E21-B3AC-27E3300A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0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4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E907B-E35B-5619-DDB6-A2AAC4374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482508-9EB8-9F83-A8DB-75105F9F0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36B3B-545D-40CD-D840-E13E0CDCD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BC83F-4D78-92C2-B9B1-70F0FE880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01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9C0C8-F6EB-199A-08E7-11A7B8B9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9CA08-E9B6-56C7-C9F8-46432622F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D5E6E-F1F5-C48D-4B3B-D976EA251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E7A8-A573-9387-9197-AF42BBC23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0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1759-0DA8-F64E-DE9F-66658629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B355F-B05B-4F9B-B994-786462939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A57B53-59DF-0800-1A32-0258D31C4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59D34-5D28-3C24-2CBD-44A1F3101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2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BE277-3E62-C8CD-42C5-D47579520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AC192-A04A-9423-1CF6-680F3BD77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61F43-CAAF-9674-47B4-18C0908AD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FE7A-1D36-E2DE-71DC-141A3A19F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4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1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47CEB-FAD4-87D8-ED51-024E2C0D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2EEE8-8A1A-D113-F2DB-CA8C6A026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212192-7621-19CC-7414-2D9AFF2E6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D139E-94C3-32D7-2588-658889D46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6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519A6-C90B-7C59-C0A7-9AA80C4E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56D4C-5A24-E8E9-B707-1C66616E8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6D3EF-3B4F-1575-0D06-86241D1B2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EF448-FD4F-4079-26E4-00078B4E0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21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92CB-0145-AF36-E2FC-DF823B75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971A2-6AA8-C5B7-2021-45528F42BC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504CE-F1F8-5D1F-DE81-79766EAAD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9FF8D-CA4A-BD1F-F6F3-7D7CE1D65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4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F49C4-454C-8618-8E67-51696F6C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75F86-52FB-0E92-0CBD-119970C64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25B107-EA36-BC28-7C6D-D62485ED1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240E-B46D-7BE6-95E6-72351B71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18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B4F79-D3C2-D001-A6D8-9257137B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ADC7DF-69A6-6456-C434-4780E323D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AEE5-3868-F03A-61AD-8DDEEF99E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CF6D0-AC48-B220-8905-470F29F00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72204-F36D-DB75-42F7-1156E41E7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984E3-15E2-67A2-5C65-0FD2C9E11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39B7A-007E-43D3-BA91-DDCCEEAE2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A355D-4062-D876-9EEC-00B7511AF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98EA5-BFC6-4E21-B3AC-27E3300A3E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D96C-87E9-CFCB-13F8-D13E443D3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ECC6D-1909-01CB-698A-D5860B9E4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A4D1-0D0E-E879-2E07-646A4EA7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D2BC-9425-D6A5-1B8E-95E225FE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7893-E139-1A27-4E0F-146BFC0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12F5B-2BB3-DF6D-DCEB-ACC1ECA24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893AC-15D5-0CC0-20FF-38EDBCEB4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4E65D-A1C2-A60D-7849-AA0086C1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4D58C-7FA8-3C48-689E-CF879342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1396-F03F-A6AB-0C58-4AEF4580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A43EF-15AB-EE46-8271-AFF6017D4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D2EF6-51B5-1646-4AF9-9BB184DFD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81533-7715-E7F5-AE00-B546844CA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8BA3A-C35D-D7F6-F293-BDB45C70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A577-7E10-D692-9472-36C1F495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7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2EF1-FE3C-D178-A8E3-2DAFB8B4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CEBE6-D821-EEF3-C6CF-BFDAA387B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E5AA-2D9D-511E-1285-4A4228FD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6D75-7D66-1013-FB42-A2EB4768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48D9-0E73-32AD-2D76-B04B2647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7132-DD3B-EA78-8C31-5608EB0A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064BF-5B9C-3C78-08B7-F8FE813C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F675-0857-3841-CB20-A2A40E19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D521-40E0-5DAF-E78D-20F746B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5804-7DFF-1B0C-8308-C480B39D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95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06B1-6402-F6F6-752E-359D4979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8934E-74E4-2350-9903-8C2F165C8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43F4F-1596-C468-148D-FE6645A75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CE2DB-62A4-8091-76AD-7D6CA98D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25F2-3A30-9EA4-6D22-47D7712B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E0260-8816-5C70-E8BC-31B15A9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4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0629-1920-B3C6-2C4A-5955FEDE6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1D3B1-078A-0028-4C78-40BA2DACB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EC1EA-7729-7F04-2C4E-211A38A4E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5B9CE-D51B-7D25-C9C9-2509D592D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342D6-7535-FE79-2C8A-9E2DD7060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13A57-1FB8-CFBA-D588-7A094054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4E22E-6A10-5555-FE36-4AA1A938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866C9-C4A3-9586-04E1-A907D9EB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0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3367-8E59-AEF3-CE5F-4F1AA4A8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945F8F-55D2-FB20-7275-93FD4F16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39DE4-ABAE-A1E5-CCD5-A512EB9B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59BF9-5AD8-20D1-0632-1AAA9BF6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867A8-3EFE-FDF4-86BA-BAE8A3A6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391F-155C-CB0C-DBBC-3DCBB8D24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E9855-1158-1FC6-9E69-4DFB679D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8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110B-4A13-B60B-E118-F63B257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35EA-8227-8AA7-C07C-36B759674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F8802-A7ED-7106-F9A6-D4A355F76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E06D5-8DFB-9975-C290-F1EF28390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E04F4-049C-A30D-FEA8-C7AE0F4D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3311-08DE-B801-59C1-636E273A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7903A-F5E2-F9F6-DE5F-D552C19EF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D0853-97D6-3A8E-1EDB-7A5785ABE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4415-776C-83C9-0972-AB1542E9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4B6CC-0069-3E5E-E6BC-0CF860D1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47B5F-25CA-340A-F1B2-DD31DF2A6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B2CF-6FD0-F4E6-5865-2CED3454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83B22-CF50-9BD9-CC16-F619CABE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028D7-BA75-C146-9C5E-7D3D2760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FB48-32CC-D39D-6923-FC711B643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321D4-863B-4570-85D6-6BB1170DB4E9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55CE-5F41-FC0F-F81F-F6BC143FD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1EEF3-86F1-6053-A013-36916579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83EF6-005C-4702-9547-D56BCF4A0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eneric color swatch book with computer and components">
            <a:extLst>
              <a:ext uri="{FF2B5EF4-FFF2-40B4-BE49-F238E27FC236}">
                <a16:creationId xmlns:a16="http://schemas.microsoft.com/office/drawing/2014/main" id="{ADBD7BE0-AFB9-4C41-16E4-38DD488C7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480867-2A89-AE23-B9B1-995EA2668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2619331"/>
            <a:ext cx="5143772" cy="1816144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b="1" dirty="0"/>
              <a:t>Consumer Goods Ad-Hoc Insights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77748-36BE-D646-BA05-FEFC95B36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5178912"/>
            <a:ext cx="3973386" cy="935641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 dirty="0"/>
              <a:t>Presented By</a:t>
            </a:r>
          </a:p>
          <a:p>
            <a:pPr algn="l"/>
            <a:r>
              <a:rPr lang="en-US" sz="2000" b="1" dirty="0">
                <a:solidFill>
                  <a:schemeClr val="accent1"/>
                </a:solidFill>
              </a:rPr>
              <a:t>Abdul </a:t>
            </a:r>
            <a:r>
              <a:rPr lang="en-US" sz="2000" b="1" dirty="0" err="1">
                <a:solidFill>
                  <a:schemeClr val="accent1"/>
                </a:solidFill>
              </a:rPr>
              <a:t>Basith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B572FAD-DF63-65E1-B1F0-9276C6A2A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4743523-E501-0B2C-EBB0-EA74D2EE6866}"/>
              </a:ext>
            </a:extLst>
          </p:cNvPr>
          <p:cNvSpPr txBox="1">
            <a:spLocks/>
          </p:cNvSpPr>
          <p:nvPr/>
        </p:nvSpPr>
        <p:spPr>
          <a:xfrm>
            <a:off x="952228" y="1311971"/>
            <a:ext cx="5143772" cy="935641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Atliq</a:t>
            </a:r>
            <a:r>
              <a:rPr lang="en-US" sz="32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Arial Black" panose="020B0A04020102020204" pitchFamily="34" charset="0"/>
              </a:rPr>
              <a:t>Hardwares</a:t>
            </a:r>
            <a:r>
              <a:rPr lang="en-US" sz="3200" b="1" dirty="0">
                <a:latin typeface="Arial Black" panose="020B0A04020102020204" pitchFamily="34" charset="0"/>
              </a:rPr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26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A452B-D880-7652-E0F8-98505517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EF33F5-A8E4-C700-7874-8E63DD85C275}"/>
              </a:ext>
            </a:extLst>
          </p:cNvPr>
          <p:cNvSpPr/>
          <p:nvPr/>
        </p:nvSpPr>
        <p:spPr>
          <a:xfrm>
            <a:off x="838200" y="452386"/>
            <a:ext cx="10633841" cy="27988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06B09-E4D6-C8FF-5C4C-150B5FD5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37551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A40D-4B6C-3224-6487-2C2751BFF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1"/>
            <a:ext cx="10515600" cy="169763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the percentage of unique product increase in 2021 vs. 2020? The final output contains these fields,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unique_products_2020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unique_products_2021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percentage_chg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795DBD-66FD-89C8-E22A-E1EEFFAEA260}"/>
              </a:ext>
            </a:extLst>
          </p:cNvPr>
          <p:cNvSpPr txBox="1">
            <a:spLocks/>
          </p:cNvSpPr>
          <p:nvPr/>
        </p:nvSpPr>
        <p:spPr>
          <a:xfrm>
            <a:off x="1347865" y="3429000"/>
            <a:ext cx="1575217" cy="556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0B8E1E3-E347-7567-74BA-7026C523B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65" y="3908138"/>
            <a:ext cx="6439799" cy="2798866"/>
          </a:xfrm>
          <a:prstGeom prst="rect">
            <a:avLst/>
          </a:prstGeom>
        </p:spPr>
      </p:pic>
      <p:pic>
        <p:nvPicPr>
          <p:cNvPr id="7" name="Picture 6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24480109-772D-6257-938F-5837CF227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CC6DAF-02C9-88C4-E50A-1668255637C5}"/>
              </a:ext>
            </a:extLst>
          </p:cNvPr>
          <p:cNvSpPr/>
          <p:nvPr/>
        </p:nvSpPr>
        <p:spPr>
          <a:xfrm>
            <a:off x="838199" y="3429000"/>
            <a:ext cx="8184629" cy="327800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5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1D3C0-E599-046E-7E40-156BF24CD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23632A-4398-C9C3-CFE9-882F698874BA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67A3F-4398-9255-8945-8C0812A7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2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DC5DD96-434E-9FEC-62C0-58D3DA44AD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8425"/>
            <a:ext cx="4417102" cy="744897"/>
          </a:xfrm>
        </p:spPr>
      </p:pic>
      <p:pic>
        <p:nvPicPr>
          <p:cNvPr id="13" name="Content Placeholder 12" descr="A graph with arrows and numbers&#10;&#10;Description automatically generated with medium confidence">
            <a:extLst>
              <a:ext uri="{FF2B5EF4-FFF2-40B4-BE49-F238E27FC236}">
                <a16:creationId xmlns:a16="http://schemas.microsoft.com/office/drawing/2014/main" id="{CFEAB8C5-C1D1-8B5C-3293-B491786FC3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477" y="2323373"/>
            <a:ext cx="7171545" cy="4169502"/>
          </a:xfrm>
        </p:spPr>
      </p:pic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FBF8145-D6A7-8522-DB59-618AC9A015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1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0689-BB2D-3B8B-835A-59B2607E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239FDE-557A-59E1-FA2E-588B48CC8C5F}"/>
              </a:ext>
            </a:extLst>
          </p:cNvPr>
          <p:cNvSpPr/>
          <p:nvPr/>
        </p:nvSpPr>
        <p:spPr>
          <a:xfrm>
            <a:off x="838199" y="3429000"/>
            <a:ext cx="8184629" cy="223728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698FA5-DCA5-BA78-9EFB-21DAC495FF25}"/>
              </a:ext>
            </a:extLst>
          </p:cNvPr>
          <p:cNvSpPr/>
          <p:nvPr/>
        </p:nvSpPr>
        <p:spPr>
          <a:xfrm>
            <a:off x="838199" y="539646"/>
            <a:ext cx="10515599" cy="230312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5773D-F281-AED6-7F58-519089C7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B28C-9F23-665D-B5E1-9110F8CC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8"/>
            <a:ext cx="10515600" cy="1874951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Provide a report with all the unique product counts for each segment and sort them in descending order of product counts. The final output contains 2 fields,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segment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product_count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5F2765-D93D-CBF8-EF82-B1979B3C2820}"/>
              </a:ext>
            </a:extLst>
          </p:cNvPr>
          <p:cNvSpPr txBox="1">
            <a:spLocks/>
          </p:cNvSpPr>
          <p:nvPr/>
        </p:nvSpPr>
        <p:spPr>
          <a:xfrm>
            <a:off x="1119623" y="3338512"/>
            <a:ext cx="10234175" cy="79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2DE374FA-79D2-6AE6-D8CA-7A7859742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23" y="4227773"/>
            <a:ext cx="4829849" cy="1343212"/>
          </a:xfrm>
          <a:prstGeom prst="rect">
            <a:avLst/>
          </a:prstGeom>
        </p:spPr>
      </p:pic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3DE4D770-4C82-3A27-ED6E-2E9129D5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46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1CF2E-EAE2-C1D7-C5E2-D53A2EAB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30D642-5F2C-1607-2801-B3A8CEC42317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BA912-2551-D8EB-5FD3-6B3883A0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3</a:t>
            </a:r>
          </a:p>
        </p:txBody>
      </p:sp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1A2A8AA9-2AAA-A279-0634-0A7DB40B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CC73EC2-D0E8-CFBB-7C77-BE02144007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7474"/>
            <a:ext cx="3388959" cy="1999791"/>
          </a:xfrm>
        </p:spPr>
      </p:pic>
      <p:pic>
        <p:nvPicPr>
          <p:cNvPr id="14" name="Content Placeholder 13" descr="A graph of a product&#10;&#10;Description automatically generated">
            <a:extLst>
              <a:ext uri="{FF2B5EF4-FFF2-40B4-BE49-F238E27FC236}">
                <a16:creationId xmlns:a16="http://schemas.microsoft.com/office/drawing/2014/main" id="{18E9F97E-F1EE-500B-8D19-3BB78CE7F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183" y="1578841"/>
            <a:ext cx="4710723" cy="4039262"/>
          </a:xfrm>
        </p:spPr>
      </p:pic>
    </p:spTree>
    <p:extLst>
      <p:ext uri="{BB962C8B-B14F-4D97-AF65-F5344CB8AC3E}">
        <p14:creationId xmlns:p14="http://schemas.microsoft.com/office/powerpoint/2010/main" val="145480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2CB86-F4BD-51ED-4DA8-0B52FC64D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503B38-6199-4EED-7A42-DDF2F7056295}"/>
              </a:ext>
            </a:extLst>
          </p:cNvPr>
          <p:cNvSpPr/>
          <p:nvPr/>
        </p:nvSpPr>
        <p:spPr>
          <a:xfrm>
            <a:off x="838199" y="539646"/>
            <a:ext cx="10515599" cy="34128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9D385-DDB0-0C6E-2FA7-11DB5D506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F4BB9-D7BD-9320-11EE-8BD8D0A22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8"/>
            <a:ext cx="10515600" cy="2984652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Follow-up: Which segment had the most increase in unique products in 2021 vs 2020? The final output contains these fields,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segment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product_count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_2020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product_count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_2021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	difference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B0CC266-B413-08E6-FC88-BCFBAAC28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4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209C-828D-84C6-D74C-30921F4B1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BE046-0574-F47C-3CAF-5941E51D0653}"/>
              </a:ext>
            </a:extLst>
          </p:cNvPr>
          <p:cNvSpPr/>
          <p:nvPr/>
        </p:nvSpPr>
        <p:spPr>
          <a:xfrm>
            <a:off x="838198" y="1993692"/>
            <a:ext cx="8166251" cy="437151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4FAF0B-8FEE-A856-4E33-B319C5B1F460}"/>
              </a:ext>
            </a:extLst>
          </p:cNvPr>
          <p:cNvSpPr/>
          <p:nvPr/>
        </p:nvSpPr>
        <p:spPr>
          <a:xfrm>
            <a:off x="838199" y="539646"/>
            <a:ext cx="10829143" cy="101933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CA3CC-CD7E-FA38-DD2D-0554C43A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4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C29993-C0E7-A1FF-42FA-082391651B60}"/>
              </a:ext>
            </a:extLst>
          </p:cNvPr>
          <p:cNvSpPr txBox="1">
            <a:spLocks/>
          </p:cNvSpPr>
          <p:nvPr/>
        </p:nvSpPr>
        <p:spPr>
          <a:xfrm>
            <a:off x="1215581" y="2161517"/>
            <a:ext cx="1593597" cy="58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C0FC3A20-23FA-0798-451D-C062240BC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81" y="2766220"/>
            <a:ext cx="7411484" cy="3362794"/>
          </a:xfrm>
          <a:prstGeom prst="rect">
            <a:avLst/>
          </a:prstGeom>
        </p:spPr>
      </p:pic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455DDE2A-A361-B0A5-752F-886D47BCB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46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CE607-F9C2-9C98-8DB9-DD8DFE8E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31681A-350B-8050-DB9B-99EBFC133A71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16F1C-E7D0-8107-7499-0C52DE0D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4</a:t>
            </a:r>
          </a:p>
        </p:txBody>
      </p:sp>
      <p:pic>
        <p:nvPicPr>
          <p:cNvPr id="8" name="Content Placeholder 7" descr="A screenshot of a data&#10;&#10;Description automatically generated">
            <a:extLst>
              <a:ext uri="{FF2B5EF4-FFF2-40B4-BE49-F238E27FC236}">
                <a16:creationId xmlns:a16="http://schemas.microsoft.com/office/drawing/2014/main" id="{1CA52BE2-8B42-5247-E395-25355A6CED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7456"/>
            <a:ext cx="3877216" cy="1228896"/>
          </a:xfrm>
        </p:spPr>
      </p:pic>
      <p:pic>
        <p:nvPicPr>
          <p:cNvPr id="13" name="Content Placeholder 12" descr="A screenshot of a table&#10;&#10;Description automatically generated">
            <a:extLst>
              <a:ext uri="{FF2B5EF4-FFF2-40B4-BE49-F238E27FC236}">
                <a16:creationId xmlns:a16="http://schemas.microsoft.com/office/drawing/2014/main" id="{E657EFD1-2A1A-71C0-4992-5E4F7AF18C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3293"/>
            <a:ext cx="4448796" cy="1381318"/>
          </a:xfrm>
        </p:spPr>
      </p:pic>
      <p:pic>
        <p:nvPicPr>
          <p:cNvPr id="16" name="Picture 15" descr="A graph of a bar&#10;&#10;Description automatically generated with medium confidence">
            <a:extLst>
              <a:ext uri="{FF2B5EF4-FFF2-40B4-BE49-F238E27FC236}">
                <a16:creationId xmlns:a16="http://schemas.microsoft.com/office/drawing/2014/main" id="{B18E47C1-42B1-2048-A930-4F06777F3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03" y="1815447"/>
            <a:ext cx="5756517" cy="2996396"/>
          </a:xfrm>
          <a:prstGeom prst="rect">
            <a:avLst/>
          </a:prstGeom>
        </p:spPr>
      </p:pic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377D30E3-6B25-0A41-BA5D-2D27F5229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7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DB929-2C3B-08B8-BB23-8F2179F0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515F4B-6251-037F-BE86-E8AA69B12D32}"/>
              </a:ext>
            </a:extLst>
          </p:cNvPr>
          <p:cNvSpPr/>
          <p:nvPr/>
        </p:nvSpPr>
        <p:spPr>
          <a:xfrm>
            <a:off x="838199" y="539646"/>
            <a:ext cx="10515599" cy="266824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F98BD-FD3E-1230-2DC1-897A4C63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F1520-8478-E815-0D88-F1C6E89A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8"/>
            <a:ext cx="10515600" cy="2240077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Get the products that have the highest and lowest manufacturing costs. The final output should contain these fields,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product_code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product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manufacturing_cost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2DFAF4A-D70E-DB8B-E053-7A4398FDA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4AEFD1C0-B7F4-786F-9049-C13438595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63" y="4156062"/>
            <a:ext cx="6649378" cy="176237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523A2D-579D-D3C5-EAFA-4E54FA4616B2}"/>
              </a:ext>
            </a:extLst>
          </p:cNvPr>
          <p:cNvSpPr txBox="1">
            <a:spLocks/>
          </p:cNvSpPr>
          <p:nvPr/>
        </p:nvSpPr>
        <p:spPr>
          <a:xfrm>
            <a:off x="1167363" y="3429000"/>
            <a:ext cx="1593597" cy="58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57A8DD-0EE5-00EC-FC23-A734C3DA0E1B}"/>
              </a:ext>
            </a:extLst>
          </p:cNvPr>
          <p:cNvSpPr/>
          <p:nvPr/>
        </p:nvSpPr>
        <p:spPr>
          <a:xfrm>
            <a:off x="838198" y="3382416"/>
            <a:ext cx="8166251" cy="298279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78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45613-DA33-3392-9E9D-8C9F0D475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670275-883F-F924-50D4-619D503368F0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6DB6D-A224-698B-E406-DF2548ADC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5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0F2EBD85-5655-41CC-C6A2-5230FD24D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2E37552-7157-CA0C-DF8A-383F48C201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4706"/>
            <a:ext cx="5397777" cy="1044293"/>
          </a:xfrm>
        </p:spPr>
      </p:pic>
      <p:pic>
        <p:nvPicPr>
          <p:cNvPr id="14" name="Content Placeholder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43020E7-C6DC-30BE-FF2C-2F3D4401CE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395" y="3942340"/>
            <a:ext cx="6950162" cy="2176525"/>
          </a:xfrm>
        </p:spPr>
      </p:pic>
    </p:spTree>
    <p:extLst>
      <p:ext uri="{BB962C8B-B14F-4D97-AF65-F5344CB8AC3E}">
        <p14:creationId xmlns:p14="http://schemas.microsoft.com/office/powerpoint/2010/main" val="805635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6C601-2556-837B-BD8B-8450498F7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718B1E-CE1D-2386-3449-EC858E5264D2}"/>
              </a:ext>
            </a:extLst>
          </p:cNvPr>
          <p:cNvSpPr/>
          <p:nvPr/>
        </p:nvSpPr>
        <p:spPr>
          <a:xfrm>
            <a:off x="838199" y="539646"/>
            <a:ext cx="10515599" cy="28893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87BBE-8FE2-7C77-7CA2-D2C4F81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9804-50A3-5F25-A121-66375498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8"/>
            <a:ext cx="10515600" cy="2240077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Generate a report which contains the top 5 customers who received an average high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pre_invoice_discount_pct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for the fiscal year 2021 and in the Indian market. The final output contains these fields,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customer_code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customer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average_discount_percentage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41AF507-5927-236C-8204-FC6F10C0A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5D3AC57-F8EF-4BFC-CD23-EDD85F642EE7}"/>
              </a:ext>
            </a:extLst>
          </p:cNvPr>
          <p:cNvSpPr txBox="1">
            <a:spLocks/>
          </p:cNvSpPr>
          <p:nvPr/>
        </p:nvSpPr>
        <p:spPr>
          <a:xfrm>
            <a:off x="1167363" y="3630706"/>
            <a:ext cx="1593597" cy="58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90DCFB-FF2D-A2A5-026C-A5E00F8D3C0B}"/>
              </a:ext>
            </a:extLst>
          </p:cNvPr>
          <p:cNvSpPr/>
          <p:nvPr/>
        </p:nvSpPr>
        <p:spPr>
          <a:xfrm>
            <a:off x="838198" y="3630706"/>
            <a:ext cx="8166251" cy="273450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06EF07-C115-FAE0-A5BE-2849208FA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63" y="4233204"/>
            <a:ext cx="5382376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6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744F3A3C-4805-F6CB-3E11-B3E286362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7" r="1" b="21179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CFBDE-E923-0B68-162F-583B2E8C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4EF0-49C9-65BB-833D-818DA1DF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5532620" cy="4058674"/>
          </a:xfrm>
        </p:spPr>
        <p:txBody>
          <a:bodyPr>
            <a:normAutofit/>
          </a:bodyPr>
          <a:lstStyle/>
          <a:p>
            <a:r>
              <a:rPr lang="en-US" sz="2000" dirty="0" err="1"/>
              <a:t>Atliq</a:t>
            </a:r>
            <a:r>
              <a:rPr lang="en-US" sz="2000" dirty="0"/>
              <a:t> </a:t>
            </a:r>
            <a:r>
              <a:rPr lang="en-US" sz="2000" dirty="0" err="1"/>
              <a:t>Hardwares</a:t>
            </a:r>
            <a:r>
              <a:rPr lang="en-US" sz="2000" dirty="0"/>
              <a:t> (Imaginary Company) is one of the leading computer hardware producers in India and well expanded in other countries too.</a:t>
            </a:r>
          </a:p>
          <a:p>
            <a:r>
              <a:rPr lang="en-US" sz="2000" dirty="0"/>
              <a:t>The company struggles to derive actionable insights for decision-making.</a:t>
            </a:r>
          </a:p>
          <a:p>
            <a:r>
              <a:rPr lang="en-US" sz="2000" dirty="0"/>
              <a:t>A lack of robust data analytics limits their ability to address business challenges effectively.</a:t>
            </a:r>
          </a:p>
          <a:p>
            <a:r>
              <a:rPr lang="en-US" sz="2000" dirty="0"/>
              <a:t>So, they decided to conduct a SQL challenge to hire someone to expand their data analytics team.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575C598-5218-E83B-0EC7-7E8F6D7490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70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C8486-9FAA-AB8B-0835-653D8B647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451DC4-608B-200B-0305-EAB44BC716BF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8A4EE-FB01-952E-9389-EAD0DBF2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6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3699592E-5322-1788-2BA2-CAB66CEB0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2A8EE9-2692-7016-2E98-871F0BB8F8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5209"/>
            <a:ext cx="4156741" cy="1563791"/>
          </a:xfrm>
        </p:spPr>
      </p:pic>
      <p:pic>
        <p:nvPicPr>
          <p:cNvPr id="18" name="Content Placeholder 17" descr="A purple bar chart with white text&#10;&#10;Description automatically generated">
            <a:extLst>
              <a:ext uri="{FF2B5EF4-FFF2-40B4-BE49-F238E27FC236}">
                <a16:creationId xmlns:a16="http://schemas.microsoft.com/office/drawing/2014/main" id="{F90B2A94-A560-35FC-86B6-43C6867ABA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828" y="1865209"/>
            <a:ext cx="4622860" cy="4276704"/>
          </a:xfrm>
        </p:spPr>
      </p:pic>
    </p:spTree>
    <p:extLst>
      <p:ext uri="{BB962C8B-B14F-4D97-AF65-F5344CB8AC3E}">
        <p14:creationId xmlns:p14="http://schemas.microsoft.com/office/powerpoint/2010/main" val="54005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E3C5-9028-4C91-826F-3AE182C95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00F55C2-DF97-FB1D-F0FB-ECED0A421D12}"/>
              </a:ext>
            </a:extLst>
          </p:cNvPr>
          <p:cNvSpPr/>
          <p:nvPr/>
        </p:nvSpPr>
        <p:spPr>
          <a:xfrm>
            <a:off x="838199" y="539646"/>
            <a:ext cx="10515599" cy="288935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FA56A-1B03-C1CE-65B4-73D66910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4E4FE-8CC3-263B-4EE5-D1114EC1F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8"/>
            <a:ext cx="10515600" cy="2240077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Get the complete report of the Gross sales amount for the customer “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Atliq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Exclusive” for each month. This analysis helps to get an idea of low and high-performing months and take strategic decisions. The final report contains these columns: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Month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Year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Gross sales Amount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84B54A4C-33BE-0FD5-B8A9-ED8F648B8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6268225-83DD-627C-166B-4701C3D6E339}"/>
              </a:ext>
            </a:extLst>
          </p:cNvPr>
          <p:cNvSpPr txBox="1">
            <a:spLocks/>
          </p:cNvSpPr>
          <p:nvPr/>
        </p:nvSpPr>
        <p:spPr>
          <a:xfrm>
            <a:off x="1167363" y="3630706"/>
            <a:ext cx="1593597" cy="58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1C6058-9745-8C53-FEAA-74597348B078}"/>
              </a:ext>
            </a:extLst>
          </p:cNvPr>
          <p:cNvSpPr/>
          <p:nvPr/>
        </p:nvSpPr>
        <p:spPr>
          <a:xfrm>
            <a:off x="838198" y="3630706"/>
            <a:ext cx="8166251" cy="288935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D6BDD64-FB12-BAED-3A1E-4DC921235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363" y="4213569"/>
            <a:ext cx="5744377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4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851B5-49F0-7E2D-F0F6-8C62D1C64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0B223E-EC98-4642-F383-EC46E8793BFE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DB1F-BCAD-D644-B212-9E617349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7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1F870F70-76F4-2033-4AAA-5FC3FAB6B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CD8E8C8-FAB7-FCD3-665A-77223C4E68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1955"/>
            <a:ext cx="2294617" cy="372612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F15679-E4C6-1588-C5E8-9F22E2AF8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817" y="1921955"/>
            <a:ext cx="8220983" cy="34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58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31CB6-2565-A969-0DF7-223B7C46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73C115-3287-0529-86CF-23542903542C}"/>
              </a:ext>
            </a:extLst>
          </p:cNvPr>
          <p:cNvSpPr/>
          <p:nvPr/>
        </p:nvSpPr>
        <p:spPr>
          <a:xfrm>
            <a:off x="838199" y="539646"/>
            <a:ext cx="10515599" cy="23684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E097A-00F9-22A8-AF69-A47E6FAA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F6DE-9ED4-B866-892E-F0C773FBC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9"/>
            <a:ext cx="10515600" cy="1940274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In which quarter of 2020, got the maximum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total_sold_quantity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? The final output contains these fields sorted by the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total_sold_quantity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Quarter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total_sold_quantity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8867A7F-AD4C-6291-1AFF-8376823868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1375D42-9482-557C-2041-BC4B572EAB9B}"/>
              </a:ext>
            </a:extLst>
          </p:cNvPr>
          <p:cNvSpPr txBox="1">
            <a:spLocks/>
          </p:cNvSpPr>
          <p:nvPr/>
        </p:nvSpPr>
        <p:spPr>
          <a:xfrm>
            <a:off x="1370360" y="3203656"/>
            <a:ext cx="1593597" cy="58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AC0583-EF8B-95EC-7621-6356F14ECE37}"/>
              </a:ext>
            </a:extLst>
          </p:cNvPr>
          <p:cNvSpPr/>
          <p:nvPr/>
        </p:nvSpPr>
        <p:spPr>
          <a:xfrm>
            <a:off x="838198" y="3192905"/>
            <a:ext cx="8166251" cy="332715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omputer code with numbers and text&#10;&#10;Description automatically generated">
            <a:extLst>
              <a:ext uri="{FF2B5EF4-FFF2-40B4-BE49-F238E27FC236}">
                <a16:creationId xmlns:a16="http://schemas.microsoft.com/office/drawing/2014/main" id="{29F991A5-A42A-52D4-8951-5EEB4E1AA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0" y="3908193"/>
            <a:ext cx="6573167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504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E32BC-7364-7323-D267-0BFDBADF6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6C41AC-58BC-21FF-D15A-5D14469F7922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13FBB-4498-D135-2451-53C40B65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8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A5FBEA1B-4A3A-5BB5-B5D0-83EBFEB92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23F7D2DB-4FDA-B7C2-BF23-4A42BC2489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5696"/>
            <a:ext cx="3021016" cy="1473304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304E73-FF5E-F04B-9880-8EF99BD29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216" y="1955696"/>
            <a:ext cx="7494584" cy="383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98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02646-8A8E-B1E7-A90D-737EE4E1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B9D4D-FEAE-3B48-DB6E-15811EE2F806}"/>
              </a:ext>
            </a:extLst>
          </p:cNvPr>
          <p:cNvSpPr/>
          <p:nvPr/>
        </p:nvSpPr>
        <p:spPr>
          <a:xfrm>
            <a:off x="838199" y="539646"/>
            <a:ext cx="10515599" cy="2664009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5FD57-FF3F-586C-E17F-4CB829FF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5641-D7C9-2D86-F5C5-66D5CE59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8"/>
            <a:ext cx="10515600" cy="2235837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Which channel helped to bring more gross sales in the fiscal year 2021 and the percentage of contribution? The final output contains these fields,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channel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gross_sales_mln</a:t>
            </a:r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		percentage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45419804-4F5B-C906-C8BE-C28358DB6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157AA3-BD82-59BC-C0BD-AB5BC3594405}"/>
              </a:ext>
            </a:extLst>
          </p:cNvPr>
          <p:cNvSpPr txBox="1">
            <a:spLocks/>
          </p:cNvSpPr>
          <p:nvPr/>
        </p:nvSpPr>
        <p:spPr>
          <a:xfrm>
            <a:off x="1370360" y="3429000"/>
            <a:ext cx="1593597" cy="58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AD11DC-FD0D-B864-6555-A470F029FD00}"/>
              </a:ext>
            </a:extLst>
          </p:cNvPr>
          <p:cNvSpPr/>
          <p:nvPr/>
        </p:nvSpPr>
        <p:spPr>
          <a:xfrm>
            <a:off x="838198" y="3428999"/>
            <a:ext cx="8166251" cy="3328883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8204FF8-5BAE-36F8-DDCE-B72D59775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96" y="4011863"/>
            <a:ext cx="7544853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12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0D27A-1212-E747-8F6B-74AB166F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E2BF60-DC48-D40A-CAC8-FF41E2113764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F137-524B-732E-3EC3-ACC918B3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9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344282E-9871-F021-0C53-DC8AA3EE1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4393DB7-7CD9-98A0-B615-6E2D153E59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199" y="1604461"/>
            <a:ext cx="4078574" cy="125378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1A66FB-BBAE-7363-4CE2-8BBE06442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6" y="3160028"/>
            <a:ext cx="4973805" cy="30169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466B57-2840-8200-07BD-82DA01B67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486" y="3160028"/>
            <a:ext cx="5116314" cy="294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00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10114-6DC5-7701-ECDD-4F8E7E2D6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D940A6-E5F5-BEC8-481E-94B60EE84CCC}"/>
              </a:ext>
            </a:extLst>
          </p:cNvPr>
          <p:cNvSpPr/>
          <p:nvPr/>
        </p:nvSpPr>
        <p:spPr>
          <a:xfrm>
            <a:off x="838199" y="539646"/>
            <a:ext cx="10515599" cy="236844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E07E5-C43D-D099-33DB-F3C58C6C4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F61E-E55D-8854-A056-95B4E457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967819"/>
            <a:ext cx="10515600" cy="1940274"/>
          </a:xfrm>
        </p:spPr>
        <p:txBody>
          <a:bodyPr>
            <a:noAutofit/>
          </a:bodyPr>
          <a:lstStyle/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Get the Top 3 products in each division that have a high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total_sold_quantity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in the 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fiscal_year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 2021? The final output contains these fields,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division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chemeClr val="bg1"/>
                </a:solidFill>
                <a:latin typeface="Arial" panose="020B0604020202020204" pitchFamily="34" charset="0"/>
              </a:rPr>
              <a:t>		</a:t>
            </a:r>
            <a:r>
              <a:rPr lang="en-US" sz="1800" b="0" i="0" u="none" strike="noStrike" baseline="0" dirty="0" err="1">
                <a:solidFill>
                  <a:schemeClr val="bg1"/>
                </a:solidFill>
                <a:latin typeface="Arial" panose="020B0604020202020204" pitchFamily="34" charset="0"/>
              </a:rPr>
              <a:t>product_code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F8BF4698-3E5D-43FD-FB2B-AC91DEF09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B178C51-8702-4A88-62BF-70FFEF0ACA07}"/>
              </a:ext>
            </a:extLst>
          </p:cNvPr>
          <p:cNvSpPr txBox="1">
            <a:spLocks/>
          </p:cNvSpPr>
          <p:nvPr/>
        </p:nvSpPr>
        <p:spPr>
          <a:xfrm>
            <a:off x="1370360" y="3192100"/>
            <a:ext cx="1593597" cy="582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E873D0-E360-382A-FB56-FC132E042DF6}"/>
              </a:ext>
            </a:extLst>
          </p:cNvPr>
          <p:cNvSpPr/>
          <p:nvPr/>
        </p:nvSpPr>
        <p:spPr>
          <a:xfrm>
            <a:off x="838198" y="3082615"/>
            <a:ext cx="8166251" cy="3235739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C21C647-46EB-BBE4-2F48-3051D7FCB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60" y="3774963"/>
            <a:ext cx="696374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95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0D0BA-8840-AC6F-FAAC-A7424D5DC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32B92E-43FC-F5F5-5FDC-2F3478772BA5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8A14C-2FBA-7871-98D1-9408328C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10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268B4072-81BC-8AF3-D811-9C2A5C3F6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42014D9-BD02-0F73-1B23-31B91361F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955696"/>
            <a:ext cx="4318416" cy="1543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41EDE7-BCCF-9773-0F72-83F6EFD4B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292" y="2605088"/>
            <a:ext cx="5702507" cy="30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19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87E52-D9AE-9E99-A62C-6035ECE16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7B4E87-C5D4-03CD-69DE-31E0072C8BA6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08A9A-3553-3E6F-C03F-9A9311C4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10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2F30105E-3B5D-BA90-D4F1-93FD614CC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3E4DA-0E33-7963-2026-C6AE70AB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852" y="1690687"/>
            <a:ext cx="5144948" cy="3086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F3F2F6-DCE8-6FF6-B9DF-E09B726F9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9000"/>
            <a:ext cx="5226519" cy="288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7E32A-23DA-5AA3-8AB1-DAEF4C78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Two bussiness people working at a table">
            <a:extLst>
              <a:ext uri="{FF2B5EF4-FFF2-40B4-BE49-F238E27FC236}">
                <a16:creationId xmlns:a16="http://schemas.microsoft.com/office/drawing/2014/main" id="{19CA0F5E-7E1E-C421-E565-2928B4844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26A14-E87A-3D4C-6784-86FFA7098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Data Set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47BB-C5B4-9AF4-D929-9DE59FC59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6207177" cy="3742762"/>
          </a:xfrm>
        </p:spPr>
        <p:txBody>
          <a:bodyPr>
            <a:normAutofit/>
          </a:bodyPr>
          <a:lstStyle/>
          <a:p>
            <a:r>
              <a:rPr lang="en-US" sz="1600" dirty="0"/>
              <a:t>The dataset comprises 6 main tables detailing various aspects of </a:t>
            </a:r>
            <a:r>
              <a:rPr lang="en-US" sz="1600" dirty="0" err="1"/>
              <a:t>Atliq</a:t>
            </a:r>
            <a:r>
              <a:rPr lang="en-US" sz="1600" dirty="0"/>
              <a:t> </a:t>
            </a:r>
            <a:r>
              <a:rPr lang="en-US" sz="1600" dirty="0" err="1"/>
              <a:t>Hardwares</a:t>
            </a:r>
            <a:r>
              <a:rPr lang="en-US" sz="1600" dirty="0"/>
              <a:t>' business operations.</a:t>
            </a:r>
          </a:p>
          <a:p>
            <a:r>
              <a:rPr lang="en-US" sz="1600" b="1" dirty="0"/>
              <a:t>Customer Insights: </a:t>
            </a:r>
            <a:r>
              <a:rPr lang="en-US" sz="1600" dirty="0"/>
              <a:t>Details customer platforms, sales channels, and regions (</a:t>
            </a:r>
            <a:r>
              <a:rPr lang="en-US" sz="1600" dirty="0" err="1"/>
              <a:t>dim_customer</a:t>
            </a:r>
            <a:r>
              <a:rPr lang="en-US" sz="1600" dirty="0"/>
              <a:t>).</a:t>
            </a:r>
          </a:p>
          <a:p>
            <a:r>
              <a:rPr lang="en-US" sz="1600" b="1" dirty="0"/>
              <a:t>Product Data: </a:t>
            </a:r>
            <a:r>
              <a:rPr lang="en-US" sz="1600" dirty="0"/>
              <a:t>Categorizes products by division, segment, and variants (</a:t>
            </a:r>
            <a:r>
              <a:rPr lang="en-US" sz="1600" dirty="0" err="1"/>
              <a:t>dim_product</a:t>
            </a:r>
            <a:r>
              <a:rPr lang="en-US" sz="1600" dirty="0"/>
              <a:t>).</a:t>
            </a:r>
          </a:p>
          <a:p>
            <a:r>
              <a:rPr lang="en-US" sz="1600" b="1" dirty="0"/>
              <a:t>Financial Metrics: </a:t>
            </a:r>
            <a:r>
              <a:rPr lang="en-US" sz="1600" dirty="0"/>
              <a:t>Covers gross prices, manufacturing costs, and pre-invoice deductions.</a:t>
            </a:r>
          </a:p>
          <a:p>
            <a:r>
              <a:rPr lang="en-US" sz="1600" b="1" dirty="0"/>
              <a:t>Sales Performance: </a:t>
            </a:r>
            <a:r>
              <a:rPr lang="en-US" sz="1600" dirty="0"/>
              <a:t>Tracks monthly sales by product and customer (</a:t>
            </a:r>
            <a:r>
              <a:rPr lang="en-US" sz="1600" dirty="0" err="1"/>
              <a:t>fact_sales_monthly</a:t>
            </a:r>
            <a:r>
              <a:rPr lang="en-US" sz="1600" dirty="0"/>
              <a:t>).</a:t>
            </a:r>
          </a:p>
          <a:p>
            <a:r>
              <a:rPr lang="en-US" sz="1600" dirty="0"/>
              <a:t>The dataset spans fiscal years 2020 and 2021, facilitating both historical and comparative analysis.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25A7D7C2-967E-C8C7-3151-4D3C62226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49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4E28A0-F8F2-4190-AC08-73EF5A051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0457F-356B-1C8C-CF8F-3A907118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892" y="1122363"/>
            <a:ext cx="752410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21AE7621-F1E3-040C-1572-321AA9590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700" y="2807110"/>
            <a:ext cx="1075860" cy="1075860"/>
          </a:xfrm>
          <a:prstGeom prst="rect">
            <a:avLst/>
          </a:prstGeom>
        </p:spPr>
      </p:pic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0540CA94-F1F6-4B1C-A6FC-1C80BE54A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11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87F0F-FBFD-A608-D477-02443D40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map of the world&#10;&#10;Description automatically generated">
            <a:extLst>
              <a:ext uri="{FF2B5EF4-FFF2-40B4-BE49-F238E27FC236}">
                <a16:creationId xmlns:a16="http://schemas.microsoft.com/office/drawing/2014/main" id="{3856A0E5-4AA2-BF10-1C10-E50079011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D09EA-9D81-7524-E30C-07B5B4CB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8377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 err="1"/>
              <a:t>Atliq</a:t>
            </a:r>
            <a:r>
              <a:rPr lang="en-US" sz="3700" dirty="0"/>
              <a:t> </a:t>
            </a:r>
            <a:r>
              <a:rPr lang="en-US" sz="3700" dirty="0" err="1"/>
              <a:t>Hardwares</a:t>
            </a:r>
            <a:r>
              <a:rPr lang="en-US" sz="3700" dirty="0"/>
              <a:t> – Market &amp; Customers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AEF023-B5F0-AC11-0568-BC9CEAB31EFA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Total 74 customers spanned around 27 countries. </a:t>
            </a:r>
          </a:p>
          <a:p>
            <a:r>
              <a:rPr lang="en-US" sz="2000" b="1" dirty="0"/>
              <a:t>Asia Pacific (APAC)</a:t>
            </a:r>
            <a:endParaRPr lang="en-US" sz="2000" b="1"/>
          </a:p>
          <a:p>
            <a:r>
              <a:rPr lang="en-US" sz="2000" b="1" dirty="0"/>
              <a:t>Europe (EU)</a:t>
            </a:r>
            <a:endParaRPr lang="en-US" sz="2000" b="1"/>
          </a:p>
          <a:p>
            <a:r>
              <a:rPr lang="en-US" sz="2000" b="1" dirty="0"/>
              <a:t>North America (NA)</a:t>
            </a:r>
            <a:endParaRPr lang="en-US" sz="2000" b="1"/>
          </a:p>
          <a:p>
            <a:r>
              <a:rPr lang="en-US" sz="2000" b="1" dirty="0"/>
              <a:t>Latin America (LATAM)</a:t>
            </a:r>
            <a:endParaRPr lang="en-US" sz="2000" b="1"/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91861911-952E-799D-FE0D-17A95E065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7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rdboard boxes on conveyor belt">
            <a:extLst>
              <a:ext uri="{FF2B5EF4-FFF2-40B4-BE49-F238E27FC236}">
                <a16:creationId xmlns:a16="http://schemas.microsoft.com/office/drawing/2014/main" id="{A8EA1E0E-D6EB-D5CB-1111-F4F5C926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B1045-4C8D-F689-5C64-8C960471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38534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 err="1"/>
              <a:t>Atliq</a:t>
            </a:r>
            <a:r>
              <a:rPr lang="en-US" sz="3700" dirty="0"/>
              <a:t> </a:t>
            </a:r>
            <a:r>
              <a:rPr lang="en-US" sz="3700" dirty="0" err="1"/>
              <a:t>Hardwares</a:t>
            </a:r>
            <a:r>
              <a:rPr lang="en-US" sz="3700" dirty="0"/>
              <a:t> – Market &amp; Customers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89B44D-7D02-0291-6864-469040988A20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5772462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600" dirty="0"/>
              <a:t>Sales Platforms are</a:t>
            </a:r>
          </a:p>
          <a:p>
            <a:r>
              <a:rPr lang="en-US" sz="1600" b="1" dirty="0"/>
              <a:t>Brick &amp; Mortar (Physical store/location)</a:t>
            </a:r>
          </a:p>
          <a:p>
            <a:r>
              <a:rPr lang="en-US" sz="1600" b="1" dirty="0"/>
              <a:t>E-Commerce (Online)</a:t>
            </a:r>
          </a:p>
          <a:p>
            <a:pPr marL="0"/>
            <a:endParaRPr lang="en-US" sz="1600" b="1" dirty="0"/>
          </a:p>
          <a:p>
            <a:pPr marL="0"/>
            <a:r>
              <a:rPr lang="en-US" sz="1600" dirty="0"/>
              <a:t>Channels used for distribution are</a:t>
            </a:r>
          </a:p>
          <a:p>
            <a:r>
              <a:rPr lang="en-US" sz="1600" b="1" dirty="0"/>
              <a:t>Retailers </a:t>
            </a:r>
            <a:r>
              <a:rPr lang="en-US" sz="1600" dirty="0"/>
              <a:t>(Physical or online stores that sell products to consumers)</a:t>
            </a:r>
          </a:p>
          <a:p>
            <a:r>
              <a:rPr lang="en-US" sz="1600" b="1" dirty="0"/>
              <a:t>Direct </a:t>
            </a:r>
            <a:r>
              <a:rPr lang="en-US" sz="1600" dirty="0"/>
              <a:t>(Sales made directly to consumers through a company's website or other direct means)</a:t>
            </a:r>
          </a:p>
          <a:p>
            <a:r>
              <a:rPr lang="en-US" sz="1600" b="1" dirty="0"/>
              <a:t>Distributors </a:t>
            </a:r>
            <a:r>
              <a:rPr lang="en-US" sz="1600" dirty="0"/>
              <a:t>(Intermediaries or middlemen between the manufacturer and retailer or end consumers.)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941DF676-D6DA-C422-0652-4389EC633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6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F4E3A-55E8-CD0A-5545-A4D0F8815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Illuminated server room panel">
            <a:extLst>
              <a:ext uri="{FF2B5EF4-FFF2-40B4-BE49-F238E27FC236}">
                <a16:creationId xmlns:a16="http://schemas.microsoft.com/office/drawing/2014/main" id="{EC02EDD1-CE02-1690-2D41-46CF4EB2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49CC-EE54-8E48-DF94-8C57EF72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/>
              <a:t>Atliq</a:t>
            </a:r>
            <a:r>
              <a:rPr lang="en-US" sz="4000" dirty="0"/>
              <a:t> </a:t>
            </a:r>
            <a:r>
              <a:rPr lang="en-US" sz="4000" dirty="0" err="1"/>
              <a:t>Hardwares</a:t>
            </a:r>
            <a:r>
              <a:rPr lang="en-US" sz="4000" dirty="0"/>
              <a:t> – Products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617A1D7-08DC-2950-D8C2-3448AD423853}"/>
              </a:ext>
            </a:extLst>
          </p:cNvPr>
          <p:cNvSpPr txBox="1">
            <a:spLocks/>
          </p:cNvSpPr>
          <p:nvPr/>
        </p:nvSpPr>
        <p:spPr>
          <a:xfrm>
            <a:off x="838200" y="2434201"/>
            <a:ext cx="5397708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sz="1600" dirty="0"/>
              <a:t>397 Products ranges in the below segments </a:t>
            </a:r>
          </a:p>
          <a:p>
            <a:r>
              <a:rPr lang="en-US" sz="1600" b="1" dirty="0"/>
              <a:t>Peripherals</a:t>
            </a:r>
            <a:r>
              <a:rPr lang="en-US" sz="1600" dirty="0"/>
              <a:t> (keyboard, mouse, monitor, etc.)</a:t>
            </a:r>
          </a:p>
          <a:p>
            <a:r>
              <a:rPr lang="en-US" sz="1600" b="1" dirty="0"/>
              <a:t>Accessories</a:t>
            </a:r>
            <a:r>
              <a:rPr lang="en-US" sz="1600" dirty="0"/>
              <a:t> (cases, cooling solutions, power supplies)</a:t>
            </a:r>
          </a:p>
          <a:p>
            <a:r>
              <a:rPr lang="en-US" sz="1600" b="1" dirty="0"/>
              <a:t>Notebook</a:t>
            </a:r>
            <a:r>
              <a:rPr lang="en-US" sz="1600" dirty="0"/>
              <a:t> (laptops)</a:t>
            </a:r>
          </a:p>
          <a:p>
            <a:r>
              <a:rPr lang="en-US" sz="1600" b="1" dirty="0"/>
              <a:t>Desktop</a:t>
            </a:r>
            <a:r>
              <a:rPr lang="en-US" sz="1600" dirty="0"/>
              <a:t> (desktops, all-in-one PCs, etc.)</a:t>
            </a:r>
          </a:p>
          <a:p>
            <a:r>
              <a:rPr lang="en-US" sz="1600" b="1" dirty="0"/>
              <a:t>Storage</a:t>
            </a:r>
            <a:r>
              <a:rPr lang="en-US" sz="1600" dirty="0"/>
              <a:t> (hard disks, SSDs, external storage)</a:t>
            </a:r>
          </a:p>
          <a:p>
            <a:r>
              <a:rPr lang="en-US" sz="1600" b="1" dirty="0"/>
              <a:t>Networking</a:t>
            </a:r>
            <a:r>
              <a:rPr lang="en-US" sz="1600" dirty="0"/>
              <a:t> (routers, switches, modems, etc.)</a:t>
            </a:r>
          </a:p>
          <a:p>
            <a:pPr marL="0"/>
            <a:endParaRPr lang="en-US" sz="1600" dirty="0"/>
          </a:p>
          <a:p>
            <a:r>
              <a:rPr lang="en-US" sz="1600" dirty="0"/>
              <a:t>The products categorized into different variants too such as </a:t>
            </a:r>
            <a:r>
              <a:rPr lang="en-US" sz="1600" b="1" dirty="0"/>
              <a:t>Standard</a:t>
            </a:r>
            <a:r>
              <a:rPr lang="en-US" sz="1600" dirty="0"/>
              <a:t>, </a:t>
            </a:r>
            <a:r>
              <a:rPr lang="en-US" sz="1600" b="1" dirty="0"/>
              <a:t>Plus</a:t>
            </a:r>
            <a:r>
              <a:rPr lang="en-US" sz="1600" dirty="0"/>
              <a:t>, </a:t>
            </a:r>
            <a:r>
              <a:rPr lang="en-US" sz="1600" b="1" dirty="0"/>
              <a:t>Premium</a:t>
            </a:r>
            <a:r>
              <a:rPr lang="en-US" sz="1600" dirty="0"/>
              <a:t> that represent different versions of the same product.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899D2E5C-5DE8-97B1-B2DE-08A48BF52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03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9681A-46CA-006C-17C4-417A246DC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Ad-Hoc Requests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2B3D680-B470-E03A-B6A7-A8F560795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452509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0B0D91EF-AD74-92D5-C56B-6646ACDA3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7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B1A45F-B5AE-A8E3-B628-657DD108FFFC}"/>
              </a:ext>
            </a:extLst>
          </p:cNvPr>
          <p:cNvSpPr/>
          <p:nvPr/>
        </p:nvSpPr>
        <p:spPr>
          <a:xfrm>
            <a:off x="838199" y="3429000"/>
            <a:ext cx="8184629" cy="223728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078CBC-4465-2490-A134-8F9DA7EAE228}"/>
              </a:ext>
            </a:extLst>
          </p:cNvPr>
          <p:cNvSpPr/>
          <p:nvPr/>
        </p:nvSpPr>
        <p:spPr>
          <a:xfrm>
            <a:off x="838199" y="539646"/>
            <a:ext cx="10829143" cy="212860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050AA-6C74-5B55-79AF-4C3C627D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Request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B12B-6225-B8FC-5EF9-08E7C2022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541"/>
            <a:ext cx="10515600" cy="120670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Provide the list of markets in which customer "</a:t>
            </a:r>
            <a:r>
              <a:rPr lang="en-US" dirty="0" err="1">
                <a:solidFill>
                  <a:schemeClr val="bg1"/>
                </a:solidFill>
              </a:rPr>
              <a:t>Atliq</a:t>
            </a:r>
            <a:r>
              <a:rPr lang="en-US" dirty="0">
                <a:solidFill>
                  <a:schemeClr val="bg1"/>
                </a:solidFill>
              </a:rPr>
              <a:t> Exclusive" operates its business in the APAC region.</a:t>
            </a:r>
          </a:p>
        </p:txBody>
      </p:sp>
      <p:pic>
        <p:nvPicPr>
          <p:cNvPr id="4" name="Picture 3" descr="A close up of words&#10;&#10;Description automatically generated">
            <a:extLst>
              <a:ext uri="{FF2B5EF4-FFF2-40B4-BE49-F238E27FC236}">
                <a16:creationId xmlns:a16="http://schemas.microsoft.com/office/drawing/2014/main" id="{7B2F8BE1-5F6F-84C0-F931-07B1D7835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24" y="4315273"/>
            <a:ext cx="7621777" cy="984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E3B57AC-06C1-E09B-92D0-0274F5DB3E88}"/>
              </a:ext>
            </a:extLst>
          </p:cNvPr>
          <p:cNvSpPr txBox="1">
            <a:spLocks/>
          </p:cNvSpPr>
          <p:nvPr/>
        </p:nvSpPr>
        <p:spPr>
          <a:xfrm>
            <a:off x="1119623" y="3338512"/>
            <a:ext cx="10234175" cy="798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SQL Query</a:t>
            </a:r>
          </a:p>
        </p:txBody>
      </p:sp>
      <p:pic>
        <p:nvPicPr>
          <p:cNvPr id="9" name="Picture 8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D2DF6766-E9EF-6BAF-92A6-750BECFC5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82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E1516C-8114-7A45-0131-78D8B1491F64}"/>
              </a:ext>
            </a:extLst>
          </p:cNvPr>
          <p:cNvSpPr/>
          <p:nvPr/>
        </p:nvSpPr>
        <p:spPr>
          <a:xfrm>
            <a:off x="838200" y="539646"/>
            <a:ext cx="10515600" cy="927478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D4DEA-2AE6-04AC-E892-C7820B70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212" y="365125"/>
            <a:ext cx="1015458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 – 1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E024AC6-F6FB-1443-8517-27B191DE59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13155"/>
            <a:ext cx="2350261" cy="3077721"/>
          </a:xfrm>
        </p:spPr>
      </p:pic>
      <p:pic>
        <p:nvPicPr>
          <p:cNvPr id="8" name="Content Placeholder 7" descr="A map of the world&#10;&#10;Description automatically generated">
            <a:extLst>
              <a:ext uri="{FF2B5EF4-FFF2-40B4-BE49-F238E27FC236}">
                <a16:creationId xmlns:a16="http://schemas.microsoft.com/office/drawing/2014/main" id="{1248A08D-31EB-2934-84A6-14C0A4401C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05" y="1908676"/>
            <a:ext cx="7246495" cy="3886677"/>
          </a:xfrm>
        </p:spPr>
      </p:pic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CF6F2C4-60C5-0398-85B8-695C91702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39" y="100117"/>
            <a:ext cx="719961" cy="7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132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920</Words>
  <Application>Microsoft Office PowerPoint</Application>
  <PresentationFormat>Widescreen</PresentationFormat>
  <Paragraphs>135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Arial Black</vt:lpstr>
      <vt:lpstr>Office Theme</vt:lpstr>
      <vt:lpstr>Consumer Goods Ad-Hoc Insights </vt:lpstr>
      <vt:lpstr>Problem Statement</vt:lpstr>
      <vt:lpstr>Data Set Overview</vt:lpstr>
      <vt:lpstr>Atliq Hardwares – Market &amp; Customers</vt:lpstr>
      <vt:lpstr>Atliq Hardwares – Market &amp; Customers</vt:lpstr>
      <vt:lpstr>Atliq Hardwares – Products</vt:lpstr>
      <vt:lpstr>Ad-Hoc Requests</vt:lpstr>
      <vt:lpstr>Ad-Hoc Request 1</vt:lpstr>
      <vt:lpstr>Solution – 1</vt:lpstr>
      <vt:lpstr>Ad-Hoc Request 2</vt:lpstr>
      <vt:lpstr>Solution – 2</vt:lpstr>
      <vt:lpstr>Ad-Hoc Request 3</vt:lpstr>
      <vt:lpstr>Solution – 3</vt:lpstr>
      <vt:lpstr>Ad-Hoc Request 4</vt:lpstr>
      <vt:lpstr>Ad-Hoc Request 4</vt:lpstr>
      <vt:lpstr>Solution – 4</vt:lpstr>
      <vt:lpstr>Ad-Hoc Request 5</vt:lpstr>
      <vt:lpstr>Solution – 5</vt:lpstr>
      <vt:lpstr>Ad-Hoc Request 6</vt:lpstr>
      <vt:lpstr>Solution – 6</vt:lpstr>
      <vt:lpstr>Ad-Hoc Request 7</vt:lpstr>
      <vt:lpstr>Solution – 7</vt:lpstr>
      <vt:lpstr>Ad-Hoc Request 8</vt:lpstr>
      <vt:lpstr>Solution – 8</vt:lpstr>
      <vt:lpstr>Ad-Hoc Request 9</vt:lpstr>
      <vt:lpstr>Solution – 9</vt:lpstr>
      <vt:lpstr>Ad-Hoc Request 10</vt:lpstr>
      <vt:lpstr>Solution – 10</vt:lpstr>
      <vt:lpstr>Solution –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SafiyaFarsana np</dc:creator>
  <cp:lastModifiedBy>SafiyaFarsana np</cp:lastModifiedBy>
  <cp:revision>27</cp:revision>
  <dcterms:created xsi:type="dcterms:W3CDTF">2025-01-20T21:00:25Z</dcterms:created>
  <dcterms:modified xsi:type="dcterms:W3CDTF">2025-02-02T19:50:15Z</dcterms:modified>
</cp:coreProperties>
</file>