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3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4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9.xml" ContentType="application/vnd.openxmlformats-officedocument.themeOverr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10.xml" ContentType="application/vnd.openxmlformats-officedocument.themeOverr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11.xml" ContentType="application/vnd.openxmlformats-officedocument.themeOverr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12.xml" ContentType="application/vnd.openxmlformats-officedocument.themeOverr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13.xml" ContentType="application/vnd.openxmlformats-officedocument.themeOverr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14.xml" ContentType="application/vnd.openxmlformats-officedocument.themeOverr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heme/themeOverride15.xml" ContentType="application/vnd.openxmlformats-officedocument.themeOverr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heme/themeOverride16.xml" ContentType="application/vnd.openxmlformats-officedocument.themeOverr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9"/>
  </p:notesMasterIdLst>
  <p:sldIdLst>
    <p:sldId id="294" r:id="rId2"/>
    <p:sldId id="256" r:id="rId3"/>
    <p:sldId id="289" r:id="rId4"/>
    <p:sldId id="258" r:id="rId5"/>
    <p:sldId id="259" r:id="rId6"/>
    <p:sldId id="261" r:id="rId7"/>
    <p:sldId id="290" r:id="rId8"/>
    <p:sldId id="264" r:id="rId9"/>
    <p:sldId id="285" r:id="rId10"/>
    <p:sldId id="295" r:id="rId11"/>
    <p:sldId id="266" r:id="rId12"/>
    <p:sldId id="267" r:id="rId13"/>
    <p:sldId id="268" r:id="rId14"/>
    <p:sldId id="270" r:id="rId15"/>
    <p:sldId id="275" r:id="rId16"/>
    <p:sldId id="298" r:id="rId17"/>
    <p:sldId id="272" r:id="rId18"/>
    <p:sldId id="274" r:id="rId19"/>
    <p:sldId id="296" r:id="rId20"/>
    <p:sldId id="273" r:id="rId21"/>
    <p:sldId id="271" r:id="rId22"/>
    <p:sldId id="297" r:id="rId23"/>
    <p:sldId id="276" r:id="rId24"/>
    <p:sldId id="277" r:id="rId25"/>
    <p:sldId id="279" r:id="rId26"/>
    <p:sldId id="278" r:id="rId27"/>
    <p:sldId id="280" r:id="rId28"/>
    <p:sldId id="281" r:id="rId29"/>
    <p:sldId id="282" r:id="rId30"/>
    <p:sldId id="284" r:id="rId31"/>
    <p:sldId id="283" r:id="rId32"/>
    <p:sldId id="286" r:id="rId33"/>
    <p:sldId id="287" r:id="rId34"/>
    <p:sldId id="288" r:id="rId35"/>
    <p:sldId id="292" r:id="rId36"/>
    <p:sldId id="291" r:id="rId37"/>
    <p:sldId id="2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Contents" id="{412DB858-921A-4D7C-BE26-996DE85CD508}">
          <p14:sldIdLst>
            <p14:sldId id="294"/>
            <p14:sldId id="256"/>
          </p14:sldIdLst>
        </p14:section>
        <p14:section name="Intro Slides" id="{10D91761-27D0-43E8-B8DE-836AB5D97735}">
          <p14:sldIdLst>
            <p14:sldId id="289"/>
            <p14:sldId id="258"/>
            <p14:sldId id="259"/>
            <p14:sldId id="261"/>
            <p14:sldId id="290"/>
          </p14:sldIdLst>
        </p14:section>
        <p14:section name="Analysis &amp; Insights" id="{54812A2B-DB5B-42C8-87BC-8CB7BABC7F2A}">
          <p14:sldIdLst>
            <p14:sldId id="264"/>
            <p14:sldId id="285"/>
            <p14:sldId id="295"/>
            <p14:sldId id="266"/>
            <p14:sldId id="267"/>
            <p14:sldId id="268"/>
            <p14:sldId id="270"/>
            <p14:sldId id="275"/>
            <p14:sldId id="298"/>
            <p14:sldId id="272"/>
            <p14:sldId id="274"/>
            <p14:sldId id="296"/>
            <p14:sldId id="273"/>
            <p14:sldId id="271"/>
            <p14:sldId id="297"/>
            <p14:sldId id="276"/>
            <p14:sldId id="277"/>
            <p14:sldId id="279"/>
            <p14:sldId id="278"/>
            <p14:sldId id="280"/>
            <p14:sldId id="281"/>
            <p14:sldId id="282"/>
            <p14:sldId id="284"/>
            <p14:sldId id="283"/>
            <p14:sldId id="286"/>
            <p14:sldId id="287"/>
            <p14:sldId id="288"/>
          </p14:sldIdLst>
        </p14:section>
        <p14:section name="Recommendations" id="{2528A9DC-5879-4187-BA35-4C30613C2902}">
          <p14:sldIdLst>
            <p14:sldId id="292"/>
            <p14:sldId id="291"/>
          </p14:sldIdLst>
        </p14:section>
        <p14:section name="Thank you slide" id="{6703F27C-9FAE-42BA-B8A8-ABB39856A798}">
          <p14:sldIdLst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B71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.%20Data%20Analytics%20Courses,%20Files%20&amp;%20Projects\2.%20Code%20Basics%20Resume%20challenge\C8_Provide%20Insights%20to%20the%20Product%20Strategy%20Team%20in%20the%20Banking%20Domain\SOLUTION\Working%20file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.%20Data%20Analytics%20Courses,%20Files%20&amp;%20Projects\2.%20Code%20Basics%20Resume%20challenge\C8_Provide%20Insights%20to%20the%20Product%20Strategy%20Team%20in%20the%20Banking%20Domain\SOLUTION\Working%20file%20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.%20Data%20Analytics%20Courses,%20Files%20&amp;%20Projects\2.%20Code%20Basics%20Resume%20challenge\C8_Provide%20Insights%20to%20the%20Product%20Strategy%20Team%20in%20the%20Banking%20Domain\SOLUTION\Working%20file%202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.%20Data%20Analytics%20Courses,%20Files%20&amp;%20Projects\2.%20Code%20Basics%20Resume%20challenge\C8_Provide%20Insights%20to%20the%20Product%20Strategy%20Team%20in%20the%20Banking%20Domain\SOLUTION\Working%20file%202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.%20Data%20Analytics%20Courses,%20Files%20&amp;%20Projects\2.%20Code%20Basics%20Resume%20challenge\C8_Provide%20Insights%20to%20the%20Product%20Strategy%20Team%20in%20the%20Banking%20Domain\SOLUTION\Working%20file%202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.%20Data%20Analytics%20Courses,%20Files%20&amp;%20Projects\2.%20Code%20Basics%20Resume%20challenge\C8_Provide%20Insights%20to%20the%20Product%20Strategy%20Team%20in%20the%20Banking%20Domain\SOLUTION\Working%20file%202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.%20Data%20Analytics%20Courses,%20Files%20&amp;%20Projects\2.%20Code%20Basics%20Resume%20challenge\C8_Provide%20Insights%20to%20the%20Product%20Strategy%20Team%20in%20the%20Banking%20Domain\SOLUTION\Working%20file%202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.%20Data%20Analytics%20Courses,%20Files%20&amp;%20Projects\2.%20Code%20Basics%20Resume%20challenge\C8_Provide%20Insights%20to%20the%20Product%20Strategy%20Team%20in%20the%20Banking%20Domain\SOLUTION\Working%20file%202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.%20Data%20Analytics%20Courses,%20Files%20&amp;%20Projects\2.%20Code%20Basics%20Resume%20challenge\C8_Provide%20Insights%20to%20the%20Product%20Strategy%20Team%20in%20the%20Banking%20Domain\SOLUTION\Working%20file%202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.%20Data%20Analytics%20Courses,%20Files%20&amp;%20Projects\2.%20Code%20Basics%20Resume%20challenge\C8_Provide%20Insights%20to%20the%20Product%20Strategy%20Team%20in%20the%20Banking%20Domain\SOLUTION\Working%20file%202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.%20Data%20Analytics%20Courses,%20Files%20&amp;%20Projects\2.%20Code%20Basics%20Resume%20challenge\C8_Provide%20Insights%20to%20the%20Product%20Strategy%20Team%20in%20the%20Banking%20Domain\SOLUTION\Working%20file%202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.%20Data%20Analytics%20Courses,%20Files%20&amp;%20Projects\2.%20Code%20Basics%20Resume%20challenge\C8_Provide%20Insights%20to%20the%20Product%20Strategy%20Team%20in%20the%20Banking%20Domain\SOLUTION\Working%20file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.%20Data%20Analytics%20Courses,%20Files%20&amp;%20Projects\2.%20Code%20Basics%20Resume%20challenge\C8_Provide%20Insights%20to%20the%20Product%20Strategy%20Team%20in%20the%20Banking%20Domain\SOLUTION\Working%20file%202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.%20Data%20Analytics%20Courses,%20Files%20&amp;%20Projects\2.%20Code%20Basics%20Resume%20challenge\C8_Provide%20Insights%20to%20the%20Product%20Strategy%20Team%20in%20the%20Banking%20Domain\SOLUTION\Working%20file%202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.%20Data%20Analytics%20Courses,%20Files%20&amp;%20Projects\2.%20Code%20Basics%20Resume%20challenge\C8_Provide%20Insights%20to%20the%20Product%20Strategy%20Team%20in%20the%20Banking%20Domain\SOLUTION\Working%20file%202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.%20Data%20Analytics%20Courses,%20Files%20&amp;%20Projects\2.%20Code%20Basics%20Resume%20challenge\C8_Provide%20Insights%20to%20the%20Product%20Strategy%20Team%20in%20the%20Banking%20Domain\SOLUTION\Working%20file%202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.%20Data%20Analytics%20Courses,%20Files%20&amp;%20Projects\2.%20Code%20Basics%20Resume%20challenge\C8_Provide%20Insights%20to%20the%20Product%20Strategy%20Team%20in%20the%20Banking%20Domain\SOLUTION\Working%20file%2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.%20Data%20Analytics%20Courses,%20Files%20&amp;%20Projects\2.%20Code%20Basics%20Resume%20challenge\C8_Provide%20Insights%20to%20the%20Product%20Strategy%20Team%20in%20the%20Banking%20Domain\SOLUTION\Working%20file%2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.%20Data%20Analytics%20Courses,%20Files%20&amp;%20Projects\2.%20Code%20Basics%20Resume%20challenge\C8_Provide%20Insights%20to%20the%20Product%20Strategy%20Team%20in%20the%20Banking%20Domain\SOLUTION\Working%20file%20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.%20Data%20Analytics%20Courses,%20Files%20&amp;%20Projects\2.%20Code%20Basics%20Resume%20challenge\C8_Provide%20Insights%20to%20the%20Product%20Strategy%20Team%20in%20the%20Banking%20Domain\SOLUTION\Working%20file%20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.%20Data%20Analytics%20Courses,%20Files%20&amp;%20Projects\2.%20Code%20Basics%20Resume%20challenge\C8_Provide%20Insights%20to%20the%20Product%20Strategy%20Team%20in%20the%20Banking%20Domain\SOLUTION\Working%20file%20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.%20Data%20Analytics%20Courses,%20Files%20&amp;%20Projects\2.%20Code%20Basics%20Resume%20challenge\C8_Provide%20Insights%20to%20the%20Product%20Strategy%20Team%20in%20the%20Banking%20Domain\SOLUTION\Working%20file%20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2.%20Data%20Analytics%20Courses,%20Files%20&amp;%20Projects\2.%20Code%20Basics%20Resume%20challenge\C8_Provide%20Insights%20to%20the%20Product%20Strategy%20Team%20in%20the%20Banking%20Domain\SOLUTION\Working%20file%20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 file 2.xlsx]Demographic!PivotTable5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No. of Customers by Age Group</a:t>
            </a:r>
          </a:p>
        </c:rich>
      </c:tx>
      <c:layout>
        <c:manualLayout>
          <c:xMode val="edge"/>
          <c:yMode val="edge"/>
          <c:x val="0.38426858513189455"/>
          <c:y val="4.3105348152040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Demographic!$C$3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Demographic!$B$4:$B$8</c:f>
              <c:strCache>
                <c:ptCount val="4"/>
                <c:pt idx="0">
                  <c:v>21-24</c:v>
                </c:pt>
                <c:pt idx="1">
                  <c:v>25-34</c:v>
                </c:pt>
                <c:pt idx="2">
                  <c:v>35-45</c:v>
                </c:pt>
                <c:pt idx="3">
                  <c:v>45+</c:v>
                </c:pt>
              </c:strCache>
            </c:strRef>
          </c:cat>
          <c:val>
            <c:numRef>
              <c:f>Demographic!$C$4:$C$8</c:f>
              <c:numCache>
                <c:formatCode>General</c:formatCode>
                <c:ptCount val="4"/>
                <c:pt idx="0">
                  <c:v>691</c:v>
                </c:pt>
                <c:pt idx="1">
                  <c:v>1498</c:v>
                </c:pt>
                <c:pt idx="2">
                  <c:v>1273</c:v>
                </c:pt>
                <c:pt idx="3">
                  <c:v>538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C5-4FC7-BC15-E8B761D3015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31670431"/>
        <c:axId val="250640639"/>
      </c:barChart>
      <c:catAx>
        <c:axId val="2316704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Age 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640639"/>
        <c:crosses val="autoZero"/>
        <c:auto val="1"/>
        <c:lblAlgn val="ctr"/>
        <c:lblOffset val="100"/>
        <c:noMultiLvlLbl val="0"/>
      </c:catAx>
      <c:valAx>
        <c:axId val="2506406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No. of Cstomers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670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00"/>
              <a:t>AIU categories - Delhi NCR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'Avg Income Utilisation'!$I$105</c:f>
              <c:strCache>
                <c:ptCount val="1"/>
                <c:pt idx="0">
                  <c:v>Delhi NCR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9F2-4B23-98FD-1BBFEC74219C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9F2-4B23-98FD-1BBFEC74219C}"/>
              </c:ext>
            </c:extLst>
          </c:dPt>
          <c:dPt>
            <c:idx val="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9F2-4B23-98FD-1BBFEC74219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9F2-4B23-98FD-1BBFEC74219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'Avg Income Utilisation'!$F$106:$F$109</c:f>
              <c:strCache>
                <c:ptCount val="4"/>
                <c:pt idx="0">
                  <c:v>AIU (below 50%)</c:v>
                </c:pt>
                <c:pt idx="1">
                  <c:v>AIU (50% to 60%)</c:v>
                </c:pt>
                <c:pt idx="2">
                  <c:v>AIU (60% to 70%)</c:v>
                </c:pt>
                <c:pt idx="3">
                  <c:v>AIU (above 70%)</c:v>
                </c:pt>
              </c:strCache>
            </c:strRef>
          </c:cat>
          <c:val>
            <c:numRef>
              <c:f>'Avg Income Utilisation'!$I$106:$I$109</c:f>
              <c:numCache>
                <c:formatCode>0.0%</c:formatCode>
                <c:ptCount val="4"/>
                <c:pt idx="0">
                  <c:v>0.53091397849462363</c:v>
                </c:pt>
                <c:pt idx="1">
                  <c:v>0.34543010752688175</c:v>
                </c:pt>
                <c:pt idx="2">
                  <c:v>0.1196236559139785</c:v>
                </c:pt>
                <c:pt idx="3">
                  <c:v>4.0322580645161289E-3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9F2-4B23-98FD-1BBFEC74219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GB" sz="12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AIU categories - </a:t>
            </a:r>
            <a:r>
              <a:rPr lang="en-GB" sz="1200"/>
              <a:t>Mumbai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'Avg Income Utilisation'!$K$105</c:f>
              <c:strCache>
                <c:ptCount val="1"/>
                <c:pt idx="0">
                  <c:v>Mumbai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6B-4FE4-BDFF-59CAEA6E6B05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26B-4FE4-BDFF-59CAEA6E6B05}"/>
              </c:ext>
            </c:extLst>
          </c:dPt>
          <c:dPt>
            <c:idx val="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26B-4FE4-BDFF-59CAEA6E6B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26B-4FE4-BDFF-59CAEA6E6B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'Avg Income Utilisation'!$F$106:$F$109</c:f>
              <c:strCache>
                <c:ptCount val="4"/>
                <c:pt idx="0">
                  <c:v>AIU (below 50%)</c:v>
                </c:pt>
                <c:pt idx="1">
                  <c:v>AIU (50% to 60%)</c:v>
                </c:pt>
                <c:pt idx="2">
                  <c:v>AIU (60% to 70%)</c:v>
                </c:pt>
                <c:pt idx="3">
                  <c:v>AIU (above 70%)</c:v>
                </c:pt>
              </c:strCache>
            </c:strRef>
          </c:cat>
          <c:val>
            <c:numRef>
              <c:f>'Avg Income Utilisation'!$K$106:$K$109</c:f>
              <c:numCache>
                <c:formatCode>0.0%</c:formatCode>
                <c:ptCount val="4"/>
                <c:pt idx="0">
                  <c:v>0.44619666048237477</c:v>
                </c:pt>
                <c:pt idx="1">
                  <c:v>0.3070500927643785</c:v>
                </c:pt>
                <c:pt idx="2">
                  <c:v>0.17996289424860853</c:v>
                </c:pt>
                <c:pt idx="3">
                  <c:v>6.6790352504638217E-2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26B-4FE4-BDFF-59CAEA6E6B0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No. of Customers Spending more than 70% by Occupation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395-42C5-AF05-6506E3A4CA1B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395-42C5-AF05-6506E3A4CA1B}"/>
              </c:ext>
            </c:extLst>
          </c:dPt>
          <c:dLbls>
            <c:dLbl>
              <c:idx val="0"/>
              <c:layout>
                <c:manualLayout>
                  <c:x val="0.13958005249343833"/>
                  <c:y val="2.508990178621111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395-42C5-AF05-6506E3A4CA1B}"/>
                </c:ext>
              </c:extLst>
            </c:dLbl>
            <c:dLbl>
              <c:idx val="1"/>
              <c:layout>
                <c:manualLayout>
                  <c:x val="-1.2113834085346128E-2"/>
                  <c:y val="-0.1925419773524010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395-42C5-AF05-6506E3A4CA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'Avg Income Utilisation'!$F$12:$F$13</c:f>
              <c:strCache>
                <c:ptCount val="2"/>
                <c:pt idx="0">
                  <c:v>Freelancers</c:v>
                </c:pt>
                <c:pt idx="1">
                  <c:v>Salaried IT employees</c:v>
                </c:pt>
              </c:strCache>
            </c:strRef>
          </c:cat>
          <c:val>
            <c:numRef>
              <c:f>'Avg Income Utilisation'!$G$12:$G$13</c:f>
              <c:numCache>
                <c:formatCode>General</c:formatCode>
                <c:ptCount val="2"/>
                <c:pt idx="0">
                  <c:v>1</c:v>
                </c:pt>
                <c:pt idx="1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95-42C5-AF05-6506E3A4CA1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GB" sz="12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AIU categories - </a:t>
            </a:r>
            <a:r>
              <a:rPr lang="en-US" sz="1200"/>
              <a:t>Salaried IT Employees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'Avg Income Utilisation'!$G$82</c:f>
              <c:strCache>
                <c:ptCount val="1"/>
                <c:pt idx="0">
                  <c:v>Salaried IT Employees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DA-4EEE-8558-08A6C42C8469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DA-4EEE-8558-08A6C42C8469}"/>
              </c:ext>
            </c:extLst>
          </c:dPt>
          <c:dPt>
            <c:idx val="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1DA-4EEE-8558-08A6C42C84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1DA-4EEE-8558-08A6C42C846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'Avg Income Utilisation'!$F$83:$F$86</c:f>
              <c:strCache>
                <c:ptCount val="4"/>
                <c:pt idx="0">
                  <c:v>AIU (below 50%)</c:v>
                </c:pt>
                <c:pt idx="1">
                  <c:v>AIU (50% to 60%)</c:v>
                </c:pt>
                <c:pt idx="2">
                  <c:v>AIU (60% to 70%)</c:v>
                </c:pt>
                <c:pt idx="3">
                  <c:v>AIU (above 70%)</c:v>
                </c:pt>
              </c:strCache>
            </c:strRef>
          </c:cat>
          <c:val>
            <c:numRef>
              <c:f>'Avg Income Utilisation'!$G$83:$G$86</c:f>
              <c:numCache>
                <c:formatCode>0.0%</c:formatCode>
                <c:ptCount val="4"/>
                <c:pt idx="0">
                  <c:v>0.47527047913446679</c:v>
                </c:pt>
                <c:pt idx="1">
                  <c:v>0.28748068006182381</c:v>
                </c:pt>
                <c:pt idx="2">
                  <c:v>0.18006182380216385</c:v>
                </c:pt>
                <c:pt idx="3">
                  <c:v>5.7187017001545597E-2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DA-4EEE-8558-08A6C42C846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AIU categories - F</a:t>
            </a:r>
            <a:r>
              <a:rPr lang="en-US" sz="1200"/>
              <a:t>reelancers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'Avg Income Utilisation'!$I$82</c:f>
              <c:strCache>
                <c:ptCount val="1"/>
                <c:pt idx="0">
                  <c:v>Freelancers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5C0-45DF-9093-42EC665C74BD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5C0-45DF-9093-42EC665C74BD}"/>
              </c:ext>
            </c:extLst>
          </c:dPt>
          <c:dPt>
            <c:idx val="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5C0-45DF-9093-42EC665C74B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5C0-45DF-9093-42EC665C74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'Avg Income Utilisation'!$F$83:$F$86</c:f>
              <c:strCache>
                <c:ptCount val="4"/>
                <c:pt idx="0">
                  <c:v>AIU (below 50%)</c:v>
                </c:pt>
                <c:pt idx="1">
                  <c:v>AIU (50% to 60%)</c:v>
                </c:pt>
                <c:pt idx="2">
                  <c:v>AIU (60% to 70%)</c:v>
                </c:pt>
                <c:pt idx="3">
                  <c:v>AIU (above 70%)</c:v>
                </c:pt>
              </c:strCache>
            </c:strRef>
          </c:cat>
          <c:val>
            <c:numRef>
              <c:f>'Avg Income Utilisation'!$I$83:$I$86</c:f>
              <c:numCache>
                <c:formatCode>0.0%</c:formatCode>
                <c:ptCount val="4"/>
                <c:pt idx="0">
                  <c:v>0.63010204081632648</c:v>
                </c:pt>
                <c:pt idx="1">
                  <c:v>0.29081632653061223</c:v>
                </c:pt>
                <c:pt idx="2">
                  <c:v>7.7806122448979595E-2</c:v>
                </c:pt>
                <c:pt idx="3">
                  <c:v>1.2755102040816326E-3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5C0-45DF-9093-42EC665C74B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 file 2.xlsx]Spending Insights!PivotTable2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Expenditure by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'Spending Insights'!$L$3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'Spending Insights'!$K$4:$K$13</c:f>
              <c:strCache>
                <c:ptCount val="9"/>
                <c:pt idx="0">
                  <c:v>Bills</c:v>
                </c:pt>
                <c:pt idx="1">
                  <c:v>Groceries</c:v>
                </c:pt>
                <c:pt idx="2">
                  <c:v>Electronics</c:v>
                </c:pt>
                <c:pt idx="3">
                  <c:v>Health &amp; Wellness</c:v>
                </c:pt>
                <c:pt idx="4">
                  <c:v>Travel</c:v>
                </c:pt>
                <c:pt idx="5">
                  <c:v>Food</c:v>
                </c:pt>
                <c:pt idx="6">
                  <c:v>Entertainment</c:v>
                </c:pt>
                <c:pt idx="7">
                  <c:v>Apparel</c:v>
                </c:pt>
                <c:pt idx="8">
                  <c:v>Others</c:v>
                </c:pt>
              </c:strCache>
            </c:strRef>
          </c:cat>
          <c:val>
            <c:numRef>
              <c:f>'Spending Insights'!$L$4:$L$13</c:f>
              <c:numCache>
                <c:formatCode>0.0,,"M"</c:formatCode>
                <c:ptCount val="9"/>
                <c:pt idx="0">
                  <c:v>104912768</c:v>
                </c:pt>
                <c:pt idx="1">
                  <c:v>86303761</c:v>
                </c:pt>
                <c:pt idx="2">
                  <c:v>79562220</c:v>
                </c:pt>
                <c:pt idx="3">
                  <c:v>65599867</c:v>
                </c:pt>
                <c:pt idx="4">
                  <c:v>59223324</c:v>
                </c:pt>
                <c:pt idx="5">
                  <c:v>44013470</c:v>
                </c:pt>
                <c:pt idx="6">
                  <c:v>41289162</c:v>
                </c:pt>
                <c:pt idx="7">
                  <c:v>34036001</c:v>
                </c:pt>
                <c:pt idx="8">
                  <c:v>15957182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34-4D9A-99F5-E8A56206C4D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46117552"/>
        <c:axId val="430020944"/>
      </c:barChart>
      <c:catAx>
        <c:axId val="646117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020944"/>
        <c:crosses val="autoZero"/>
        <c:auto val="1"/>
        <c:lblAlgn val="ctr"/>
        <c:lblOffset val="100"/>
        <c:noMultiLvlLbl val="0"/>
      </c:catAx>
      <c:valAx>
        <c:axId val="4300209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Expenditure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,,&quot;M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117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 file 2.xlsx]Spending!PivotTable17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Total Expenditure by Month</a:t>
            </a:r>
          </a:p>
        </c:rich>
      </c:tx>
      <c:layout>
        <c:manualLayout>
          <c:xMode val="edge"/>
          <c:yMode val="edge"/>
          <c:x val="0.46773136773136775"/>
          <c:y val="5.99879065403117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6">
                <a:lumMod val="7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6">
                <a:lumMod val="7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6">
                <a:lumMod val="7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Spending!$B$72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Spending!$A$73:$A$79</c:f>
              <c:strCache>
                <c:ptCount val="6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  <c:pt idx="4">
                  <c:v>September</c:v>
                </c:pt>
                <c:pt idx="5">
                  <c:v>October</c:v>
                </c:pt>
              </c:strCache>
            </c:strRef>
          </c:cat>
          <c:val>
            <c:numRef>
              <c:f>Spending!$B$73:$B$79</c:f>
              <c:numCache>
                <c:formatCode>0.0,,"M"</c:formatCode>
                <c:ptCount val="6"/>
                <c:pt idx="0">
                  <c:v>68139836</c:v>
                </c:pt>
                <c:pt idx="1">
                  <c:v>79318104</c:v>
                </c:pt>
                <c:pt idx="2">
                  <c:v>80624751</c:v>
                </c:pt>
                <c:pt idx="3">
                  <c:v>100859350</c:v>
                </c:pt>
                <c:pt idx="4">
                  <c:v>115929577</c:v>
                </c:pt>
                <c:pt idx="5">
                  <c:v>86026137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60-4FDE-B9E9-849848971B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3218064"/>
        <c:axId val="531540496"/>
      </c:lineChart>
      <c:catAx>
        <c:axId val="64321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540496"/>
        <c:crosses val="autoZero"/>
        <c:auto val="1"/>
        <c:lblAlgn val="ctr"/>
        <c:lblOffset val="100"/>
        <c:noMultiLvlLbl val="0"/>
      </c:catAx>
      <c:valAx>
        <c:axId val="53154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,,&quot;M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218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 file 2.xlsx]Spending Insights!PivotTable27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Total Expenditure</a:t>
            </a:r>
            <a:r>
              <a:rPr lang="en-US" sz="1200" baseline="0"/>
              <a:t> by Occupation</a:t>
            </a:r>
            <a:endParaRPr lang="en-US" sz="1200"/>
          </a:p>
        </c:rich>
      </c:tx>
      <c:layout>
        <c:manualLayout>
          <c:xMode val="edge"/>
          <c:yMode val="edge"/>
          <c:x val="0.2538379807736808"/>
          <c:y val="4.44865778507303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rgbClr val="C00000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rgbClr val="C00000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6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rgbClr val="C00000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6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rgbClr val="C00000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6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'Spending Insights'!$B$52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5C-4272-99C4-229AD6BED4C4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5C-4272-99C4-229AD6BED4C4}"/>
              </c:ext>
            </c:extLst>
          </c:dPt>
          <c:dPt>
            <c:idx val="2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5C-4272-99C4-229AD6BED4C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5C-4272-99C4-229AD6BED4C4}"/>
              </c:ext>
            </c:extLst>
          </c:dPt>
          <c:dPt>
            <c:idx val="4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5C-4272-99C4-229AD6BED4C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'Spending Insights'!$A$53:$A$58</c:f>
              <c:strCache>
                <c:ptCount val="5"/>
                <c:pt idx="0">
                  <c:v>Business Owners</c:v>
                </c:pt>
                <c:pt idx="1">
                  <c:v>Freelancers</c:v>
                </c:pt>
                <c:pt idx="2">
                  <c:v>Government Employees</c:v>
                </c:pt>
                <c:pt idx="3">
                  <c:v>Salaried IT Employees</c:v>
                </c:pt>
                <c:pt idx="4">
                  <c:v>Salaried Other Employees</c:v>
                </c:pt>
              </c:strCache>
            </c:strRef>
          </c:cat>
          <c:val>
            <c:numRef>
              <c:f>'Spending Insights'!$B$53:$B$58</c:f>
              <c:numCache>
                <c:formatCode>0.00,,"M"</c:formatCode>
                <c:ptCount val="5"/>
                <c:pt idx="0">
                  <c:v>88004709</c:v>
                </c:pt>
                <c:pt idx="1">
                  <c:v>75538638</c:v>
                </c:pt>
                <c:pt idx="2">
                  <c:v>36122418</c:v>
                </c:pt>
                <c:pt idx="3">
                  <c:v>243720304</c:v>
                </c:pt>
                <c:pt idx="4">
                  <c:v>87511686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95C-4272-99C4-229AD6BED4C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 file 2.xlsx]Spending!PivotTable15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Spending by Payment type </a:t>
            </a:r>
          </a:p>
        </c:rich>
      </c:tx>
      <c:layout>
        <c:manualLayout>
          <c:xMode val="edge"/>
          <c:yMode val="edge"/>
          <c:x val="0.27008871989860589"/>
          <c:y val="6.11404332865288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Spending!$B$49</c:f>
              <c:strCache>
                <c:ptCount val="1"/>
                <c:pt idx="0">
                  <c:v>Sum of spend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66-450A-8D44-F0645B324643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66-450A-8D44-F0645B324643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A66-450A-8D44-F0645B32464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A66-450A-8D44-F0645B32464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Spending!$A$50:$A$54</c:f>
              <c:strCache>
                <c:ptCount val="4"/>
                <c:pt idx="0">
                  <c:v>Credit Card</c:v>
                </c:pt>
                <c:pt idx="1">
                  <c:v>Debit Card</c:v>
                </c:pt>
                <c:pt idx="2">
                  <c:v>Net Banking</c:v>
                </c:pt>
                <c:pt idx="3">
                  <c:v>UPI</c:v>
                </c:pt>
              </c:strCache>
            </c:strRef>
          </c:cat>
          <c:val>
            <c:numRef>
              <c:f>Spending!$B$50:$B$54</c:f>
              <c:numCache>
                <c:formatCode>0.00,,"M"</c:formatCode>
                <c:ptCount val="4"/>
                <c:pt idx="0">
                  <c:v>216308873</c:v>
                </c:pt>
                <c:pt idx="1">
                  <c:v>119557229</c:v>
                </c:pt>
                <c:pt idx="2">
                  <c:v>54208430</c:v>
                </c:pt>
                <c:pt idx="3">
                  <c:v>140823223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A66-450A-8D44-F0645B324643}"/>
            </c:ext>
          </c:extLst>
        </c:ser>
        <c:ser>
          <c:idx val="1"/>
          <c:order val="1"/>
          <c:tx>
            <c:strRef>
              <c:f>Spending!$C$49</c:f>
              <c:strCache>
                <c:ptCount val="1"/>
                <c:pt idx="0">
                  <c:v>Spending Rate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BA66-450A-8D44-F0645B32464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BA66-450A-8D44-F0645B32464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BA66-450A-8D44-F0645B32464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BA66-450A-8D44-F0645B32464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Spending!$A$50:$A$54</c:f>
              <c:strCache>
                <c:ptCount val="4"/>
                <c:pt idx="0">
                  <c:v>Credit Card</c:v>
                </c:pt>
                <c:pt idx="1">
                  <c:v>Debit Card</c:v>
                </c:pt>
                <c:pt idx="2">
                  <c:v>Net Banking</c:v>
                </c:pt>
                <c:pt idx="3">
                  <c:v>UPI</c:v>
                </c:pt>
              </c:strCache>
            </c:strRef>
          </c:cat>
          <c:val>
            <c:numRef>
              <c:f>Spending!$C$50:$C$54</c:f>
              <c:numCache>
                <c:formatCode>0.00%</c:formatCode>
                <c:ptCount val="4"/>
                <c:pt idx="0">
                  <c:v>0.4074397960111924</c:v>
                </c:pt>
                <c:pt idx="1">
                  <c:v>0.22519821919382574</c:v>
                </c:pt>
                <c:pt idx="2">
                  <c:v>0.10210709969945155</c:v>
                </c:pt>
                <c:pt idx="3">
                  <c:v>0.2652548850955303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BA66-450A-8D44-F0645B32464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 file 2.xlsx]Spending Insights!PivotTable30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/>
              <a:t>Total </a:t>
            </a:r>
            <a:r>
              <a:rPr 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Expenditure</a:t>
            </a:r>
            <a:r>
              <a:rPr lang="en-US" sz="1100"/>
              <a:t> By Gender</a:t>
            </a:r>
          </a:p>
        </c:rich>
      </c:tx>
      <c:layout>
        <c:manualLayout>
          <c:xMode val="edge"/>
          <c:yMode val="edge"/>
          <c:x val="0.24782623977332335"/>
          <c:y val="6.36969857740790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'Spending Insights'!$B$81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20-4DCE-BF3C-6681E2475F0A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20-4DCE-BF3C-6681E2475F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'Spending Insights'!$A$82:$A$84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'Spending Insights'!$B$82:$B$84</c:f>
              <c:numCache>
                <c:formatCode>0.00,,"M"</c:formatCode>
                <c:ptCount val="2"/>
                <c:pt idx="0">
                  <c:v>173759718</c:v>
                </c:pt>
                <c:pt idx="1">
                  <c:v>357138037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20-4DCE-BF3C-6681E2475F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 file 2.xlsx]Demographic!PivotTable8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No. of Customers by Gender</a:t>
            </a:r>
          </a:p>
        </c:rich>
      </c:tx>
      <c:layout>
        <c:manualLayout>
          <c:xMode val="edge"/>
          <c:yMode val="edge"/>
          <c:x val="0.22180842705739345"/>
          <c:y val="3.1519636485344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8.7671232876712343E-2"/>
              <c:y val="-3.703703703703703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8.0365296803652966E-2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8.0365296803652966E-2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8.7671232876712343E-2"/>
              <c:y val="-3.703703703703703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Demographic!$Q$27</c:f>
              <c:strCache>
                <c:ptCount val="1"/>
                <c:pt idx="0">
                  <c:v>Count of customers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83D-40A9-9CBF-EFC20D270ED4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83D-40A9-9CBF-EFC20D270ED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Demographic!$P$28:$P$30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Demographic!$Q$28:$Q$30</c:f>
              <c:numCache>
                <c:formatCode>General</c:formatCode>
                <c:ptCount val="2"/>
                <c:pt idx="0">
                  <c:v>1403</c:v>
                </c:pt>
                <c:pt idx="1">
                  <c:v>2597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3D-40A9-9CBF-EFC20D270ED4}"/>
            </c:ext>
          </c:extLst>
        </c:ser>
        <c:ser>
          <c:idx val="1"/>
          <c:order val="1"/>
          <c:tx>
            <c:strRef>
              <c:f>Demographic!$R$27</c:f>
              <c:strCache>
                <c:ptCount val="1"/>
                <c:pt idx="0">
                  <c:v>Count 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83D-40A9-9CBF-EFC20D270ED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E83D-40A9-9CBF-EFC20D270ED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Demographic!$P$28:$P$30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Demographic!$R$28:$R$30</c:f>
              <c:numCache>
                <c:formatCode>0.00%</c:formatCode>
                <c:ptCount val="2"/>
                <c:pt idx="0">
                  <c:v>0.35075000000000001</c:v>
                </c:pt>
                <c:pt idx="1">
                  <c:v>0.64924999999999999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83D-40A9-9CBF-EFC20D270ED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 file 2.xlsx]Spending Insights!PivotTable5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Total Expenditure by Age Group</a:t>
            </a:r>
          </a:p>
        </c:rich>
      </c:tx>
      <c:layout>
        <c:manualLayout>
          <c:xMode val="edge"/>
          <c:yMode val="edge"/>
          <c:x val="0.25048600174978125"/>
          <c:y val="5.45348498104403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'Spending Insights'!$B$118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F52-4297-A440-FC76CDBBA22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F52-4297-A440-FC76CDBBA22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F52-4297-A440-FC76CDBBA22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F52-4297-A440-FC76CDBBA22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'Spending Insights'!$A$119:$A$123</c:f>
              <c:strCache>
                <c:ptCount val="4"/>
                <c:pt idx="0">
                  <c:v>21-24</c:v>
                </c:pt>
                <c:pt idx="1">
                  <c:v>25-34</c:v>
                </c:pt>
                <c:pt idx="2">
                  <c:v>35-45</c:v>
                </c:pt>
                <c:pt idx="3">
                  <c:v>45+</c:v>
                </c:pt>
              </c:strCache>
            </c:strRef>
          </c:cat>
          <c:val>
            <c:numRef>
              <c:f>'Spending Insights'!$B$119:$B$123</c:f>
              <c:numCache>
                <c:formatCode>0.00,,"M"</c:formatCode>
                <c:ptCount val="4"/>
                <c:pt idx="0">
                  <c:v>68523077</c:v>
                </c:pt>
                <c:pt idx="1">
                  <c:v>203357184</c:v>
                </c:pt>
                <c:pt idx="2">
                  <c:v>190639828</c:v>
                </c:pt>
                <c:pt idx="3">
                  <c:v>68377666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F52-4297-A440-FC76CDBBA2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982827040"/>
        <c:axId val="1982811680"/>
      </c:barChart>
      <c:catAx>
        <c:axId val="1982827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811680"/>
        <c:crosses val="autoZero"/>
        <c:auto val="1"/>
        <c:lblAlgn val="ctr"/>
        <c:lblOffset val="100"/>
        <c:noMultiLvlLbl val="0"/>
      </c:catAx>
      <c:valAx>
        <c:axId val="1982811680"/>
        <c:scaling>
          <c:orientation val="minMax"/>
        </c:scaling>
        <c:delete val="0"/>
        <c:axPos val="l"/>
        <c:numFmt formatCode="0.00,,&quot;M&quot;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827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 file 2.xlsx]Spending Insights!PivotTable1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Total Expenditure by City</a:t>
            </a:r>
          </a:p>
        </c:rich>
      </c:tx>
      <c:layout>
        <c:manualLayout>
          <c:xMode val="edge"/>
          <c:yMode val="edge"/>
          <c:x val="0.30252277288868301"/>
          <c:y val="5.91644794400699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'Spending Insights'!$B$101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'Spending Insights'!$A$102:$A$107</c:f>
              <c:strCache>
                <c:ptCount val="5"/>
                <c:pt idx="0">
                  <c:v>Mumbai</c:v>
                </c:pt>
                <c:pt idx="1">
                  <c:v>Delhi NCR</c:v>
                </c:pt>
                <c:pt idx="2">
                  <c:v>Bengaluru</c:v>
                </c:pt>
                <c:pt idx="3">
                  <c:v>Chennai</c:v>
                </c:pt>
                <c:pt idx="4">
                  <c:v>Hyderabad</c:v>
                </c:pt>
              </c:strCache>
            </c:strRef>
          </c:cat>
          <c:val>
            <c:numRef>
              <c:f>'Spending Insights'!$B$102:$B$107</c:f>
              <c:numCache>
                <c:formatCode>0.0,,"M"</c:formatCode>
                <c:ptCount val="5"/>
                <c:pt idx="0">
                  <c:v>172038483</c:v>
                </c:pt>
                <c:pt idx="1">
                  <c:v>111449559</c:v>
                </c:pt>
                <c:pt idx="2">
                  <c:v>100018029</c:v>
                </c:pt>
                <c:pt idx="3">
                  <c:v>79871509</c:v>
                </c:pt>
                <c:pt idx="4">
                  <c:v>67520175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FE-4362-B246-11B21F07021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46107952"/>
        <c:axId val="1535071824"/>
      </c:barChart>
      <c:catAx>
        <c:axId val="64610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5071824"/>
        <c:crosses val="autoZero"/>
        <c:auto val="1"/>
        <c:lblAlgn val="ctr"/>
        <c:lblOffset val="100"/>
        <c:noMultiLvlLbl val="0"/>
      </c:catAx>
      <c:valAx>
        <c:axId val="15350718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Expenditure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,,&quot;M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107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 file 2.xlsx]Spending Insights!PivotTable14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Total Expenditure By Income Category</a:t>
            </a:r>
          </a:p>
        </c:rich>
      </c:tx>
      <c:layout>
        <c:manualLayout>
          <c:xMode val="edge"/>
          <c:yMode val="edge"/>
          <c:x val="0.14858690224697524"/>
          <c:y val="3.73140937760071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'Spending Insights'!$B$177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2D-4B5C-B3DC-9361465674AB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2D-4B5C-B3DC-9361465674AB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2D-4B5C-B3DC-9361465674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'Spending Insights'!$A$178:$A$181</c:f>
              <c:strCache>
                <c:ptCount val="3"/>
                <c:pt idx="0">
                  <c:v>Higher Income</c:v>
                </c:pt>
                <c:pt idx="1">
                  <c:v>Lower Income</c:v>
                </c:pt>
                <c:pt idx="2">
                  <c:v>Moderate Income</c:v>
                </c:pt>
              </c:strCache>
            </c:strRef>
          </c:cat>
          <c:val>
            <c:numRef>
              <c:f>'Spending Insights'!$B$178:$B$181</c:f>
              <c:numCache>
                <c:formatCode>0.0%</c:formatCode>
                <c:ptCount val="3"/>
                <c:pt idx="0">
                  <c:v>0.31819819241842529</c:v>
                </c:pt>
                <c:pt idx="1">
                  <c:v>0.22012067464854884</c:v>
                </c:pt>
                <c:pt idx="2">
                  <c:v>0.46168113293302587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2D-4B5C-B3DC-9361465674A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 file 2.xlsx]Spending Insights!PivotTable8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Total Expenditure by Marital</a:t>
            </a:r>
            <a:r>
              <a:rPr lang="en-US" sz="1200" baseline="0"/>
              <a:t> Status</a:t>
            </a:r>
            <a:endParaRPr lang="en-US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'Spending Insights'!$B$134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680-4D43-8909-054988368323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680-4D43-8909-05498836832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'Spending Insights'!$A$135:$A$137</c:f>
              <c:strCache>
                <c:ptCount val="2"/>
                <c:pt idx="0">
                  <c:v>Married</c:v>
                </c:pt>
                <c:pt idx="1">
                  <c:v>Single</c:v>
                </c:pt>
              </c:strCache>
            </c:strRef>
          </c:cat>
          <c:val>
            <c:numRef>
              <c:f>'Spending Insights'!$B$135:$B$137</c:f>
              <c:numCache>
                <c:formatCode>0.00,,"M"</c:formatCode>
                <c:ptCount val="2"/>
                <c:pt idx="0">
                  <c:v>429029573</c:v>
                </c:pt>
                <c:pt idx="1">
                  <c:v>101868182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80-4D43-8909-05498836832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 file 2.xlsx]Demographic!PivotTable9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No. of Customers</a:t>
            </a:r>
            <a:r>
              <a:rPr lang="en-US" sz="1200" baseline="0"/>
              <a:t> by Marital status</a:t>
            </a:r>
            <a:endParaRPr lang="en-US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Demographic!$Q$3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5E9-403A-8145-CE510E8993D0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5E9-403A-8145-CE510E8993D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Demographic!$P$4:$P$6</c:f>
              <c:strCache>
                <c:ptCount val="2"/>
                <c:pt idx="0">
                  <c:v>Married</c:v>
                </c:pt>
                <c:pt idx="1">
                  <c:v>Single</c:v>
                </c:pt>
              </c:strCache>
            </c:strRef>
          </c:cat>
          <c:val>
            <c:numRef>
              <c:f>Demographic!$Q$4:$Q$6</c:f>
              <c:numCache>
                <c:formatCode>General</c:formatCode>
                <c:ptCount val="2"/>
                <c:pt idx="0">
                  <c:v>3136</c:v>
                </c:pt>
                <c:pt idx="1">
                  <c:v>864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E9-403A-8145-CE510E8993D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 file 2.xlsx]Demographic!PivotTable7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No. of Customers by Occupation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Demographic!$C$31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Demographic!$B$32:$B$37</c:f>
              <c:strCache>
                <c:ptCount val="5"/>
                <c:pt idx="0">
                  <c:v>Salaried IT Employees</c:v>
                </c:pt>
                <c:pt idx="1">
                  <c:v>Salaried Other Employees</c:v>
                </c:pt>
                <c:pt idx="2">
                  <c:v>Freelancers</c:v>
                </c:pt>
                <c:pt idx="3">
                  <c:v>Business Owners</c:v>
                </c:pt>
                <c:pt idx="4">
                  <c:v>Government Employees</c:v>
                </c:pt>
              </c:strCache>
            </c:strRef>
          </c:cat>
          <c:val>
            <c:numRef>
              <c:f>Demographic!$C$32:$C$37</c:f>
              <c:numCache>
                <c:formatCode>General</c:formatCode>
                <c:ptCount val="5"/>
                <c:pt idx="0">
                  <c:v>1294</c:v>
                </c:pt>
                <c:pt idx="1">
                  <c:v>893</c:v>
                </c:pt>
                <c:pt idx="2">
                  <c:v>784</c:v>
                </c:pt>
                <c:pt idx="3">
                  <c:v>630</c:v>
                </c:pt>
                <c:pt idx="4">
                  <c:v>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CB-4392-9061-AD2719A59C6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68866479"/>
        <c:axId val="364416063"/>
      </c:barChart>
      <c:catAx>
        <c:axId val="16886647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Occupation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416063"/>
        <c:crosses val="autoZero"/>
        <c:auto val="1"/>
        <c:lblAlgn val="ctr"/>
        <c:lblOffset val="100"/>
        <c:noMultiLvlLbl val="0"/>
      </c:catAx>
      <c:valAx>
        <c:axId val="3644160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No.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866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 file 2.xlsx]Demographic!PivotTable6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No. of Customers by City</a:t>
            </a:r>
          </a:p>
        </c:rich>
      </c:tx>
      <c:layout>
        <c:manualLayout>
          <c:xMode val="edge"/>
          <c:yMode val="edge"/>
          <c:x val="0.43897840170637509"/>
          <c:y val="6.84237386993292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Demographic!$C$50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Demographic!$B$51:$B$56</c:f>
              <c:strCache>
                <c:ptCount val="5"/>
                <c:pt idx="0">
                  <c:v>Mumbai</c:v>
                </c:pt>
                <c:pt idx="1">
                  <c:v>Chennai</c:v>
                </c:pt>
                <c:pt idx="2">
                  <c:v>Bengaluru</c:v>
                </c:pt>
                <c:pt idx="3">
                  <c:v>Delhi NCR</c:v>
                </c:pt>
                <c:pt idx="4">
                  <c:v>Hyderabad</c:v>
                </c:pt>
              </c:strCache>
            </c:strRef>
          </c:cat>
          <c:val>
            <c:numRef>
              <c:f>Demographic!$C$51:$C$56</c:f>
              <c:numCache>
                <c:formatCode>General</c:formatCode>
                <c:ptCount val="5"/>
                <c:pt idx="0">
                  <c:v>1078</c:v>
                </c:pt>
                <c:pt idx="1">
                  <c:v>834</c:v>
                </c:pt>
                <c:pt idx="2">
                  <c:v>751</c:v>
                </c:pt>
                <c:pt idx="3">
                  <c:v>744</c:v>
                </c:pt>
                <c:pt idx="4">
                  <c:v>593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AB-4F15-AFF2-F4F8D3D72B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68710239"/>
        <c:axId val="1666663775"/>
      </c:barChart>
      <c:catAx>
        <c:axId val="3687102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6663775"/>
        <c:crosses val="autoZero"/>
        <c:auto val="1"/>
        <c:lblAlgn val="ctr"/>
        <c:lblOffset val="100"/>
        <c:noMultiLvlLbl val="0"/>
      </c:catAx>
      <c:valAx>
        <c:axId val="166666377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No.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710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00" dirty="0"/>
              <a:t>No. of Customers with AIU more than 70%</a:t>
            </a:r>
            <a:r>
              <a:rPr lang="en-GB" sz="1200" baseline="0" dirty="0"/>
              <a:t> by Age Group</a:t>
            </a:r>
            <a:endParaRPr lang="en-GB" sz="1200" dirty="0"/>
          </a:p>
        </c:rich>
      </c:tx>
      <c:layout>
        <c:manualLayout>
          <c:xMode val="edge"/>
          <c:yMode val="edge"/>
          <c:x val="9.8674950060741479E-2"/>
          <c:y val="3.18001078842805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DBD-4531-AEE5-2FEBFADC9572}"/>
              </c:ext>
            </c:extLst>
          </c:dPt>
          <c:dPt>
            <c:idx val="1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DBD-4531-AEE5-2FEBFADC957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'Avg Income Utilisation'!$F$6:$F$7</c:f>
              <c:strCache>
                <c:ptCount val="2"/>
                <c:pt idx="0">
                  <c:v>25-34 Age Group</c:v>
                </c:pt>
                <c:pt idx="1">
                  <c:v>35-45 Age Group</c:v>
                </c:pt>
              </c:strCache>
            </c:strRef>
          </c:cat>
          <c:val>
            <c:numRef>
              <c:f>'Avg Income Utilisation'!$G$6:$G$7</c:f>
              <c:numCache>
                <c:formatCode>General</c:formatCode>
                <c:ptCount val="2"/>
                <c:pt idx="0">
                  <c:v>27</c:v>
                </c:pt>
                <c:pt idx="1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BD-4531-AEE5-2FEBFADC957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GB" sz="12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AIU categories - </a:t>
            </a:r>
            <a:r>
              <a:rPr lang="en-US" sz="1200"/>
              <a:t>25-34</a:t>
            </a:r>
          </a:p>
        </c:rich>
      </c:tx>
      <c:layout>
        <c:manualLayout>
          <c:xMode val="edge"/>
          <c:yMode val="edge"/>
          <c:x val="0.3113328236493374"/>
          <c:y val="2.95825595790776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'Avg Income Utilisation'!$H$61</c:f>
              <c:strCache>
                <c:ptCount val="1"/>
                <c:pt idx="0">
                  <c:v>25-34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F8-4F76-979F-E2113D7D5C91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8F8-4F76-979F-E2113D7D5C91}"/>
              </c:ext>
            </c:extLst>
          </c:dPt>
          <c:dPt>
            <c:idx val="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8F8-4F76-979F-E2113D7D5C9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8F8-4F76-979F-E2113D7D5C91}"/>
              </c:ext>
            </c:extLst>
          </c:dPt>
          <c:dLbls>
            <c:dLbl>
              <c:idx val="0"/>
              <c:layout>
                <c:manualLayout>
                  <c:x val="-0.17620635830784914"/>
                  <c:y val="-0.1219518222470958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8F8-4F76-979F-E2113D7D5C91}"/>
                </c:ext>
              </c:extLst>
            </c:dLbl>
            <c:dLbl>
              <c:idx val="1"/>
              <c:layout>
                <c:manualLayout>
                  <c:x val="0.14656250000000001"/>
                  <c:y val="1.738898166032812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8F8-4F76-979F-E2113D7D5C91}"/>
                </c:ext>
              </c:extLst>
            </c:dLbl>
            <c:dLbl>
              <c:idx val="2"/>
              <c:layout>
                <c:manualLayout>
                  <c:x val="-1.5956294597350386E-3"/>
                  <c:y val="1.020775301764159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8F8-4F76-979F-E2113D7D5C91}"/>
                </c:ext>
              </c:extLst>
            </c:dLbl>
            <c:dLbl>
              <c:idx val="3"/>
              <c:layout>
                <c:manualLayout>
                  <c:x val="2.371257008154944E-2"/>
                  <c:y val="2.1549056019808108E-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8F8-4F76-979F-E2113D7D5C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'Avg Income Utilisation'!$F$62:$F$65</c:f>
              <c:strCache>
                <c:ptCount val="4"/>
                <c:pt idx="0">
                  <c:v>AIU (below 50%)</c:v>
                </c:pt>
                <c:pt idx="1">
                  <c:v>AIU (50% to 60%)</c:v>
                </c:pt>
                <c:pt idx="2">
                  <c:v>AIU (60% to 70%)</c:v>
                </c:pt>
                <c:pt idx="3">
                  <c:v>AIU (above 70%)</c:v>
                </c:pt>
              </c:strCache>
            </c:strRef>
          </c:cat>
          <c:val>
            <c:numRef>
              <c:f>'Avg Income Utilisation'!$H$62:$H$65</c:f>
              <c:numCache>
                <c:formatCode>0.0%</c:formatCode>
                <c:ptCount val="4"/>
                <c:pt idx="0">
                  <c:v>0.66822429906542058</c:v>
                </c:pt>
                <c:pt idx="1">
                  <c:v>0.22963951935914553</c:v>
                </c:pt>
                <c:pt idx="2">
                  <c:v>8.4112149532710276E-2</c:v>
                </c:pt>
                <c:pt idx="3">
                  <c:v>1.8024032042723633E-2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8F8-4F76-979F-E2113D7D5C9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GB" sz="12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AIU categories - </a:t>
            </a:r>
            <a:r>
              <a:rPr lang="en-GB" sz="1200"/>
              <a:t>35-45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'Avg Income Utilisation'!$I$61</c:f>
              <c:strCache>
                <c:ptCount val="1"/>
                <c:pt idx="0">
                  <c:v>35-45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284-4C32-8AC3-630D883F3272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284-4C32-8AC3-630D883F3272}"/>
              </c:ext>
            </c:extLst>
          </c:dPt>
          <c:dPt>
            <c:idx val="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284-4C32-8AC3-630D883F327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284-4C32-8AC3-630D883F3272}"/>
              </c:ext>
            </c:extLst>
          </c:dPt>
          <c:dLbls>
            <c:dLbl>
              <c:idx val="0"/>
              <c:layout>
                <c:manualLayout>
                  <c:x val="-0.18661537971457703"/>
                  <c:y val="-3.223515773062687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284-4C32-8AC3-630D883F3272}"/>
                </c:ext>
              </c:extLst>
            </c:dLbl>
            <c:dLbl>
              <c:idx val="1"/>
              <c:layout>
                <c:manualLayout>
                  <c:x val="-0.20104265091863516"/>
                  <c:y val="7.531824146981627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284-4C32-8AC3-630D883F3272}"/>
                </c:ext>
              </c:extLst>
            </c:dLbl>
            <c:dLbl>
              <c:idx val="3"/>
              <c:layout>
                <c:manualLayout>
                  <c:x val="0.18715179352580927"/>
                  <c:y val="5.8734324876057158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284-4C32-8AC3-630D883F32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'Avg Income Utilisation'!$F$62:$F$65</c:f>
              <c:strCache>
                <c:ptCount val="4"/>
                <c:pt idx="0">
                  <c:v>AIU (below 50%)</c:v>
                </c:pt>
                <c:pt idx="1">
                  <c:v>AIU (50% to 60%)</c:v>
                </c:pt>
                <c:pt idx="2">
                  <c:v>AIU (60% to 70%)</c:v>
                </c:pt>
                <c:pt idx="3">
                  <c:v>AIU (above 70%)</c:v>
                </c:pt>
              </c:strCache>
            </c:strRef>
          </c:cat>
          <c:val>
            <c:numRef>
              <c:f>'Avg Income Utilisation'!$I$62:$I$65</c:f>
              <c:numCache>
                <c:formatCode>0.0%</c:formatCode>
                <c:ptCount val="4"/>
                <c:pt idx="0">
                  <c:v>0.59622937941869603</c:v>
                </c:pt>
                <c:pt idx="1">
                  <c:v>0.2356637863315004</c:v>
                </c:pt>
                <c:pt idx="2">
                  <c:v>0.13040062843676356</c:v>
                </c:pt>
                <c:pt idx="3">
                  <c:v>3.7706205813040065E-2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284-4C32-8AC3-630D883F327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No. of Customers Spending more than 70% by Residing City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4E8-4105-A4A9-EA94F0D51D80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4E8-4105-A4A9-EA94F0D51D80}"/>
              </c:ext>
            </c:extLst>
          </c:dPt>
          <c:dLbls>
            <c:dLbl>
              <c:idx val="0"/>
              <c:layout>
                <c:manualLayout>
                  <c:x val="8.5213032581453546E-2"/>
                  <c:y val="-8.544124400751657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E8-4105-A4A9-EA94F0D51D80}"/>
                </c:ext>
              </c:extLst>
            </c:dLbl>
            <c:dLbl>
              <c:idx val="1"/>
              <c:layout>
                <c:manualLayout>
                  <c:x val="-0.12030075187969924"/>
                  <c:y val="1.7987630317371991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E8-4105-A4A9-EA94F0D51D8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'Avg Income Utilisation'!$F$9:$F$10</c:f>
              <c:strCache>
                <c:ptCount val="2"/>
                <c:pt idx="0">
                  <c:v>Delhi NCR</c:v>
                </c:pt>
                <c:pt idx="1">
                  <c:v>Mumbai</c:v>
                </c:pt>
              </c:strCache>
            </c:strRef>
          </c:cat>
          <c:val>
            <c:numRef>
              <c:f>'Avg Income Utilisation'!$G$9:$G$10</c:f>
              <c:numCache>
                <c:formatCode>General</c:formatCode>
                <c:ptCount val="2"/>
                <c:pt idx="0">
                  <c:v>3</c:v>
                </c:pt>
                <c:pt idx="1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E8-4105-A4A9-EA94F0D51D8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EF0635-D0B1-4C8E-B06F-5C88F32400A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BCB196-0EC5-4277-ABEB-8803758DB0D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i="0" dirty="0"/>
            <a:t>Figured out the average income utilisation % of customers (average spends/average income).</a:t>
          </a:r>
          <a:endParaRPr lang="en-US" sz="1600" dirty="0"/>
        </a:p>
      </dgm:t>
    </dgm:pt>
    <dgm:pt modelId="{CEEC860A-AA2A-4406-932D-401250E77C7E}" type="parTrans" cxnId="{FE1E26AE-EF4A-41A6-81C3-F62D39FB1CE3}">
      <dgm:prSet/>
      <dgm:spPr/>
      <dgm:t>
        <a:bodyPr/>
        <a:lstStyle/>
        <a:p>
          <a:endParaRPr lang="en-US" sz="1600"/>
        </a:p>
      </dgm:t>
    </dgm:pt>
    <dgm:pt modelId="{BD9869BC-209B-4C5E-BBE1-A589F74D0B03}" type="sibTrans" cxnId="{FE1E26AE-EF4A-41A6-81C3-F62D39FB1CE3}">
      <dgm:prSet/>
      <dgm:spPr/>
      <dgm:t>
        <a:bodyPr/>
        <a:lstStyle/>
        <a:p>
          <a:endParaRPr lang="en-US" sz="1600"/>
        </a:p>
      </dgm:t>
    </dgm:pt>
    <dgm:pt modelId="{8D78CCB9-77B8-4ED6-BC8C-89E5ABD304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dirty="0"/>
            <a:t>The higher the average income utilisation %, the more is their likelihood to use credit cards.</a:t>
          </a:r>
          <a:endParaRPr lang="en-US" sz="1600" dirty="0"/>
        </a:p>
      </dgm:t>
    </dgm:pt>
    <dgm:pt modelId="{4A035C7F-4793-4117-A5AF-EE7936455AF3}" type="parTrans" cxnId="{85D83FA4-985A-44CA-8422-B1DF7FB6658B}">
      <dgm:prSet/>
      <dgm:spPr/>
      <dgm:t>
        <a:bodyPr/>
        <a:lstStyle/>
        <a:p>
          <a:endParaRPr lang="en-US" sz="1600"/>
        </a:p>
      </dgm:t>
    </dgm:pt>
    <dgm:pt modelId="{A7A8FAE7-4BD5-4093-A39B-03680EA39301}" type="sibTrans" cxnId="{85D83FA4-985A-44CA-8422-B1DF7FB6658B}">
      <dgm:prSet/>
      <dgm:spPr/>
      <dgm:t>
        <a:bodyPr/>
        <a:lstStyle/>
        <a:p>
          <a:endParaRPr lang="en-US" sz="1600"/>
        </a:p>
      </dgm:t>
    </dgm:pt>
    <dgm:pt modelId="{EBB4DB67-F36C-49C7-AF21-66F7958C691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dirty="0"/>
            <a:t>I have set a threshold of 70% to identify customers with higher average income utilisation, indicating significant usage of their income.</a:t>
          </a:r>
          <a:endParaRPr lang="en-US" sz="1600" dirty="0"/>
        </a:p>
      </dgm:t>
    </dgm:pt>
    <dgm:pt modelId="{BAF47B59-CAF7-411B-8C76-649A4AB1BA8D}" type="parTrans" cxnId="{4478887E-CF87-46A0-827F-7646953DDDD1}">
      <dgm:prSet/>
      <dgm:spPr/>
      <dgm:t>
        <a:bodyPr/>
        <a:lstStyle/>
        <a:p>
          <a:endParaRPr lang="en-US" sz="1600"/>
        </a:p>
      </dgm:t>
    </dgm:pt>
    <dgm:pt modelId="{DCD97010-A8E2-4882-A78C-3FA1BD0B44E8}" type="sibTrans" cxnId="{4478887E-CF87-46A0-827F-7646953DDDD1}">
      <dgm:prSet/>
      <dgm:spPr/>
      <dgm:t>
        <a:bodyPr/>
        <a:lstStyle/>
        <a:p>
          <a:endParaRPr lang="en-US" sz="1600"/>
        </a:p>
      </dgm:t>
    </dgm:pt>
    <dgm:pt modelId="{86FD550C-1BB8-4F03-B1F4-883C916F26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dirty="0"/>
            <a:t>Based on this assumption, I’ve discovered the number of customers whose AIU exceeds 70%.  A total of 75 customers are having more than 70% AIU.</a:t>
          </a:r>
          <a:endParaRPr lang="en-US" sz="1600" dirty="0"/>
        </a:p>
      </dgm:t>
    </dgm:pt>
    <dgm:pt modelId="{256E6385-450B-464F-87EC-11BF3916E01E}" type="parTrans" cxnId="{36B14AA6-AAE1-40CB-B70A-244BE5458A0F}">
      <dgm:prSet/>
      <dgm:spPr/>
      <dgm:t>
        <a:bodyPr/>
        <a:lstStyle/>
        <a:p>
          <a:endParaRPr lang="en-GB" sz="1600"/>
        </a:p>
      </dgm:t>
    </dgm:pt>
    <dgm:pt modelId="{C3CD1CFD-379C-411C-98B3-6F47BBDD44A8}" type="sibTrans" cxnId="{36B14AA6-AAE1-40CB-B70A-244BE5458A0F}">
      <dgm:prSet/>
      <dgm:spPr/>
      <dgm:t>
        <a:bodyPr/>
        <a:lstStyle/>
        <a:p>
          <a:endParaRPr lang="en-GB" sz="1600"/>
        </a:p>
      </dgm:t>
    </dgm:pt>
    <dgm:pt modelId="{B3D6BAB9-6FA4-4061-B072-0474A0CBEC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dirty="0"/>
            <a:t>I have categorised AIU into different ranges as well: Below 50%, 50-60%, 60-70%, and above 70%, to analyse customer spending patterns.</a:t>
          </a:r>
        </a:p>
      </dgm:t>
    </dgm:pt>
    <dgm:pt modelId="{35216D19-7B63-4A64-A1F6-3ECDF4E5B8F6}" type="parTrans" cxnId="{26E27371-4F06-4958-BEEF-E33FF793526D}">
      <dgm:prSet/>
      <dgm:spPr/>
      <dgm:t>
        <a:bodyPr/>
        <a:lstStyle/>
        <a:p>
          <a:endParaRPr lang="en-GB" sz="1600"/>
        </a:p>
      </dgm:t>
    </dgm:pt>
    <dgm:pt modelId="{664180DE-6E52-4507-90DF-C172FBFA9A86}" type="sibTrans" cxnId="{26E27371-4F06-4958-BEEF-E33FF793526D}">
      <dgm:prSet/>
      <dgm:spPr/>
      <dgm:t>
        <a:bodyPr/>
        <a:lstStyle/>
        <a:p>
          <a:endParaRPr lang="en-GB" sz="1600"/>
        </a:p>
      </dgm:t>
    </dgm:pt>
    <dgm:pt modelId="{7102B064-90DD-407B-9004-3C5D09B2FDDE}" type="pres">
      <dgm:prSet presAssocID="{9AEF0635-D0B1-4C8E-B06F-5C88F32400A0}" presName="root" presStyleCnt="0">
        <dgm:presLayoutVars>
          <dgm:dir/>
          <dgm:resizeHandles val="exact"/>
        </dgm:presLayoutVars>
      </dgm:prSet>
      <dgm:spPr/>
    </dgm:pt>
    <dgm:pt modelId="{4AF44B4B-0091-45BC-A80B-7AC76F38C534}" type="pres">
      <dgm:prSet presAssocID="{7BBCB196-0EC5-4277-ABEB-8803758DB0DD}" presName="compNode" presStyleCnt="0"/>
      <dgm:spPr/>
    </dgm:pt>
    <dgm:pt modelId="{0355FD5B-48B3-4DA5-981D-BA750B9D1C1F}" type="pres">
      <dgm:prSet presAssocID="{7BBCB196-0EC5-4277-ABEB-8803758DB0DD}" presName="bgRect" presStyleLbl="bgShp" presStyleIdx="0" presStyleCnt="5" custLinFactNeighborY="-45918"/>
      <dgm:spPr/>
    </dgm:pt>
    <dgm:pt modelId="{6E9A50AD-76ED-413B-BEA5-D62B1895A680}" type="pres">
      <dgm:prSet presAssocID="{7BBCB196-0EC5-4277-ABEB-8803758DB0D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hilanthropy outline"/>
        </a:ext>
      </dgm:extLst>
    </dgm:pt>
    <dgm:pt modelId="{A9D46D3A-3999-47E4-A5B3-02F1658305E3}" type="pres">
      <dgm:prSet presAssocID="{7BBCB196-0EC5-4277-ABEB-8803758DB0DD}" presName="spaceRect" presStyleCnt="0"/>
      <dgm:spPr/>
    </dgm:pt>
    <dgm:pt modelId="{2A9360C4-F375-4EAA-87AB-28AE1194D109}" type="pres">
      <dgm:prSet presAssocID="{7BBCB196-0EC5-4277-ABEB-8803758DB0DD}" presName="parTx" presStyleLbl="revTx" presStyleIdx="0" presStyleCnt="5">
        <dgm:presLayoutVars>
          <dgm:chMax val="0"/>
          <dgm:chPref val="0"/>
        </dgm:presLayoutVars>
      </dgm:prSet>
      <dgm:spPr/>
    </dgm:pt>
    <dgm:pt modelId="{77639857-F21D-4D81-BB4A-B1E1F2F9A0F4}" type="pres">
      <dgm:prSet presAssocID="{BD9869BC-209B-4C5E-BBE1-A589F74D0B03}" presName="sibTrans" presStyleCnt="0"/>
      <dgm:spPr/>
    </dgm:pt>
    <dgm:pt modelId="{EB2854C4-2311-4BB2-A340-527DACD68993}" type="pres">
      <dgm:prSet presAssocID="{8D78CCB9-77B8-4ED6-BC8C-89E5ABD30466}" presName="compNode" presStyleCnt="0"/>
      <dgm:spPr/>
    </dgm:pt>
    <dgm:pt modelId="{5E958295-8B75-46FA-B0D7-72ECD06CF95A}" type="pres">
      <dgm:prSet presAssocID="{8D78CCB9-77B8-4ED6-BC8C-89E5ABD30466}" presName="bgRect" presStyleLbl="bgShp" presStyleIdx="1" presStyleCnt="5"/>
      <dgm:spPr/>
    </dgm:pt>
    <dgm:pt modelId="{1ABE9FBC-B777-4829-97CA-ABB8985F3B93}" type="pres">
      <dgm:prSet presAssocID="{8D78CCB9-77B8-4ED6-BC8C-89E5ABD3046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hilanthropy with solid fill"/>
        </a:ext>
      </dgm:extLst>
    </dgm:pt>
    <dgm:pt modelId="{DDB2685D-FAD9-47C4-AE84-C323BF5D1B01}" type="pres">
      <dgm:prSet presAssocID="{8D78CCB9-77B8-4ED6-BC8C-89E5ABD30466}" presName="spaceRect" presStyleCnt="0"/>
      <dgm:spPr/>
    </dgm:pt>
    <dgm:pt modelId="{D332BA5A-77D4-456F-8903-5FB6378F8912}" type="pres">
      <dgm:prSet presAssocID="{8D78CCB9-77B8-4ED6-BC8C-89E5ABD30466}" presName="parTx" presStyleLbl="revTx" presStyleIdx="1" presStyleCnt="5">
        <dgm:presLayoutVars>
          <dgm:chMax val="0"/>
          <dgm:chPref val="0"/>
        </dgm:presLayoutVars>
      </dgm:prSet>
      <dgm:spPr/>
    </dgm:pt>
    <dgm:pt modelId="{A5C1246D-F6A6-4339-9692-289EBC8A6835}" type="pres">
      <dgm:prSet presAssocID="{A7A8FAE7-4BD5-4093-A39B-03680EA39301}" presName="sibTrans" presStyleCnt="0"/>
      <dgm:spPr/>
    </dgm:pt>
    <dgm:pt modelId="{BFB9A87D-E350-4058-8689-988BA4098563}" type="pres">
      <dgm:prSet presAssocID="{EBB4DB67-F36C-49C7-AF21-66F7958C691E}" presName="compNode" presStyleCnt="0"/>
      <dgm:spPr/>
    </dgm:pt>
    <dgm:pt modelId="{18816828-F989-4AFF-A814-053AB645F8DD}" type="pres">
      <dgm:prSet presAssocID="{EBB4DB67-F36C-49C7-AF21-66F7958C691E}" presName="bgRect" presStyleLbl="bgShp" presStyleIdx="2" presStyleCnt="5"/>
      <dgm:spPr/>
    </dgm:pt>
    <dgm:pt modelId="{93FED3F5-6F3D-4AB6-A315-479E2DFD3421}" type="pres">
      <dgm:prSet presAssocID="{EBB4DB67-F36C-49C7-AF21-66F7958C691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 with solid fill"/>
        </a:ext>
      </dgm:extLst>
    </dgm:pt>
    <dgm:pt modelId="{33AF81F1-5B18-4CEE-A340-7500241801E2}" type="pres">
      <dgm:prSet presAssocID="{EBB4DB67-F36C-49C7-AF21-66F7958C691E}" presName="spaceRect" presStyleCnt="0"/>
      <dgm:spPr/>
    </dgm:pt>
    <dgm:pt modelId="{D735DB01-F526-4A92-962A-6E273EEB849F}" type="pres">
      <dgm:prSet presAssocID="{EBB4DB67-F36C-49C7-AF21-66F7958C691E}" presName="parTx" presStyleLbl="revTx" presStyleIdx="2" presStyleCnt="5">
        <dgm:presLayoutVars>
          <dgm:chMax val="0"/>
          <dgm:chPref val="0"/>
        </dgm:presLayoutVars>
      </dgm:prSet>
      <dgm:spPr/>
    </dgm:pt>
    <dgm:pt modelId="{A3A7656B-AEA2-47A8-9F3F-CFCC89717FB2}" type="pres">
      <dgm:prSet presAssocID="{DCD97010-A8E2-4882-A78C-3FA1BD0B44E8}" presName="sibTrans" presStyleCnt="0"/>
      <dgm:spPr/>
    </dgm:pt>
    <dgm:pt modelId="{B21A8C1C-0051-414C-802E-E0DAB3DF89F6}" type="pres">
      <dgm:prSet presAssocID="{86FD550C-1BB8-4F03-B1F4-883C916F2628}" presName="compNode" presStyleCnt="0"/>
      <dgm:spPr/>
    </dgm:pt>
    <dgm:pt modelId="{9BF69919-FC9F-4089-A944-E9078E6E7FD9}" type="pres">
      <dgm:prSet presAssocID="{86FD550C-1BB8-4F03-B1F4-883C916F2628}" presName="bgRect" presStyleLbl="bgShp" presStyleIdx="3" presStyleCnt="5"/>
      <dgm:spPr/>
    </dgm:pt>
    <dgm:pt modelId="{A8E2C259-247D-44DB-81AD-4ABCDA88E68C}" type="pres">
      <dgm:prSet presAssocID="{86FD550C-1BB8-4F03-B1F4-883C916F262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arch Inventory with solid fill"/>
        </a:ext>
      </dgm:extLst>
    </dgm:pt>
    <dgm:pt modelId="{912B2C26-1940-4692-8823-322088BD41C7}" type="pres">
      <dgm:prSet presAssocID="{86FD550C-1BB8-4F03-B1F4-883C916F2628}" presName="spaceRect" presStyleCnt="0"/>
      <dgm:spPr/>
    </dgm:pt>
    <dgm:pt modelId="{836578CB-8E1C-49DC-B9D0-3DB9419D3ADE}" type="pres">
      <dgm:prSet presAssocID="{86FD550C-1BB8-4F03-B1F4-883C916F2628}" presName="parTx" presStyleLbl="revTx" presStyleIdx="3" presStyleCnt="5">
        <dgm:presLayoutVars>
          <dgm:chMax val="0"/>
          <dgm:chPref val="0"/>
        </dgm:presLayoutVars>
      </dgm:prSet>
      <dgm:spPr/>
    </dgm:pt>
    <dgm:pt modelId="{5641A7C0-05DB-4B1B-888B-58AF73C9B1EE}" type="pres">
      <dgm:prSet presAssocID="{C3CD1CFD-379C-411C-98B3-6F47BBDD44A8}" presName="sibTrans" presStyleCnt="0"/>
      <dgm:spPr/>
    </dgm:pt>
    <dgm:pt modelId="{B04CA790-76A8-42EF-8696-55123CFE7731}" type="pres">
      <dgm:prSet presAssocID="{B3D6BAB9-6FA4-4061-B072-0474A0CBEC7E}" presName="compNode" presStyleCnt="0"/>
      <dgm:spPr/>
    </dgm:pt>
    <dgm:pt modelId="{1A16472B-39C3-40A8-8ADB-723F107B636D}" type="pres">
      <dgm:prSet presAssocID="{B3D6BAB9-6FA4-4061-B072-0474A0CBEC7E}" presName="bgRect" presStyleLbl="bgShp" presStyleIdx="4" presStyleCnt="5"/>
      <dgm:spPr/>
    </dgm:pt>
    <dgm:pt modelId="{9D3FF21E-31B7-453D-9B38-F9202BB3A45E}" type="pres">
      <dgm:prSet presAssocID="{B3D6BAB9-6FA4-4061-B072-0474A0CBEC7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 with solid fill"/>
        </a:ext>
      </dgm:extLst>
    </dgm:pt>
    <dgm:pt modelId="{E123FE38-5F72-4F09-BE9C-8E62EBEF2D0B}" type="pres">
      <dgm:prSet presAssocID="{B3D6BAB9-6FA4-4061-B072-0474A0CBEC7E}" presName="spaceRect" presStyleCnt="0"/>
      <dgm:spPr/>
    </dgm:pt>
    <dgm:pt modelId="{06CA7C67-91DF-430F-B3CD-593EB44AEF32}" type="pres">
      <dgm:prSet presAssocID="{B3D6BAB9-6FA4-4061-B072-0474A0CBEC7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0310F2B-8283-4BC4-BD5D-CBEFCD17AB3A}" type="presOf" srcId="{EBB4DB67-F36C-49C7-AF21-66F7958C691E}" destId="{D735DB01-F526-4A92-962A-6E273EEB849F}" srcOrd="0" destOrd="0" presId="urn:microsoft.com/office/officeart/2018/2/layout/IconVerticalSolidList"/>
    <dgm:cxn modelId="{987CAE3A-6EBC-47FC-BFC8-88707C853B3A}" type="presOf" srcId="{86FD550C-1BB8-4F03-B1F4-883C916F2628}" destId="{836578CB-8E1C-49DC-B9D0-3DB9419D3ADE}" srcOrd="0" destOrd="0" presId="urn:microsoft.com/office/officeart/2018/2/layout/IconVerticalSolidList"/>
    <dgm:cxn modelId="{3C433C3D-DB0E-40B7-8E5A-1D2F2ABC2027}" type="presOf" srcId="{7BBCB196-0EC5-4277-ABEB-8803758DB0DD}" destId="{2A9360C4-F375-4EAA-87AB-28AE1194D109}" srcOrd="0" destOrd="0" presId="urn:microsoft.com/office/officeart/2018/2/layout/IconVerticalSolidList"/>
    <dgm:cxn modelId="{34919463-9FA8-4496-941A-AE7239C0E9EF}" type="presOf" srcId="{B3D6BAB9-6FA4-4061-B072-0474A0CBEC7E}" destId="{06CA7C67-91DF-430F-B3CD-593EB44AEF32}" srcOrd="0" destOrd="0" presId="urn:microsoft.com/office/officeart/2018/2/layout/IconVerticalSolidList"/>
    <dgm:cxn modelId="{26E27371-4F06-4958-BEEF-E33FF793526D}" srcId="{9AEF0635-D0B1-4C8E-B06F-5C88F32400A0}" destId="{B3D6BAB9-6FA4-4061-B072-0474A0CBEC7E}" srcOrd="4" destOrd="0" parTransId="{35216D19-7B63-4A64-A1F6-3ECDF4E5B8F6}" sibTransId="{664180DE-6E52-4507-90DF-C172FBFA9A86}"/>
    <dgm:cxn modelId="{4478887E-CF87-46A0-827F-7646953DDDD1}" srcId="{9AEF0635-D0B1-4C8E-B06F-5C88F32400A0}" destId="{EBB4DB67-F36C-49C7-AF21-66F7958C691E}" srcOrd="2" destOrd="0" parTransId="{BAF47B59-CAF7-411B-8C76-649A4AB1BA8D}" sibTransId="{DCD97010-A8E2-4882-A78C-3FA1BD0B44E8}"/>
    <dgm:cxn modelId="{B181E98A-50CF-4114-9CF5-3E21B258F624}" type="presOf" srcId="{8D78CCB9-77B8-4ED6-BC8C-89E5ABD30466}" destId="{D332BA5A-77D4-456F-8903-5FB6378F8912}" srcOrd="0" destOrd="0" presId="urn:microsoft.com/office/officeart/2018/2/layout/IconVerticalSolidList"/>
    <dgm:cxn modelId="{85D83FA4-985A-44CA-8422-B1DF7FB6658B}" srcId="{9AEF0635-D0B1-4C8E-B06F-5C88F32400A0}" destId="{8D78CCB9-77B8-4ED6-BC8C-89E5ABD30466}" srcOrd="1" destOrd="0" parTransId="{4A035C7F-4793-4117-A5AF-EE7936455AF3}" sibTransId="{A7A8FAE7-4BD5-4093-A39B-03680EA39301}"/>
    <dgm:cxn modelId="{36B14AA6-AAE1-40CB-B70A-244BE5458A0F}" srcId="{9AEF0635-D0B1-4C8E-B06F-5C88F32400A0}" destId="{86FD550C-1BB8-4F03-B1F4-883C916F2628}" srcOrd="3" destOrd="0" parTransId="{256E6385-450B-464F-87EC-11BF3916E01E}" sibTransId="{C3CD1CFD-379C-411C-98B3-6F47BBDD44A8}"/>
    <dgm:cxn modelId="{FE1E26AE-EF4A-41A6-81C3-F62D39FB1CE3}" srcId="{9AEF0635-D0B1-4C8E-B06F-5C88F32400A0}" destId="{7BBCB196-0EC5-4277-ABEB-8803758DB0DD}" srcOrd="0" destOrd="0" parTransId="{CEEC860A-AA2A-4406-932D-401250E77C7E}" sibTransId="{BD9869BC-209B-4C5E-BBE1-A589F74D0B03}"/>
    <dgm:cxn modelId="{78D964EE-D003-4C9D-9CE7-161E081B872F}" type="presOf" srcId="{9AEF0635-D0B1-4C8E-B06F-5C88F32400A0}" destId="{7102B064-90DD-407B-9004-3C5D09B2FDDE}" srcOrd="0" destOrd="0" presId="urn:microsoft.com/office/officeart/2018/2/layout/IconVerticalSolidList"/>
    <dgm:cxn modelId="{C5383AB7-3708-4450-BC5A-F2C0F63AB06E}" type="presParOf" srcId="{7102B064-90DD-407B-9004-3C5D09B2FDDE}" destId="{4AF44B4B-0091-45BC-A80B-7AC76F38C534}" srcOrd="0" destOrd="0" presId="urn:microsoft.com/office/officeart/2018/2/layout/IconVerticalSolidList"/>
    <dgm:cxn modelId="{71518015-5140-4396-A481-D54A24727882}" type="presParOf" srcId="{4AF44B4B-0091-45BC-A80B-7AC76F38C534}" destId="{0355FD5B-48B3-4DA5-981D-BA750B9D1C1F}" srcOrd="0" destOrd="0" presId="urn:microsoft.com/office/officeart/2018/2/layout/IconVerticalSolidList"/>
    <dgm:cxn modelId="{AC2F54A5-0AF4-40BB-B249-B87B509C845A}" type="presParOf" srcId="{4AF44B4B-0091-45BC-A80B-7AC76F38C534}" destId="{6E9A50AD-76ED-413B-BEA5-D62B1895A680}" srcOrd="1" destOrd="0" presId="urn:microsoft.com/office/officeart/2018/2/layout/IconVerticalSolidList"/>
    <dgm:cxn modelId="{52714C87-D520-4CF2-83B9-F9375BF0373A}" type="presParOf" srcId="{4AF44B4B-0091-45BC-A80B-7AC76F38C534}" destId="{A9D46D3A-3999-47E4-A5B3-02F1658305E3}" srcOrd="2" destOrd="0" presId="urn:microsoft.com/office/officeart/2018/2/layout/IconVerticalSolidList"/>
    <dgm:cxn modelId="{D719BA45-8159-4777-818F-A5D993F9A43F}" type="presParOf" srcId="{4AF44B4B-0091-45BC-A80B-7AC76F38C534}" destId="{2A9360C4-F375-4EAA-87AB-28AE1194D109}" srcOrd="3" destOrd="0" presId="urn:microsoft.com/office/officeart/2018/2/layout/IconVerticalSolidList"/>
    <dgm:cxn modelId="{78AA0D54-0769-4E6F-A1DF-00F9F5FBD11F}" type="presParOf" srcId="{7102B064-90DD-407B-9004-3C5D09B2FDDE}" destId="{77639857-F21D-4D81-BB4A-B1E1F2F9A0F4}" srcOrd="1" destOrd="0" presId="urn:microsoft.com/office/officeart/2018/2/layout/IconVerticalSolidList"/>
    <dgm:cxn modelId="{77077108-00F2-491F-8A23-3DD0FCF9A946}" type="presParOf" srcId="{7102B064-90DD-407B-9004-3C5D09B2FDDE}" destId="{EB2854C4-2311-4BB2-A340-527DACD68993}" srcOrd="2" destOrd="0" presId="urn:microsoft.com/office/officeart/2018/2/layout/IconVerticalSolidList"/>
    <dgm:cxn modelId="{B48A11EB-A19A-4485-AA73-0BF5CD0DAE06}" type="presParOf" srcId="{EB2854C4-2311-4BB2-A340-527DACD68993}" destId="{5E958295-8B75-46FA-B0D7-72ECD06CF95A}" srcOrd="0" destOrd="0" presId="urn:microsoft.com/office/officeart/2018/2/layout/IconVerticalSolidList"/>
    <dgm:cxn modelId="{AB719792-E684-49BE-8E34-4AC031C71E20}" type="presParOf" srcId="{EB2854C4-2311-4BB2-A340-527DACD68993}" destId="{1ABE9FBC-B777-4829-97CA-ABB8985F3B93}" srcOrd="1" destOrd="0" presId="urn:microsoft.com/office/officeart/2018/2/layout/IconVerticalSolidList"/>
    <dgm:cxn modelId="{0017CB98-E039-4D43-9CF7-E7724F1E93F4}" type="presParOf" srcId="{EB2854C4-2311-4BB2-A340-527DACD68993}" destId="{DDB2685D-FAD9-47C4-AE84-C323BF5D1B01}" srcOrd="2" destOrd="0" presId="urn:microsoft.com/office/officeart/2018/2/layout/IconVerticalSolidList"/>
    <dgm:cxn modelId="{1558FC7D-108C-4D65-B914-97E29A6C4C6C}" type="presParOf" srcId="{EB2854C4-2311-4BB2-A340-527DACD68993}" destId="{D332BA5A-77D4-456F-8903-5FB6378F8912}" srcOrd="3" destOrd="0" presId="urn:microsoft.com/office/officeart/2018/2/layout/IconVerticalSolidList"/>
    <dgm:cxn modelId="{6DE2F27C-E8A0-455A-A41F-9234DDB52977}" type="presParOf" srcId="{7102B064-90DD-407B-9004-3C5D09B2FDDE}" destId="{A5C1246D-F6A6-4339-9692-289EBC8A6835}" srcOrd="3" destOrd="0" presId="urn:microsoft.com/office/officeart/2018/2/layout/IconVerticalSolidList"/>
    <dgm:cxn modelId="{665352A1-3B3D-49B0-9612-671D1136D774}" type="presParOf" srcId="{7102B064-90DD-407B-9004-3C5D09B2FDDE}" destId="{BFB9A87D-E350-4058-8689-988BA4098563}" srcOrd="4" destOrd="0" presId="urn:microsoft.com/office/officeart/2018/2/layout/IconVerticalSolidList"/>
    <dgm:cxn modelId="{3F3695FA-EFDE-42CF-91B6-1A8B4608F589}" type="presParOf" srcId="{BFB9A87D-E350-4058-8689-988BA4098563}" destId="{18816828-F989-4AFF-A814-053AB645F8DD}" srcOrd="0" destOrd="0" presId="urn:microsoft.com/office/officeart/2018/2/layout/IconVerticalSolidList"/>
    <dgm:cxn modelId="{24FC22A0-F8B1-45D4-ACAA-4FBD401C8AB0}" type="presParOf" srcId="{BFB9A87D-E350-4058-8689-988BA4098563}" destId="{93FED3F5-6F3D-4AB6-A315-479E2DFD3421}" srcOrd="1" destOrd="0" presId="urn:microsoft.com/office/officeart/2018/2/layout/IconVerticalSolidList"/>
    <dgm:cxn modelId="{7F0487A2-5EFE-4E0F-A421-0C1730D66238}" type="presParOf" srcId="{BFB9A87D-E350-4058-8689-988BA4098563}" destId="{33AF81F1-5B18-4CEE-A340-7500241801E2}" srcOrd="2" destOrd="0" presId="urn:microsoft.com/office/officeart/2018/2/layout/IconVerticalSolidList"/>
    <dgm:cxn modelId="{0B76CD66-37C5-495B-95C1-673A744E99C6}" type="presParOf" srcId="{BFB9A87D-E350-4058-8689-988BA4098563}" destId="{D735DB01-F526-4A92-962A-6E273EEB849F}" srcOrd="3" destOrd="0" presId="urn:microsoft.com/office/officeart/2018/2/layout/IconVerticalSolidList"/>
    <dgm:cxn modelId="{490F0465-F9AE-4063-BE69-64973912862F}" type="presParOf" srcId="{7102B064-90DD-407B-9004-3C5D09B2FDDE}" destId="{A3A7656B-AEA2-47A8-9F3F-CFCC89717FB2}" srcOrd="5" destOrd="0" presId="urn:microsoft.com/office/officeart/2018/2/layout/IconVerticalSolidList"/>
    <dgm:cxn modelId="{6E28DF70-EEDF-4F8B-B9EF-642804C491D9}" type="presParOf" srcId="{7102B064-90DD-407B-9004-3C5D09B2FDDE}" destId="{B21A8C1C-0051-414C-802E-E0DAB3DF89F6}" srcOrd="6" destOrd="0" presId="urn:microsoft.com/office/officeart/2018/2/layout/IconVerticalSolidList"/>
    <dgm:cxn modelId="{7AE490D6-E17E-4DA5-8C42-AC5B289574C2}" type="presParOf" srcId="{B21A8C1C-0051-414C-802E-E0DAB3DF89F6}" destId="{9BF69919-FC9F-4089-A944-E9078E6E7FD9}" srcOrd="0" destOrd="0" presId="urn:microsoft.com/office/officeart/2018/2/layout/IconVerticalSolidList"/>
    <dgm:cxn modelId="{88D23AC9-CC1D-47C7-9CBA-BFCEF47871C2}" type="presParOf" srcId="{B21A8C1C-0051-414C-802E-E0DAB3DF89F6}" destId="{A8E2C259-247D-44DB-81AD-4ABCDA88E68C}" srcOrd="1" destOrd="0" presId="urn:microsoft.com/office/officeart/2018/2/layout/IconVerticalSolidList"/>
    <dgm:cxn modelId="{6A285199-4272-47B2-A470-BD6B0854BC75}" type="presParOf" srcId="{B21A8C1C-0051-414C-802E-E0DAB3DF89F6}" destId="{912B2C26-1940-4692-8823-322088BD41C7}" srcOrd="2" destOrd="0" presId="urn:microsoft.com/office/officeart/2018/2/layout/IconVerticalSolidList"/>
    <dgm:cxn modelId="{CFAB2223-7F83-4F3E-8037-BD96E26AD134}" type="presParOf" srcId="{B21A8C1C-0051-414C-802E-E0DAB3DF89F6}" destId="{836578CB-8E1C-49DC-B9D0-3DB9419D3ADE}" srcOrd="3" destOrd="0" presId="urn:microsoft.com/office/officeart/2018/2/layout/IconVerticalSolidList"/>
    <dgm:cxn modelId="{94540533-BFF1-4FC1-A8CA-39E56EDDFE46}" type="presParOf" srcId="{7102B064-90DD-407B-9004-3C5D09B2FDDE}" destId="{5641A7C0-05DB-4B1B-888B-58AF73C9B1EE}" srcOrd="7" destOrd="0" presId="urn:microsoft.com/office/officeart/2018/2/layout/IconVerticalSolidList"/>
    <dgm:cxn modelId="{23C37F25-B565-453C-9561-0B7B75C2478D}" type="presParOf" srcId="{7102B064-90DD-407B-9004-3C5D09B2FDDE}" destId="{B04CA790-76A8-42EF-8696-55123CFE7731}" srcOrd="8" destOrd="0" presId="urn:microsoft.com/office/officeart/2018/2/layout/IconVerticalSolidList"/>
    <dgm:cxn modelId="{B45F929B-F111-4148-B2BC-8A37E57C1815}" type="presParOf" srcId="{B04CA790-76A8-42EF-8696-55123CFE7731}" destId="{1A16472B-39C3-40A8-8ADB-723F107B636D}" srcOrd="0" destOrd="0" presId="urn:microsoft.com/office/officeart/2018/2/layout/IconVerticalSolidList"/>
    <dgm:cxn modelId="{3421231F-1E18-42CE-BC82-C8B12CBB4F39}" type="presParOf" srcId="{B04CA790-76A8-42EF-8696-55123CFE7731}" destId="{9D3FF21E-31B7-453D-9B38-F9202BB3A45E}" srcOrd="1" destOrd="0" presId="urn:microsoft.com/office/officeart/2018/2/layout/IconVerticalSolidList"/>
    <dgm:cxn modelId="{D9E3149B-C9D6-43AE-928E-A15790C8487C}" type="presParOf" srcId="{B04CA790-76A8-42EF-8696-55123CFE7731}" destId="{E123FE38-5F72-4F09-BE9C-8E62EBEF2D0B}" srcOrd="2" destOrd="0" presId="urn:microsoft.com/office/officeart/2018/2/layout/IconVerticalSolidList"/>
    <dgm:cxn modelId="{0C09271D-BC95-448E-99FB-7C43CA958A45}" type="presParOf" srcId="{B04CA790-76A8-42EF-8696-55123CFE7731}" destId="{06CA7C67-91DF-430F-B3CD-593EB44AEF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5FD5B-48B3-4DA5-981D-BA750B9D1C1F}">
      <dsp:nvSpPr>
        <dsp:cNvPr id="0" name=""/>
        <dsp:cNvSpPr/>
      </dsp:nvSpPr>
      <dsp:spPr>
        <a:xfrm>
          <a:off x="0" y="0"/>
          <a:ext cx="9603275" cy="5743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A50AD-76ED-413B-BEA5-D62B1895A680}">
      <dsp:nvSpPr>
        <dsp:cNvPr id="0" name=""/>
        <dsp:cNvSpPr/>
      </dsp:nvSpPr>
      <dsp:spPr>
        <a:xfrm>
          <a:off x="173751" y="133757"/>
          <a:ext cx="316220" cy="3159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360C4-F375-4EAA-87AB-28AE1194D109}">
      <dsp:nvSpPr>
        <dsp:cNvPr id="0" name=""/>
        <dsp:cNvSpPr/>
      </dsp:nvSpPr>
      <dsp:spPr>
        <a:xfrm>
          <a:off x="663723" y="4520"/>
          <a:ext cx="8929330" cy="592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9" tIns="62689" rIns="62689" bIns="6268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i="0" kern="1200" dirty="0"/>
            <a:t>Figured out the average income utilisation % of customers (average spends/average income).</a:t>
          </a:r>
          <a:endParaRPr lang="en-US" sz="1600" kern="1200" dirty="0"/>
        </a:p>
      </dsp:txBody>
      <dsp:txXfrm>
        <a:off x="663723" y="4520"/>
        <a:ext cx="8929330" cy="592334"/>
      </dsp:txXfrm>
    </dsp:sp>
    <dsp:sp modelId="{5E958295-8B75-46FA-B0D7-72ECD06CF95A}">
      <dsp:nvSpPr>
        <dsp:cNvPr id="0" name=""/>
        <dsp:cNvSpPr/>
      </dsp:nvSpPr>
      <dsp:spPr>
        <a:xfrm>
          <a:off x="0" y="744938"/>
          <a:ext cx="9603275" cy="5743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E9FBC-B777-4829-97CA-ABB8985F3B93}">
      <dsp:nvSpPr>
        <dsp:cNvPr id="0" name=""/>
        <dsp:cNvSpPr/>
      </dsp:nvSpPr>
      <dsp:spPr>
        <a:xfrm>
          <a:off x="173751" y="874175"/>
          <a:ext cx="316220" cy="3159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2BA5A-77D4-456F-8903-5FB6378F8912}">
      <dsp:nvSpPr>
        <dsp:cNvPr id="0" name=""/>
        <dsp:cNvSpPr/>
      </dsp:nvSpPr>
      <dsp:spPr>
        <a:xfrm>
          <a:off x="663723" y="744938"/>
          <a:ext cx="8929330" cy="592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9" tIns="62689" rIns="62689" bIns="6268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The higher the average income utilisation %, the more is their likelihood to use credit cards.</a:t>
          </a:r>
          <a:endParaRPr lang="en-US" sz="1600" kern="1200" dirty="0"/>
        </a:p>
      </dsp:txBody>
      <dsp:txXfrm>
        <a:off x="663723" y="744938"/>
        <a:ext cx="8929330" cy="592334"/>
      </dsp:txXfrm>
    </dsp:sp>
    <dsp:sp modelId="{18816828-F989-4AFF-A814-053AB645F8DD}">
      <dsp:nvSpPr>
        <dsp:cNvPr id="0" name=""/>
        <dsp:cNvSpPr/>
      </dsp:nvSpPr>
      <dsp:spPr>
        <a:xfrm>
          <a:off x="0" y="1485356"/>
          <a:ext cx="9603275" cy="5743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ED3F5-6F3D-4AB6-A315-479E2DFD3421}">
      <dsp:nvSpPr>
        <dsp:cNvPr id="0" name=""/>
        <dsp:cNvSpPr/>
      </dsp:nvSpPr>
      <dsp:spPr>
        <a:xfrm>
          <a:off x="173751" y="1614593"/>
          <a:ext cx="316220" cy="3159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5DB01-F526-4A92-962A-6E273EEB849F}">
      <dsp:nvSpPr>
        <dsp:cNvPr id="0" name=""/>
        <dsp:cNvSpPr/>
      </dsp:nvSpPr>
      <dsp:spPr>
        <a:xfrm>
          <a:off x="663723" y="1485356"/>
          <a:ext cx="8929330" cy="592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9" tIns="62689" rIns="62689" bIns="6268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 have set a threshold of 70% to identify customers with higher average income utilisation, indicating significant usage of their income.</a:t>
          </a:r>
          <a:endParaRPr lang="en-US" sz="1600" kern="1200" dirty="0"/>
        </a:p>
      </dsp:txBody>
      <dsp:txXfrm>
        <a:off x="663723" y="1485356"/>
        <a:ext cx="8929330" cy="592334"/>
      </dsp:txXfrm>
    </dsp:sp>
    <dsp:sp modelId="{9BF69919-FC9F-4089-A944-E9078E6E7FD9}">
      <dsp:nvSpPr>
        <dsp:cNvPr id="0" name=""/>
        <dsp:cNvSpPr/>
      </dsp:nvSpPr>
      <dsp:spPr>
        <a:xfrm>
          <a:off x="0" y="2225774"/>
          <a:ext cx="9603275" cy="5743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2C259-247D-44DB-81AD-4ABCDA88E68C}">
      <dsp:nvSpPr>
        <dsp:cNvPr id="0" name=""/>
        <dsp:cNvSpPr/>
      </dsp:nvSpPr>
      <dsp:spPr>
        <a:xfrm>
          <a:off x="173751" y="2355011"/>
          <a:ext cx="316220" cy="3159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578CB-8E1C-49DC-B9D0-3DB9419D3ADE}">
      <dsp:nvSpPr>
        <dsp:cNvPr id="0" name=""/>
        <dsp:cNvSpPr/>
      </dsp:nvSpPr>
      <dsp:spPr>
        <a:xfrm>
          <a:off x="663723" y="2225774"/>
          <a:ext cx="8929330" cy="592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9" tIns="62689" rIns="62689" bIns="6268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Based on this assumption, I’ve discovered the number of customers whose AIU exceeds 70%.  A total of 75 customers are having more than 70% AIU.</a:t>
          </a:r>
          <a:endParaRPr lang="en-US" sz="1600" kern="1200" dirty="0"/>
        </a:p>
      </dsp:txBody>
      <dsp:txXfrm>
        <a:off x="663723" y="2225774"/>
        <a:ext cx="8929330" cy="592334"/>
      </dsp:txXfrm>
    </dsp:sp>
    <dsp:sp modelId="{1A16472B-39C3-40A8-8ADB-723F107B636D}">
      <dsp:nvSpPr>
        <dsp:cNvPr id="0" name=""/>
        <dsp:cNvSpPr/>
      </dsp:nvSpPr>
      <dsp:spPr>
        <a:xfrm>
          <a:off x="0" y="2966192"/>
          <a:ext cx="9603275" cy="5743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3FF21E-31B7-453D-9B38-F9202BB3A45E}">
      <dsp:nvSpPr>
        <dsp:cNvPr id="0" name=""/>
        <dsp:cNvSpPr/>
      </dsp:nvSpPr>
      <dsp:spPr>
        <a:xfrm>
          <a:off x="173751" y="3095429"/>
          <a:ext cx="316220" cy="3159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A7C67-91DF-430F-B3CD-593EB44AEF32}">
      <dsp:nvSpPr>
        <dsp:cNvPr id="0" name=""/>
        <dsp:cNvSpPr/>
      </dsp:nvSpPr>
      <dsp:spPr>
        <a:xfrm>
          <a:off x="663723" y="2966192"/>
          <a:ext cx="8929330" cy="592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9" tIns="62689" rIns="62689" bIns="6268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 have categorised AIU into different ranges as well: Below 50%, 50-60%, 60-70%, and above 70%, to analyse customer spending patterns.</a:t>
          </a:r>
        </a:p>
      </dsp:txBody>
      <dsp:txXfrm>
        <a:off x="663723" y="2966192"/>
        <a:ext cx="8929330" cy="592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3E7FB-171F-48ED-9233-56D3B5A29E20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96393-B434-4526-9EA5-C8A572071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23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96393-B434-4526-9EA5-C8A57207117D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777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AE38-0BE1-4585-8357-D17093175C0D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E290B3C-4BA5-4743-B2CB-9CE8154A1AD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2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AE38-0BE1-4585-8357-D17093175C0D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0B3C-4BA5-4743-B2CB-9CE8154A1AD4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81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AE38-0BE1-4585-8357-D17093175C0D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0B3C-4BA5-4743-B2CB-9CE8154A1AD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70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AE38-0BE1-4585-8357-D17093175C0D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0B3C-4BA5-4743-B2CB-9CE8154A1AD4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59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AE38-0BE1-4585-8357-D17093175C0D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0B3C-4BA5-4743-B2CB-9CE8154A1AD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33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AE38-0BE1-4585-8357-D17093175C0D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0B3C-4BA5-4743-B2CB-9CE8154A1AD4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03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AE38-0BE1-4585-8357-D17093175C0D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0B3C-4BA5-4743-B2CB-9CE8154A1AD4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68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AE38-0BE1-4585-8357-D17093175C0D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0B3C-4BA5-4743-B2CB-9CE8154A1AD4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65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AE38-0BE1-4585-8357-D17093175C0D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0B3C-4BA5-4743-B2CB-9CE8154A1A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60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AE38-0BE1-4585-8357-D17093175C0D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0B3C-4BA5-4743-B2CB-9CE8154A1AD4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0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883AE38-0BE1-4585-8357-D17093175C0D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0B3C-4BA5-4743-B2CB-9CE8154A1AD4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60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3AE38-0BE1-4585-8357-D17093175C0D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E290B3C-4BA5-4743-B2CB-9CE8154A1AD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74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6.emf"/><Relationship Id="rId4" Type="http://schemas.openxmlformats.org/officeDocument/2006/relationships/chart" Target="../charts/char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8.emf"/><Relationship Id="rId4" Type="http://schemas.openxmlformats.org/officeDocument/2006/relationships/chart" Target="../charts/char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chart" Target="../charts/char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2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chart" Target="../charts/char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basics.io/challenge/codebasics-resume-project-challeng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slide" Target="slide32.xml"/><Relationship Id="rId5" Type="http://schemas.openxmlformats.org/officeDocument/2006/relationships/slide" Target="slide23.xml"/><Relationship Id="rId4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8E7BEA-DF89-E155-917F-ECFAF689D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966" y="1427304"/>
            <a:ext cx="8686800" cy="3241515"/>
          </a:xfrm>
        </p:spPr>
        <p:txBody>
          <a:bodyPr anchor="ctr">
            <a:normAutofit/>
          </a:bodyPr>
          <a:lstStyle/>
          <a:p>
            <a:r>
              <a:rPr lang="en-GB" sz="5400" dirty="0"/>
              <a:t>Credit Card Usage Analysis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2DE-9101-EC8B-E698-BFFFD4347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966" y="5132139"/>
            <a:ext cx="8686800" cy="631270"/>
          </a:xfrm>
        </p:spPr>
        <p:txBody>
          <a:bodyPr>
            <a:normAutofit/>
          </a:bodyPr>
          <a:lstStyle/>
          <a:p>
            <a:r>
              <a:rPr lang="en-GB" dirty="0"/>
              <a:t>Provide insights to the product strategy team in the banking domain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923706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3B11A9-4F26-A8C1-2B81-D599AE354AB2}"/>
              </a:ext>
            </a:extLst>
          </p:cNvPr>
          <p:cNvSpPr txBox="1">
            <a:spLocks/>
          </p:cNvSpPr>
          <p:nvPr/>
        </p:nvSpPr>
        <p:spPr>
          <a:xfrm>
            <a:off x="10539353" y="6391747"/>
            <a:ext cx="1657746" cy="366591"/>
          </a:xfrm>
          <a:prstGeom prst="rect">
            <a:avLst/>
          </a:prstGeom>
        </p:spPr>
        <p:txBody>
          <a:bodyPr vert="horz" lIns="91440" tIns="91440" rIns="91440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800" b="1" dirty="0">
                <a:latin typeface="Complex" panose="00000400000000000000" pitchFamily="2" charset="0"/>
                <a:cs typeface="Complex" panose="00000400000000000000" pitchFamily="2" charset="0"/>
              </a:rPr>
              <a:t>Abdul Basith</a:t>
            </a:r>
          </a:p>
        </p:txBody>
      </p:sp>
    </p:spTree>
    <p:extLst>
      <p:ext uri="{BB962C8B-B14F-4D97-AF65-F5344CB8AC3E}">
        <p14:creationId xmlns:p14="http://schemas.microsoft.com/office/powerpoint/2010/main" val="302018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DAAA-1956-EAE7-6192-216D2166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baseline="0" dirty="0">
                <a:latin typeface="Calibri-Bold"/>
              </a:rPr>
              <a:t>Demographic classification – gender &amp; marital status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1EB7D42-9522-FC59-F8AE-B84192B85D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689661"/>
              </p:ext>
            </p:extLst>
          </p:nvPr>
        </p:nvGraphicFramePr>
        <p:xfrm>
          <a:off x="1938685" y="3728433"/>
          <a:ext cx="3495325" cy="2244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B7B624-E88E-38A5-859D-965DA416C601}"/>
              </a:ext>
            </a:extLst>
          </p:cNvPr>
          <p:cNvSpPr txBox="1"/>
          <p:nvPr/>
        </p:nvSpPr>
        <p:spPr>
          <a:xfrm>
            <a:off x="1451580" y="1930217"/>
            <a:ext cx="4469536" cy="172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/>
              <a:t>This analysis highlights that male customers form the majority of the customer base, while female customers represent a smaller, yet significant segment. 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/>
              <a:t>This distribution suggests that credit card features and benefits should be designed to appeal broadly, while also considering the distinct preferences of both genders.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91D35-CE5D-243D-921E-5BF6A3B75214}"/>
              </a:ext>
            </a:extLst>
          </p:cNvPr>
          <p:cNvSpPr txBox="1"/>
          <p:nvPr/>
        </p:nvSpPr>
        <p:spPr>
          <a:xfrm>
            <a:off x="6415792" y="4097887"/>
            <a:ext cx="4639062" cy="17217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GB" dirty="0"/>
              <a:t>There is a significant majority of married customers, suggesting a focus on features that cater to family finances and joint account management. </a:t>
            </a:r>
          </a:p>
          <a:p>
            <a:r>
              <a:rPr lang="en-GB" dirty="0"/>
              <a:t>Additionally, considerations for single customers could include tailored rewards and financial planning tools that meet their specific needs and preferences.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526CC44-8DDF-48A1-B3AE-7AD74B81FF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778741"/>
              </p:ext>
            </p:extLst>
          </p:nvPr>
        </p:nvGraphicFramePr>
        <p:xfrm>
          <a:off x="6987660" y="1874316"/>
          <a:ext cx="3495325" cy="2244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0A2879-01F0-C915-46BB-AEE3E9EEA512}"/>
              </a:ext>
            </a:extLst>
          </p:cNvPr>
          <p:cNvCxnSpPr>
            <a:cxnSpLocks/>
          </p:cNvCxnSpPr>
          <p:nvPr/>
        </p:nvCxnSpPr>
        <p:spPr>
          <a:xfrm>
            <a:off x="6277649" y="2043002"/>
            <a:ext cx="0" cy="35817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02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2DAAA-1956-EAE7-6192-216D2166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b="1" i="0" u="none" strike="noStrike" baseline="0" dirty="0">
                <a:latin typeface="Calibri-Bold"/>
              </a:rPr>
              <a:t>Demographic classification </a:t>
            </a:r>
            <a:r>
              <a:rPr lang="en-GB" b="1" dirty="0">
                <a:latin typeface="Calibri-Bold"/>
              </a:rPr>
              <a:t>- Occupation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AE7D02-21EB-BBD9-12A8-F5B976EAE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504" y="4351087"/>
            <a:ext cx="3826591" cy="1445148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2ACCF68-EE12-4F3A-8F6F-F9797F8C07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5557763"/>
              </p:ext>
            </p:extLst>
          </p:nvPr>
        </p:nvGraphicFramePr>
        <p:xfrm>
          <a:off x="6349503" y="2147562"/>
          <a:ext cx="4705350" cy="3648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4CC649D-2B9E-1F15-F323-445F5463CB3E}"/>
              </a:ext>
            </a:extLst>
          </p:cNvPr>
          <p:cNvSpPr txBox="1"/>
          <p:nvPr/>
        </p:nvSpPr>
        <p:spPr>
          <a:xfrm>
            <a:off x="1451579" y="2147562"/>
            <a:ext cx="4705350" cy="172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/>
              <a:t>This analysis highlights that salaried IT employees form the largest customer base, followed by other salaried employees, while government employees represent the smallest segment. </a:t>
            </a:r>
          </a:p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/>
              <a:t>This distribution suggests that credit card features and benefits should particularly cater to the needs and preferences of salaried IT employees and other salaried workers.</a:t>
            </a:r>
          </a:p>
        </p:txBody>
      </p:sp>
    </p:spTree>
    <p:extLst>
      <p:ext uri="{BB962C8B-B14F-4D97-AF65-F5344CB8AC3E}">
        <p14:creationId xmlns:p14="http://schemas.microsoft.com/office/powerpoint/2010/main" val="97015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2DAAA-1956-EAE7-6192-216D2166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b="1" i="0" u="none" strike="noStrike" baseline="0" dirty="0">
                <a:latin typeface="Calibri-Bold"/>
              </a:rPr>
              <a:t>Demographic classification - city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C43DA2-BF17-0C36-5381-829BC49B5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932" y="4307797"/>
            <a:ext cx="2775012" cy="1392357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4A24B7-3E62-40A4-8A35-8762BF0870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1163617"/>
              </p:ext>
            </p:extLst>
          </p:nvPr>
        </p:nvGraphicFramePr>
        <p:xfrm>
          <a:off x="5993394" y="2705323"/>
          <a:ext cx="4958853" cy="3138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4458FBF-111F-D56F-9E64-8300F8D77D8B}"/>
              </a:ext>
            </a:extLst>
          </p:cNvPr>
          <p:cNvSpPr txBox="1"/>
          <p:nvPr/>
        </p:nvSpPr>
        <p:spPr>
          <a:xfrm>
            <a:off x="1451579" y="2042112"/>
            <a:ext cx="4541815" cy="172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/>
              <a:t>This data indicates that Mumbai is the leading city in terms of customer base, followed by Chennai, while Hyderabad has the smallest customer base.</a:t>
            </a:r>
          </a:p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/>
              <a:t>It highlights the need for tailored strategies in Hyderabad to capitalize on growth potential, while maintaining strong engagement in Mumbai and Chennai.</a:t>
            </a:r>
          </a:p>
        </p:txBody>
      </p:sp>
    </p:spTree>
    <p:extLst>
      <p:ext uri="{BB962C8B-B14F-4D97-AF65-F5344CB8AC3E}">
        <p14:creationId xmlns:p14="http://schemas.microsoft.com/office/powerpoint/2010/main" val="818888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DAAA-1956-EAE7-6192-216D2166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b="1" i="0" u="none" strike="noStrike" baseline="0" dirty="0">
                <a:latin typeface="Calibri-Bold"/>
              </a:rPr>
              <a:t>Average income utilisation %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984F69A-9866-40A5-02B4-EE1668F2FC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432354"/>
              </p:ext>
            </p:extLst>
          </p:nvPr>
        </p:nvGraphicFramePr>
        <p:xfrm>
          <a:off x="1451578" y="2004833"/>
          <a:ext cx="9603275" cy="3563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64C29A7-4781-8CB8-16DA-BFD897C19AB0}"/>
              </a:ext>
            </a:extLst>
          </p:cNvPr>
          <p:cNvSpPr txBox="1">
            <a:spLocks/>
          </p:cNvSpPr>
          <p:nvPr/>
        </p:nvSpPr>
        <p:spPr>
          <a:xfrm>
            <a:off x="1451578" y="5738411"/>
            <a:ext cx="2301859" cy="2519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000" dirty="0"/>
              <a:t>AIU = Average Income Utilisation</a:t>
            </a:r>
          </a:p>
        </p:txBody>
      </p:sp>
    </p:spTree>
    <p:extLst>
      <p:ext uri="{BB962C8B-B14F-4D97-AF65-F5344CB8AC3E}">
        <p14:creationId xmlns:p14="http://schemas.microsoft.com/office/powerpoint/2010/main" val="4059590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DAAA-1956-EAE7-6192-216D2166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b="1" i="0" u="none" strike="noStrike" baseline="0" dirty="0">
                <a:latin typeface="Calibri-Bold"/>
              </a:rPr>
              <a:t>Average income utilisation % - by age group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2937F4F-C7AD-B81D-C5AC-20060890F6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4924341"/>
              </p:ext>
            </p:extLst>
          </p:nvPr>
        </p:nvGraphicFramePr>
        <p:xfrm>
          <a:off x="6437745" y="2031206"/>
          <a:ext cx="4617109" cy="2795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E82736E-9A17-B353-4714-DAED5AD6D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725" y="2372867"/>
            <a:ext cx="4912276" cy="2112265"/>
          </a:xfrm>
        </p:spPr>
        <p:txBody>
          <a:bodyPr>
            <a:noAutofit/>
          </a:bodyPr>
          <a:lstStyle/>
          <a:p>
            <a:r>
              <a:rPr lang="en-GB" sz="1200" dirty="0"/>
              <a:t>Out of 75 customers who are having more than 70% AIU are within the age groups 25-34 and 35-45</a:t>
            </a:r>
          </a:p>
          <a:p>
            <a:r>
              <a:rPr lang="en-GB" sz="1200" dirty="0"/>
              <a:t>Among that, 35-45 age groups are more than double (64%) of the no. of customers with age b/w 25-34</a:t>
            </a:r>
          </a:p>
          <a:p>
            <a:r>
              <a:rPr lang="en-GB" sz="1200" dirty="0"/>
              <a:t>This distribution highlights the significant presence of customers aged 35-45 with high AIU, suggesting a focus on credit card features that cater to their financial needs and preferences, alongside tailored offerings for the younger 25-34 age group.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1FDCFF3-4E06-BDDB-8FBF-9E1934254180}"/>
              </a:ext>
            </a:extLst>
          </p:cNvPr>
          <p:cNvSpPr txBox="1">
            <a:spLocks/>
          </p:cNvSpPr>
          <p:nvPr/>
        </p:nvSpPr>
        <p:spPr>
          <a:xfrm>
            <a:off x="1183725" y="5785163"/>
            <a:ext cx="2301859" cy="2519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000" dirty="0"/>
              <a:t>AIU = Average Income Utilisation</a:t>
            </a:r>
          </a:p>
        </p:txBody>
      </p:sp>
    </p:spTree>
    <p:extLst>
      <p:ext uri="{BB962C8B-B14F-4D97-AF65-F5344CB8AC3E}">
        <p14:creationId xmlns:p14="http://schemas.microsoft.com/office/powerpoint/2010/main" val="3507108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DAAA-1956-EAE7-6192-216D2166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b="1" i="0" u="none" strike="noStrike" baseline="0" dirty="0">
                <a:latin typeface="Calibri-Bold"/>
              </a:rPr>
              <a:t>Average income utilisation % - by age group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48636965-F085-5F26-E57C-898ADF8CCDD8}"/>
              </a:ext>
            </a:extLst>
          </p:cNvPr>
          <p:cNvSpPr txBox="1">
            <a:spLocks/>
          </p:cNvSpPr>
          <p:nvPr/>
        </p:nvSpPr>
        <p:spPr>
          <a:xfrm>
            <a:off x="1451578" y="5730842"/>
            <a:ext cx="2301859" cy="2519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000" dirty="0"/>
              <a:t>AIU = Average Income Utilisation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D313D50B-94AA-1937-FF48-FEF1BDAF149C}"/>
              </a:ext>
            </a:extLst>
          </p:cNvPr>
          <p:cNvSpPr txBox="1">
            <a:spLocks/>
          </p:cNvSpPr>
          <p:nvPr/>
        </p:nvSpPr>
        <p:spPr>
          <a:xfrm>
            <a:off x="1451578" y="1981200"/>
            <a:ext cx="2758283" cy="1447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700" dirty="0"/>
              <a:t>AIU % with different categories;</a:t>
            </a:r>
          </a:p>
          <a:p>
            <a:pPr marL="342900" indent="-342900">
              <a:buAutoNum type="arabicPeriod"/>
            </a:pPr>
            <a:r>
              <a:rPr lang="en-GB" sz="1400" b="1" dirty="0"/>
              <a:t>AIU between 50% and 60%</a:t>
            </a:r>
          </a:p>
          <a:p>
            <a:pPr marL="342900" indent="-342900">
              <a:buAutoNum type="arabicPeriod"/>
            </a:pPr>
            <a:r>
              <a:rPr lang="en-GB" sz="1400" b="1" dirty="0"/>
              <a:t>AIU between 60% and 70%</a:t>
            </a:r>
          </a:p>
          <a:p>
            <a:pPr marL="342900" indent="-342900">
              <a:buAutoNum type="arabicPeriod"/>
            </a:pPr>
            <a:r>
              <a:rPr lang="en-GB" sz="1400" b="1" dirty="0"/>
              <a:t>AIU above 70%</a:t>
            </a:r>
          </a:p>
          <a:p>
            <a:pPr marL="342900" indent="-342900">
              <a:buAutoNum type="arabicPeriod"/>
            </a:pPr>
            <a:r>
              <a:rPr lang="en-GB" sz="1400" b="1" dirty="0"/>
              <a:t>AIU below 50%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FBF51-8A75-6EE0-862A-2957817FF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065" y="3131744"/>
            <a:ext cx="7487789" cy="129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82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DAAA-1956-EAE7-6192-216D2166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baseline="0" dirty="0">
                <a:latin typeface="Calibri-Bold"/>
              </a:rPr>
              <a:t>Average income utilisation % - by age group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E82736E-9A17-B353-4714-DAED5AD6D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782" y="3806853"/>
            <a:ext cx="4300816" cy="17624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000" b="1" dirty="0"/>
              <a:t>Lower Potential for Credit Card Usage:</a:t>
            </a:r>
            <a:endParaRPr lang="en-GB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dirty="0"/>
              <a:t>Age Group 21-24:</a:t>
            </a:r>
            <a:r>
              <a:rPr lang="en-GB" sz="1000" dirty="0"/>
              <a:t> 79.0% of customers are in the below 50% AIU category, suggesting lower credit card usage. Focus on credit-building and savings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dirty="0"/>
              <a:t>Age Group 45+:</a:t>
            </a:r>
            <a:r>
              <a:rPr lang="en-GB" sz="1000" dirty="0"/>
              <a:t> 94.4% of customers fall into the below 50% AIU category, indicating lower credit card usage. Prioritize retirement planning and low-risk investment options.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02C6088-BA06-C898-5426-6EEC2968F613}"/>
              </a:ext>
            </a:extLst>
          </p:cNvPr>
          <p:cNvSpPr txBox="1">
            <a:spLocks/>
          </p:cNvSpPr>
          <p:nvPr/>
        </p:nvSpPr>
        <p:spPr>
          <a:xfrm>
            <a:off x="1183725" y="5785163"/>
            <a:ext cx="2301859" cy="2519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000" dirty="0"/>
              <a:t>AIU = Average Income Utilisation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98AFAD9-39A5-0816-AD6F-A1D87F08C3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488049"/>
              </p:ext>
            </p:extLst>
          </p:nvPr>
        </p:nvGraphicFramePr>
        <p:xfrm>
          <a:off x="8515549" y="1838421"/>
          <a:ext cx="3139200" cy="2751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695E0D7-12D0-1103-C138-36112AC286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6070716"/>
              </p:ext>
            </p:extLst>
          </p:nvPr>
        </p:nvGraphicFramePr>
        <p:xfrm>
          <a:off x="5878286" y="1838420"/>
          <a:ext cx="3139200" cy="2751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9F715420-CDFF-45DE-17F6-DAEE82762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782" y="1905787"/>
            <a:ext cx="4890504" cy="1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GB" sz="1000" b="1" dirty="0"/>
              <a:t>High Potential for Credit Card Usage: </a:t>
            </a:r>
            <a:endParaRPr lang="en-US" sz="1000" b="1" dirty="0">
              <a:latin typeface="Gill Sans MT (Body)"/>
            </a:endParaRPr>
          </a:p>
          <a:p>
            <a:pPr marL="17145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Body)"/>
              </a:rPr>
              <a:t>Age Group 35-45: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Body)"/>
              </a:rPr>
              <a:t> With 40.4% of customers in the above 50% AIU category, this group is a prime target for credit card offerings with higher credit limits and robust reward programs.</a:t>
            </a:r>
          </a:p>
          <a:p>
            <a:pPr marL="171450" marR="0" lvl="0" indent="-1714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Body)"/>
              </a:rPr>
              <a:t>Age Group 25-34: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Body)"/>
              </a:rPr>
              <a:t> 33.2% of customers fall into the above 50% AIU category, indicating a strong potential for credit card usage. Tailor products to their lifestyle needs, such as travel rewards and cashback offers.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EE4CE5-FA52-6342-815F-ED70C94CA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099" y="4714167"/>
            <a:ext cx="4804755" cy="99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40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DAAA-1956-EAE7-6192-216D2166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b="1" i="0" u="none" strike="noStrike" baseline="0" dirty="0">
                <a:latin typeface="Calibri-Bold"/>
              </a:rPr>
              <a:t>Average income utilisation % - by city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E82736E-9A17-B353-4714-DAED5AD6D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725" y="2496930"/>
            <a:ext cx="4912276" cy="1864139"/>
          </a:xfrm>
        </p:spPr>
        <p:txBody>
          <a:bodyPr>
            <a:normAutofit/>
          </a:bodyPr>
          <a:lstStyle/>
          <a:p>
            <a:r>
              <a:rPr lang="en-GB" sz="1200" dirty="0"/>
              <a:t>Mumbai and Delhi NCR are the cities where the customers (with AIU more than 70%) residing.</a:t>
            </a:r>
          </a:p>
          <a:p>
            <a:r>
              <a:rPr lang="en-GB" sz="1200" dirty="0"/>
              <a:t>96% of customers are in Mumbai (72 customers out of 75).</a:t>
            </a:r>
          </a:p>
          <a:p>
            <a:r>
              <a:rPr lang="en-GB" sz="1200" dirty="0"/>
              <a:t>This distribution emphasizes Mumbai as the predominant location for customers with high AIU, suggesting focused strategies may be beneficial for this demographic segment.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596D834-D763-AE9F-1C6A-10F1A4D16D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323030"/>
              </p:ext>
            </p:extLst>
          </p:nvPr>
        </p:nvGraphicFramePr>
        <p:xfrm>
          <a:off x="6835365" y="2180084"/>
          <a:ext cx="4219487" cy="282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02C6088-BA06-C898-5426-6EEC2968F613}"/>
              </a:ext>
            </a:extLst>
          </p:cNvPr>
          <p:cNvSpPr txBox="1">
            <a:spLocks/>
          </p:cNvSpPr>
          <p:nvPr/>
        </p:nvSpPr>
        <p:spPr>
          <a:xfrm>
            <a:off x="1183725" y="5785163"/>
            <a:ext cx="2301859" cy="2519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000" dirty="0"/>
              <a:t>AIU = Average Income Utilisation</a:t>
            </a:r>
          </a:p>
        </p:txBody>
      </p:sp>
    </p:spTree>
    <p:extLst>
      <p:ext uri="{BB962C8B-B14F-4D97-AF65-F5344CB8AC3E}">
        <p14:creationId xmlns:p14="http://schemas.microsoft.com/office/powerpoint/2010/main" val="2379105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DAAA-1956-EAE7-6192-216D2166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baseline="0" dirty="0">
                <a:latin typeface="Calibri-Bold"/>
              </a:rPr>
              <a:t>Average income utilisation % - by city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48636965-F085-5F26-E57C-898ADF8CCDD8}"/>
              </a:ext>
            </a:extLst>
          </p:cNvPr>
          <p:cNvSpPr txBox="1">
            <a:spLocks/>
          </p:cNvSpPr>
          <p:nvPr/>
        </p:nvSpPr>
        <p:spPr>
          <a:xfrm>
            <a:off x="1451578" y="5730842"/>
            <a:ext cx="2301859" cy="2519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000" dirty="0"/>
              <a:t>AIU = Average Income Utilisation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45C45-2B67-2B8B-2C61-2632445BFEC4}"/>
              </a:ext>
            </a:extLst>
          </p:cNvPr>
          <p:cNvSpPr txBox="1">
            <a:spLocks/>
          </p:cNvSpPr>
          <p:nvPr/>
        </p:nvSpPr>
        <p:spPr>
          <a:xfrm>
            <a:off x="1451578" y="1981200"/>
            <a:ext cx="2767337" cy="1447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700" dirty="0"/>
              <a:t>AIU % with different categories;</a:t>
            </a:r>
          </a:p>
          <a:p>
            <a:pPr marL="342900" indent="-342900">
              <a:buAutoNum type="arabicPeriod"/>
            </a:pPr>
            <a:r>
              <a:rPr lang="en-GB" sz="1400" b="1" dirty="0"/>
              <a:t>AIU between 50% and 60%</a:t>
            </a:r>
          </a:p>
          <a:p>
            <a:pPr marL="342900" indent="-342900">
              <a:buAutoNum type="arabicPeriod"/>
            </a:pPr>
            <a:r>
              <a:rPr lang="en-GB" sz="1400" b="1" dirty="0"/>
              <a:t>AIU between 60% and 70%</a:t>
            </a:r>
          </a:p>
          <a:p>
            <a:pPr marL="342900" indent="-342900">
              <a:buAutoNum type="arabicPeriod"/>
            </a:pPr>
            <a:r>
              <a:rPr lang="en-GB" sz="1400" b="1" dirty="0"/>
              <a:t>AIU above 70%</a:t>
            </a:r>
          </a:p>
          <a:p>
            <a:pPr marL="342900" indent="-342900">
              <a:buAutoNum type="arabicPeriod"/>
            </a:pPr>
            <a:r>
              <a:rPr lang="en-GB" sz="1400" b="1" dirty="0"/>
              <a:t>AIU below 50%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F5563-4F80-6800-E8BB-EDE860AF4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386" y="3172353"/>
            <a:ext cx="7643582" cy="149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8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DAAA-1956-EAE7-6192-216D2166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baseline="0" dirty="0">
                <a:latin typeface="Calibri-Bold"/>
              </a:rPr>
              <a:t>Average income utilisation % - by city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E82736E-9A17-B353-4714-DAED5AD6D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725" y="1916524"/>
            <a:ext cx="3822841" cy="2346855"/>
          </a:xfrm>
        </p:spPr>
        <p:txBody>
          <a:bodyPr>
            <a:normAutofit fontScale="92500"/>
          </a:bodyPr>
          <a:lstStyle/>
          <a:p>
            <a:r>
              <a:rPr lang="en-GB" sz="1050" b="1" dirty="0"/>
              <a:t>Active Income Utilization Cities (Above 50% AIU):</a:t>
            </a:r>
            <a:r>
              <a:rPr lang="en-GB" sz="1050" dirty="0"/>
              <a:t> Mumbai and Delhi NCR show segments of customers with higher income utilization, particularly in the 50-70% AIU ranges, suggesting opportunities for credit products that cater to more active spenders.</a:t>
            </a:r>
          </a:p>
          <a:p>
            <a:r>
              <a:rPr lang="en-GB" sz="1100" b="1" dirty="0"/>
              <a:t>Conservative Income Utilization Cities (Below 50% AIU):</a:t>
            </a:r>
            <a:r>
              <a:rPr lang="en-GB" sz="1100" dirty="0"/>
              <a:t> Bengaluru, Chennai, and Hyderabad exhibit predominantly conservative income utilization </a:t>
            </a:r>
            <a:r>
              <a:rPr lang="en-GB" sz="1100" dirty="0" err="1"/>
              <a:t>behaviors</a:t>
            </a:r>
            <a:r>
              <a:rPr lang="en-GB" sz="1100" dirty="0"/>
              <a:t>, with the majority of customers falling in the below 50% AIU category. This indicates a need for products that emphasize savings, budgeting tools, and possibly incentives to increase spending.</a:t>
            </a:r>
            <a:endParaRPr lang="en-GB" sz="1200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02C6088-BA06-C898-5426-6EEC2968F613}"/>
              </a:ext>
            </a:extLst>
          </p:cNvPr>
          <p:cNvSpPr txBox="1">
            <a:spLocks/>
          </p:cNvSpPr>
          <p:nvPr/>
        </p:nvSpPr>
        <p:spPr>
          <a:xfrm>
            <a:off x="1183725" y="5785163"/>
            <a:ext cx="2301859" cy="2519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000" dirty="0"/>
              <a:t>AIU = Average Income Utilisation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E3A3B2B-F094-EC68-00D6-4AAEE30DE7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2588388"/>
              </p:ext>
            </p:extLst>
          </p:nvPr>
        </p:nvGraphicFramePr>
        <p:xfrm>
          <a:off x="8146610" y="1853754"/>
          <a:ext cx="3140044" cy="2583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018661-1EC1-0707-E071-42C393A95D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1228377"/>
              </p:ext>
            </p:extLst>
          </p:nvPr>
        </p:nvGraphicFramePr>
        <p:xfrm>
          <a:off x="5078994" y="1853754"/>
          <a:ext cx="3139200" cy="2583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5B97B879-8556-CB6A-CEF4-F2EE4727DF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463" y="4740808"/>
            <a:ext cx="5000294" cy="90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37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E7B6A3-26EE-AB2C-82CB-2E45781E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GB" dirty="0"/>
              <a:t>TABLE OF CONTENT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949919-9334-6290-80B5-C1E1614F6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accent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Overview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Objectives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Set Overview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Manipulation Process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Analysis &amp; Insights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Recommendations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411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DAAA-1956-EAE7-6192-216D2166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b="1" i="0" u="none" strike="noStrike" baseline="0" dirty="0">
                <a:latin typeface="Calibri-Bold"/>
              </a:rPr>
              <a:t>Average income utilisation % - by occupation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E82736E-9A17-B353-4714-DAED5AD6D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725" y="2654374"/>
            <a:ext cx="4912276" cy="2257331"/>
          </a:xfrm>
        </p:spPr>
        <p:txBody>
          <a:bodyPr>
            <a:normAutofit/>
          </a:bodyPr>
          <a:lstStyle/>
          <a:p>
            <a:r>
              <a:rPr lang="en-GB" sz="1200" dirty="0"/>
              <a:t>Out of 75 customers who utilize more than 70% of their average income, the majority are </a:t>
            </a:r>
            <a:r>
              <a:rPr lang="en-GB" sz="1200" b="1" dirty="0"/>
              <a:t>salaried IT employees</a:t>
            </a:r>
            <a:r>
              <a:rPr lang="en-GB" sz="1200" dirty="0"/>
              <a:t>. Specifically, 74 out of these 75 customers fall into this category, with only one </a:t>
            </a:r>
            <a:r>
              <a:rPr lang="en-GB" sz="1200" b="1" dirty="0"/>
              <a:t>freelancer</a:t>
            </a:r>
            <a:r>
              <a:rPr lang="en-GB" sz="1200" dirty="0"/>
              <a:t> exceeding the 70% threshold</a:t>
            </a:r>
          </a:p>
          <a:p>
            <a:r>
              <a:rPr lang="en-GB" sz="1200" dirty="0"/>
              <a:t>This highlights the predominant occupation trends among customers with high income utilization rates.</a:t>
            </a:r>
          </a:p>
          <a:p>
            <a:r>
              <a:rPr lang="en-GB" sz="1200" dirty="0"/>
              <a:t>Other professions' customers do not fall into the category of spending more than 70% of their average income.</a:t>
            </a:r>
            <a:endParaRPr lang="en-GB" sz="1600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02C6088-BA06-C898-5426-6EEC2968F613}"/>
              </a:ext>
            </a:extLst>
          </p:cNvPr>
          <p:cNvSpPr txBox="1">
            <a:spLocks/>
          </p:cNvSpPr>
          <p:nvPr/>
        </p:nvSpPr>
        <p:spPr>
          <a:xfrm>
            <a:off x="1183725" y="5785163"/>
            <a:ext cx="2301859" cy="2519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000" dirty="0"/>
              <a:t>AIU = Average Income Utilisation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547747B-ADD2-E0A7-9DEB-C0FAFDFEB3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7208074"/>
              </p:ext>
            </p:extLst>
          </p:nvPr>
        </p:nvGraphicFramePr>
        <p:xfrm>
          <a:off x="6473229" y="2161161"/>
          <a:ext cx="4581626" cy="3243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6518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DAAA-1956-EAE7-6192-216D2166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baseline="0" dirty="0">
                <a:latin typeface="Calibri-Bold"/>
              </a:rPr>
              <a:t>Average income utilisation % – by occupation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48636965-F085-5F26-E57C-898ADF8CCDD8}"/>
              </a:ext>
            </a:extLst>
          </p:cNvPr>
          <p:cNvSpPr txBox="1">
            <a:spLocks/>
          </p:cNvSpPr>
          <p:nvPr/>
        </p:nvSpPr>
        <p:spPr>
          <a:xfrm>
            <a:off x="1451578" y="5721788"/>
            <a:ext cx="2301859" cy="2519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000" dirty="0"/>
              <a:t>AIU = Average Income Utilisation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878C0D3-C2BC-E6E4-746B-0727090C4830}"/>
              </a:ext>
            </a:extLst>
          </p:cNvPr>
          <p:cNvSpPr txBox="1">
            <a:spLocks/>
          </p:cNvSpPr>
          <p:nvPr/>
        </p:nvSpPr>
        <p:spPr>
          <a:xfrm>
            <a:off x="1451579" y="1981200"/>
            <a:ext cx="2685856" cy="1447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700" dirty="0"/>
              <a:t>AIU % with different categories;</a:t>
            </a:r>
          </a:p>
          <a:p>
            <a:pPr marL="342900" indent="-342900">
              <a:buAutoNum type="arabicPeriod"/>
            </a:pPr>
            <a:r>
              <a:rPr lang="en-GB" sz="1400" b="1" dirty="0"/>
              <a:t>AIU between 50% and 60%</a:t>
            </a:r>
          </a:p>
          <a:p>
            <a:pPr marL="342900" indent="-342900">
              <a:buAutoNum type="arabicPeriod"/>
            </a:pPr>
            <a:r>
              <a:rPr lang="en-GB" sz="1400" b="1" dirty="0"/>
              <a:t>AIU between 60% and 70%</a:t>
            </a:r>
          </a:p>
          <a:p>
            <a:pPr marL="342900" indent="-342900">
              <a:buAutoNum type="arabicPeriod"/>
            </a:pPr>
            <a:r>
              <a:rPr lang="en-GB" sz="1400" b="1" dirty="0"/>
              <a:t>AIU above 70%</a:t>
            </a:r>
          </a:p>
          <a:p>
            <a:pPr marL="342900" indent="-342900">
              <a:buAutoNum type="arabicPeriod"/>
            </a:pPr>
            <a:r>
              <a:rPr lang="en-GB" sz="1400" b="1" dirty="0"/>
              <a:t>AIU below 50%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789D9-8172-D235-1524-56E1070E4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608" y="3064548"/>
            <a:ext cx="7417246" cy="144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9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DAAA-1956-EAE7-6192-216D2166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baseline="0" dirty="0">
                <a:latin typeface="Calibri-Bold"/>
              </a:rPr>
              <a:t>Average income utilisation % - by occupation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E82736E-9A17-B353-4714-DAED5AD6D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725" y="1916524"/>
            <a:ext cx="4510906" cy="13879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000" b="1" dirty="0"/>
              <a:t>High Potential for Credit Card Usage:</a:t>
            </a:r>
            <a:endParaRPr lang="en-GB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dirty="0"/>
              <a:t>Salaried IT Employees:</a:t>
            </a:r>
            <a:r>
              <a:rPr lang="en-GB" sz="1000" dirty="0"/>
              <a:t> 52.5% in the above 50% AIU category. Focus on tech-savvy features, higher credit limits, and attractive rewards.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dirty="0"/>
              <a:t>Freelancers:</a:t>
            </a:r>
            <a:r>
              <a:rPr lang="en-GB" sz="1000" dirty="0"/>
              <a:t> 37.0% in the above 50% AIU category. Offer flexible credit limits, business expense cashback, and relevant rewards.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02C6088-BA06-C898-5426-6EEC2968F613}"/>
              </a:ext>
            </a:extLst>
          </p:cNvPr>
          <p:cNvSpPr txBox="1">
            <a:spLocks/>
          </p:cNvSpPr>
          <p:nvPr/>
        </p:nvSpPr>
        <p:spPr>
          <a:xfrm>
            <a:off x="1183725" y="5785163"/>
            <a:ext cx="2301859" cy="2519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000" dirty="0"/>
              <a:t>AIU = Average Income Utilisation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90C873-0D29-366A-905C-C7858D452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519" y="4720368"/>
            <a:ext cx="5613722" cy="796365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D7B690A-7555-3BDD-8DD4-88DDA3C6DA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9366192"/>
              </p:ext>
            </p:extLst>
          </p:nvPr>
        </p:nvGraphicFramePr>
        <p:xfrm>
          <a:off x="5694630" y="1853754"/>
          <a:ext cx="3096284" cy="2636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43D3EA6-311C-9616-425E-1EF39A547A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2995479"/>
              </p:ext>
            </p:extLst>
          </p:nvPr>
        </p:nvGraphicFramePr>
        <p:xfrm>
          <a:off x="8517613" y="1853753"/>
          <a:ext cx="2815628" cy="2636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0CF2C9D6-EF02-CE05-C5CB-3C7E96E4DA66}"/>
              </a:ext>
            </a:extLst>
          </p:cNvPr>
          <p:cNvSpPr txBox="1">
            <a:spLocks/>
          </p:cNvSpPr>
          <p:nvPr/>
        </p:nvSpPr>
        <p:spPr>
          <a:xfrm>
            <a:off x="1183724" y="3304516"/>
            <a:ext cx="4510905" cy="18419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000" b="1" dirty="0"/>
              <a:t>Lower Potential for Credit Card Usage:</a:t>
            </a:r>
            <a:endParaRPr lang="en-GB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dirty="0"/>
              <a:t>Salaried Other Employees:</a:t>
            </a:r>
            <a:r>
              <a:rPr lang="en-GB" sz="1000" dirty="0"/>
              <a:t> 24.1% in the above 50% AIU category. Provide moderate credit limits and rewards for daily expenses.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dirty="0"/>
              <a:t>Business Owners:</a:t>
            </a:r>
            <a:r>
              <a:rPr lang="en-GB" sz="1000" dirty="0"/>
              <a:t> 99.7% in the below 50% AIU category. Focus on business loans and expense management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dirty="0"/>
              <a:t>Government Employees:</a:t>
            </a:r>
            <a:r>
              <a:rPr lang="en-GB" sz="1000" dirty="0"/>
              <a:t> 100% in the below 50% AIU category. Prioritize low-risk investment options and savings plans.</a:t>
            </a:r>
          </a:p>
        </p:txBody>
      </p:sp>
    </p:spTree>
    <p:extLst>
      <p:ext uri="{BB962C8B-B14F-4D97-AF65-F5344CB8AC3E}">
        <p14:creationId xmlns:p14="http://schemas.microsoft.com/office/powerpoint/2010/main" val="1118105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85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7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DAAA-1956-EAE7-6192-216D2166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b="1" i="0" u="none" strike="noStrike" baseline="0" dirty="0">
                <a:latin typeface="Calibri-Bold"/>
              </a:rPr>
              <a:t>Spending insights – by category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D76B2-263D-0DC9-B414-B4CA56330653}"/>
              </a:ext>
            </a:extLst>
          </p:cNvPr>
          <p:cNvSpPr txBox="1"/>
          <p:nvPr/>
        </p:nvSpPr>
        <p:spPr>
          <a:xfrm>
            <a:off x="1451579" y="2020661"/>
            <a:ext cx="9603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400" dirty="0"/>
              <a:t>Expenditure on bills accounts for 20%, groceries for 16%, and electronics for 15%. Together, these three categories constitute 51% of the total spending.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110D06-9807-F3F3-074B-66AC06012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597" y="3158109"/>
            <a:ext cx="2752725" cy="2114550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1B9C923-B28C-532F-938A-A69AFDE9EE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1198872"/>
              </p:ext>
            </p:extLst>
          </p:nvPr>
        </p:nvGraphicFramePr>
        <p:xfrm>
          <a:off x="5120640" y="2605436"/>
          <a:ext cx="5990357" cy="3347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02453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85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7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DAAA-1956-EAE7-6192-216D2166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baseline="0" dirty="0">
                <a:latin typeface="Calibri-Bold"/>
              </a:rPr>
              <a:t>Spending insights – month wise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2AE27-02CF-278C-773A-BAD4F87A24CC}"/>
              </a:ext>
            </a:extLst>
          </p:cNvPr>
          <p:cNvSpPr txBox="1"/>
          <p:nvPr/>
        </p:nvSpPr>
        <p:spPr>
          <a:xfrm>
            <a:off x="1451578" y="2019967"/>
            <a:ext cx="96032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400" dirty="0"/>
              <a:t>August, September, and October are the months with the highest spending, peaking in September.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B03E9A3-F375-564A-76A5-1F0906E5FA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2717524"/>
              </p:ext>
            </p:extLst>
          </p:nvPr>
        </p:nvGraphicFramePr>
        <p:xfrm>
          <a:off x="4379976" y="2561518"/>
          <a:ext cx="6674877" cy="2824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88FF432F-45C4-5607-7345-0E701F4E4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932" y="2995803"/>
            <a:ext cx="2278859" cy="17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0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85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7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DAAA-1956-EAE7-6192-216D2166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baseline="0" dirty="0">
                <a:latin typeface="Calibri-Bold"/>
              </a:rPr>
              <a:t>Spending insights – occupation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2AE27-02CF-278C-773A-BAD4F87A24CC}"/>
              </a:ext>
            </a:extLst>
          </p:cNvPr>
          <p:cNvSpPr txBox="1"/>
          <p:nvPr/>
        </p:nvSpPr>
        <p:spPr>
          <a:xfrm>
            <a:off x="1451579" y="2034273"/>
            <a:ext cx="5497861" cy="3609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400" b="1" dirty="0"/>
              <a:t>Salaried IT employees</a:t>
            </a:r>
            <a:r>
              <a:rPr lang="en-GB" sz="1400" dirty="0"/>
              <a:t> account for 46% of the overall expenditure.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400" dirty="0"/>
              <a:t>Among other categories, salaried IT employees exhibit </a:t>
            </a:r>
            <a:r>
              <a:rPr lang="en-GB" sz="1400" b="1" dirty="0"/>
              <a:t>higher spending patterns.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400" dirty="0"/>
              <a:t>The total expenditure of salaried IT professionals is </a:t>
            </a:r>
            <a:r>
              <a:rPr lang="en-GB" sz="1400" b="1" dirty="0"/>
              <a:t>277% higher than that of business owners</a:t>
            </a:r>
            <a:r>
              <a:rPr lang="en-GB" sz="1400" dirty="0"/>
              <a:t>, who rank second in terms of spending among other occupational categories.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400" dirty="0"/>
              <a:t>Business owners, with a spending rate of 17%, and salaried other employees, at 16%, display nearly equivalent levels of expenditure.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400" dirty="0"/>
              <a:t>Subsequently, freelancers follow with a spending rate of 14%.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400" b="1" dirty="0"/>
              <a:t>Government employees </a:t>
            </a:r>
            <a:r>
              <a:rPr lang="en-GB" sz="1400" dirty="0"/>
              <a:t>consistently demonstrate </a:t>
            </a:r>
            <a:r>
              <a:rPr lang="en-GB" sz="1400" b="1" dirty="0"/>
              <a:t>lower spending patterns</a:t>
            </a:r>
            <a:r>
              <a:rPr lang="en-GB" sz="1400" dirty="0"/>
              <a:t> across all categories, with a margin of 7%.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14B61F8-FE40-493C-B72B-77C2B1D9EB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2894186"/>
              </p:ext>
            </p:extLst>
          </p:nvPr>
        </p:nvGraphicFramePr>
        <p:xfrm>
          <a:off x="6949440" y="2138839"/>
          <a:ext cx="4306824" cy="3504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7407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85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7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DAAA-1956-EAE7-6192-216D2166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baseline="0" dirty="0">
                <a:latin typeface="Calibri-Bold"/>
              </a:rPr>
              <a:t>Spending insights – payment type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E016A9EB-FDA3-8933-480B-41B71491910D}"/>
              </a:ext>
            </a:extLst>
          </p:cNvPr>
          <p:cNvSpPr txBox="1">
            <a:spLocks/>
          </p:cNvSpPr>
          <p:nvPr/>
        </p:nvSpPr>
        <p:spPr>
          <a:xfrm>
            <a:off x="1451579" y="2626615"/>
            <a:ext cx="4418869" cy="24704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Customers with </a:t>
            </a:r>
            <a:r>
              <a:rPr lang="en-GB" sz="1400" b="1" dirty="0"/>
              <a:t>higher income </a:t>
            </a:r>
            <a:r>
              <a:rPr lang="en-GB" sz="1400" dirty="0"/>
              <a:t>predominantly use </a:t>
            </a:r>
            <a:r>
              <a:rPr lang="en-GB" sz="1400" b="1" dirty="0"/>
              <a:t>credit cards</a:t>
            </a:r>
            <a:r>
              <a:rPr lang="en-GB" sz="1400" dirty="0"/>
              <a:t>, accounting for 41% of their total spending.</a:t>
            </a:r>
          </a:p>
          <a:p>
            <a:r>
              <a:rPr lang="en-GB" sz="1400" dirty="0"/>
              <a:t>Customers with </a:t>
            </a:r>
            <a:r>
              <a:rPr lang="en-GB" sz="1400" b="1" dirty="0"/>
              <a:t>lower income </a:t>
            </a:r>
            <a:r>
              <a:rPr lang="en-GB" sz="1400" dirty="0"/>
              <a:t>also </a:t>
            </a:r>
            <a:r>
              <a:rPr lang="en-GB" sz="1400" dirty="0" err="1"/>
              <a:t>favor</a:t>
            </a:r>
            <a:r>
              <a:rPr lang="en-GB" sz="1400" dirty="0"/>
              <a:t> </a:t>
            </a:r>
            <a:r>
              <a:rPr lang="en-GB" sz="1400" b="1" dirty="0"/>
              <a:t>credit cards</a:t>
            </a:r>
            <a:r>
              <a:rPr lang="en-GB" sz="1400" dirty="0"/>
              <a:t>, representing 38% of their spending, while </a:t>
            </a:r>
            <a:r>
              <a:rPr lang="en-GB" sz="1400" b="1" dirty="0"/>
              <a:t>UPI</a:t>
            </a:r>
            <a:r>
              <a:rPr lang="en-GB" sz="1400" dirty="0"/>
              <a:t> accounts for 31%.</a:t>
            </a:r>
          </a:p>
          <a:p>
            <a:r>
              <a:rPr lang="en-GB" sz="1400" dirty="0"/>
              <a:t>Customers with </a:t>
            </a:r>
            <a:r>
              <a:rPr lang="en-GB" sz="1400" b="1" dirty="0"/>
              <a:t>moderate income </a:t>
            </a:r>
            <a:r>
              <a:rPr lang="en-GB" sz="1400" dirty="0"/>
              <a:t>primarily use </a:t>
            </a:r>
            <a:r>
              <a:rPr lang="en-GB" sz="1400" b="1" dirty="0"/>
              <a:t>credit cards </a:t>
            </a:r>
            <a:r>
              <a:rPr lang="en-GB" sz="1400" dirty="0"/>
              <a:t>for 42% of their expenditures.</a:t>
            </a:r>
            <a:endParaRPr lang="en-GB" sz="16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24A0DAE-EE3B-A7EA-6E27-F28CCD356B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1197688"/>
              </p:ext>
            </p:extLst>
          </p:nvPr>
        </p:nvGraphicFramePr>
        <p:xfrm>
          <a:off x="6044704" y="2141984"/>
          <a:ext cx="5010150" cy="3252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93420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85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7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DAAA-1956-EAE7-6192-216D2166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baseline="0" dirty="0">
                <a:latin typeface="Calibri-Bold"/>
              </a:rPr>
              <a:t>Spending insights – gender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E016A9EB-FDA3-8933-480B-41B71491910D}"/>
              </a:ext>
            </a:extLst>
          </p:cNvPr>
          <p:cNvSpPr txBox="1">
            <a:spLocks/>
          </p:cNvSpPr>
          <p:nvPr/>
        </p:nvSpPr>
        <p:spPr>
          <a:xfrm>
            <a:off x="1451579" y="2020505"/>
            <a:ext cx="4418869" cy="2160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The overall expenditure breakdown by gender reveals that </a:t>
            </a:r>
            <a:r>
              <a:rPr lang="en-GB" sz="1200" b="1" dirty="0"/>
              <a:t>males</a:t>
            </a:r>
            <a:r>
              <a:rPr lang="en-GB" sz="1200" dirty="0"/>
              <a:t> account for </a:t>
            </a:r>
            <a:r>
              <a:rPr lang="en-GB" sz="1200" b="1" dirty="0"/>
              <a:t>67%</a:t>
            </a:r>
            <a:r>
              <a:rPr lang="en-GB" sz="1200" dirty="0"/>
              <a:t>, while </a:t>
            </a:r>
            <a:r>
              <a:rPr lang="en-GB" sz="1200" b="1" dirty="0"/>
              <a:t>females</a:t>
            </a:r>
            <a:r>
              <a:rPr lang="en-GB" sz="1200" dirty="0"/>
              <a:t> make up </a:t>
            </a:r>
            <a:r>
              <a:rPr lang="en-GB" sz="1200" b="1" dirty="0"/>
              <a:t>33%</a:t>
            </a:r>
            <a:r>
              <a:rPr lang="en-GB" sz="1200" dirty="0"/>
              <a:t> of the total spending.</a:t>
            </a:r>
          </a:p>
          <a:p>
            <a:r>
              <a:rPr lang="en-GB" sz="1200" dirty="0"/>
              <a:t>While </a:t>
            </a:r>
            <a:r>
              <a:rPr lang="en-GB" sz="1200" b="1" dirty="0"/>
              <a:t>bills</a:t>
            </a:r>
            <a:r>
              <a:rPr lang="en-GB" sz="1200" dirty="0"/>
              <a:t> may be the leading category in overall expenditure, </a:t>
            </a:r>
            <a:r>
              <a:rPr lang="en-GB" sz="1200" b="1" dirty="0"/>
              <a:t>health and wellness </a:t>
            </a:r>
            <a:r>
              <a:rPr lang="en-GB" sz="1200" dirty="0"/>
              <a:t>takes precedence as the top priority category among </a:t>
            </a:r>
            <a:r>
              <a:rPr lang="en-GB" sz="1200" b="1" dirty="0"/>
              <a:t>females</a:t>
            </a:r>
            <a:r>
              <a:rPr lang="en-GB" sz="1200" dirty="0"/>
              <a:t>.</a:t>
            </a:r>
          </a:p>
          <a:p>
            <a:r>
              <a:rPr lang="en-GB" sz="1200" b="1" dirty="0"/>
              <a:t>Health and wellness </a:t>
            </a:r>
            <a:r>
              <a:rPr lang="en-GB" sz="1200" dirty="0"/>
              <a:t>constitute </a:t>
            </a:r>
            <a:r>
              <a:rPr lang="en-GB" sz="1200" b="1" dirty="0"/>
              <a:t>21%</a:t>
            </a:r>
            <a:r>
              <a:rPr lang="en-GB" sz="1200" dirty="0"/>
              <a:t> of the total expenditure by </a:t>
            </a:r>
            <a:r>
              <a:rPr lang="en-GB" sz="1200" b="1" dirty="0"/>
              <a:t>females</a:t>
            </a:r>
            <a:r>
              <a:rPr lang="en-GB" sz="12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5CC933-F558-774A-F237-70023A915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676" y="4181341"/>
            <a:ext cx="2739035" cy="1883087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45BA565-F9CA-408D-AC24-6073230BC5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9286073"/>
              </p:ext>
            </p:extLst>
          </p:nvPr>
        </p:nvGraphicFramePr>
        <p:xfrm>
          <a:off x="6889687" y="2218099"/>
          <a:ext cx="3850734" cy="2897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07204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85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7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DAAA-1956-EAE7-6192-216D2166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baseline="0" dirty="0">
                <a:latin typeface="Calibri-Bold"/>
              </a:rPr>
              <a:t>Spending insights – age group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E016A9EB-FDA3-8933-480B-41B71491910D}"/>
              </a:ext>
            </a:extLst>
          </p:cNvPr>
          <p:cNvSpPr txBox="1">
            <a:spLocks/>
          </p:cNvSpPr>
          <p:nvPr/>
        </p:nvSpPr>
        <p:spPr>
          <a:xfrm>
            <a:off x="1451579" y="2171623"/>
            <a:ext cx="4418869" cy="20257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In terms of age groups, the highest expenditure is observed among individuals aged </a:t>
            </a:r>
            <a:r>
              <a:rPr lang="en-GB" sz="1200" b="1" dirty="0"/>
              <a:t>25-34</a:t>
            </a:r>
            <a:r>
              <a:rPr lang="en-GB" sz="1200" dirty="0"/>
              <a:t>, constituting 38%, closely followed by the </a:t>
            </a:r>
            <a:r>
              <a:rPr lang="en-GB" sz="1200" b="1" dirty="0"/>
              <a:t>35-45</a:t>
            </a:r>
            <a:r>
              <a:rPr lang="en-GB" sz="1200" dirty="0"/>
              <a:t> age group at 36%.</a:t>
            </a:r>
          </a:p>
          <a:p>
            <a:r>
              <a:rPr lang="en-GB" sz="1200" dirty="0"/>
              <a:t>Indeed, the combined expenditure of the age groups </a:t>
            </a:r>
            <a:r>
              <a:rPr lang="en-GB" sz="1200" b="1" dirty="0"/>
              <a:t>25-34 and 35-45</a:t>
            </a:r>
            <a:r>
              <a:rPr lang="en-GB" sz="1200" dirty="0"/>
              <a:t> amounts to </a:t>
            </a:r>
            <a:r>
              <a:rPr lang="en-GB" sz="1200" b="1" dirty="0"/>
              <a:t>74%</a:t>
            </a:r>
            <a:r>
              <a:rPr lang="en-GB" sz="1200" dirty="0"/>
              <a:t> of the total spending.</a:t>
            </a:r>
          </a:p>
          <a:p>
            <a:r>
              <a:rPr lang="en-GB" sz="1200" dirty="0"/>
              <a:t>The age group 21-24 contributes 13%, and the age group 45+ also contributes 13% individually to the total expenditure.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2EA3A4-1DEF-1F0E-0D78-A357A18C64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365672"/>
              </p:ext>
            </p:extLst>
          </p:nvPr>
        </p:nvGraphicFramePr>
        <p:xfrm>
          <a:off x="6418906" y="2519128"/>
          <a:ext cx="4635948" cy="2614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97C3B28-9E1F-DB7D-E9AE-CD65720C7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002" y="4291343"/>
            <a:ext cx="2881030" cy="129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70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85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7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DAAA-1956-EAE7-6192-216D2166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baseline="0" dirty="0">
                <a:latin typeface="Calibri-Bold"/>
              </a:rPr>
              <a:t>Spending insights – City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E016A9EB-FDA3-8933-480B-41B71491910D}"/>
              </a:ext>
            </a:extLst>
          </p:cNvPr>
          <p:cNvSpPr txBox="1">
            <a:spLocks/>
          </p:cNvSpPr>
          <p:nvPr/>
        </p:nvSpPr>
        <p:spPr>
          <a:xfrm>
            <a:off x="1451579" y="2029087"/>
            <a:ext cx="4418869" cy="18276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Among the five cities where customers reside, </a:t>
            </a:r>
            <a:r>
              <a:rPr lang="en-GB" sz="1200" b="1" dirty="0"/>
              <a:t>Mumbai</a:t>
            </a:r>
            <a:r>
              <a:rPr lang="en-GB" sz="1200" dirty="0"/>
              <a:t> leads with an expenditure of </a:t>
            </a:r>
            <a:r>
              <a:rPr lang="en-GB" sz="1200" b="1" dirty="0"/>
              <a:t>32.4%</a:t>
            </a:r>
            <a:r>
              <a:rPr lang="en-GB" sz="1200" dirty="0"/>
              <a:t>, securing the top position.</a:t>
            </a:r>
          </a:p>
          <a:p>
            <a:r>
              <a:rPr lang="en-GB" sz="1200" dirty="0"/>
              <a:t>When combining the spending of </a:t>
            </a:r>
            <a:r>
              <a:rPr lang="en-GB" sz="1200" b="1" dirty="0"/>
              <a:t>Mumbai and Delhi NCR</a:t>
            </a:r>
            <a:r>
              <a:rPr lang="en-GB" sz="1200" dirty="0"/>
              <a:t>, the total expenditure surpasses </a:t>
            </a:r>
            <a:r>
              <a:rPr lang="en-GB" sz="1200" b="1" dirty="0"/>
              <a:t>50%</a:t>
            </a:r>
            <a:r>
              <a:rPr lang="en-GB" sz="1200" dirty="0"/>
              <a:t>.</a:t>
            </a:r>
          </a:p>
          <a:p>
            <a:r>
              <a:rPr lang="en-GB" sz="1200" b="1" dirty="0"/>
              <a:t>Hyderabad</a:t>
            </a:r>
            <a:r>
              <a:rPr lang="en-GB" sz="1200" dirty="0"/>
              <a:t> demonstrates the </a:t>
            </a:r>
            <a:r>
              <a:rPr lang="en-GB" sz="1200" b="1" dirty="0"/>
              <a:t>lowest</a:t>
            </a:r>
            <a:r>
              <a:rPr lang="en-GB" sz="1200" dirty="0"/>
              <a:t> spending among the five cities, accounting for 12.7% of the total expenditure.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A296B-BC91-64F8-F33E-379083A8B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521" y="3956363"/>
            <a:ext cx="3281222" cy="1563535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915E57D-E5A3-6181-4C82-D429D23651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864266"/>
              </p:ext>
            </p:extLst>
          </p:nvPr>
        </p:nvGraphicFramePr>
        <p:xfrm>
          <a:off x="6011501" y="2442565"/>
          <a:ext cx="5043353" cy="2717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19769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2DAAA-1956-EAE7-6192-216D2166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GB" sz="2500" dirty="0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E7CA0-679E-8355-8F94-D7D270EA2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135849"/>
            <a:ext cx="6034827" cy="1023208"/>
          </a:xfr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anchor="t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1400" b="1" dirty="0">
                <a:solidFill>
                  <a:schemeClr val="accent1"/>
                </a:solidFill>
              </a:rPr>
              <a:t>Domain:</a:t>
            </a:r>
            <a:r>
              <a:rPr lang="en-US" sz="1400" dirty="0"/>
              <a:t>  Banking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400" b="1" dirty="0">
                <a:solidFill>
                  <a:schemeClr val="accent1"/>
                </a:solidFill>
              </a:rPr>
              <a:t>Function:</a:t>
            </a:r>
            <a:r>
              <a:rPr lang="en-US" sz="1400" dirty="0"/>
              <a:t> Strategy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14E20A-5EEA-1921-6733-A5FF80F1C297}"/>
              </a:ext>
            </a:extLst>
          </p:cNvPr>
          <p:cNvSpPr txBox="1">
            <a:spLocks/>
          </p:cNvSpPr>
          <p:nvPr/>
        </p:nvSpPr>
        <p:spPr>
          <a:xfrm>
            <a:off x="4705592" y="2826170"/>
            <a:ext cx="6034827" cy="1308112"/>
          </a:xfrm>
          <a:prstGeom prst="rect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67512">
              <a:spcBef>
                <a:spcPts val="730"/>
              </a:spcBef>
              <a:buNone/>
            </a:pPr>
            <a:r>
              <a:rPr lang="en-US" sz="1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Tools Used for Analysis &amp; Visualization: </a:t>
            </a:r>
          </a:p>
          <a:p>
            <a:pPr marL="0" indent="-166878" defTabSz="667512">
              <a:spcBef>
                <a:spcPts val="730"/>
              </a:spcBef>
              <a:buClr>
                <a:schemeClr val="accent1"/>
              </a:buClr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 Excel </a:t>
            </a:r>
          </a:p>
          <a:p>
            <a:pPr marL="118872" indent="-285750" defTabSz="667512">
              <a:spcBef>
                <a:spcPts val="730"/>
              </a:spcBef>
              <a:buFont typeface="Wingdings" panose="05000000000000000000" pitchFamily="2" charset="2"/>
              <a:buChar char="ü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 Query</a:t>
            </a:r>
          </a:p>
          <a:p>
            <a:pPr marL="118872" indent="-285750" defTabSz="667512">
              <a:spcBef>
                <a:spcPts val="730"/>
              </a:spcBef>
              <a:buFont typeface="Wingdings" panose="05000000000000000000" pitchFamily="2" charset="2"/>
              <a:buChar char="ü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 Pivot</a:t>
            </a:r>
            <a:endParaRPr lang="en-US" sz="1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E65155-E1AB-A7E1-28AD-4D347AB17079}"/>
              </a:ext>
            </a:extLst>
          </p:cNvPr>
          <p:cNvSpPr txBox="1">
            <a:spLocks/>
          </p:cNvSpPr>
          <p:nvPr/>
        </p:nvSpPr>
        <p:spPr>
          <a:xfrm>
            <a:off x="4705592" y="5824603"/>
            <a:ext cx="6034827" cy="59960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/>
              <a:t>Resume project challenge (#8) conducted by </a:t>
            </a:r>
            <a:r>
              <a:rPr lang="en-US" sz="1200" dirty="0" err="1"/>
              <a:t>Codebasics</a:t>
            </a:r>
            <a:r>
              <a:rPr lang="en-US" sz="1200" dirty="0"/>
              <a:t>; the data sets are available in their website (</a:t>
            </a:r>
            <a:r>
              <a:rPr lang="en-US" sz="12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1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94093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85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7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DAAA-1956-EAE7-6192-216D2166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baseline="0" dirty="0">
                <a:latin typeface="Calibri-Bold"/>
              </a:rPr>
              <a:t>Spending insights – average income category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E016A9EB-FDA3-8933-480B-41B71491910D}"/>
              </a:ext>
            </a:extLst>
          </p:cNvPr>
          <p:cNvSpPr txBox="1">
            <a:spLocks/>
          </p:cNvSpPr>
          <p:nvPr/>
        </p:nvSpPr>
        <p:spPr>
          <a:xfrm>
            <a:off x="1451579" y="1943689"/>
            <a:ext cx="4418869" cy="27324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/>
              <a:t>High-income</a:t>
            </a:r>
            <a:r>
              <a:rPr lang="en-GB" sz="1200" dirty="0"/>
              <a:t> customers predominantly use </a:t>
            </a:r>
            <a:r>
              <a:rPr lang="en-GB" sz="1200" b="1" dirty="0"/>
              <a:t>credit cards</a:t>
            </a:r>
            <a:r>
              <a:rPr lang="en-GB" sz="1200" dirty="0"/>
              <a:t>, accounting for 41% of their total spending. </a:t>
            </a:r>
            <a:r>
              <a:rPr lang="en-GB" sz="1200" b="1" dirty="0"/>
              <a:t>Low-income</a:t>
            </a:r>
            <a:r>
              <a:rPr lang="en-GB" sz="1200" dirty="0"/>
              <a:t> customers also </a:t>
            </a:r>
            <a:r>
              <a:rPr lang="en-GB" sz="1200" dirty="0" err="1"/>
              <a:t>favor</a:t>
            </a:r>
            <a:r>
              <a:rPr lang="en-GB" sz="1200" dirty="0"/>
              <a:t> </a:t>
            </a:r>
            <a:r>
              <a:rPr lang="en-GB" sz="1200" b="1" dirty="0"/>
              <a:t>credit cards</a:t>
            </a:r>
            <a:r>
              <a:rPr lang="en-GB" sz="1200" dirty="0"/>
              <a:t>, representing </a:t>
            </a:r>
            <a:r>
              <a:rPr lang="en-GB" sz="1200" b="1" dirty="0"/>
              <a:t>38%</a:t>
            </a:r>
            <a:r>
              <a:rPr lang="en-GB" sz="1200" dirty="0"/>
              <a:t> of their spending, while </a:t>
            </a:r>
            <a:r>
              <a:rPr lang="en-GB" sz="1200" b="1" dirty="0"/>
              <a:t>UPI</a:t>
            </a:r>
            <a:r>
              <a:rPr lang="en-GB" sz="1200" dirty="0"/>
              <a:t> accounts for </a:t>
            </a:r>
            <a:r>
              <a:rPr lang="en-GB" sz="1200" b="1" dirty="0"/>
              <a:t>31%</a:t>
            </a:r>
            <a:r>
              <a:rPr lang="en-GB" sz="1200" dirty="0"/>
              <a:t>. </a:t>
            </a:r>
            <a:r>
              <a:rPr lang="en-GB" sz="1200" b="1" dirty="0"/>
              <a:t>Moderate-income</a:t>
            </a:r>
            <a:r>
              <a:rPr lang="en-GB" sz="1200" dirty="0"/>
              <a:t> customers primarily use </a:t>
            </a:r>
            <a:r>
              <a:rPr lang="en-GB" sz="1200" b="1" dirty="0"/>
              <a:t>credit cards </a:t>
            </a:r>
            <a:r>
              <a:rPr lang="en-GB" sz="1200" dirty="0"/>
              <a:t>for 42% of their expenditures.</a:t>
            </a:r>
          </a:p>
          <a:p>
            <a:r>
              <a:rPr lang="en-GB" sz="1200" b="1" dirty="0"/>
              <a:t>Business owners and salaried IT employees </a:t>
            </a:r>
            <a:r>
              <a:rPr lang="en-GB" sz="1200" dirty="0"/>
              <a:t>fall into the </a:t>
            </a:r>
            <a:r>
              <a:rPr lang="en-GB" sz="1200" b="1" dirty="0"/>
              <a:t>higher or moderate-income </a:t>
            </a:r>
            <a:r>
              <a:rPr lang="en-GB" sz="1200" dirty="0"/>
              <a:t>categories. Salaried employees in other sectors, government employees, and freelancers are categorized as either lower or moderate-income earners.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4D4D2D9-7425-128F-82A8-68527389B2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5159799"/>
              </p:ext>
            </p:extLst>
          </p:nvPr>
        </p:nvGraphicFramePr>
        <p:xfrm>
          <a:off x="7149604" y="2183606"/>
          <a:ext cx="3905250" cy="2732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803BB0-453A-95E4-7433-3B6669814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590534"/>
              </p:ext>
            </p:extLst>
          </p:nvPr>
        </p:nvGraphicFramePr>
        <p:xfrm>
          <a:off x="1767009" y="4572000"/>
          <a:ext cx="29609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457">
                  <a:extLst>
                    <a:ext uri="{9D8B030D-6E8A-4147-A177-3AD203B41FA5}">
                      <a16:colId xmlns:a16="http://schemas.microsoft.com/office/drawing/2014/main" val="3469713302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324720557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GB" sz="1200" dirty="0"/>
                        <a:t>Income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Salary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01968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GB" sz="12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Lower Income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&lt; 40000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36499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GB" sz="12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Moderate Income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40000 to 65000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97595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GB" sz="12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Higher Income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&gt; 65000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185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477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85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7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DAAA-1956-EAE7-6192-216D2166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baseline="0" dirty="0">
                <a:latin typeface="Calibri-Bold"/>
              </a:rPr>
              <a:t>Spending insights – marital status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E016A9EB-FDA3-8933-480B-41B71491910D}"/>
              </a:ext>
            </a:extLst>
          </p:cNvPr>
          <p:cNvSpPr txBox="1">
            <a:spLocks/>
          </p:cNvSpPr>
          <p:nvPr/>
        </p:nvSpPr>
        <p:spPr>
          <a:xfrm>
            <a:off x="1451579" y="2201103"/>
            <a:ext cx="4418869" cy="677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/>
              <a:t>Married</a:t>
            </a:r>
            <a:r>
              <a:rPr lang="en-GB" sz="1400" dirty="0"/>
              <a:t> customers account for </a:t>
            </a:r>
            <a:r>
              <a:rPr lang="en-GB" sz="1400" b="1" dirty="0"/>
              <a:t>81%</a:t>
            </a:r>
            <a:r>
              <a:rPr lang="en-GB" sz="1400" dirty="0"/>
              <a:t> of the total expenditure, while </a:t>
            </a:r>
            <a:r>
              <a:rPr lang="en-GB" sz="1400" b="1" dirty="0"/>
              <a:t>singles</a:t>
            </a:r>
            <a:r>
              <a:rPr lang="en-GB" sz="1400" dirty="0"/>
              <a:t> contribute </a:t>
            </a:r>
            <a:r>
              <a:rPr lang="en-GB" sz="1400" b="1" dirty="0"/>
              <a:t>19%</a:t>
            </a:r>
            <a:r>
              <a:rPr lang="en-GB" sz="1400" dirty="0"/>
              <a:t>.</a:t>
            </a:r>
            <a:endParaRPr lang="en-GB" sz="16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6AADBA0-4C77-FD86-C7F0-B45BDB5096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137852"/>
              </p:ext>
            </p:extLst>
          </p:nvPr>
        </p:nvGraphicFramePr>
        <p:xfrm>
          <a:off x="6635985" y="2397636"/>
          <a:ext cx="4418869" cy="276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68379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85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DAAA-1956-EAE7-6192-216D2166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baseline="0" dirty="0">
                <a:latin typeface="Calibri-Bold"/>
              </a:rPr>
              <a:t>Key customer segments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E016A9EB-FDA3-8933-480B-41B71491910D}"/>
              </a:ext>
            </a:extLst>
          </p:cNvPr>
          <p:cNvSpPr txBox="1">
            <a:spLocks/>
          </p:cNvSpPr>
          <p:nvPr/>
        </p:nvSpPr>
        <p:spPr>
          <a:xfrm>
            <a:off x="1451579" y="2023084"/>
            <a:ext cx="4418869" cy="177336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b="1">
                <a:effectLst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cap="none" baseline="0">
                <a:effectLst/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effectLst/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cap="none" baseline="0">
                <a:effectLst/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aseline="0">
                <a:effectLst/>
              </a:defRPr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aseline="0">
                <a:effectLst/>
              </a:defRPr>
            </a:lvl9pPr>
          </a:lstStyle>
          <a:p>
            <a:pPr algn="ctr"/>
            <a:r>
              <a:rPr lang="en-GB" dirty="0">
                <a:solidFill>
                  <a:schemeClr val="accent1"/>
                </a:solidFill>
              </a:rPr>
              <a:t>High-Income Segment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Demographics: </a:t>
            </a:r>
            <a:r>
              <a:rPr lang="en-GB" b="0" dirty="0"/>
              <a:t>Business owners, salaried IT employees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Spending </a:t>
            </a:r>
            <a:r>
              <a:rPr lang="en-GB" dirty="0" err="1"/>
              <a:t>Behaviors</a:t>
            </a:r>
            <a:r>
              <a:rPr lang="en-GB" dirty="0"/>
              <a:t>: </a:t>
            </a:r>
            <a:r>
              <a:rPr lang="en-GB" b="0" dirty="0"/>
              <a:t>High spending on electronics, bills, groceries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Financial Preferences: </a:t>
            </a:r>
            <a:r>
              <a:rPr lang="en-GB" b="0" dirty="0"/>
              <a:t>Prefer exclusive rewards and comprehensive 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65B1E-01EF-13DA-2FAB-66EF29095608}"/>
              </a:ext>
            </a:extLst>
          </p:cNvPr>
          <p:cNvSpPr txBox="1"/>
          <p:nvPr/>
        </p:nvSpPr>
        <p:spPr>
          <a:xfrm>
            <a:off x="4879818" y="2196664"/>
            <a:ext cx="6102034" cy="17543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b="1">
                <a:effectLst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cap="none" baseline="0">
                <a:effectLst/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effectLst/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cap="none" baseline="0">
                <a:effectLst/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aseline="0">
                <a:effectLst/>
              </a:defRPr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aseline="0">
                <a:effectLst/>
              </a:defRPr>
            </a:lvl9pPr>
          </a:lstStyle>
          <a:p>
            <a:endParaRPr lang="en-GB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262B9F1-2D71-6C05-1785-8E8705BC5B1E}"/>
              </a:ext>
            </a:extLst>
          </p:cNvPr>
          <p:cNvSpPr txBox="1">
            <a:spLocks/>
          </p:cNvSpPr>
          <p:nvPr/>
        </p:nvSpPr>
        <p:spPr>
          <a:xfrm>
            <a:off x="6635985" y="2023084"/>
            <a:ext cx="4418869" cy="177336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b="1">
                <a:effectLst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cap="none" baseline="0">
                <a:effectLst/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effectLst/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cap="none" baseline="0">
                <a:effectLst/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aseline="0">
                <a:effectLst/>
              </a:defRPr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aseline="0">
                <a:effectLst/>
              </a:defRPr>
            </a:lvl9pPr>
          </a:lstStyle>
          <a:p>
            <a:pPr algn="ctr"/>
            <a:r>
              <a:rPr lang="en-GB" dirty="0">
                <a:solidFill>
                  <a:schemeClr val="accent1"/>
                </a:solidFill>
              </a:rPr>
              <a:t>Moderate-Income Segment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Demographics: </a:t>
            </a:r>
            <a:r>
              <a:rPr lang="en-GB" b="0" dirty="0"/>
              <a:t>Salaried other employees, freelancers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Spending </a:t>
            </a:r>
            <a:r>
              <a:rPr lang="en-GB" dirty="0" err="1"/>
              <a:t>Behaviors</a:t>
            </a:r>
            <a:r>
              <a:rPr lang="en-GB" dirty="0"/>
              <a:t>: </a:t>
            </a:r>
            <a:r>
              <a:rPr lang="en-GB" b="0" dirty="0"/>
              <a:t>Significant spending on bills, groceries, electronics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Financial Preferences: </a:t>
            </a:r>
            <a:r>
              <a:rPr lang="en-GB" b="0" dirty="0"/>
              <a:t>Value competitive benefits and flexible payment plans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3D116C2-FC7A-D241-2A89-D5531F42D1BD}"/>
              </a:ext>
            </a:extLst>
          </p:cNvPr>
          <p:cNvSpPr txBox="1">
            <a:spLocks/>
          </p:cNvSpPr>
          <p:nvPr/>
        </p:nvSpPr>
        <p:spPr>
          <a:xfrm>
            <a:off x="3661013" y="4051513"/>
            <a:ext cx="4418869" cy="200196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200" b="1" dirty="0">
                <a:solidFill>
                  <a:schemeClr val="accent1"/>
                </a:solidFill>
              </a:rPr>
              <a:t>Lower-Income Segment</a:t>
            </a:r>
          </a:p>
          <a:p>
            <a:r>
              <a:rPr lang="en-GB" sz="1200" b="1" dirty="0"/>
              <a:t>Demographics</a:t>
            </a:r>
            <a:r>
              <a:rPr lang="en-GB" sz="1200" dirty="0"/>
              <a:t>: Government employees, salaried employees in other sectors</a:t>
            </a:r>
          </a:p>
          <a:p>
            <a:r>
              <a:rPr lang="en-GB" sz="1200" b="1" dirty="0"/>
              <a:t>Spending </a:t>
            </a:r>
            <a:r>
              <a:rPr lang="en-GB" sz="1200" b="1" dirty="0" err="1"/>
              <a:t>Behaviors</a:t>
            </a:r>
            <a:r>
              <a:rPr lang="en-GB" sz="1200" dirty="0"/>
              <a:t>: Moderate spending on bills, groceries, electronics</a:t>
            </a:r>
          </a:p>
          <a:p>
            <a:r>
              <a:rPr lang="en-GB" sz="1200" b="1" dirty="0"/>
              <a:t>Financial Preferences</a:t>
            </a:r>
            <a:r>
              <a:rPr lang="en-GB" sz="1200" dirty="0"/>
              <a:t>: Seek accessible benefits and value for money</a:t>
            </a:r>
          </a:p>
        </p:txBody>
      </p:sp>
    </p:spTree>
    <p:extLst>
      <p:ext uri="{BB962C8B-B14F-4D97-AF65-F5344CB8AC3E}">
        <p14:creationId xmlns:p14="http://schemas.microsoft.com/office/powerpoint/2010/main" val="2102047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85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DAAA-1956-EAE7-6192-216D2166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baseline="0" dirty="0">
                <a:latin typeface="Calibri-Bold"/>
              </a:rPr>
              <a:t>Key customer segments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E016A9EB-FDA3-8933-480B-41B71491910D}"/>
              </a:ext>
            </a:extLst>
          </p:cNvPr>
          <p:cNvSpPr txBox="1">
            <a:spLocks/>
          </p:cNvSpPr>
          <p:nvPr/>
        </p:nvSpPr>
        <p:spPr>
          <a:xfrm>
            <a:off x="1451579" y="2737044"/>
            <a:ext cx="4418869" cy="2457476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b="1">
                <a:effectLst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cap="none" baseline="0">
                <a:effectLst/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effectLst/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cap="none" baseline="0">
                <a:effectLst/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aseline="0">
                <a:effectLst/>
              </a:defRPr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aseline="0">
                <a:effectLst/>
              </a:defRPr>
            </a:lvl9pPr>
          </a:lstStyle>
          <a:p>
            <a:pPr algn="ctr"/>
            <a:r>
              <a:rPr lang="en-GB" b="1" dirty="0">
                <a:solidFill>
                  <a:schemeClr val="accent1"/>
                </a:solidFill>
              </a:rPr>
              <a:t>Age Group Segment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/>
              <a:t>21-24 Age Group</a:t>
            </a:r>
            <a:r>
              <a:rPr lang="en-GB" dirty="0"/>
              <a:t>: </a:t>
            </a:r>
            <a:r>
              <a:rPr lang="en-GB" b="0" dirty="0"/>
              <a:t>Focus on entertainment, electronics, apparel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/>
              <a:t>25-34 Age Group</a:t>
            </a:r>
            <a:r>
              <a:rPr lang="en-GB" dirty="0"/>
              <a:t>: </a:t>
            </a:r>
            <a:r>
              <a:rPr lang="en-GB" b="0" dirty="0"/>
              <a:t>Prioritize bills, groceries, electronics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/>
              <a:t>35-45 Age Group</a:t>
            </a:r>
            <a:r>
              <a:rPr lang="en-GB" dirty="0"/>
              <a:t>: </a:t>
            </a:r>
            <a:r>
              <a:rPr lang="en-GB" b="0" dirty="0"/>
              <a:t>Comprehensive spending on bills, groceries, health &amp; wellness, electronics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/>
              <a:t>45+ Age Group</a:t>
            </a:r>
            <a:r>
              <a:rPr lang="en-GB" dirty="0"/>
              <a:t>: </a:t>
            </a:r>
            <a:r>
              <a:rPr lang="en-GB" b="0" dirty="0"/>
              <a:t>Emphasis on bills, groceries, health &amp; wellness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262B9F1-2D71-6C05-1785-8E8705BC5B1E}"/>
              </a:ext>
            </a:extLst>
          </p:cNvPr>
          <p:cNvSpPr txBox="1">
            <a:spLocks/>
          </p:cNvSpPr>
          <p:nvPr/>
        </p:nvSpPr>
        <p:spPr>
          <a:xfrm>
            <a:off x="6635985" y="2023084"/>
            <a:ext cx="4418869" cy="177336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algn="ctr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b="1">
                <a:solidFill>
                  <a:schemeClr val="accent1"/>
                </a:solidFill>
                <a:effectLst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cap="none" baseline="0">
                <a:effectLst/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effectLst/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cap="none" baseline="0">
                <a:effectLst/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aseline="0">
                <a:effectLst/>
              </a:defRPr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aseline="0">
                <a:effectLst/>
              </a:defRPr>
            </a:lvl9pPr>
          </a:lstStyle>
          <a:p>
            <a:r>
              <a:rPr lang="en-GB" dirty="0"/>
              <a:t>Geographic Segment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High-Value Cities: </a:t>
            </a:r>
            <a:r>
              <a:rPr lang="en-GB" b="0" dirty="0">
                <a:solidFill>
                  <a:schemeClr val="tx1"/>
                </a:solidFill>
              </a:rPr>
              <a:t>Mumbai, Chennai, Bengaluru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Spending </a:t>
            </a:r>
            <a:r>
              <a:rPr lang="en-GB" dirty="0" err="1">
                <a:solidFill>
                  <a:schemeClr val="tx1"/>
                </a:solidFill>
              </a:rPr>
              <a:t>Behaviors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b="0" dirty="0">
                <a:solidFill>
                  <a:schemeClr val="tx1"/>
                </a:solidFill>
              </a:rPr>
              <a:t>High total spend, diverse categories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City-Specific Insights: </a:t>
            </a:r>
            <a:r>
              <a:rPr lang="en-GB" b="0" dirty="0">
                <a:solidFill>
                  <a:schemeClr val="tx1"/>
                </a:solidFill>
              </a:rPr>
              <a:t>Mumbai (highest spend), Chennai, Bengaluru (significant spend)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0F31EFE-98E0-F016-BA94-C2A337CDB895}"/>
              </a:ext>
            </a:extLst>
          </p:cNvPr>
          <p:cNvSpPr txBox="1">
            <a:spLocks/>
          </p:cNvSpPr>
          <p:nvPr/>
        </p:nvSpPr>
        <p:spPr>
          <a:xfrm>
            <a:off x="6635985" y="3965782"/>
            <a:ext cx="4418869" cy="1676066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algn="ctr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b="1">
                <a:solidFill>
                  <a:schemeClr val="accent1"/>
                </a:solidFill>
                <a:effectLst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cap="none" baseline="0">
                <a:effectLst/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effectLst/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cap="none" baseline="0">
                <a:effectLst/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aseline="0">
                <a:effectLst/>
              </a:defRPr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aseline="0">
                <a:effectLst/>
              </a:defRPr>
            </a:lvl9pPr>
          </a:lstStyle>
          <a:p>
            <a:r>
              <a:rPr lang="en-GB" dirty="0"/>
              <a:t>Gender Segment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Male Users: </a:t>
            </a:r>
            <a:r>
              <a:rPr lang="en-GB" b="0" dirty="0">
                <a:solidFill>
                  <a:schemeClr val="tx1"/>
                </a:solidFill>
              </a:rPr>
              <a:t>Higher spending on travel, bills, groceries, electronics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Female Users: </a:t>
            </a:r>
            <a:r>
              <a:rPr lang="en-GB" b="0" dirty="0">
                <a:solidFill>
                  <a:schemeClr val="tx1"/>
                </a:solidFill>
              </a:rPr>
              <a:t>Focus on health &amp; wellness, travel, groceries, electronics</a:t>
            </a:r>
          </a:p>
        </p:txBody>
      </p:sp>
    </p:spTree>
    <p:extLst>
      <p:ext uri="{BB962C8B-B14F-4D97-AF65-F5344CB8AC3E}">
        <p14:creationId xmlns:p14="http://schemas.microsoft.com/office/powerpoint/2010/main" val="2124274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85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DAAA-1956-EAE7-6192-216D2166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baseline="0" dirty="0">
                <a:latin typeface="Calibri-Bold"/>
              </a:rPr>
              <a:t>Key customer segments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E016A9EB-FDA3-8933-480B-41B71491910D}"/>
              </a:ext>
            </a:extLst>
          </p:cNvPr>
          <p:cNvSpPr txBox="1">
            <a:spLocks/>
          </p:cNvSpPr>
          <p:nvPr/>
        </p:nvSpPr>
        <p:spPr>
          <a:xfrm>
            <a:off x="1451579" y="2219577"/>
            <a:ext cx="7445533" cy="313340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b="1">
                <a:effectLst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cap="none" baseline="0">
                <a:effectLst/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effectLst/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cap="none" baseline="0">
                <a:effectLst/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aseline="0">
                <a:effectLst/>
              </a:defRPr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aseline="0">
                <a:effectLst/>
              </a:defRPr>
            </a:lvl9pPr>
          </a:lstStyle>
          <a:p>
            <a:pPr algn="ctr"/>
            <a:r>
              <a:rPr lang="en-GB" sz="1400" b="1" dirty="0">
                <a:solidFill>
                  <a:schemeClr val="accent1"/>
                </a:solidFill>
              </a:rPr>
              <a:t>Occupation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/>
              <a:t>Business Owners</a:t>
            </a:r>
            <a:r>
              <a:rPr lang="en-GB" sz="1400" dirty="0"/>
              <a:t>: </a:t>
            </a:r>
            <a:r>
              <a:rPr lang="en-GB" sz="1400" b="0" dirty="0"/>
              <a:t>High spending on bills, groceries, electronics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/>
              <a:t>Freelancers</a:t>
            </a:r>
            <a:r>
              <a:rPr lang="en-GB" sz="1400" dirty="0"/>
              <a:t>: </a:t>
            </a:r>
            <a:r>
              <a:rPr lang="en-GB" sz="1400" b="0" dirty="0"/>
              <a:t>Need flexible plans, significant spend on bills, groceries, electronics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/>
              <a:t>Government Employees</a:t>
            </a:r>
            <a:r>
              <a:rPr lang="en-GB" sz="1400" dirty="0"/>
              <a:t>: </a:t>
            </a:r>
            <a:r>
              <a:rPr lang="en-GB" sz="1400" b="0" dirty="0"/>
              <a:t>Consistent spending patterns, focused on bills, groceries, electronics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/>
              <a:t>Salaried IT Employees</a:t>
            </a:r>
            <a:r>
              <a:rPr lang="en-GB" sz="1400" dirty="0"/>
              <a:t>: </a:t>
            </a:r>
            <a:r>
              <a:rPr lang="en-GB" sz="1400" b="0" dirty="0"/>
              <a:t>High spending on health &amp; wellness, bills, groceries, electronics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/>
              <a:t>Salaried Other Employees</a:t>
            </a:r>
            <a:r>
              <a:rPr lang="en-GB" sz="1400" dirty="0"/>
              <a:t>: </a:t>
            </a:r>
            <a:r>
              <a:rPr lang="en-GB" sz="1400" b="0" dirty="0"/>
              <a:t>Broad spending across bills, groceries, electronics</a:t>
            </a:r>
          </a:p>
        </p:txBody>
      </p:sp>
    </p:spTree>
    <p:extLst>
      <p:ext uri="{BB962C8B-B14F-4D97-AF65-F5344CB8AC3E}">
        <p14:creationId xmlns:p14="http://schemas.microsoft.com/office/powerpoint/2010/main" val="1029549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2DAAA-1956-EAE7-6192-216D2166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240076"/>
            <a:ext cx="3794759" cy="4584527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E7CA0-679E-8355-8F94-D7D270EA2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1" y="347464"/>
            <a:ext cx="6034827" cy="362386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GB" sz="1600" b="1" dirty="0"/>
              <a:t>Credit Card Feature Recommendations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DAC4A8-47B3-2F6B-FF4F-3A57F0348863}"/>
              </a:ext>
            </a:extLst>
          </p:cNvPr>
          <p:cNvSpPr txBox="1">
            <a:spLocks/>
          </p:cNvSpPr>
          <p:nvPr/>
        </p:nvSpPr>
        <p:spPr>
          <a:xfrm>
            <a:off x="4705591" y="891044"/>
            <a:ext cx="5179073" cy="1028234"/>
          </a:xfrm>
          <a:prstGeom prst="rect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100" b="1" dirty="0">
                <a:solidFill>
                  <a:schemeClr val="accent1"/>
                </a:solidFill>
              </a:rPr>
              <a:t>Versatile Rewards Program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100" b="1" dirty="0"/>
              <a:t>Categories</a:t>
            </a:r>
            <a:r>
              <a:rPr lang="en-GB" sz="1100" dirty="0"/>
              <a:t>: Bills, groceries, electronics, health &amp; wellness.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100" b="1" dirty="0"/>
              <a:t>Benefit</a:t>
            </a:r>
            <a:r>
              <a:rPr lang="en-GB" sz="1100" dirty="0"/>
              <a:t>: Appeals to diverse spending preferences across all customer segments.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17CA76-B487-3BAA-79E8-6949A02822DB}"/>
              </a:ext>
            </a:extLst>
          </p:cNvPr>
          <p:cNvSpPr txBox="1">
            <a:spLocks/>
          </p:cNvSpPr>
          <p:nvPr/>
        </p:nvSpPr>
        <p:spPr>
          <a:xfrm>
            <a:off x="7405735" y="1988430"/>
            <a:ext cx="4562947" cy="1138805"/>
          </a:xfrm>
          <a:prstGeom prst="rect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b="1">
                <a:effectLst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cap="none" baseline="0">
                <a:effectLst/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effectLst/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cap="none" baseline="0">
                <a:effectLst/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aseline="0">
                <a:effectLst/>
              </a:defRPr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aseline="0">
                <a:effectLst/>
              </a:defRPr>
            </a:lvl9pPr>
          </a:lstStyle>
          <a:p>
            <a:pPr algn="ctr"/>
            <a:r>
              <a:rPr lang="en-GB" sz="1100" dirty="0">
                <a:solidFill>
                  <a:schemeClr val="accent1"/>
                </a:solidFill>
              </a:rPr>
              <a:t>Customizable Benefits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Personalization: </a:t>
            </a:r>
            <a:r>
              <a:rPr lang="en-GB" sz="1100" b="0" dirty="0"/>
              <a:t>Users can select benefits based on their spending priorities.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Benefit: </a:t>
            </a:r>
            <a:r>
              <a:rPr lang="en-GB" sz="1100" b="0" dirty="0"/>
              <a:t>Enhances user experience and satisfaction.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70434B-D87A-8888-24BC-EB82DF5CF775}"/>
              </a:ext>
            </a:extLst>
          </p:cNvPr>
          <p:cNvSpPr txBox="1">
            <a:spLocks/>
          </p:cNvSpPr>
          <p:nvPr/>
        </p:nvSpPr>
        <p:spPr>
          <a:xfrm>
            <a:off x="4705591" y="3191017"/>
            <a:ext cx="5179072" cy="1028234"/>
          </a:xfrm>
          <a:prstGeom prst="rect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b="1">
                <a:effectLst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cap="none" baseline="0">
                <a:effectLst/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effectLst/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cap="none" baseline="0">
                <a:effectLst/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aseline="0">
                <a:effectLst/>
              </a:defRPr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aseline="0">
                <a:effectLst/>
              </a:defRPr>
            </a:lvl9pPr>
          </a:lstStyle>
          <a:p>
            <a:pPr algn="ctr"/>
            <a:r>
              <a:rPr lang="en-GB" sz="1100" dirty="0">
                <a:solidFill>
                  <a:schemeClr val="accent1"/>
                </a:solidFill>
              </a:rPr>
              <a:t>Robust Digital Security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Features: </a:t>
            </a:r>
            <a:r>
              <a:rPr lang="en-GB" sz="1100" b="0" dirty="0"/>
              <a:t>Advanced security for online transactions.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Benefit: </a:t>
            </a:r>
            <a:r>
              <a:rPr lang="en-GB" sz="1100" b="0" dirty="0"/>
              <a:t>Builds trust, especially for high-value and tech-savvy users.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480F9E-FCAF-DAFC-1B1F-8823E0EFAD53}"/>
              </a:ext>
            </a:extLst>
          </p:cNvPr>
          <p:cNvSpPr txBox="1">
            <a:spLocks/>
          </p:cNvSpPr>
          <p:nvPr/>
        </p:nvSpPr>
        <p:spPr>
          <a:xfrm>
            <a:off x="7405735" y="4283033"/>
            <a:ext cx="4562946" cy="1105109"/>
          </a:xfrm>
          <a:prstGeom prst="rect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b="1">
                <a:effectLst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cap="none" baseline="0">
                <a:effectLst/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effectLst/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cap="none" baseline="0">
                <a:effectLst/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aseline="0">
                <a:effectLst/>
              </a:defRPr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aseline="0">
                <a:effectLst/>
              </a:defRPr>
            </a:lvl9pPr>
          </a:lstStyle>
          <a:p>
            <a:pPr algn="ctr"/>
            <a:r>
              <a:rPr lang="en-GB" sz="1100" dirty="0">
                <a:solidFill>
                  <a:schemeClr val="accent1"/>
                </a:solidFill>
              </a:rPr>
              <a:t>Cashback and Discounts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Categories: </a:t>
            </a:r>
            <a:r>
              <a:rPr lang="en-GB" sz="1100" b="0" dirty="0"/>
              <a:t>Digital purchases, dining, travel, and essential spending.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Benefit: </a:t>
            </a:r>
            <a:r>
              <a:rPr lang="en-GB" sz="1100" b="0" dirty="0"/>
              <a:t>Increases attractiveness for frequent spenders.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D1A0B9-7769-EF62-C0AC-37F7B6785AAE}"/>
              </a:ext>
            </a:extLst>
          </p:cNvPr>
          <p:cNvSpPr txBox="1">
            <a:spLocks/>
          </p:cNvSpPr>
          <p:nvPr/>
        </p:nvSpPr>
        <p:spPr>
          <a:xfrm>
            <a:off x="4705591" y="5457295"/>
            <a:ext cx="5179072" cy="1028234"/>
          </a:xfrm>
          <a:prstGeom prst="rect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b="1">
                <a:effectLst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cap="none" baseline="0">
                <a:effectLst/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effectLst/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cap="none" baseline="0">
                <a:effectLst/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aseline="0">
                <a:effectLst/>
              </a:defRPr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aseline="0">
                <a:effectLst/>
              </a:defRPr>
            </a:lvl9pPr>
          </a:lstStyle>
          <a:p>
            <a:pPr algn="ctr"/>
            <a:r>
              <a:rPr lang="en-GB" sz="1100" dirty="0">
                <a:solidFill>
                  <a:schemeClr val="accent1"/>
                </a:solidFill>
              </a:rPr>
              <a:t>Flexible Payment Plans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Features: </a:t>
            </a:r>
            <a:r>
              <a:rPr lang="en-GB" sz="1100" b="0" dirty="0"/>
              <a:t>Options for </a:t>
            </a:r>
            <a:r>
              <a:rPr lang="en-GB" sz="1100" b="0" dirty="0" err="1"/>
              <a:t>installment</a:t>
            </a:r>
            <a:r>
              <a:rPr lang="en-GB" sz="1100" b="0" dirty="0"/>
              <a:t> payments and managing irregular income.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Benefit: </a:t>
            </a:r>
            <a:r>
              <a:rPr lang="en-GB" sz="1100" b="0" dirty="0"/>
              <a:t>Supports freelancers and customers with variable income.</a:t>
            </a:r>
          </a:p>
        </p:txBody>
      </p:sp>
    </p:spTree>
    <p:extLst>
      <p:ext uri="{BB962C8B-B14F-4D97-AF65-F5344CB8AC3E}">
        <p14:creationId xmlns:p14="http://schemas.microsoft.com/office/powerpoint/2010/main" val="1653258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2DAAA-1956-EAE7-6192-216D2166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240076"/>
            <a:ext cx="3721607" cy="4584527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59CB84-2F2C-FB7E-7232-81BB103E5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1" y="347464"/>
            <a:ext cx="6034827" cy="362386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GB" sz="1600" b="1" dirty="0"/>
              <a:t>Credit Card Feature Recommendations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945264-244E-EA74-C878-CC586BDB405A}"/>
              </a:ext>
            </a:extLst>
          </p:cNvPr>
          <p:cNvSpPr txBox="1">
            <a:spLocks/>
          </p:cNvSpPr>
          <p:nvPr/>
        </p:nvSpPr>
        <p:spPr>
          <a:xfrm>
            <a:off x="4705591" y="891044"/>
            <a:ext cx="5179073" cy="1028234"/>
          </a:xfrm>
          <a:prstGeom prst="rect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100" b="1" dirty="0">
                <a:solidFill>
                  <a:schemeClr val="accent1"/>
                </a:solidFill>
              </a:rPr>
              <a:t>Exclusive Offers</a:t>
            </a:r>
          </a:p>
          <a:p>
            <a:r>
              <a:rPr lang="en-GB" sz="1050" b="1" dirty="0"/>
              <a:t>Age 21-24</a:t>
            </a:r>
            <a:r>
              <a:rPr lang="en-GB" sz="1100" dirty="0"/>
              <a:t>: </a:t>
            </a:r>
            <a:r>
              <a:rPr lang="en-GB" sz="1050" dirty="0"/>
              <a:t>Entertainment, electronics, and apparel.</a:t>
            </a:r>
            <a:endParaRPr lang="en-GB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050" b="1" dirty="0"/>
              <a:t>Age 25-34</a:t>
            </a:r>
            <a:r>
              <a:rPr lang="en-GB" sz="1100" dirty="0"/>
              <a:t>: </a:t>
            </a:r>
            <a:r>
              <a:rPr lang="en-GB" sz="1050" dirty="0"/>
              <a:t>Travel, bills, groceries, and electronics</a:t>
            </a:r>
            <a:r>
              <a:rPr lang="en-GB" sz="1100" dirty="0"/>
              <a:t>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8527601-9E86-82B4-28C2-0F90353B887E}"/>
              </a:ext>
            </a:extLst>
          </p:cNvPr>
          <p:cNvSpPr txBox="1">
            <a:spLocks/>
          </p:cNvSpPr>
          <p:nvPr/>
        </p:nvSpPr>
        <p:spPr>
          <a:xfrm>
            <a:off x="6373641" y="1988430"/>
            <a:ext cx="5595042" cy="1138805"/>
          </a:xfrm>
          <a:prstGeom prst="rect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b="1">
                <a:effectLst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cap="none" baseline="0">
                <a:effectLst/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effectLst/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cap="none" baseline="0">
                <a:effectLst/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aseline="0">
                <a:effectLst/>
              </a:defRPr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aseline="0">
                <a:effectLst/>
              </a:defRPr>
            </a:lvl9pPr>
          </a:lstStyle>
          <a:p>
            <a:pPr algn="ctr"/>
            <a:r>
              <a:rPr lang="en-GB" sz="1100" dirty="0">
                <a:solidFill>
                  <a:schemeClr val="accent1"/>
                </a:solidFill>
              </a:rPr>
              <a:t>Comprehensive Rewards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Age 35-45: </a:t>
            </a:r>
            <a:r>
              <a:rPr lang="en-GB" sz="1100" b="0" dirty="0"/>
              <a:t>Health &amp; wellness, family-oriented expenses, and comprehensive spending.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/>
              <a:t>Age 45+</a:t>
            </a:r>
            <a:r>
              <a:rPr lang="en-GB" sz="1100" dirty="0"/>
              <a:t>: </a:t>
            </a:r>
            <a:r>
              <a:rPr lang="en-GB" sz="1100" b="0" dirty="0"/>
              <a:t>Health &amp; wellness, bills, and groceries.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F960A78-53D4-E249-454E-863F0A5BE0BC}"/>
              </a:ext>
            </a:extLst>
          </p:cNvPr>
          <p:cNvSpPr txBox="1">
            <a:spLocks/>
          </p:cNvSpPr>
          <p:nvPr/>
        </p:nvSpPr>
        <p:spPr>
          <a:xfrm>
            <a:off x="4705591" y="3229730"/>
            <a:ext cx="5179072" cy="1022863"/>
          </a:xfrm>
          <a:prstGeom prst="rect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b="1">
                <a:effectLst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cap="none" baseline="0">
                <a:effectLst/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effectLst/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cap="none" baseline="0">
                <a:effectLst/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aseline="0">
                <a:effectLst/>
              </a:defRPr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aseline="0">
                <a:effectLst/>
              </a:defRPr>
            </a:lvl9pPr>
          </a:lstStyle>
          <a:p>
            <a:pPr algn="ctr"/>
            <a:r>
              <a:rPr lang="en-GB" sz="1100" dirty="0">
                <a:solidFill>
                  <a:schemeClr val="accent1"/>
                </a:solidFill>
              </a:rPr>
              <a:t>Business-Oriented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/>
              <a:t>Business Owners</a:t>
            </a:r>
            <a:r>
              <a:rPr lang="en-GB" sz="1100" dirty="0"/>
              <a:t>: </a:t>
            </a:r>
            <a:r>
              <a:rPr lang="en-GB" sz="1100" b="0" dirty="0"/>
              <a:t>Business expense rewards, travel, and client entertainment.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/>
              <a:t>Freelancers</a:t>
            </a:r>
            <a:r>
              <a:rPr lang="en-GB" sz="1100" dirty="0"/>
              <a:t>: </a:t>
            </a:r>
            <a:r>
              <a:rPr lang="en-GB" sz="1100" b="0" dirty="0"/>
              <a:t>Digital tools and flexible payment plans.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BC87B06-8F4A-094C-2C47-74C0D384E6B4}"/>
              </a:ext>
            </a:extLst>
          </p:cNvPr>
          <p:cNvSpPr txBox="1">
            <a:spLocks/>
          </p:cNvSpPr>
          <p:nvPr/>
        </p:nvSpPr>
        <p:spPr>
          <a:xfrm>
            <a:off x="6373639" y="4316374"/>
            <a:ext cx="5595042" cy="1312009"/>
          </a:xfrm>
          <a:prstGeom prst="rect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b="1">
                <a:effectLst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cap="none" baseline="0">
                <a:effectLst/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effectLst/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cap="none" baseline="0">
                <a:effectLst/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aseline="0">
                <a:effectLst/>
              </a:defRPr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aseline="0">
                <a:effectLst/>
              </a:defRPr>
            </a:lvl9pPr>
          </a:lstStyle>
          <a:p>
            <a:pPr algn="ctr"/>
            <a:r>
              <a:rPr lang="en-GB" sz="1100" dirty="0">
                <a:solidFill>
                  <a:schemeClr val="accent1"/>
                </a:solidFill>
              </a:rPr>
              <a:t>Inclusive Benefits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/>
              <a:t>Higher Income</a:t>
            </a:r>
            <a:r>
              <a:rPr lang="en-GB" sz="1100" dirty="0"/>
              <a:t>: </a:t>
            </a:r>
            <a:r>
              <a:rPr lang="en-GB" sz="1100" b="0" dirty="0"/>
              <a:t>Luxury perks and exclusive event access.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/>
              <a:t>Moderate Income</a:t>
            </a:r>
            <a:r>
              <a:rPr lang="en-GB" sz="1100" dirty="0"/>
              <a:t>: </a:t>
            </a:r>
            <a:r>
              <a:rPr lang="en-GB" sz="1100" b="0" dirty="0"/>
              <a:t>Competitive and value-driven offers.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/>
              <a:t>Lower Income</a:t>
            </a:r>
            <a:r>
              <a:rPr lang="en-GB" sz="1100" dirty="0"/>
              <a:t>: </a:t>
            </a:r>
            <a:r>
              <a:rPr lang="en-GB" sz="1100" b="0" dirty="0"/>
              <a:t>Accessible and essential benefits for bills and groceries.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06C2E04-D95C-0464-FCF9-60C7480D6DEF}"/>
              </a:ext>
            </a:extLst>
          </p:cNvPr>
          <p:cNvSpPr txBox="1">
            <a:spLocks/>
          </p:cNvSpPr>
          <p:nvPr/>
        </p:nvSpPr>
        <p:spPr>
          <a:xfrm>
            <a:off x="4705591" y="5730878"/>
            <a:ext cx="5179072" cy="1028234"/>
          </a:xfrm>
          <a:prstGeom prst="rect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b="1">
                <a:effectLst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cap="none" baseline="0">
                <a:effectLst/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effectLst/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cap="none" baseline="0">
                <a:effectLst/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effectLst/>
              </a:defRPr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aseline="0">
                <a:effectLst/>
              </a:defRPr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aseline="0">
                <a:effectLst/>
              </a:defRPr>
            </a:lvl9pPr>
          </a:lstStyle>
          <a:p>
            <a:pPr algn="ctr"/>
            <a:r>
              <a:rPr lang="en-GB" sz="1100" dirty="0">
                <a:solidFill>
                  <a:schemeClr val="accent1"/>
                </a:solidFill>
              </a:rPr>
              <a:t>Gender-Specific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/>
              <a:t>Male Users</a:t>
            </a:r>
            <a:r>
              <a:rPr lang="en-GB" sz="1100" dirty="0"/>
              <a:t>: </a:t>
            </a:r>
            <a:r>
              <a:rPr lang="en-GB" sz="1100" b="0" dirty="0"/>
              <a:t>Travel benefits, electronics rewards, and loyalty programs.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/>
              <a:t>Female Users</a:t>
            </a:r>
            <a:r>
              <a:rPr lang="en-GB" sz="1100" dirty="0"/>
              <a:t>: </a:t>
            </a:r>
            <a:r>
              <a:rPr lang="en-GB" sz="1100" b="0" dirty="0"/>
              <a:t>Health &amp; wellness, travel, and grocery rewards.</a:t>
            </a:r>
          </a:p>
        </p:txBody>
      </p:sp>
    </p:spTree>
    <p:extLst>
      <p:ext uri="{BB962C8B-B14F-4D97-AF65-F5344CB8AC3E}">
        <p14:creationId xmlns:p14="http://schemas.microsoft.com/office/powerpoint/2010/main" val="1967282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DFD8C2-7366-B1BF-E810-A0D793DF9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987" y="802298"/>
            <a:ext cx="9089865" cy="382232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/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2F948680-1810-4961-805C-D0C28E7E9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B273D3-8850-620A-EE04-501A0C65BEB5}"/>
              </a:ext>
            </a:extLst>
          </p:cNvPr>
          <p:cNvSpPr txBox="1">
            <a:spLocks/>
          </p:cNvSpPr>
          <p:nvPr/>
        </p:nvSpPr>
        <p:spPr>
          <a:xfrm>
            <a:off x="10539353" y="5841805"/>
            <a:ext cx="1657746" cy="366591"/>
          </a:xfrm>
          <a:prstGeom prst="rect">
            <a:avLst/>
          </a:prstGeom>
        </p:spPr>
        <p:txBody>
          <a:bodyPr vert="horz" lIns="91440" tIns="91440" rIns="91440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800" b="1" dirty="0">
                <a:latin typeface="Complex" panose="00000400000000000000" pitchFamily="2" charset="0"/>
                <a:cs typeface="Complex" panose="00000400000000000000" pitchFamily="2" charset="0"/>
              </a:rPr>
              <a:t>Abdul Basith</a:t>
            </a:r>
          </a:p>
        </p:txBody>
      </p:sp>
    </p:spTree>
    <p:extLst>
      <p:ext uri="{BB962C8B-B14F-4D97-AF65-F5344CB8AC3E}">
        <p14:creationId xmlns:p14="http://schemas.microsoft.com/office/powerpoint/2010/main" val="396069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2DAAA-1956-EAE7-6192-216D2166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GB" sz="25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E7CA0-679E-8355-8F94-D7D270EA2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600" b="1" i="0" dirty="0" err="1">
                <a:effectLst/>
                <a:latin typeface="manrope"/>
              </a:rPr>
              <a:t>Mitron</a:t>
            </a:r>
            <a:r>
              <a:rPr lang="en-GB" sz="1600" b="1" i="0" dirty="0">
                <a:effectLst/>
                <a:latin typeface="manrope"/>
              </a:rPr>
              <a:t> Bank</a:t>
            </a:r>
            <a:r>
              <a:rPr lang="en-GB" sz="1600" b="0" i="0" dirty="0">
                <a:effectLst/>
                <a:latin typeface="manrope"/>
              </a:rPr>
              <a:t> is a legacy financial institution headquartered in Hyderabad. They want to introduce a new line of credit cards, aiming to broaden its product offerings and reach in the financial market.</a:t>
            </a:r>
          </a:p>
          <a:p>
            <a:pPr marL="0" indent="0" algn="l">
              <a:buNone/>
            </a:pPr>
            <a:r>
              <a:rPr lang="en-GB" sz="1600" b="1" i="0" u="none" strike="noStrike" baseline="0" dirty="0" err="1">
                <a:latin typeface="Calibri-Bold"/>
              </a:rPr>
              <a:t>AtliQ</a:t>
            </a:r>
            <a:r>
              <a:rPr lang="en-GB" sz="1600" b="1" i="0" u="none" strike="noStrike" baseline="0" dirty="0">
                <a:latin typeface="Calibri-Bold"/>
              </a:rPr>
              <a:t> Data Services </a:t>
            </a:r>
            <a:r>
              <a:rPr lang="en-GB" sz="1600" b="0" i="0" u="none" strike="noStrike" baseline="0" dirty="0">
                <a:latin typeface="Calibri" panose="020F0502020204030204" pitchFamily="34" charset="0"/>
              </a:rPr>
              <a:t>came to know about this through an internal link and approached </a:t>
            </a:r>
            <a:r>
              <a:rPr lang="en-GB" sz="1600" b="1" i="0" u="none" strike="noStrike" baseline="0" dirty="0" err="1">
                <a:latin typeface="Calibri" panose="020F0502020204030204" pitchFamily="34" charset="0"/>
              </a:rPr>
              <a:t>Mitron</a:t>
            </a:r>
            <a:r>
              <a:rPr lang="en-GB" sz="1600" b="1" i="0" u="none" strike="noStrike" baseline="0" dirty="0">
                <a:latin typeface="Calibri" panose="020F0502020204030204" pitchFamily="34" charset="0"/>
              </a:rPr>
              <a:t> Bank </a:t>
            </a:r>
            <a:r>
              <a:rPr lang="en-GB" sz="1600" b="0" i="0" u="none" strike="noStrike" baseline="0" dirty="0">
                <a:latin typeface="Calibri" panose="020F0502020204030204" pitchFamily="34" charset="0"/>
              </a:rPr>
              <a:t>with a proposal to implement this project. However, </a:t>
            </a:r>
            <a:r>
              <a:rPr lang="en-GB" sz="1600" b="1" i="0" u="none" strike="noStrike" baseline="0" dirty="0">
                <a:latin typeface="Calibri" panose="020F0502020204030204" pitchFamily="34" charset="0"/>
              </a:rPr>
              <a:t>strategy director </a:t>
            </a:r>
            <a:r>
              <a:rPr lang="en-GB" sz="1600" b="0" i="0" u="none" strike="noStrike" baseline="0" dirty="0">
                <a:latin typeface="Calibri" panose="020F0502020204030204" pitchFamily="34" charset="0"/>
              </a:rPr>
              <a:t>of </a:t>
            </a:r>
            <a:r>
              <a:rPr lang="en-GB" sz="1600" b="1" i="0" u="none" strike="noStrike" baseline="0" dirty="0" err="1">
                <a:latin typeface="Calibri" panose="020F0502020204030204" pitchFamily="34" charset="0"/>
              </a:rPr>
              <a:t>Mitron</a:t>
            </a:r>
            <a:r>
              <a:rPr lang="en-GB" sz="1600" b="1" i="0" u="none" strike="noStrike" baseline="0" dirty="0">
                <a:latin typeface="Calibri" panose="020F0502020204030204" pitchFamily="34" charset="0"/>
              </a:rPr>
              <a:t> Bank</a:t>
            </a:r>
            <a:r>
              <a:rPr lang="en-GB" sz="1600" b="0" i="0" u="none" strike="noStrike" baseline="0" dirty="0">
                <a:latin typeface="Calibri" panose="020F0502020204030204" pitchFamily="34" charset="0"/>
              </a:rPr>
              <a:t>, </a:t>
            </a:r>
            <a:r>
              <a:rPr lang="en-GB" sz="1600" b="1" i="0" u="none" strike="noStrike" baseline="0" dirty="0" err="1">
                <a:latin typeface="Calibri" panose="020F0502020204030204" pitchFamily="34" charset="0"/>
              </a:rPr>
              <a:t>Mr.Bashnir</a:t>
            </a:r>
            <a:r>
              <a:rPr lang="en-GB" sz="1600" b="1" i="0" u="none" strike="noStrike" baseline="0" dirty="0">
                <a:latin typeface="Calibri" panose="020F0502020204030204" pitchFamily="34" charset="0"/>
              </a:rPr>
              <a:t> Rover </a:t>
            </a:r>
            <a:r>
              <a:rPr lang="en-GB" sz="1600" b="0" i="0" u="none" strike="noStrike" baseline="0" dirty="0">
                <a:latin typeface="Calibri" panose="020F0502020204030204" pitchFamily="34" charset="0"/>
              </a:rPr>
              <a:t>is </a:t>
            </a:r>
            <a:r>
              <a:rPr lang="en-GB" sz="1600" b="0" i="0" u="none" strike="noStrike" baseline="0" dirty="0" err="1">
                <a:latin typeface="Calibri" panose="020F0502020204030204" pitchFamily="34" charset="0"/>
              </a:rPr>
              <a:t>skeptical</a:t>
            </a:r>
            <a:r>
              <a:rPr lang="en-GB" sz="1600" b="0" i="0" u="none" strike="noStrike" baseline="0" dirty="0">
                <a:latin typeface="Calibri" panose="020F0502020204030204" pitchFamily="34" charset="0"/>
              </a:rPr>
              <a:t> and asked them to do a </a:t>
            </a:r>
            <a:r>
              <a:rPr lang="en-GB" sz="1600" b="1" i="0" u="none" strike="noStrike" baseline="0" dirty="0">
                <a:latin typeface="Calibri" panose="020F0502020204030204" pitchFamily="34" charset="0"/>
              </a:rPr>
              <a:t>pilot project </a:t>
            </a:r>
            <a:r>
              <a:rPr lang="en-GB" sz="1600" b="0" i="0" u="none" strike="noStrike" baseline="0" dirty="0">
                <a:latin typeface="Calibri" panose="020F0502020204030204" pitchFamily="34" charset="0"/>
              </a:rPr>
              <a:t>with the sample data before handing them the full project. They provided a </a:t>
            </a:r>
            <a:r>
              <a:rPr lang="en-GB" sz="1600" b="1" i="0" u="none" strike="noStrike" baseline="0" dirty="0">
                <a:latin typeface="Calibri" panose="020F0502020204030204" pitchFamily="34" charset="0"/>
              </a:rPr>
              <a:t>sample</a:t>
            </a:r>
            <a:r>
              <a:rPr lang="en-GB" sz="1600" b="0" i="0" u="none" strike="noStrike" baseline="0" dirty="0">
                <a:latin typeface="Calibri" panose="020F0502020204030204" pitchFamily="34" charset="0"/>
              </a:rPr>
              <a:t> dataset of </a:t>
            </a:r>
            <a:r>
              <a:rPr lang="en-GB" sz="1600" b="1" i="0" u="none" strike="noStrike" baseline="0" dirty="0">
                <a:latin typeface="Calibri" panose="020F0502020204030204" pitchFamily="34" charset="0"/>
              </a:rPr>
              <a:t>4000</a:t>
            </a:r>
            <a:r>
              <a:rPr lang="en-GB" sz="1600" b="0" i="0" u="none" strike="noStrike" baseline="0" dirty="0">
                <a:latin typeface="Calibri" panose="020F0502020204030204" pitchFamily="34" charset="0"/>
              </a:rPr>
              <a:t> customers across </a:t>
            </a:r>
            <a:r>
              <a:rPr lang="en-GB" sz="1600" b="1" i="0" u="none" strike="noStrike" baseline="0" dirty="0">
                <a:latin typeface="Calibri" panose="020F0502020204030204" pitchFamily="34" charset="0"/>
              </a:rPr>
              <a:t>five</a:t>
            </a:r>
            <a:r>
              <a:rPr lang="en-GB" sz="1600" b="0" i="0" u="none" strike="noStrike" baseline="0" dirty="0">
                <a:latin typeface="Calibri" panose="020F0502020204030204" pitchFamily="34" charset="0"/>
              </a:rPr>
              <a:t> cities on their online spend and other details.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4393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2DAAA-1956-EAE7-6192-216D2166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E7CA0-679E-8355-8F94-D7D270EA2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GB" sz="1600" i="0" dirty="0">
                <a:effectLst/>
                <a:latin typeface="manrope"/>
              </a:rPr>
              <a:t>Analyse the provided sample data of 4000 customers across five cities on their online spending and other details.</a:t>
            </a:r>
          </a:p>
          <a:p>
            <a:r>
              <a:rPr lang="en-GB" sz="1600" i="0" dirty="0">
                <a:effectLst/>
                <a:latin typeface="manrope"/>
              </a:rPr>
              <a:t>Report key findings to the strategy team of </a:t>
            </a:r>
            <a:r>
              <a:rPr lang="en-GB" sz="1600" b="1" i="0" dirty="0" err="1">
                <a:effectLst/>
                <a:latin typeface="manrope"/>
              </a:rPr>
              <a:t>Mitron</a:t>
            </a:r>
            <a:r>
              <a:rPr lang="en-GB" sz="1600" b="1" i="0" dirty="0">
                <a:effectLst/>
                <a:latin typeface="manrope"/>
              </a:rPr>
              <a:t> Bank</a:t>
            </a:r>
            <a:r>
              <a:rPr lang="en-GB" sz="1600" i="0" dirty="0">
                <a:effectLst/>
                <a:latin typeface="manrope"/>
              </a:rPr>
              <a:t>. This analysis is expected to guide them in tailoring the credit cards to customer needs and market trends.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37885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2DAAA-1956-EAE7-6192-216D2166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Data 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44E89-8DD2-42D0-0C82-EA6081CB75F5}"/>
              </a:ext>
            </a:extLst>
          </p:cNvPr>
          <p:cNvSpPr txBox="1">
            <a:spLocks/>
          </p:cNvSpPr>
          <p:nvPr/>
        </p:nvSpPr>
        <p:spPr>
          <a:xfrm>
            <a:off x="4911507" y="490191"/>
            <a:ext cx="6034827" cy="3298780"/>
          </a:xfrm>
          <a:prstGeom prst="rect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GB" sz="1400" b="1" dirty="0" err="1"/>
              <a:t>dim_customers</a:t>
            </a:r>
            <a:r>
              <a:rPr lang="en-GB" sz="1400" dirty="0"/>
              <a:t> </a:t>
            </a:r>
          </a:p>
          <a:p>
            <a:pPr>
              <a:spcAft>
                <a:spcPts val="600"/>
              </a:spcAft>
            </a:pPr>
            <a:r>
              <a:rPr lang="en-GB" sz="1400" dirty="0"/>
              <a:t>Providing demographic and personal information about customers.</a:t>
            </a:r>
          </a:p>
          <a:p>
            <a:pPr>
              <a:spcAft>
                <a:spcPts val="600"/>
              </a:spcAft>
            </a:pPr>
            <a:r>
              <a:rPr lang="en-GB" sz="1400" dirty="0"/>
              <a:t>Age group categorised in to 4 starting from 21 to 45+.</a:t>
            </a:r>
          </a:p>
          <a:p>
            <a:pPr>
              <a:spcAft>
                <a:spcPts val="600"/>
              </a:spcAft>
            </a:pPr>
            <a:r>
              <a:rPr lang="en-GB" sz="1400" dirty="0"/>
              <a:t>5 Residing Cities (Mumbai, Delhi NCR, Hyderabad, Bengaluru, Chennai).</a:t>
            </a:r>
          </a:p>
          <a:p>
            <a:pPr>
              <a:spcAft>
                <a:spcPts val="600"/>
              </a:spcAft>
            </a:pPr>
            <a:r>
              <a:rPr lang="en-GB" sz="1400" dirty="0"/>
              <a:t>5 Occupations including Salaried IT employees, Business owners, etc..</a:t>
            </a:r>
          </a:p>
          <a:p>
            <a:pPr>
              <a:spcAft>
                <a:spcPts val="600"/>
              </a:spcAft>
            </a:pPr>
            <a:r>
              <a:rPr lang="en-GB" sz="1400" dirty="0"/>
              <a:t>Gender and Marital Status and Average income of each customer.</a:t>
            </a:r>
          </a:p>
          <a:p>
            <a:pPr>
              <a:spcAft>
                <a:spcPts val="600"/>
              </a:spcAft>
            </a:pPr>
            <a:r>
              <a:rPr lang="en-GB" sz="1400" dirty="0"/>
              <a:t>4,000 records.</a:t>
            </a:r>
            <a:endParaRPr lang="en-US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579EB9-2B6E-6414-F87A-EFE445F5A7FF}"/>
              </a:ext>
            </a:extLst>
          </p:cNvPr>
          <p:cNvSpPr txBox="1">
            <a:spLocks/>
          </p:cNvSpPr>
          <p:nvPr/>
        </p:nvSpPr>
        <p:spPr>
          <a:xfrm>
            <a:off x="4911507" y="4069300"/>
            <a:ext cx="6034827" cy="2508371"/>
          </a:xfrm>
          <a:prstGeom prst="rect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GB" sz="1400" b="1" dirty="0" err="1"/>
              <a:t>fact_spends</a:t>
            </a:r>
            <a:r>
              <a:rPr lang="en-GB" sz="1400" dirty="0"/>
              <a:t> </a:t>
            </a:r>
          </a:p>
          <a:p>
            <a:pPr lvl="0">
              <a:lnSpc>
                <a:spcPct val="100000"/>
              </a:lnSpc>
            </a:pPr>
            <a:r>
              <a:rPr lang="en-GB" sz="1400" dirty="0"/>
              <a:t>Detailing their spending behaviour across different categories, months, and payment methods.</a:t>
            </a:r>
          </a:p>
          <a:p>
            <a:pPr lvl="0">
              <a:lnSpc>
                <a:spcPct val="100000"/>
              </a:lnSpc>
            </a:pPr>
            <a:r>
              <a:rPr lang="en-GB" sz="1400" dirty="0"/>
              <a:t>Credit card, debit card, UPI &amp; Net banking are the payment types,</a:t>
            </a:r>
          </a:p>
          <a:p>
            <a:pPr lvl="0">
              <a:lnSpc>
                <a:spcPct val="100000"/>
              </a:lnSpc>
            </a:pPr>
            <a:r>
              <a:rPr lang="en-GB" sz="1400" dirty="0"/>
              <a:t>9 categories of spending including Bills, Groceries, Food, etc..</a:t>
            </a:r>
          </a:p>
          <a:p>
            <a:pPr lvl="0">
              <a:lnSpc>
                <a:spcPct val="100000"/>
              </a:lnSpc>
            </a:pPr>
            <a:r>
              <a:rPr lang="en-GB" sz="1400" dirty="0"/>
              <a:t>6 Month data of spending behaviour (May to October),</a:t>
            </a:r>
          </a:p>
          <a:p>
            <a:pPr lvl="0">
              <a:lnSpc>
                <a:spcPct val="100000"/>
              </a:lnSpc>
            </a:pPr>
            <a:r>
              <a:rPr lang="en-GB" sz="1400" dirty="0"/>
              <a:t>8,64,000 records.</a:t>
            </a:r>
            <a:endParaRPr lang="en-US" sz="1400" dirty="0"/>
          </a:p>
          <a:p>
            <a:pPr>
              <a:spcAft>
                <a:spcPts val="600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1051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2DAAA-1956-EAE7-6192-216D2166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9" y="1240076"/>
            <a:ext cx="3147728" cy="458452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Data manipulation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E7CA0-679E-8355-8F94-D7D270EA2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654329"/>
            <a:ext cx="6034827" cy="3066645"/>
          </a:xfrm>
          <a:noFill/>
        </p:spPr>
        <p:txBody>
          <a:bodyPr anchor="t">
            <a:normAutofit/>
          </a:bodyPr>
          <a:lstStyle/>
          <a:p>
            <a:pPr marL="285750" indent="-285750" defTabSz="73152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types are changed as per the data type</a:t>
            </a:r>
          </a:p>
          <a:p>
            <a:pPr marL="285750" indent="-285750" defTabSz="73152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 a custom column for Income Category</a:t>
            </a:r>
          </a:p>
          <a:p>
            <a:pPr marL="285750" indent="-285750" defTabSz="73152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Calculated percentile with k=</a:t>
            </a:r>
            <a:r>
              <a:rPr lang="en-GB" sz="1600" kern="1200" dirty="0">
                <a:solidFill>
                  <a:schemeClr val="tx1"/>
                </a:solidFill>
                <a:latin typeface="Aptos" panose="020B0004020202020204" pitchFamily="34" charset="0"/>
              </a:rPr>
              <a:t>0.25</a:t>
            </a:r>
            <a:r>
              <a: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1600" kern="1200" dirty="0">
                <a:solidFill>
                  <a:schemeClr val="tx1"/>
                </a:solidFill>
                <a:latin typeface="Aptos" panose="020B0004020202020204" pitchFamily="34" charset="0"/>
              </a:rPr>
              <a:t>0.75</a:t>
            </a:r>
            <a:r>
              <a: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GB" sz="1600" kern="1200" dirty="0">
                <a:solidFill>
                  <a:schemeClr val="tx1"/>
                </a:solidFill>
                <a:latin typeface="Aptos" panose="020B0004020202020204" pitchFamily="34" charset="0"/>
              </a:rPr>
              <a:t>1</a:t>
            </a:r>
            <a:r>
              <a: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find the below values for customer segmentation based on income</a:t>
            </a:r>
            <a:endParaRPr lang="en-GB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4A26BB-23B5-4B59-69CC-2C7B5BB926E7}"/>
              </a:ext>
            </a:extLst>
          </p:cNvPr>
          <p:cNvSpPr txBox="1">
            <a:spLocks/>
          </p:cNvSpPr>
          <p:nvPr/>
        </p:nvSpPr>
        <p:spPr>
          <a:xfrm>
            <a:off x="4705595" y="4375303"/>
            <a:ext cx="6034826" cy="16807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31520">
              <a:spcBef>
                <a:spcPts val="800"/>
              </a:spcBef>
              <a:buClr>
                <a:schemeClr val="accent1"/>
              </a:buClr>
              <a:buNone/>
            </a:pPr>
            <a:r>
              <a:rPr lang="en-GB" sz="16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Measures Created</a:t>
            </a:r>
          </a:p>
          <a:p>
            <a:pPr marL="365760" indent="-365760" defTabSz="731520"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AutoNum type="arabicPeriod"/>
            </a:pPr>
            <a:r>
              <a:rPr lang="en-GB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Spend (6 month)</a:t>
            </a:r>
          </a:p>
          <a:p>
            <a:pPr marL="365760" indent="-365760" defTabSz="731520"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AutoNum type="arabicPeriod"/>
            </a:pPr>
            <a:r>
              <a:rPr lang="en-GB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Average Spend</a:t>
            </a:r>
          </a:p>
          <a:p>
            <a:pPr marL="365760" indent="-365760" defTabSz="731520"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AutoNum type="arabicPeriod"/>
            </a:pPr>
            <a:r>
              <a:rPr lang="en-GB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Average Income Utilisation % (</a:t>
            </a:r>
            <a:r>
              <a:rPr lang="en-GB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GB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Spend/ </a:t>
            </a:r>
            <a:r>
              <a:rPr lang="en-GB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GB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Income)</a:t>
            </a:r>
          </a:p>
          <a:p>
            <a:pPr marL="365760" indent="-365760" defTabSz="731520"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AutoNum type="arabicPeriod"/>
            </a:pPr>
            <a:r>
              <a:rPr lang="en-GB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 of Average Income</a:t>
            </a:r>
            <a:endParaRPr lang="en-GB" sz="1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98D046-B13F-D60D-B8E3-8986A5D56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08200"/>
              </p:ext>
            </p:extLst>
          </p:nvPr>
        </p:nvGraphicFramePr>
        <p:xfrm>
          <a:off x="5094893" y="2476021"/>
          <a:ext cx="29609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457">
                  <a:extLst>
                    <a:ext uri="{9D8B030D-6E8A-4147-A177-3AD203B41FA5}">
                      <a16:colId xmlns:a16="http://schemas.microsoft.com/office/drawing/2014/main" val="3469713302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324720557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GB" sz="1200" dirty="0"/>
                        <a:t>Income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Salary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01968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GB" sz="12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Lower Income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&lt; 40000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36499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GB" sz="12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Moderate Income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40000 to 65000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97595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GB" sz="12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Higher Income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&gt; 65000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185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59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0FD0717-BEEE-48D4-8750-E44E166E9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CBA4EB-F997-4F56-9436-88F607540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27E91-3557-76B7-F7C5-F48299C04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1418" y="938882"/>
            <a:ext cx="2848300" cy="4236223"/>
          </a:xfrm>
        </p:spPr>
        <p:txBody>
          <a:bodyPr vert="horz" lIns="91440" tIns="91440" rIns="91440" bIns="91440" rtlCol="0" anchor="ctr">
            <a:normAutofit fontScale="92500" lnSpcReduction="20000"/>
          </a:bodyPr>
          <a:lstStyle/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900" i="0" u="none" strike="noStrike" cap="all" dirty="0">
                <a:solidFill>
                  <a:schemeClr val="accent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Demographic classification</a:t>
            </a:r>
            <a:endParaRPr lang="en-US" sz="1900" i="0" u="none" strike="noStrike" cap="all" dirty="0">
              <a:solidFill>
                <a:schemeClr val="accent1"/>
              </a:solidFill>
            </a:endParaRPr>
          </a:p>
          <a:p>
            <a:pPr>
              <a:lnSpc>
                <a:spcPct val="110000"/>
              </a:lnSpc>
            </a:pPr>
            <a:endParaRPr lang="en-US" sz="1900" i="0" u="none" strike="noStrike" cap="all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900" i="0" u="none" strike="noStrike" cap="all" dirty="0">
                <a:solidFill>
                  <a:schemeClr val="accent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Average income utilisation %</a:t>
            </a:r>
            <a:endParaRPr lang="en-US" sz="1900" cap="all" dirty="0">
              <a:solidFill>
                <a:schemeClr val="accent1"/>
              </a:solidFill>
            </a:endParaRPr>
          </a:p>
          <a:p>
            <a:pPr>
              <a:lnSpc>
                <a:spcPct val="110000"/>
              </a:lnSpc>
            </a:pPr>
            <a:endParaRPr lang="en-US" sz="1900" i="0" u="none" strike="noStrike" cap="all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900" i="0" u="none" strike="noStrike" cap="all" dirty="0">
                <a:solidFill>
                  <a:schemeClr val="accent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Spending Insights by different category</a:t>
            </a:r>
            <a:endParaRPr lang="en-US" sz="1900" i="0" u="none" strike="noStrike" cap="all" dirty="0">
              <a:solidFill>
                <a:schemeClr val="accent1"/>
              </a:solidFill>
            </a:endParaRPr>
          </a:p>
          <a:p>
            <a:pPr>
              <a:lnSpc>
                <a:spcPct val="110000"/>
              </a:lnSpc>
            </a:pPr>
            <a:endParaRPr lang="en-US" sz="1900" i="0" u="none" strike="noStrike" cap="all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900" i="0" u="none" strike="noStrike" cap="all" dirty="0">
                <a:solidFill>
                  <a:schemeClr val="accent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 Customer Segments</a:t>
            </a:r>
            <a:endParaRPr lang="en-US" sz="1900" cap="all" dirty="0">
              <a:solidFill>
                <a:schemeClr val="accent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2DA450E-1EDD-4D4A-8257-4808EB937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9392" y="938882"/>
            <a:ext cx="6562082" cy="4236223"/>
            <a:chOff x="7807230" y="2012810"/>
            <a:chExt cx="3251252" cy="34598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8FBF78-9E7E-46C0-950D-FC7AEE43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2116C23-5ED0-4F29-84D0-584CD0150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7EE4B41-0C22-468A-BCFF-66786B9C8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7777" y="1269341"/>
            <a:ext cx="5925312" cy="3575304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0E11E3-5677-BC07-3326-5CD6A2F0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756" y="1463015"/>
            <a:ext cx="5492683" cy="3196668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Analysis &amp; insights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B060F31-12EA-4404-8435-DA25F36C8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4F1CB68-9DEB-4A71-8E7C-DE9278F03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05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DAAA-1956-EAE7-6192-216D2166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baseline="0" dirty="0">
                <a:latin typeface="Calibri-Bold"/>
              </a:rPr>
              <a:t>Demographic classification - age group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DD94FC-F99E-848D-C30A-3EBE71FE1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057" y="4159593"/>
            <a:ext cx="3139046" cy="1100470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DED9F72-FD9D-45FC-BA5D-B7FA4AC900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7912713"/>
              </p:ext>
            </p:extLst>
          </p:nvPr>
        </p:nvGraphicFramePr>
        <p:xfrm>
          <a:off x="6228784" y="2640430"/>
          <a:ext cx="4898498" cy="2619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B7B624-E88E-38A5-859D-965DA416C601}"/>
              </a:ext>
            </a:extLst>
          </p:cNvPr>
          <p:cNvSpPr txBox="1"/>
          <p:nvPr/>
        </p:nvSpPr>
        <p:spPr>
          <a:xfrm>
            <a:off x="1451579" y="2033016"/>
            <a:ext cx="4644421" cy="172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/>
              <a:t>This analysis highlights that the 25-34 age group forms the largest customer base, followed by the 35-45 age group. The smallest segment is the 45+ age group. 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/>
              <a:t>This distribution indicates that credit card features and benefits should primarily cater to the needs and preferences of the younger and middle-aged demographics.</a:t>
            </a:r>
          </a:p>
        </p:txBody>
      </p:sp>
    </p:spTree>
    <p:extLst>
      <p:ext uri="{BB962C8B-B14F-4D97-AF65-F5344CB8AC3E}">
        <p14:creationId xmlns:p14="http://schemas.microsoft.com/office/powerpoint/2010/main" val="655071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10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1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12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13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14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15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16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17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18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2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3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4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5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6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7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8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9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7810</TotalTime>
  <Words>2953</Words>
  <Application>Microsoft Office PowerPoint</Application>
  <PresentationFormat>Widescreen</PresentationFormat>
  <Paragraphs>296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Aptos</vt:lpstr>
      <vt:lpstr>Arial</vt:lpstr>
      <vt:lpstr>Calibri</vt:lpstr>
      <vt:lpstr>Calibri-Bold</vt:lpstr>
      <vt:lpstr>Complex</vt:lpstr>
      <vt:lpstr>Gill Sans MT</vt:lpstr>
      <vt:lpstr>Gill Sans MT (Body)</vt:lpstr>
      <vt:lpstr>manrope</vt:lpstr>
      <vt:lpstr>Wingdings</vt:lpstr>
      <vt:lpstr>Gallery</vt:lpstr>
      <vt:lpstr>Credit Card Usage Analysis Report</vt:lpstr>
      <vt:lpstr>TABLE OF CONTENT</vt:lpstr>
      <vt:lpstr>Project overview</vt:lpstr>
      <vt:lpstr>Introduction</vt:lpstr>
      <vt:lpstr>Objectives</vt:lpstr>
      <vt:lpstr>Data Set Overview</vt:lpstr>
      <vt:lpstr>Data manipulation process</vt:lpstr>
      <vt:lpstr>Analysis &amp; insights</vt:lpstr>
      <vt:lpstr>Demographic classification - age group</vt:lpstr>
      <vt:lpstr>Demographic classification – gender &amp; marital status</vt:lpstr>
      <vt:lpstr>Demographic classification - Occupation</vt:lpstr>
      <vt:lpstr>Demographic classification - city</vt:lpstr>
      <vt:lpstr>Average income utilisation %</vt:lpstr>
      <vt:lpstr>Average income utilisation % - by age group</vt:lpstr>
      <vt:lpstr>Average income utilisation % - by age group</vt:lpstr>
      <vt:lpstr>Average income utilisation % - by age group</vt:lpstr>
      <vt:lpstr>Average income utilisation % - by city</vt:lpstr>
      <vt:lpstr>Average income utilisation % - by city</vt:lpstr>
      <vt:lpstr>Average income utilisation % - by city</vt:lpstr>
      <vt:lpstr>Average income utilisation % - by occupation</vt:lpstr>
      <vt:lpstr>Average income utilisation % – by occupation</vt:lpstr>
      <vt:lpstr>Average income utilisation % - by occupation</vt:lpstr>
      <vt:lpstr>Spending insights – by category</vt:lpstr>
      <vt:lpstr>Spending insights – month wise</vt:lpstr>
      <vt:lpstr>Spending insights – occupation</vt:lpstr>
      <vt:lpstr>Spending insights – payment type</vt:lpstr>
      <vt:lpstr>Spending insights – gender</vt:lpstr>
      <vt:lpstr>Spending insights – age group</vt:lpstr>
      <vt:lpstr>Spending insights – City</vt:lpstr>
      <vt:lpstr>Spending insights – average income category</vt:lpstr>
      <vt:lpstr>Spending insights – marital status</vt:lpstr>
      <vt:lpstr>Key customer segments</vt:lpstr>
      <vt:lpstr>Key customer segments</vt:lpstr>
      <vt:lpstr>Key customer segments</vt:lpstr>
      <vt:lpstr>Recommendations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Basith Kannancheeri</dc:creator>
  <cp:lastModifiedBy>Abdul Basith Kannancheeri</cp:lastModifiedBy>
  <cp:revision>113</cp:revision>
  <dcterms:created xsi:type="dcterms:W3CDTF">2024-06-13T10:06:06Z</dcterms:created>
  <dcterms:modified xsi:type="dcterms:W3CDTF">2024-06-30T08:27:15Z</dcterms:modified>
</cp:coreProperties>
</file>