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40ef849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40ef849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19e850f8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19e850f8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40ef849b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40ef849b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40ef849b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40ef849b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19e850f89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19e850f89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40ef849b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40ef849b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40ef849b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40ef849b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84900" y="15261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Analyzing Toronto’s Neighborhood</a:t>
            </a:r>
            <a:endParaRPr/>
          </a:p>
        </p:txBody>
      </p:sp>
      <p:sp>
        <p:nvSpPr>
          <p:cNvPr id="135" name="Google Shape;135;p13"/>
          <p:cNvSpPr txBox="1"/>
          <p:nvPr>
            <p:ph idx="1" type="subTitle"/>
          </p:nvPr>
        </p:nvSpPr>
        <p:spPr>
          <a:xfrm>
            <a:off x="3672675" y="3700725"/>
            <a:ext cx="4129500" cy="12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36</a:t>
            </a:r>
            <a:endParaRPr/>
          </a:p>
          <a:p>
            <a:pPr indent="0" lvl="0" marL="0" rtl="0" algn="l">
              <a:spcBef>
                <a:spcPts val="0"/>
              </a:spcBef>
              <a:spcAft>
                <a:spcPts val="0"/>
              </a:spcAft>
              <a:buNone/>
            </a:pPr>
            <a:r>
              <a:rPr lang="en"/>
              <a:t>Abdul Bhutta                100785884</a:t>
            </a:r>
            <a:endParaRPr/>
          </a:p>
          <a:p>
            <a:pPr indent="0" lvl="0" marL="0" rtl="0" algn="l">
              <a:spcBef>
                <a:spcPts val="0"/>
              </a:spcBef>
              <a:spcAft>
                <a:spcPts val="0"/>
              </a:spcAft>
              <a:buNone/>
            </a:pPr>
            <a:r>
              <a:rPr lang="en"/>
              <a:t>Shreya Sharma            100725334</a:t>
            </a:r>
            <a:endParaRPr/>
          </a:p>
          <a:p>
            <a:pPr indent="0" lvl="0" marL="0" rtl="0" algn="l">
              <a:spcBef>
                <a:spcPts val="0"/>
              </a:spcBef>
              <a:spcAft>
                <a:spcPts val="0"/>
              </a:spcAft>
              <a:buNone/>
            </a:pPr>
            <a:r>
              <a:rPr lang="en"/>
              <a:t>Disha Panday               100725039</a:t>
            </a:r>
            <a:endParaRPr/>
          </a:p>
        </p:txBody>
      </p:sp>
      <p:sp>
        <p:nvSpPr>
          <p:cNvPr id="136" name="Google Shape;136;p13"/>
          <p:cNvSpPr txBox="1"/>
          <p:nvPr/>
        </p:nvSpPr>
        <p:spPr>
          <a:xfrm>
            <a:off x="3672675" y="2861500"/>
            <a:ext cx="382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Visualizing for potential </a:t>
            </a:r>
            <a:r>
              <a:rPr lang="en">
                <a:solidFill>
                  <a:schemeClr val="lt1"/>
                </a:solidFill>
                <a:latin typeface="Lato"/>
                <a:ea typeface="Lato"/>
                <a:cs typeface="Lato"/>
                <a:sym typeface="Lato"/>
              </a:rPr>
              <a:t>newcomers</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t>Introduction </a:t>
            </a:r>
            <a:endParaRPr sz="2900"/>
          </a:p>
        </p:txBody>
      </p:sp>
      <p:sp>
        <p:nvSpPr>
          <p:cNvPr id="142" name="Google Shape;142;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2000">
                <a:latin typeface="Arial"/>
                <a:ea typeface="Arial"/>
                <a:cs typeface="Arial"/>
                <a:sym typeface="Arial"/>
              </a:rPr>
              <a:t>We took the city of Toronto and segmented it into separate neighborhoods based on their geological coordinates. The neighborhoods will then be grouped into clusters using a combination of location data from the Foursquare API and artificial intelligence (clustering).</a:t>
            </a:r>
            <a:endParaRPr sz="2000">
              <a:latin typeface="Arial"/>
              <a:ea typeface="Arial"/>
              <a:cs typeface="Arial"/>
              <a:sym typeface="Arial"/>
            </a:endParaRPr>
          </a:p>
          <a:p>
            <a:pPr indent="0" lvl="0" marL="0" rtl="0" algn="l">
              <a:spcBef>
                <a:spcPts val="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Problem Statement</a:t>
            </a:r>
            <a:endParaRPr sz="2800"/>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55600" lvl="0" marL="457200" rtl="0" algn="l">
              <a:lnSpc>
                <a:spcPct val="150000"/>
              </a:lnSpc>
              <a:spcBef>
                <a:spcPts val="0"/>
              </a:spcBef>
              <a:spcAft>
                <a:spcPts val="0"/>
              </a:spcAft>
              <a:buSzPts val="2000"/>
              <a:buFont typeface="Arial"/>
              <a:buChar char="❖"/>
            </a:pPr>
            <a:r>
              <a:rPr lang="en" sz="2000">
                <a:latin typeface="Arial"/>
                <a:ea typeface="Arial"/>
                <a:cs typeface="Arial"/>
                <a:sym typeface="Arial"/>
              </a:rPr>
              <a:t>The goal of this project is to better comprehend and visualize Toronto's neighborhood for new-comers. We wanted to visualize each segment of the city to determine which neighborhood we should reside in since we would be graduating next year and going to Toronto for employment.</a:t>
            </a:r>
            <a:endParaRPr sz="2000">
              <a:latin typeface="Arial"/>
              <a:ea typeface="Arial"/>
              <a:cs typeface="Arial"/>
              <a:sym typeface="Arial"/>
            </a:endParaRPr>
          </a:p>
          <a:p>
            <a:pPr indent="0" lvl="0" marL="0" rtl="0" algn="l">
              <a:spcBef>
                <a:spcPts val="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Sources Used and Explained</a:t>
            </a:r>
            <a:endParaRPr/>
          </a:p>
        </p:txBody>
      </p:sp>
      <p:sp>
        <p:nvSpPr>
          <p:cNvPr id="154" name="Google Shape;154;p16"/>
          <p:cNvSpPr txBox="1"/>
          <p:nvPr>
            <p:ph idx="1" type="body"/>
          </p:nvPr>
        </p:nvSpPr>
        <p:spPr>
          <a:xfrm>
            <a:off x="1297500" y="1429800"/>
            <a:ext cx="7038900" cy="3048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Arial"/>
              <a:buChar char="❖"/>
            </a:pPr>
            <a:r>
              <a:rPr lang="en" sz="1700">
                <a:latin typeface="Arial"/>
                <a:ea typeface="Arial"/>
                <a:cs typeface="Arial"/>
                <a:sym typeface="Arial"/>
              </a:rPr>
              <a:t>Toronto’s neighborhoods classified by postal code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Geospatial Coordinates of each neighborhood with postal code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Shape data to obtain the Latitude, Longitude locations and the geometry of the city </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Each neighborhood's venue (Police Station) type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Income and Crime Rate Statistics Corresponding to the  city of Toronto</a:t>
            </a:r>
            <a:endParaRPr sz="1700">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160" name="Google Shape;160;p17"/>
          <p:cNvSpPr txBox="1"/>
          <p:nvPr>
            <p:ph idx="1" type="body"/>
          </p:nvPr>
        </p:nvSpPr>
        <p:spPr>
          <a:xfrm>
            <a:off x="1297500" y="1398450"/>
            <a:ext cx="7038900" cy="3080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400">
                <a:latin typeface="Arial"/>
                <a:ea typeface="Arial"/>
                <a:cs typeface="Arial"/>
                <a:sym typeface="Arial"/>
              </a:rPr>
              <a:t>Foursquare API: We signed up for a foursquare API developer account and learned how to access the API with Python.  Longitude, Latitude and venues are all found using Foursquare</a:t>
            </a:r>
            <a:endParaRPr sz="1400">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en" sz="1500">
                <a:latin typeface="Arial"/>
                <a:ea typeface="Arial"/>
                <a:cs typeface="Arial"/>
                <a:sym typeface="Arial"/>
              </a:rPr>
              <a:t>Preparing data: This stage was all about gathering information from all of the previously stated sources. We figured out what our project's key contribution was and what we intended to accomplish. We also combined all of the obtained datasets into one to begin clusterin</a:t>
            </a:r>
            <a:r>
              <a:rPr lang="en" sz="1200">
                <a:latin typeface="Arial"/>
                <a:ea typeface="Arial"/>
                <a:cs typeface="Arial"/>
                <a:sym typeface="Arial"/>
              </a:rPr>
              <a:t>g</a:t>
            </a:r>
            <a:endParaRPr sz="1200">
              <a:latin typeface="Arial"/>
              <a:ea typeface="Arial"/>
              <a:cs typeface="Arial"/>
              <a:sym typeface="Arial"/>
            </a:endParaRPr>
          </a:p>
          <a:p>
            <a:pPr indent="0" lvl="0" marL="457200" rtl="0" algn="l">
              <a:lnSpc>
                <a:spcPct val="150000"/>
              </a:lnSpc>
              <a:spcBef>
                <a:spcPts val="0"/>
              </a:spcBef>
              <a:spcAft>
                <a:spcPts val="0"/>
              </a:spcAft>
              <a:buNone/>
            </a:pPr>
            <a:r>
              <a:t/>
            </a:r>
            <a:endParaRPr sz="1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1048550" y="850025"/>
            <a:ext cx="4644600" cy="4132800"/>
          </a:xfrm>
          <a:prstGeom prst="rect">
            <a:avLst/>
          </a:prstGeom>
        </p:spPr>
        <p:txBody>
          <a:bodyPr anchorCtr="0" anchor="t" bIns="91425" lIns="91425" spcFirstLastPara="1" rIns="91425" wrap="square" tIns="91425">
            <a:noAutofit/>
          </a:bodyPr>
          <a:lstStyle/>
          <a:p>
            <a:pPr indent="-314325" lvl="0" marL="457200" rtl="0" algn="l">
              <a:lnSpc>
                <a:spcPct val="150000"/>
              </a:lnSpc>
              <a:spcBef>
                <a:spcPts val="0"/>
              </a:spcBef>
              <a:spcAft>
                <a:spcPts val="0"/>
              </a:spcAft>
              <a:buSzPts val="1350"/>
              <a:buFont typeface="Arial"/>
              <a:buChar char="❖"/>
            </a:pPr>
            <a:r>
              <a:rPr lang="en" sz="1350">
                <a:latin typeface="Arial"/>
                <a:ea typeface="Arial"/>
                <a:cs typeface="Arial"/>
                <a:sym typeface="Arial"/>
              </a:rPr>
              <a:t>Key Dimensions for </a:t>
            </a:r>
            <a:r>
              <a:rPr lang="en" sz="1350">
                <a:latin typeface="Arial"/>
                <a:ea typeface="Arial"/>
                <a:cs typeface="Arial"/>
                <a:sym typeface="Arial"/>
              </a:rPr>
              <a:t>consideration : </a:t>
            </a:r>
            <a:endParaRPr sz="1350">
              <a:latin typeface="Arial"/>
              <a:ea typeface="Arial"/>
              <a:cs typeface="Arial"/>
              <a:sym typeface="Arial"/>
            </a:endParaRPr>
          </a:p>
          <a:p>
            <a:pPr indent="-314325" lvl="0" marL="914400" rtl="0" algn="l">
              <a:lnSpc>
                <a:spcPct val="150000"/>
              </a:lnSpc>
              <a:spcBef>
                <a:spcPts val="0"/>
              </a:spcBef>
              <a:spcAft>
                <a:spcPts val="0"/>
              </a:spcAft>
              <a:buSzPts val="1350"/>
              <a:buFont typeface="Arial"/>
              <a:buChar char="-"/>
            </a:pPr>
            <a:r>
              <a:rPr lang="en" sz="1350">
                <a:latin typeface="Arial"/>
                <a:ea typeface="Arial"/>
                <a:cs typeface="Arial"/>
                <a:sym typeface="Arial"/>
              </a:rPr>
              <a:t>Total Income of households</a:t>
            </a:r>
            <a:endParaRPr sz="1350">
              <a:latin typeface="Arial"/>
              <a:ea typeface="Arial"/>
              <a:cs typeface="Arial"/>
              <a:sym typeface="Arial"/>
            </a:endParaRPr>
          </a:p>
          <a:p>
            <a:pPr indent="-314325" lvl="0" marL="914400" rtl="0" algn="l">
              <a:lnSpc>
                <a:spcPct val="150000"/>
              </a:lnSpc>
              <a:spcBef>
                <a:spcPts val="0"/>
              </a:spcBef>
              <a:spcAft>
                <a:spcPts val="0"/>
              </a:spcAft>
              <a:buSzPts val="1350"/>
              <a:buFont typeface="Arial"/>
              <a:buChar char="-"/>
            </a:pPr>
            <a:r>
              <a:rPr lang="en" sz="1350">
                <a:latin typeface="Arial"/>
                <a:ea typeface="Arial"/>
                <a:cs typeface="Arial"/>
                <a:sym typeface="Arial"/>
              </a:rPr>
              <a:t>Crime rates in neighbourhood</a:t>
            </a:r>
            <a:endParaRPr sz="1350">
              <a:latin typeface="Arial"/>
              <a:ea typeface="Arial"/>
              <a:cs typeface="Arial"/>
              <a:sym typeface="Arial"/>
            </a:endParaRPr>
          </a:p>
          <a:p>
            <a:pPr indent="-314325" lvl="0" marL="914400" rtl="0" algn="l">
              <a:lnSpc>
                <a:spcPct val="150000"/>
              </a:lnSpc>
              <a:spcBef>
                <a:spcPts val="0"/>
              </a:spcBef>
              <a:spcAft>
                <a:spcPts val="0"/>
              </a:spcAft>
              <a:buSzPts val="1350"/>
              <a:buFont typeface="Arial"/>
              <a:buChar char="-"/>
            </a:pPr>
            <a:r>
              <a:rPr lang="en" sz="1350">
                <a:latin typeface="Arial"/>
                <a:ea typeface="Arial"/>
                <a:cs typeface="Arial"/>
                <a:sym typeface="Arial"/>
              </a:rPr>
              <a:t>Police stations per neighbourhood coordinate </a:t>
            </a:r>
            <a:endParaRPr sz="1350">
              <a:latin typeface="Arial"/>
              <a:ea typeface="Arial"/>
              <a:cs typeface="Arial"/>
              <a:sym typeface="Arial"/>
            </a:endParaRPr>
          </a:p>
          <a:p>
            <a:pPr indent="-314325" lvl="0" marL="457200" rtl="0" algn="l">
              <a:lnSpc>
                <a:spcPct val="150000"/>
              </a:lnSpc>
              <a:spcBef>
                <a:spcPts val="0"/>
              </a:spcBef>
              <a:spcAft>
                <a:spcPts val="0"/>
              </a:spcAft>
              <a:buSzPts val="1350"/>
              <a:buFont typeface="Arial"/>
              <a:buChar char="❖"/>
            </a:pPr>
            <a:r>
              <a:rPr lang="en" sz="1350">
                <a:latin typeface="Arial"/>
                <a:ea typeface="Arial"/>
                <a:cs typeface="Arial"/>
                <a:sym typeface="Arial"/>
              </a:rPr>
              <a:t>Neighborhood segmentation and clustering(K-means Clustering): We learned clustering using Python for segmenting and clustering the neighborhoods in this stage. The cluster criteria has to be in line with our project objectives. We next chose the crime rate as well as the source of income that was taxed, and we explored the relationship between the two</a:t>
            </a:r>
            <a:endParaRPr sz="1350">
              <a:latin typeface="Arial"/>
              <a:ea typeface="Arial"/>
              <a:cs typeface="Arial"/>
              <a:sym typeface="Arial"/>
            </a:endParaRPr>
          </a:p>
        </p:txBody>
      </p:sp>
      <p:pic>
        <p:nvPicPr>
          <p:cNvPr id="166" name="Google Shape;166;p18"/>
          <p:cNvPicPr preferRelativeResize="0"/>
          <p:nvPr/>
        </p:nvPicPr>
        <p:blipFill>
          <a:blip r:embed="rId3">
            <a:alphaModFix/>
          </a:blip>
          <a:stretch>
            <a:fillRect/>
          </a:stretch>
        </p:blipFill>
        <p:spPr>
          <a:xfrm>
            <a:off x="5853000" y="1083975"/>
            <a:ext cx="3006249" cy="1965625"/>
          </a:xfrm>
          <a:prstGeom prst="rect">
            <a:avLst/>
          </a:prstGeom>
          <a:noFill/>
          <a:ln>
            <a:noFill/>
          </a:ln>
        </p:spPr>
      </p:pic>
      <p:sp>
        <p:nvSpPr>
          <p:cNvPr id="167" name="Google Shape;167;p18"/>
          <p:cNvSpPr txBox="1"/>
          <p:nvPr/>
        </p:nvSpPr>
        <p:spPr>
          <a:xfrm>
            <a:off x="6186125" y="3179838"/>
            <a:ext cx="2340000" cy="292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700">
                <a:solidFill>
                  <a:schemeClr val="lt1"/>
                </a:solidFill>
              </a:rPr>
              <a:t>All the Neighborhoods visualized on the maps</a:t>
            </a:r>
            <a:endParaRPr sz="10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and Observation</a:t>
            </a:r>
            <a:endParaRPr/>
          </a:p>
        </p:txBody>
      </p:sp>
      <p:sp>
        <p:nvSpPr>
          <p:cNvPr id="173" name="Google Shape;173;p19"/>
          <p:cNvSpPr txBox="1"/>
          <p:nvPr>
            <p:ph idx="1" type="body"/>
          </p:nvPr>
        </p:nvSpPr>
        <p:spPr>
          <a:xfrm>
            <a:off x="1297500" y="1460250"/>
            <a:ext cx="34551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Arial"/>
                <a:ea typeface="Arial"/>
                <a:cs typeface="Arial"/>
                <a:sym typeface="Arial"/>
              </a:rPr>
              <a:t>After clustering, the data was divided into four clusters. The geometry coordinates for each neighborhood can be used to visualize these four clusters on the map. To represent the ideal location, each cluster is assigned a color. According to the data, the green area is the best place to live in Toronto because it has the lowest crime rate and population while also having the most police stations.</a:t>
            </a:r>
            <a:endParaRPr/>
          </a:p>
        </p:txBody>
      </p:sp>
      <p:pic>
        <p:nvPicPr>
          <p:cNvPr id="174" name="Google Shape;174;p19"/>
          <p:cNvPicPr preferRelativeResize="0"/>
          <p:nvPr/>
        </p:nvPicPr>
        <p:blipFill>
          <a:blip r:embed="rId3">
            <a:alphaModFix/>
          </a:blip>
          <a:stretch>
            <a:fillRect/>
          </a:stretch>
        </p:blipFill>
        <p:spPr>
          <a:xfrm>
            <a:off x="4905000" y="1460250"/>
            <a:ext cx="4086600" cy="30521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We looking to build this study and project to include household size and age, as well as to other major Canadian cities (e.g., Vancouver, Montreal). Although the maps are not a perfect instrument for potential newcomers to make key decisions, they do provide a high-level overview of Toronto's character and distributions, which should aid in the research process by providing those who are unfamiliar with the city with a better understanding of it.</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