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自定义版式">
  <p:cSld name="1_自定义版式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4"/>
          <p:cNvGrpSpPr/>
          <p:nvPr/>
        </p:nvGrpSpPr>
        <p:grpSpPr>
          <a:xfrm>
            <a:off x="-606378" y="0"/>
            <a:ext cx="13255997" cy="6591299"/>
            <a:chOff x="706289" y="738795"/>
            <a:chExt cx="11241109" cy="5589433"/>
          </a:xfrm>
        </p:grpSpPr>
        <p:pic>
          <p:nvPicPr>
            <p:cNvPr id="88" name="Google Shape;8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6289" y="738795"/>
              <a:ext cx="11241109" cy="55894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4"/>
            <p:cNvSpPr/>
            <p:nvPr/>
          </p:nvSpPr>
          <p:spPr>
            <a:xfrm>
              <a:off x="4571998" y="2249711"/>
              <a:ext cx="2946401" cy="2946403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2195125" y="2783950"/>
            <a:ext cx="7363800" cy="12378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69950" lIns="69950" spcFirstLastPara="1" rIns="69950" wrap="square" tIns="6995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Cloud Computing  Final</a:t>
            </a:r>
            <a:endParaRPr b="1" i="0" sz="6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 i="0" sz="6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4008000" y="5163175"/>
            <a:ext cx="372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Group: T2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9073850" y="4963025"/>
            <a:ext cx="30000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Members: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Anson Tu: 100655482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Owen Musselman: 100657709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Andrew Mikaeel: 100525236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Abdul Bhutta: 100785884 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2251" y="1496258"/>
            <a:ext cx="4152998" cy="370326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2414299" y="2865068"/>
            <a:ext cx="281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PART 4</a:t>
            </a:r>
            <a:endParaRPr b="0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5722500" y="2695800"/>
            <a:ext cx="6057000" cy="92340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55000" fadeDir="5400012" kx="0" rotWithShape="0" algn="bl" stA="50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i="0" sz="5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6132036" y="3803786"/>
            <a:ext cx="4476000" cy="30780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55000" fadeDir="5400012" kx="0" rotWithShape="0" algn="bl" stA="50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 flipH="1">
            <a:off x="1073019" y="0"/>
            <a:ext cx="5738400" cy="6858000"/>
          </a:xfrm>
          <a:prstGeom prst="parallelogram">
            <a:avLst>
              <a:gd fmla="val 41863" name="adj"/>
            </a:avLst>
          </a:prstGeom>
          <a:solidFill>
            <a:srgbClr val="1482AB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1073026" y="1840975"/>
            <a:ext cx="10186500" cy="41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81625" lIns="163275" spcFirstLastPara="1" rIns="163275" wrap="square" tIns="81625">
            <a:spAutoFit/>
          </a:bodyPr>
          <a:lstStyle/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Char char="●"/>
            </a:pPr>
            <a:r>
              <a:rPr b="0" i="0" lang="en-US" sz="2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Application filters, and processes data in batch form, saves resulting data to SQL, displays safety to user through webpage.</a:t>
            </a:r>
            <a:endParaRPr b="0" i="0" sz="2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Char char="●"/>
            </a:pPr>
            <a:r>
              <a:rPr b="0" i="0" lang="en-US" sz="2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Improvements: iterate through each tracksMeta file.</a:t>
            </a:r>
            <a:endParaRPr b="0" i="0" sz="2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Char char="●"/>
            </a:pPr>
            <a:r>
              <a:rPr b="0" i="0" lang="en-US" sz="2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lot was learned with adapting processing in cloud environments.</a:t>
            </a:r>
            <a:endParaRPr b="0" i="0" sz="2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Char char="●"/>
            </a:pPr>
            <a:r>
              <a:rPr b="0" i="0" lang="en-US" sz="2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Debugging cloud based </a:t>
            </a:r>
            <a:r>
              <a:rPr lang="en-US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when using dataflow runner takes a lot of time (run locally instead).</a:t>
            </a:r>
            <a:endParaRPr b="0" i="0" sz="2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4610893" y="1652807"/>
            <a:ext cx="2830200" cy="87000"/>
          </a:xfrm>
          <a:prstGeom prst="rect">
            <a:avLst/>
          </a:prstGeom>
          <a:solidFill>
            <a:srgbClr val="A7EB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/>
          <p:nvPr/>
        </p:nvSpPr>
        <p:spPr>
          <a:xfrm>
            <a:off x="785446" y="1948277"/>
            <a:ext cx="10621108" cy="2010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69950" lIns="69950" spcFirstLastPara="1" rIns="69950" wrap="square" tIns="6995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en-US" sz="1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i="0" sz="1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4686300" y="3127566"/>
            <a:ext cx="1384300" cy="125729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69950" lIns="69950" spcFirstLastPara="1" rIns="69950" wrap="square" tIns="699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t/>
            </a:r>
            <a:endParaRPr b="1" i="0" sz="13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9107" y="5138057"/>
            <a:ext cx="1251015" cy="1248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4915" y="3812001"/>
            <a:ext cx="895670" cy="8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7500" y="4037306"/>
            <a:ext cx="716556" cy="71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9107" y="821531"/>
            <a:ext cx="500384" cy="49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15141" y="2107180"/>
            <a:ext cx="375600" cy="37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40413" y="2435726"/>
            <a:ext cx="291774" cy="29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90585" y="973650"/>
            <a:ext cx="898090" cy="896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633875" y="1054820"/>
            <a:ext cx="816739" cy="814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/>
          <p:nvPr/>
        </p:nvSpPr>
        <p:spPr>
          <a:xfrm>
            <a:off x="2682708" y="3812001"/>
            <a:ext cx="5391483" cy="36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6964089" y="1505473"/>
            <a:ext cx="36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Overview 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5600700" y="2830387"/>
            <a:ext cx="180486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202" y="1069900"/>
            <a:ext cx="5629275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7399676" y="2575907"/>
            <a:ext cx="36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Components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5499100" y="3841348"/>
            <a:ext cx="171723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5"/>
          <p:cNvSpPr txBox="1"/>
          <p:nvPr/>
        </p:nvSpPr>
        <p:spPr>
          <a:xfrm>
            <a:off x="7216331" y="3579738"/>
            <a:ext cx="36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5130800" y="4814342"/>
            <a:ext cx="179218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6922983" y="4583569"/>
            <a:ext cx="36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691074" y="3118075"/>
            <a:ext cx="343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33BEF2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 i="0" sz="5400" u="none" cap="none" strike="noStrike">
              <a:solidFill>
                <a:srgbClr val="33BE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4991084" y="1767083"/>
            <a:ext cx="198738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2251" y="1496258"/>
            <a:ext cx="4152998" cy="370326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2414299" y="2865068"/>
            <a:ext cx="281810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PART 1</a:t>
            </a:r>
            <a:endParaRPr b="0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925249" y="2695790"/>
            <a:ext cx="4889400" cy="110820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55000" kx="0" rotWithShape="0" algn="bl" stA="50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 i="0" sz="6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132036" y="3803786"/>
            <a:ext cx="4475905" cy="307777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55000" kx="0" rotWithShape="0" algn="bl" stA="50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8142" y="145990"/>
            <a:ext cx="6549425" cy="654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7"/>
          <p:cNvGrpSpPr/>
          <p:nvPr/>
        </p:nvGrpSpPr>
        <p:grpSpPr>
          <a:xfrm>
            <a:off x="7503250" y="1128501"/>
            <a:ext cx="1964700" cy="1323600"/>
            <a:chOff x="7503250" y="1128501"/>
            <a:chExt cx="1964700" cy="1323600"/>
          </a:xfrm>
        </p:grpSpPr>
        <p:sp>
          <p:nvSpPr>
            <p:cNvPr id="124" name="Google Shape;124;p17"/>
            <p:cNvSpPr/>
            <p:nvPr/>
          </p:nvSpPr>
          <p:spPr>
            <a:xfrm>
              <a:off x="7503250" y="1128501"/>
              <a:ext cx="1964700" cy="126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7503250" y="1128501"/>
              <a:ext cx="1964700" cy="13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Find Safety of and congestion of the highway</a:t>
              </a:r>
              <a:endParaRPr b="0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6" name="Google Shape;126;p17"/>
          <p:cNvGrpSpPr/>
          <p:nvPr/>
        </p:nvGrpSpPr>
        <p:grpSpPr>
          <a:xfrm>
            <a:off x="3209698" y="3682314"/>
            <a:ext cx="1964724" cy="1964725"/>
            <a:chOff x="3209698" y="3682314"/>
            <a:chExt cx="1964724" cy="1964725"/>
          </a:xfrm>
        </p:grpSpPr>
        <p:sp>
          <p:nvSpPr>
            <p:cNvPr id="127" name="Google Shape;127;p17"/>
            <p:cNvSpPr/>
            <p:nvPr/>
          </p:nvSpPr>
          <p:spPr>
            <a:xfrm>
              <a:off x="3209698" y="3682314"/>
              <a:ext cx="1964724" cy="1964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3209710" y="3694946"/>
              <a:ext cx="1964700" cy="19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People concerned about highway traffic and congestion</a:t>
              </a:r>
              <a:endParaRPr b="0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9" name="Google Shape;129;p17"/>
          <p:cNvGrpSpPr/>
          <p:nvPr/>
        </p:nvGrpSpPr>
        <p:grpSpPr>
          <a:xfrm>
            <a:off x="6639161" y="4221733"/>
            <a:ext cx="3411402" cy="1799688"/>
            <a:chOff x="6639481" y="4079145"/>
            <a:chExt cx="1065730" cy="1964725"/>
          </a:xfrm>
        </p:grpSpPr>
        <p:sp>
          <p:nvSpPr>
            <p:cNvPr id="130" name="Google Shape;130;p17"/>
            <p:cNvSpPr/>
            <p:nvPr/>
          </p:nvSpPr>
          <p:spPr>
            <a:xfrm>
              <a:off x="6639481" y="4079145"/>
              <a:ext cx="1065730" cy="19647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6639544" y="4331792"/>
              <a:ext cx="1065600" cy="15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Utilize Google Cloud to deduce this information</a:t>
              </a:r>
              <a:endPara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3044450" y="1267127"/>
            <a:ext cx="2295300" cy="1549397"/>
            <a:chOff x="3044446" y="1267188"/>
            <a:chExt cx="2295300" cy="917400"/>
          </a:xfrm>
        </p:grpSpPr>
        <p:sp>
          <p:nvSpPr>
            <p:cNvPr id="133" name="Google Shape;133;p17"/>
            <p:cNvSpPr/>
            <p:nvPr/>
          </p:nvSpPr>
          <p:spPr>
            <a:xfrm>
              <a:off x="3044446" y="1267188"/>
              <a:ext cx="2295300" cy="9174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3044446" y="1330748"/>
              <a:ext cx="2295300" cy="82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highD Safety and Congestion</a:t>
              </a:r>
              <a:endPara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2251" y="1496258"/>
            <a:ext cx="4152998" cy="370326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2414299" y="2865068"/>
            <a:ext cx="281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PART 2</a:t>
            </a:r>
            <a:endParaRPr b="0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778700" y="2695800"/>
            <a:ext cx="5944800" cy="110820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55000" fadeDir="5400012" kx="0" rotWithShape="0" algn="bl" stA="50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Components</a:t>
            </a:r>
            <a:endParaRPr b="1" i="0" sz="6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132036" y="3803786"/>
            <a:ext cx="4476000" cy="30780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55000" fadeDir="5400012" kx="0" rotWithShape="0" algn="bl" stA="50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70" y="1892391"/>
            <a:ext cx="12190800" cy="2983800"/>
          </a:xfrm>
          <a:prstGeom prst="rect">
            <a:avLst/>
          </a:prstGeom>
          <a:solidFill>
            <a:srgbClr val="001661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3159841" y="2469436"/>
            <a:ext cx="81075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highD: Dataset utilized for project. Deduce safety/congestion stats using numFrames, numLaneChanges, meanXVelocity, driveDirection.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Buckets: Store the dataset(s).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Dataflow: Filter, map, and reduce the data down to needed statistics.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SQL: Store the resulting data.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Front-end: Display the safety/congestion of the highway.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19"/>
          <p:cNvGrpSpPr/>
          <p:nvPr/>
        </p:nvGrpSpPr>
        <p:grpSpPr>
          <a:xfrm>
            <a:off x="930043" y="2592703"/>
            <a:ext cx="1630141" cy="1583198"/>
            <a:chOff x="3202" y="1607"/>
            <a:chExt cx="1730" cy="1680"/>
          </a:xfrm>
        </p:grpSpPr>
        <p:sp>
          <p:nvSpPr>
            <p:cNvPr id="152" name="Google Shape;152;p19"/>
            <p:cNvSpPr/>
            <p:nvPr/>
          </p:nvSpPr>
          <p:spPr>
            <a:xfrm>
              <a:off x="3202" y="1607"/>
              <a:ext cx="1521" cy="1336"/>
            </a:xfrm>
            <a:custGeom>
              <a:rect b="b" l="l" r="r" t="t"/>
              <a:pathLst>
                <a:path extrusionOk="0" h="287" w="327">
                  <a:moveTo>
                    <a:pt x="93" y="5"/>
                  </a:moveTo>
                  <a:cubicBezTo>
                    <a:pt x="102" y="0"/>
                    <a:pt x="113" y="0"/>
                    <a:pt x="123" y="4"/>
                  </a:cubicBezTo>
                  <a:cubicBezTo>
                    <a:pt x="149" y="15"/>
                    <a:pt x="175" y="25"/>
                    <a:pt x="201" y="37"/>
                  </a:cubicBezTo>
                  <a:cubicBezTo>
                    <a:pt x="208" y="41"/>
                    <a:pt x="216" y="42"/>
                    <a:pt x="224" y="39"/>
                  </a:cubicBezTo>
                  <a:cubicBezTo>
                    <a:pt x="249" y="30"/>
                    <a:pt x="274" y="20"/>
                    <a:pt x="299" y="11"/>
                  </a:cubicBezTo>
                  <a:cubicBezTo>
                    <a:pt x="305" y="8"/>
                    <a:pt x="313" y="7"/>
                    <a:pt x="320" y="9"/>
                  </a:cubicBezTo>
                  <a:cubicBezTo>
                    <a:pt x="327" y="13"/>
                    <a:pt x="325" y="22"/>
                    <a:pt x="325" y="29"/>
                  </a:cubicBezTo>
                  <a:cubicBezTo>
                    <a:pt x="325" y="64"/>
                    <a:pt x="326" y="99"/>
                    <a:pt x="325" y="133"/>
                  </a:cubicBezTo>
                  <a:cubicBezTo>
                    <a:pt x="316" y="123"/>
                    <a:pt x="307" y="113"/>
                    <a:pt x="297" y="104"/>
                  </a:cubicBezTo>
                  <a:cubicBezTo>
                    <a:pt x="296" y="84"/>
                    <a:pt x="297" y="64"/>
                    <a:pt x="296" y="44"/>
                  </a:cubicBezTo>
                  <a:cubicBezTo>
                    <a:pt x="268" y="50"/>
                    <a:pt x="242" y="66"/>
                    <a:pt x="214" y="72"/>
                  </a:cubicBezTo>
                  <a:cubicBezTo>
                    <a:pt x="178" y="61"/>
                    <a:pt x="144" y="43"/>
                    <a:pt x="109" y="29"/>
                  </a:cubicBezTo>
                  <a:cubicBezTo>
                    <a:pt x="98" y="34"/>
                    <a:pt x="44" y="59"/>
                    <a:pt x="27" y="67"/>
                  </a:cubicBezTo>
                  <a:cubicBezTo>
                    <a:pt x="26" y="81"/>
                    <a:pt x="25" y="203"/>
                    <a:pt x="27" y="249"/>
                  </a:cubicBezTo>
                  <a:cubicBezTo>
                    <a:pt x="50" y="241"/>
                    <a:pt x="72" y="229"/>
                    <a:pt x="94" y="219"/>
                  </a:cubicBezTo>
                  <a:cubicBezTo>
                    <a:pt x="101" y="227"/>
                    <a:pt x="103" y="237"/>
                    <a:pt x="105" y="247"/>
                  </a:cubicBezTo>
                  <a:cubicBezTo>
                    <a:pt x="77" y="258"/>
                    <a:pt x="51" y="272"/>
                    <a:pt x="23" y="283"/>
                  </a:cubicBezTo>
                  <a:cubicBezTo>
                    <a:pt x="16" y="287"/>
                    <a:pt x="9" y="285"/>
                    <a:pt x="2" y="285"/>
                  </a:cubicBezTo>
                  <a:cubicBezTo>
                    <a:pt x="1" y="235"/>
                    <a:pt x="0" y="77"/>
                    <a:pt x="2" y="46"/>
                  </a:cubicBezTo>
                  <a:cubicBezTo>
                    <a:pt x="32" y="32"/>
                    <a:pt x="63" y="19"/>
                    <a:pt x="93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3700" y="2068"/>
              <a:ext cx="1232" cy="1219"/>
            </a:xfrm>
            <a:custGeom>
              <a:rect b="b" l="l" r="r" t="t"/>
              <a:pathLst>
                <a:path extrusionOk="0" h="262" w="265">
                  <a:moveTo>
                    <a:pt x="13" y="118"/>
                  </a:moveTo>
                  <a:cubicBezTo>
                    <a:pt x="0" y="64"/>
                    <a:pt x="44" y="7"/>
                    <a:pt x="98" y="2"/>
                  </a:cubicBezTo>
                  <a:cubicBezTo>
                    <a:pt x="120" y="0"/>
                    <a:pt x="150" y="7"/>
                    <a:pt x="167" y="21"/>
                  </a:cubicBezTo>
                  <a:cubicBezTo>
                    <a:pt x="180" y="30"/>
                    <a:pt x="190" y="44"/>
                    <a:pt x="198" y="58"/>
                  </a:cubicBezTo>
                  <a:cubicBezTo>
                    <a:pt x="205" y="72"/>
                    <a:pt x="207" y="95"/>
                    <a:pt x="206" y="110"/>
                  </a:cubicBezTo>
                  <a:cubicBezTo>
                    <a:pt x="205" y="131"/>
                    <a:pt x="192" y="148"/>
                    <a:pt x="184" y="167"/>
                  </a:cubicBezTo>
                  <a:cubicBezTo>
                    <a:pt x="195" y="170"/>
                    <a:pt x="207" y="172"/>
                    <a:pt x="215" y="181"/>
                  </a:cubicBezTo>
                  <a:cubicBezTo>
                    <a:pt x="228" y="195"/>
                    <a:pt x="246" y="204"/>
                    <a:pt x="255" y="220"/>
                  </a:cubicBezTo>
                  <a:cubicBezTo>
                    <a:pt x="265" y="239"/>
                    <a:pt x="242" y="262"/>
                    <a:pt x="224" y="252"/>
                  </a:cubicBezTo>
                  <a:cubicBezTo>
                    <a:pt x="207" y="240"/>
                    <a:pt x="192" y="225"/>
                    <a:pt x="177" y="211"/>
                  </a:cubicBezTo>
                  <a:cubicBezTo>
                    <a:pt x="168" y="204"/>
                    <a:pt x="172" y="189"/>
                    <a:pt x="161" y="183"/>
                  </a:cubicBezTo>
                  <a:cubicBezTo>
                    <a:pt x="139" y="193"/>
                    <a:pt x="114" y="202"/>
                    <a:pt x="90" y="195"/>
                  </a:cubicBezTo>
                  <a:cubicBezTo>
                    <a:pt x="51" y="188"/>
                    <a:pt x="20" y="156"/>
                    <a:pt x="13" y="118"/>
                  </a:cubicBezTo>
                  <a:close/>
                  <a:moveTo>
                    <a:pt x="100" y="36"/>
                  </a:moveTo>
                  <a:cubicBezTo>
                    <a:pt x="78" y="40"/>
                    <a:pt x="59" y="54"/>
                    <a:pt x="50" y="74"/>
                  </a:cubicBezTo>
                  <a:cubicBezTo>
                    <a:pt x="38" y="105"/>
                    <a:pt x="50" y="145"/>
                    <a:pt x="82" y="158"/>
                  </a:cubicBezTo>
                  <a:cubicBezTo>
                    <a:pt x="117" y="175"/>
                    <a:pt x="163" y="153"/>
                    <a:pt x="171" y="115"/>
                  </a:cubicBezTo>
                  <a:cubicBezTo>
                    <a:pt x="184" y="73"/>
                    <a:pt x="142" y="28"/>
                    <a:pt x="100" y="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3951" y="2501"/>
              <a:ext cx="279" cy="297"/>
            </a:xfrm>
            <a:custGeom>
              <a:rect b="b" l="l" r="r" t="t"/>
              <a:pathLst>
                <a:path extrusionOk="0" h="64" w="60">
                  <a:moveTo>
                    <a:pt x="0" y="10"/>
                  </a:moveTo>
                  <a:cubicBezTo>
                    <a:pt x="1" y="0"/>
                    <a:pt x="12" y="0"/>
                    <a:pt x="19" y="1"/>
                  </a:cubicBezTo>
                  <a:cubicBezTo>
                    <a:pt x="21" y="10"/>
                    <a:pt x="24" y="20"/>
                    <a:pt x="31" y="27"/>
                  </a:cubicBezTo>
                  <a:cubicBezTo>
                    <a:pt x="38" y="35"/>
                    <a:pt x="49" y="38"/>
                    <a:pt x="59" y="42"/>
                  </a:cubicBezTo>
                  <a:cubicBezTo>
                    <a:pt x="60" y="47"/>
                    <a:pt x="60" y="52"/>
                    <a:pt x="60" y="58"/>
                  </a:cubicBezTo>
                  <a:cubicBezTo>
                    <a:pt x="31" y="64"/>
                    <a:pt x="4" y="38"/>
                    <a:pt x="0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2251" y="1496258"/>
            <a:ext cx="4152998" cy="370326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2414299" y="2865068"/>
            <a:ext cx="281810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PART 3</a:t>
            </a:r>
            <a:endParaRPr b="0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5722500" y="2695800"/>
            <a:ext cx="6057000" cy="923400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55000" kx="0" rotWithShape="0" algn="bl" stA="50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endParaRPr b="1" i="0" sz="5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6132036" y="3803786"/>
            <a:ext cx="4475905" cy="307777"/>
          </a:xfrm>
          <a:prstGeom prst="rect">
            <a:avLst/>
          </a:prstGeom>
          <a:noFill/>
          <a:ln>
            <a:noFill/>
          </a:ln>
          <a:effectLst>
            <a:reflection blurRad="0" dir="0" dist="0" endA="300" endPos="55000" kx="0" rotWithShape="0" algn="bl" stA="50000" stPos="0" sy="-100000" ky="0"/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1"/>
          <p:cNvGrpSpPr/>
          <p:nvPr/>
        </p:nvGrpSpPr>
        <p:grpSpPr>
          <a:xfrm>
            <a:off x="3714041" y="1516945"/>
            <a:ext cx="1101300" cy="1150201"/>
            <a:chOff x="2835666" y="1637875"/>
            <a:chExt cx="1101300" cy="1150201"/>
          </a:xfrm>
        </p:grpSpPr>
        <p:sp>
          <p:nvSpPr>
            <p:cNvPr id="170" name="Google Shape;170;p21"/>
            <p:cNvSpPr/>
            <p:nvPr/>
          </p:nvSpPr>
          <p:spPr>
            <a:xfrm rot="10800000">
              <a:off x="2835666" y="1637875"/>
              <a:ext cx="1101300" cy="575100"/>
            </a:xfrm>
            <a:prstGeom prst="parallelogram">
              <a:avLst>
                <a:gd fmla="val 148251" name="adj"/>
              </a:avLst>
            </a:prstGeom>
            <a:gradFill>
              <a:gsLst>
                <a:gs pos="0">
                  <a:srgbClr val="0D5672"/>
                </a:gs>
                <a:gs pos="27000">
                  <a:srgbClr val="1482AB"/>
                </a:gs>
                <a:gs pos="58999">
                  <a:srgbClr val="76CEEF"/>
                </a:gs>
                <a:gs pos="80000">
                  <a:srgbClr val="A2DEF4"/>
                </a:gs>
                <a:gs pos="100000">
                  <a:srgbClr val="D0EEF9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 flipH="1">
              <a:off x="2835666" y="2212976"/>
              <a:ext cx="1101300" cy="575100"/>
            </a:xfrm>
            <a:prstGeom prst="parallelogram">
              <a:avLst>
                <a:gd fmla="val 148251" name="adj"/>
              </a:avLst>
            </a:prstGeom>
            <a:gradFill>
              <a:gsLst>
                <a:gs pos="0">
                  <a:srgbClr val="0D5672"/>
                </a:gs>
                <a:gs pos="27000">
                  <a:srgbClr val="1482AB"/>
                </a:gs>
                <a:gs pos="58999">
                  <a:srgbClr val="76CEEF"/>
                </a:gs>
                <a:gs pos="80000">
                  <a:srgbClr val="A2DEF4"/>
                </a:gs>
                <a:gs pos="100000">
                  <a:srgbClr val="D0EEF9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5607057" y="4573575"/>
            <a:ext cx="1101300" cy="1150201"/>
            <a:chOff x="6874266" y="3542875"/>
            <a:chExt cx="1101300" cy="1150201"/>
          </a:xfrm>
        </p:grpSpPr>
        <p:sp>
          <p:nvSpPr>
            <p:cNvPr id="173" name="Google Shape;173;p21"/>
            <p:cNvSpPr/>
            <p:nvPr/>
          </p:nvSpPr>
          <p:spPr>
            <a:xfrm rot="10800000">
              <a:off x="6874266" y="3542875"/>
              <a:ext cx="1101300" cy="575100"/>
            </a:xfrm>
            <a:prstGeom prst="parallelogram">
              <a:avLst>
                <a:gd fmla="val 148251" name="adj"/>
              </a:avLst>
            </a:prstGeom>
            <a:gradFill>
              <a:gsLst>
                <a:gs pos="0">
                  <a:srgbClr val="0D5672"/>
                </a:gs>
                <a:gs pos="27000">
                  <a:srgbClr val="1482AB"/>
                </a:gs>
                <a:gs pos="58999">
                  <a:srgbClr val="76CEEF"/>
                </a:gs>
                <a:gs pos="80000">
                  <a:srgbClr val="A2DEF4"/>
                </a:gs>
                <a:gs pos="100000">
                  <a:srgbClr val="D0EEF9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 flipH="1">
              <a:off x="6874266" y="4117976"/>
              <a:ext cx="1101300" cy="575100"/>
            </a:xfrm>
            <a:prstGeom prst="parallelogram">
              <a:avLst>
                <a:gd fmla="val 148251" name="adj"/>
              </a:avLst>
            </a:prstGeom>
            <a:gradFill>
              <a:gsLst>
                <a:gs pos="0">
                  <a:srgbClr val="0D5672"/>
                </a:gs>
                <a:gs pos="27000">
                  <a:srgbClr val="1482AB"/>
                </a:gs>
                <a:gs pos="58999">
                  <a:srgbClr val="76CEEF"/>
                </a:gs>
                <a:gs pos="80000">
                  <a:srgbClr val="A2DEF4"/>
                </a:gs>
                <a:gs pos="100000">
                  <a:srgbClr val="D0EEF9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5" name="Google Shape;175;p21"/>
          <p:cNvGrpSpPr/>
          <p:nvPr/>
        </p:nvGrpSpPr>
        <p:grpSpPr>
          <a:xfrm>
            <a:off x="5309791" y="1517100"/>
            <a:ext cx="5779489" cy="1521557"/>
            <a:chOff x="28574" y="483928"/>
            <a:chExt cx="4334400" cy="1141967"/>
          </a:xfrm>
        </p:grpSpPr>
        <p:sp>
          <p:nvSpPr>
            <p:cNvPr id="176" name="Google Shape;176;p21"/>
            <p:cNvSpPr/>
            <p:nvPr/>
          </p:nvSpPr>
          <p:spPr>
            <a:xfrm>
              <a:off x="28574" y="908895"/>
              <a:ext cx="43344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Count total lane changes, count vehicles in each direction, average velocity, filter based on number of frames present.</a:t>
              </a:r>
              <a:endParaRPr b="0" i="0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28574" y="483928"/>
              <a:ext cx="1663200" cy="3927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Dataflow</a:t>
              </a:r>
              <a:endPara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8" name="Google Shape;178;p21"/>
          <p:cNvGrpSpPr/>
          <p:nvPr/>
        </p:nvGrpSpPr>
        <p:grpSpPr>
          <a:xfrm>
            <a:off x="-368044" y="4521756"/>
            <a:ext cx="5779489" cy="1525922"/>
            <a:chOff x="-134644" y="483928"/>
            <a:chExt cx="4334400" cy="1145243"/>
          </a:xfrm>
        </p:grpSpPr>
        <p:sp>
          <p:nvSpPr>
            <p:cNvPr id="179" name="Google Shape;179;p21"/>
            <p:cNvSpPr/>
            <p:nvPr/>
          </p:nvSpPr>
          <p:spPr>
            <a:xfrm>
              <a:off x="-134644" y="912171"/>
              <a:ext cx="43344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Store</a:t>
              </a:r>
              <a:r>
                <a:rPr b="0" i="0" lang="en-US" sz="1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the raw high</a:t>
              </a: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 data, </a:t>
              </a:r>
              <a:r>
                <a:rPr b="0" i="0" lang="en-US" sz="1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resulting safety statistics derived from the dataflow. to separate tables.</a:t>
              </a:r>
              <a:endParaRPr b="0" i="0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2467566" y="483928"/>
              <a:ext cx="1642500" cy="3927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SQL</a:t>
              </a:r>
              <a:endPara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descr="Diagram&#10;&#10;Description automatically generated"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41" y="303482"/>
            <a:ext cx="2922903" cy="351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-7413025" y="-2582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24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ical user interface, text&#10;&#10;Description automatically generated"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874" y="5838425"/>
            <a:ext cx="5800726" cy="77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2039375" y="37148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24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8007" y="2723775"/>
            <a:ext cx="2624455" cy="300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14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4668341" y="2668145"/>
            <a:ext cx="1101300" cy="1150201"/>
            <a:chOff x="2835666" y="1637875"/>
            <a:chExt cx="1101300" cy="1150201"/>
          </a:xfrm>
        </p:grpSpPr>
        <p:sp>
          <p:nvSpPr>
            <p:cNvPr id="193" name="Google Shape;193;p22"/>
            <p:cNvSpPr/>
            <p:nvPr/>
          </p:nvSpPr>
          <p:spPr>
            <a:xfrm rot="10800000">
              <a:off x="2835666" y="1637875"/>
              <a:ext cx="1101300" cy="575100"/>
            </a:xfrm>
            <a:prstGeom prst="parallelogram">
              <a:avLst>
                <a:gd fmla="val 148251" name="adj"/>
              </a:avLst>
            </a:prstGeom>
            <a:gradFill>
              <a:gsLst>
                <a:gs pos="0">
                  <a:srgbClr val="0D5672"/>
                </a:gs>
                <a:gs pos="27000">
                  <a:srgbClr val="1482AB"/>
                </a:gs>
                <a:gs pos="58999">
                  <a:srgbClr val="76CEEF"/>
                </a:gs>
                <a:gs pos="80000">
                  <a:srgbClr val="A2DEF4"/>
                </a:gs>
                <a:gs pos="100000">
                  <a:srgbClr val="D0EEF9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 flipH="1">
              <a:off x="2835666" y="2212976"/>
              <a:ext cx="1101300" cy="575100"/>
            </a:xfrm>
            <a:prstGeom prst="parallelogram">
              <a:avLst>
                <a:gd fmla="val 148251" name="adj"/>
              </a:avLst>
            </a:prstGeom>
            <a:gradFill>
              <a:gsLst>
                <a:gs pos="0">
                  <a:srgbClr val="0D5672"/>
                </a:gs>
                <a:gs pos="27000">
                  <a:srgbClr val="1482AB"/>
                </a:gs>
                <a:gs pos="58999">
                  <a:srgbClr val="76CEEF"/>
                </a:gs>
                <a:gs pos="80000">
                  <a:srgbClr val="A2DEF4"/>
                </a:gs>
                <a:gs pos="100000">
                  <a:srgbClr val="D0EEF9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9525">
              <a:solidFill>
                <a:schemeClr val="l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5" name="Google Shape;195;p22"/>
          <p:cNvGrpSpPr/>
          <p:nvPr/>
        </p:nvGrpSpPr>
        <p:grpSpPr>
          <a:xfrm>
            <a:off x="6264091" y="2668300"/>
            <a:ext cx="5779489" cy="1521557"/>
            <a:chOff x="28574" y="483928"/>
            <a:chExt cx="4334400" cy="1141967"/>
          </a:xfrm>
        </p:grpSpPr>
        <p:sp>
          <p:nvSpPr>
            <p:cNvPr id="196" name="Google Shape;196;p22"/>
            <p:cNvSpPr/>
            <p:nvPr/>
          </p:nvSpPr>
          <p:spPr>
            <a:xfrm>
              <a:off x="28574" y="908895"/>
              <a:ext cx="4334400" cy="7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Extract the statistics saved in the SQL database. Perform checks to see if statistics meet our set safety requirements. </a:t>
              </a:r>
              <a:endParaRPr b="0" i="0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3020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ontserrat"/>
                <a:buChar char="●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lan</a:t>
              </a: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 changes &lt; 100 = uncongested</a:t>
              </a:r>
              <a:endPara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3020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ontserrat"/>
                <a:buChar char="●"/>
              </a:pP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mean velocity &lt; 50 = traffic slow</a:t>
              </a:r>
              <a:endPara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30200" lvl="0" marL="45720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ontserrat"/>
                <a:buChar char="●"/>
              </a:pP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total vehicles in each direction &gt; 450 = traffic </a:t>
              </a: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congested</a:t>
              </a: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b="0" i="0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28574" y="483928"/>
              <a:ext cx="1663200" cy="3927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Front-end</a:t>
              </a:r>
              <a:endPara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descr="Graphical user interface, text, application&#10;&#10;Description automatically generated"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00" y="2286000"/>
            <a:ext cx="4256826" cy="20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-5981700" y="-447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14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蓝色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