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f9a82d0ef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f9a82d0e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f9a82d0ef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f9a82d0ef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(1:30)</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One of the key challenges that we had faced as a group was figuring out how complex the database should be.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we were in our initial phase of designing the database, we looked into real world educational database systems such as MyCampus or Canvas. We noticed that they were highly complex, holding a lot of information and were capable of doing a lot of tasks that facilitate managing the university.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So when designing this database, we needed to not only think about what were the relevant or core aspects that are required for a functional university database but also think about what is possible within our given timeframe and resource constraint.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included figuring out what information, tables, and views were relevant and essential for a university database system. When creating the database architecture, we needed to figure out what information was necessary to have as well what information can be obtained or derived from another table or view. Even now, while we’re entering the final phase of this project, when we created the web pages for this database, there were a couple of tables and columns that went unused as they were unnecessary.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 also had to consider the perspective of the users specifically the professors. We had a good understanding of the perspective of a student using the database but we found it quite difficult to figure out what features would be useful for a professor to have as well as how much autonomy should they have in terms of the database.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Finally, the biggest key challenge of them all was relearning the technologies and tools that we used to design the web pages. All of us in our group have not done web design in quite a while so a good portion of our time was spent relearning the tools that we have used such as PHP, Bootstrap, and AJAX.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f9a82d0ef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f9a82d0e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f9a82d0ef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f9a82d0ef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f9a82d0ef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f9a82d0e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f9a82d0ef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f9a82d0ef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f9a82d0ef_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f9a82d0ef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4520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University Database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problem is your project addressing, and why should we care? </a:t>
            </a:r>
            <a:endParaRPr/>
          </a:p>
        </p:txBody>
      </p:sp>
      <p:sp>
        <p:nvSpPr>
          <p:cNvPr id="141" name="Google Shape;141;p14"/>
          <p:cNvSpPr txBox="1">
            <a:spLocks noGrp="1"/>
          </p:cNvSpPr>
          <p:nvPr>
            <p:ph type="body" idx="1"/>
          </p:nvPr>
        </p:nvSpPr>
        <p:spPr>
          <a:xfrm>
            <a:off x="1052550" y="1967200"/>
            <a:ext cx="7038900" cy="2911200"/>
          </a:xfrm>
          <a:prstGeom prst="rect">
            <a:avLst/>
          </a:prstGeom>
        </p:spPr>
        <p:txBody>
          <a:bodyPr spcFirstLastPara="1" wrap="square" lIns="91425" tIns="91425" rIns="91425" bIns="91425" anchor="t" anchorCtr="0">
            <a:normAutofit fontScale="85000" lnSpcReduction="20000"/>
          </a:bodyPr>
          <a:lstStyle/>
          <a:p>
            <a:pPr marL="457200" lvl="0" indent="-343775" algn="l" rtl="0">
              <a:spcBef>
                <a:spcPts val="0"/>
              </a:spcBef>
              <a:spcAft>
                <a:spcPts val="0"/>
              </a:spcAft>
              <a:buSzPct val="100000"/>
              <a:buChar char="●"/>
            </a:pPr>
            <a:r>
              <a:rPr lang="en" sz="2133" b="1"/>
              <a:t>What does a University database do for students?</a:t>
            </a:r>
            <a:endParaRPr sz="2133" b="1"/>
          </a:p>
          <a:p>
            <a:pPr marL="457200" lvl="0" indent="0" algn="l" rtl="0">
              <a:spcBef>
                <a:spcPts val="1200"/>
              </a:spcBef>
              <a:spcAft>
                <a:spcPts val="0"/>
              </a:spcAft>
              <a:buNone/>
            </a:pPr>
            <a:endParaRPr sz="2133" b="1"/>
          </a:p>
          <a:p>
            <a:pPr marL="457200" lvl="0" indent="-343775" algn="l" rtl="0">
              <a:spcBef>
                <a:spcPts val="1200"/>
              </a:spcBef>
              <a:spcAft>
                <a:spcPts val="0"/>
              </a:spcAft>
              <a:buSzPct val="100000"/>
              <a:buChar char="●"/>
            </a:pPr>
            <a:r>
              <a:rPr lang="en" sz="2133" b="1"/>
              <a:t>What does a University database do for faculty?</a:t>
            </a:r>
            <a:endParaRPr sz="2133" b="1"/>
          </a:p>
          <a:p>
            <a:pPr marL="457200" lvl="0" indent="0" algn="l" rtl="0">
              <a:spcBef>
                <a:spcPts val="1200"/>
              </a:spcBef>
              <a:spcAft>
                <a:spcPts val="0"/>
              </a:spcAft>
              <a:buNone/>
            </a:pPr>
            <a:endParaRPr sz="2133" b="1"/>
          </a:p>
          <a:p>
            <a:pPr marL="457200" lvl="0" indent="-343775" algn="l" rtl="0">
              <a:spcBef>
                <a:spcPts val="1200"/>
              </a:spcBef>
              <a:spcAft>
                <a:spcPts val="0"/>
              </a:spcAft>
              <a:buSzPct val="100000"/>
              <a:buChar char="●"/>
            </a:pPr>
            <a:r>
              <a:rPr lang="en" sz="2133" b="1"/>
              <a:t>What does this mean for everyone involved? </a:t>
            </a:r>
            <a:endParaRPr sz="2133" b="1"/>
          </a:p>
          <a:p>
            <a:pPr marL="914400" lvl="0" indent="0" algn="l" rtl="0">
              <a:spcBef>
                <a:spcPts val="1200"/>
              </a:spcBef>
              <a:spcAft>
                <a:spcPts val="0"/>
              </a:spcAft>
              <a:buNone/>
            </a:pPr>
            <a:endParaRPr sz="1800"/>
          </a:p>
          <a:p>
            <a:pPr marL="0" lvl="0" indent="0" algn="l" rtl="0">
              <a:spcBef>
                <a:spcPts val="1200"/>
              </a:spcBef>
              <a:spcAft>
                <a:spcPts val="12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What were the key challenges?</a:t>
            </a:r>
            <a:endParaRPr sz="300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87350" algn="l" rtl="0">
              <a:lnSpc>
                <a:spcPct val="200000"/>
              </a:lnSpc>
              <a:spcBef>
                <a:spcPts val="0"/>
              </a:spcBef>
              <a:spcAft>
                <a:spcPts val="0"/>
              </a:spcAft>
              <a:buSzPts val="2500"/>
              <a:buChar char="●"/>
            </a:pPr>
            <a:r>
              <a:rPr lang="en" sz="2500"/>
              <a:t>Complexity</a:t>
            </a:r>
            <a:endParaRPr sz="2500"/>
          </a:p>
          <a:p>
            <a:pPr marL="457200" lvl="0" indent="-387350" algn="l" rtl="0">
              <a:lnSpc>
                <a:spcPct val="200000"/>
              </a:lnSpc>
              <a:spcBef>
                <a:spcPts val="0"/>
              </a:spcBef>
              <a:spcAft>
                <a:spcPts val="0"/>
              </a:spcAft>
              <a:buSzPts val="2500"/>
              <a:buChar char="●"/>
            </a:pPr>
            <a:r>
              <a:rPr lang="en" sz="2500"/>
              <a:t>Finding relevant columns/tables/views</a:t>
            </a:r>
            <a:endParaRPr sz="2500"/>
          </a:p>
          <a:p>
            <a:pPr marL="457200" lvl="0" indent="-387350" algn="l" rtl="0">
              <a:lnSpc>
                <a:spcPct val="200000"/>
              </a:lnSpc>
              <a:spcBef>
                <a:spcPts val="0"/>
              </a:spcBef>
              <a:spcAft>
                <a:spcPts val="0"/>
              </a:spcAft>
              <a:buSzPts val="2500"/>
              <a:buChar char="●"/>
            </a:pPr>
            <a:r>
              <a:rPr lang="en" sz="2500"/>
              <a:t>Relearning technologies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a:t>
            </a:r>
            <a:endParaRPr/>
          </a:p>
          <a:p>
            <a:pPr marL="0" lvl="0" indent="0" algn="l" rtl="0">
              <a:spcBef>
                <a:spcPts val="0"/>
              </a:spcBef>
              <a:spcAft>
                <a:spcPts val="0"/>
              </a:spcAft>
              <a:buNone/>
            </a:pPr>
            <a:r>
              <a:rPr lang="en"/>
              <a:t> </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Tools Used HTML, PHP, JS, Bootstrap, AJAX, and CSS</a:t>
            </a:r>
            <a:endParaRPr sz="1400"/>
          </a:p>
          <a:p>
            <a:pPr marL="457200" lvl="0" indent="-317500" algn="l" rtl="0">
              <a:spcBef>
                <a:spcPts val="0"/>
              </a:spcBef>
              <a:spcAft>
                <a:spcPts val="0"/>
              </a:spcAft>
              <a:buSzPts val="1400"/>
              <a:buChar char="●"/>
            </a:pPr>
            <a:r>
              <a:rPr lang="en" sz="1400"/>
              <a:t>All users must be a member of the university</a:t>
            </a:r>
            <a:endParaRPr sz="1400"/>
          </a:p>
          <a:p>
            <a:pPr marL="457200" lvl="0" indent="-317500" algn="l" rtl="0">
              <a:spcBef>
                <a:spcPts val="0"/>
              </a:spcBef>
              <a:spcAft>
                <a:spcPts val="0"/>
              </a:spcAft>
              <a:buSzPts val="1400"/>
              <a:buChar char="●"/>
            </a:pPr>
            <a:r>
              <a:rPr lang="en" sz="1400"/>
              <a:t>User login page</a:t>
            </a:r>
            <a:endParaRPr sz="1400"/>
          </a:p>
          <a:p>
            <a:pPr marL="457200" lvl="0" indent="-317500" algn="l" rtl="0">
              <a:spcBef>
                <a:spcPts val="0"/>
              </a:spcBef>
              <a:spcAft>
                <a:spcPts val="0"/>
              </a:spcAft>
              <a:buSzPts val="1400"/>
              <a:buChar char="●"/>
            </a:pPr>
            <a:r>
              <a:rPr lang="en" sz="1400"/>
              <a:t>Database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Overview </a:t>
            </a:r>
            <a:endParaRPr/>
          </a:p>
        </p:txBody>
      </p:sp>
      <p:pic>
        <p:nvPicPr>
          <p:cNvPr id="159" name="Google Shape;159;p17"/>
          <p:cNvPicPr preferRelativeResize="0"/>
          <p:nvPr/>
        </p:nvPicPr>
        <p:blipFill>
          <a:blip r:embed="rId3">
            <a:alphaModFix/>
          </a:blip>
          <a:stretch>
            <a:fillRect/>
          </a:stretch>
        </p:blipFill>
        <p:spPr>
          <a:xfrm>
            <a:off x="1297500" y="1011100"/>
            <a:ext cx="7207000" cy="391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 Output of the System</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User logs in</a:t>
            </a:r>
            <a:endParaRPr sz="1200"/>
          </a:p>
          <a:p>
            <a:pPr marL="457200" lvl="0" indent="-304800" algn="l" rtl="0">
              <a:spcBef>
                <a:spcPts val="0"/>
              </a:spcBef>
              <a:spcAft>
                <a:spcPts val="0"/>
              </a:spcAft>
              <a:buSzPts val="1200"/>
              <a:buChar char="●"/>
            </a:pPr>
            <a:r>
              <a:rPr lang="en" sz="1200"/>
              <a:t>Access Portal</a:t>
            </a:r>
            <a:endParaRPr sz="1200"/>
          </a:p>
          <a:p>
            <a:pPr marL="457200" lvl="0" indent="-304800" algn="l" rtl="0">
              <a:spcBef>
                <a:spcPts val="0"/>
              </a:spcBef>
              <a:spcAft>
                <a:spcPts val="0"/>
              </a:spcAft>
              <a:buSzPts val="1200"/>
              <a:buChar char="●"/>
            </a:pPr>
            <a:r>
              <a:rPr lang="en" sz="1200"/>
              <a:t>Registrar Office (Administrator)</a:t>
            </a:r>
            <a:endParaRPr sz="1200"/>
          </a:p>
          <a:p>
            <a:pPr marL="914400" lvl="1" indent="-304800" algn="l" rtl="0">
              <a:spcBef>
                <a:spcPts val="0"/>
              </a:spcBef>
              <a:spcAft>
                <a:spcPts val="0"/>
              </a:spcAft>
              <a:buSzPts val="1200"/>
              <a:buChar char="○"/>
            </a:pPr>
            <a:r>
              <a:rPr lang="en" sz="1200"/>
              <a:t>Add/Remove/Modify</a:t>
            </a:r>
            <a:endParaRPr sz="1200"/>
          </a:p>
          <a:p>
            <a:pPr marL="914400" lvl="1" indent="-304800" algn="l" rtl="0">
              <a:spcBef>
                <a:spcPts val="0"/>
              </a:spcBef>
              <a:spcAft>
                <a:spcPts val="0"/>
              </a:spcAft>
              <a:buSzPts val="1200"/>
              <a:buChar char="○"/>
            </a:pPr>
            <a:r>
              <a:rPr lang="en" sz="1200"/>
              <a:t>View courses</a:t>
            </a:r>
            <a:endParaRPr sz="1200"/>
          </a:p>
          <a:p>
            <a:pPr marL="914400" lvl="1" indent="-304800" algn="l" rtl="0">
              <a:spcBef>
                <a:spcPts val="0"/>
              </a:spcBef>
              <a:spcAft>
                <a:spcPts val="0"/>
              </a:spcAft>
              <a:buSzPts val="1200"/>
              <a:buChar char="○"/>
            </a:pPr>
            <a:r>
              <a:rPr lang="en" sz="1200"/>
              <a:t>View Vaccination Status</a:t>
            </a:r>
            <a:endParaRPr sz="1200"/>
          </a:p>
          <a:p>
            <a:pPr marL="457200" lvl="0" indent="-304800" algn="l" rtl="0">
              <a:spcBef>
                <a:spcPts val="0"/>
              </a:spcBef>
              <a:spcAft>
                <a:spcPts val="0"/>
              </a:spcAft>
              <a:buSzPts val="1200"/>
              <a:buChar char="●"/>
            </a:pPr>
            <a:r>
              <a:rPr lang="en" sz="1200"/>
              <a:t>Professor</a:t>
            </a:r>
            <a:endParaRPr sz="1200"/>
          </a:p>
          <a:p>
            <a:pPr marL="914400" lvl="1" indent="-304800" algn="l" rtl="0">
              <a:spcBef>
                <a:spcPts val="0"/>
              </a:spcBef>
              <a:spcAft>
                <a:spcPts val="0"/>
              </a:spcAft>
              <a:buSzPts val="1200"/>
              <a:buChar char="○"/>
            </a:pPr>
            <a:r>
              <a:rPr lang="en" sz="1200"/>
              <a:t>View grades</a:t>
            </a:r>
            <a:endParaRPr sz="1200"/>
          </a:p>
          <a:p>
            <a:pPr marL="914400" lvl="1" indent="-304800" algn="l" rtl="0">
              <a:spcBef>
                <a:spcPts val="0"/>
              </a:spcBef>
              <a:spcAft>
                <a:spcPts val="0"/>
              </a:spcAft>
              <a:buSzPts val="1200"/>
              <a:buChar char="○"/>
            </a:pPr>
            <a:r>
              <a:rPr lang="en" sz="1200"/>
              <a:t>View students</a:t>
            </a:r>
            <a:endParaRPr sz="1200"/>
          </a:p>
          <a:p>
            <a:pPr marL="457200" lvl="0" indent="-304800" algn="l" rtl="0">
              <a:spcBef>
                <a:spcPts val="0"/>
              </a:spcBef>
              <a:spcAft>
                <a:spcPts val="0"/>
              </a:spcAft>
              <a:buSzPts val="1200"/>
              <a:buChar char="●"/>
            </a:pPr>
            <a:r>
              <a:rPr lang="en" sz="1200"/>
              <a:t>Student</a:t>
            </a:r>
            <a:endParaRPr sz="1200"/>
          </a:p>
          <a:p>
            <a:pPr marL="914400" lvl="1" indent="-304800" algn="l" rtl="0">
              <a:spcBef>
                <a:spcPts val="0"/>
              </a:spcBef>
              <a:spcAft>
                <a:spcPts val="0"/>
              </a:spcAft>
              <a:buSzPts val="1200"/>
              <a:buChar char="○"/>
            </a:pPr>
            <a:r>
              <a:rPr lang="en" sz="1200"/>
              <a:t>View Grades </a:t>
            </a:r>
            <a:endParaRPr sz="1200"/>
          </a:p>
          <a:p>
            <a:pPr marL="914400" lvl="1" indent="-304800" algn="l" rtl="0">
              <a:spcBef>
                <a:spcPts val="0"/>
              </a:spcBef>
              <a:spcAft>
                <a:spcPts val="0"/>
              </a:spcAft>
              <a:buSzPts val="1200"/>
              <a:buChar char="○"/>
            </a:pPr>
            <a:r>
              <a:rPr lang="en" sz="1200"/>
              <a:t>View Courses</a:t>
            </a:r>
            <a:endParaRPr sz="1200"/>
          </a:p>
          <a:p>
            <a:pPr marL="0" lvl="0" indent="0" algn="l" rtl="0">
              <a:spcBef>
                <a:spcPts val="1200"/>
              </a:spcBef>
              <a:spcAft>
                <a:spcPts val="0"/>
              </a:spcAft>
              <a:buNone/>
            </a:pPr>
            <a:endParaRPr sz="1200"/>
          </a:p>
          <a:p>
            <a:pPr marL="4114800" lvl="0" indent="0" algn="l" rtl="0">
              <a:spcBef>
                <a:spcPts val="1200"/>
              </a:spcBef>
              <a:spcAft>
                <a:spcPts val="0"/>
              </a:spcAft>
              <a:buNone/>
            </a:pPr>
            <a:endParaRPr sz="1200"/>
          </a:p>
          <a:p>
            <a:pPr marL="0" lvl="0" indent="0" algn="l" rtl="0">
              <a:spcBef>
                <a:spcPts val="1200"/>
              </a:spcBef>
              <a:spcAft>
                <a:spcPts val="1200"/>
              </a:spcAft>
              <a:buNone/>
            </a:pP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Queries and Views </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Find all the users(professors/students/administrators) that are vaccinated/unvaccinated</a:t>
            </a:r>
            <a:endParaRPr/>
          </a:p>
          <a:p>
            <a:pPr marL="457200" lvl="0" indent="-311150" algn="l" rtl="0">
              <a:spcBef>
                <a:spcPts val="0"/>
              </a:spcBef>
              <a:spcAft>
                <a:spcPts val="0"/>
              </a:spcAft>
              <a:buSzPts val="1300"/>
              <a:buAutoNum type="arabicPeriod"/>
            </a:pPr>
            <a:r>
              <a:rPr lang="en"/>
              <a:t>Find all the courses that were offered in 2021 and the term (fall/winter)</a:t>
            </a:r>
            <a:endParaRPr/>
          </a:p>
          <a:p>
            <a:pPr marL="457200" lvl="0" indent="-311150" algn="l" rtl="0">
              <a:spcBef>
                <a:spcPts val="0"/>
              </a:spcBef>
              <a:spcAft>
                <a:spcPts val="0"/>
              </a:spcAft>
              <a:buSzPts val="1300"/>
              <a:buAutoNum type="arabicPeriod"/>
            </a:pPr>
            <a:r>
              <a:rPr lang="en"/>
              <a:t>View all the grades from a course for a professor</a:t>
            </a:r>
            <a:endParaRPr/>
          </a:p>
          <a:p>
            <a:pPr marL="457200" lvl="0" indent="-311150" algn="l" rtl="0">
              <a:spcBef>
                <a:spcPts val="0"/>
              </a:spcBef>
              <a:spcAft>
                <a:spcPts val="0"/>
              </a:spcAft>
              <a:buSzPts val="1300"/>
              <a:buAutoNum type="arabicPeriod"/>
            </a:pPr>
            <a:r>
              <a:rPr lang="en"/>
              <a:t>Display User Connected</a:t>
            </a:r>
            <a:endParaRPr/>
          </a:p>
          <a:p>
            <a:pPr marL="457200" lvl="0" indent="-311150" algn="l" rtl="0">
              <a:spcBef>
                <a:spcPts val="0"/>
              </a:spcBef>
              <a:spcAft>
                <a:spcPts val="0"/>
              </a:spcAft>
              <a:buSzPts val="1300"/>
              <a:buAutoNum type="arabicPeriod"/>
            </a:pPr>
            <a:r>
              <a:rPr lang="en"/>
              <a:t>Search Course by course code or by courses offered in the year/semester</a:t>
            </a:r>
            <a:endParaRPr/>
          </a:p>
          <a:p>
            <a:pPr marL="457200" lvl="0" indent="-311150" algn="l" rtl="0">
              <a:spcBef>
                <a:spcPts val="0"/>
              </a:spcBef>
              <a:spcAft>
                <a:spcPts val="0"/>
              </a:spcAft>
              <a:buSzPts val="1300"/>
              <a:buAutoNum type="arabicPeriod"/>
            </a:pPr>
            <a:r>
              <a:rPr lang="en"/>
              <a:t>Professors can view the students enrolled in his course</a:t>
            </a:r>
            <a:endParaRPr/>
          </a:p>
          <a:p>
            <a:pPr marL="457200" lvl="0" indent="-311150" algn="l" rtl="0">
              <a:spcBef>
                <a:spcPts val="0"/>
              </a:spcBef>
              <a:spcAft>
                <a:spcPts val="0"/>
              </a:spcAft>
              <a:buSzPts val="1300"/>
              <a:buAutoNum type="arabicPeriod"/>
            </a:pPr>
            <a:r>
              <a:rPr lang="en"/>
              <a:t>Professor can view all the student grades from the previously taught class</a:t>
            </a:r>
            <a:endParaRPr/>
          </a:p>
          <a:p>
            <a:pPr marL="457200" lvl="0" indent="-311150" algn="l" rtl="0">
              <a:spcBef>
                <a:spcPts val="0"/>
              </a:spcBef>
              <a:spcAft>
                <a:spcPts val="0"/>
              </a:spcAft>
              <a:buSzPts val="1300"/>
              <a:buAutoNum type="arabicPeriod"/>
            </a:pPr>
            <a:r>
              <a:rPr lang="en"/>
              <a:t>MANY MORE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116675" y="2041275"/>
            <a:ext cx="7038900" cy="9141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Macintosh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Lato</vt:lpstr>
      <vt:lpstr>Focus</vt:lpstr>
      <vt:lpstr>University Database System</vt:lpstr>
      <vt:lpstr>What problem is your project addressing, and why should we care? </vt:lpstr>
      <vt:lpstr>What were the key challenges?</vt:lpstr>
      <vt:lpstr>Requirements  </vt:lpstr>
      <vt:lpstr>System Overview </vt:lpstr>
      <vt:lpstr>Input, Output of the System</vt:lpstr>
      <vt:lpstr>Queries and Views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Database System</dc:title>
  <cp:lastModifiedBy>Abdul Bhutta</cp:lastModifiedBy>
  <cp:revision>1</cp:revision>
  <dcterms:modified xsi:type="dcterms:W3CDTF">2022-01-26T18:10:28Z</dcterms:modified>
</cp:coreProperties>
</file>