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9" name="Shape 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3" name="Shape 2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NVIDIA</a:t>
            </a:r>
          </a:p>
          <a:p>
            <a:pPr rtl="0" lvl="0"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Tesla C1060 (Tesla)</a:t>
            </a:r>
          </a:p>
          <a:p>
            <a:r>
              <a:t/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O2Render is not offered to public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0" name="Shape 3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0" name="Shape 1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4" name="Shape 1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0" name="Shape 2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media/image00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media/image01.jpg" Type="http://schemas.openxmlformats.org/officeDocument/2006/relationships/image" Id="rId2"/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>
            <a:off y="5971032" x="0"/>
            <a:ext cy="88679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>
            <a:off y="6053328" x="-9144"/>
            <a:ext cy="713100" cx="224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6044183" x="2359151"/>
            <a:ext cy="713100" cx="67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y="4038600" x="2362200"/>
            <a:ext cy="1828800" cx="647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buClr>
                <a:schemeClr val="lt2"/>
              </a:buClr>
              <a:buFont typeface="Arial"/>
              <a:buNone/>
              <a:defRPr strike="noStrike" u="none" b="0" cap="small" baseline="0" sz="4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y="6050037" x="2362200"/>
            <a:ext cy="685499" cx="670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700"/>
              </a:spcBef>
              <a:buClr>
                <a:schemeClr val="accent2"/>
              </a:buClr>
              <a:buFont typeface="Arial"/>
              <a:buNone/>
              <a:defRPr strike="noStrike" u="none" b="0" cap="none" baseline="0" sz="26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marR="0" indent="0" marL="457200">
              <a:spcBef>
                <a:spcPts val="550"/>
              </a:spcBef>
              <a:buClr>
                <a:schemeClr val="accent1"/>
              </a:buClr>
              <a:buFont typeface="Arial"/>
              <a:buNone/>
              <a:defRPr strike="noStrike" u="none" b="0" cap="none" baseline="0" sz="2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marR="0" indent="0" marL="914400">
              <a:spcBef>
                <a:spcPts val="500"/>
              </a:spcBef>
              <a:buClr>
                <a:schemeClr val="accent2"/>
              </a:buClr>
              <a:buFont typeface="Arial"/>
              <a:buNone/>
              <a:defRPr strike="noStrike" u="none" b="0" cap="none" baseline="0" sz="23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marR="0" indent="0" marL="137160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marR="0" indent="0" marL="182880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marR="0" indent="0" marL="228600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marR="0" indent="0" marL="2743200">
              <a:spcBef>
                <a:spcPts val="360"/>
              </a:spcBef>
              <a:buClr>
                <a:schemeClr val="accent2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marR="0" indent="0" marL="3200400">
              <a:spcBef>
                <a:spcPts val="360"/>
              </a:spcBef>
              <a:buClr>
                <a:schemeClr val="accent3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marR="0" indent="0" marL="3657600">
              <a:spcBef>
                <a:spcPts val="360"/>
              </a:spcBef>
              <a:buClr>
                <a:schemeClr val="accent4"/>
              </a:buClr>
              <a:buFont typeface="Arial"/>
              <a:buNone/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068698" x="76200"/>
            <a:ext cy="685499" cx="205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20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236537" x="2085392"/>
            <a:ext cy="365099" cx="586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228600" x="8001000"/>
            <a:ext cy="381300" cx="83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28600" x="609600"/>
            <a:ext cy="990299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y="-213299" x="2426147"/>
            <a:ext cy="8153399" cx="4526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y="1272221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y="2339099" x="4823700"/>
            <a:ext cy="2057400" cx="551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y="586499" x="480300"/>
            <a:ext cy="5562600" cx="551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y="6248401" x="6553200"/>
            <a:ext cy="365099" cx="220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y="6248207" x="457200"/>
            <a:ext cy="365099" cx="557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>
            <a:off y="0" x="6096317"/>
            <a:ext cy="6858000" cx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2" name="Shape 92"/>
          <p:cNvSpPr/>
          <p:nvPr/>
        </p:nvSpPr>
        <p:spPr>
          <a:xfrm>
            <a:off y="609600" x="6142037"/>
            <a:ext cy="6248399" cx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3" name="Shape 93"/>
          <p:cNvSpPr/>
          <p:nvPr/>
        </p:nvSpPr>
        <p:spPr>
          <a:xfrm>
            <a:off y="0" x="6142037"/>
            <a:ext cy="533099" cx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 rot="5400000">
            <a:off y="144299" x="5989776"/>
            <a:ext cy="244500" cx="53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1272221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>
          <a:blip r:embed="rId2"/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2743200" x="1371600"/>
            <a:ext cy="1673099" cx="712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Clr>
                <a:schemeClr val="dk2"/>
              </a:buClr>
              <a:buNone/>
              <a:defRPr sz="2800">
                <a:solidFill>
                  <a:schemeClr val="dk2"/>
                </a:solidFill>
              </a:defRPr>
            </a:lvl1pPr>
            <a:lvl2pPr rtl="0">
              <a:buClr>
                <a:srgbClr val="888888"/>
              </a:buClr>
              <a:buNone/>
              <a:defRPr sz="1800">
                <a:solidFill>
                  <a:srgbClr val="888888"/>
                </a:solidFill>
              </a:defRPr>
            </a:lvl2pPr>
            <a:lvl3pPr rtl="0">
              <a:buClr>
                <a:srgbClr val="888888"/>
              </a:buClr>
              <a:buNone/>
              <a:defRPr sz="1600">
                <a:solidFill>
                  <a:srgbClr val="888888"/>
                </a:solidFill>
              </a:defRPr>
            </a:lvl3pPr>
            <a:lvl4pPr rtl="0"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4pPr>
            <a:lvl5pPr rtl="0">
              <a:buClr>
                <a:srgbClr val="888888"/>
              </a:buClr>
              <a:buNone/>
              <a:defRPr sz="1400">
                <a:solidFill>
                  <a:srgbClr val="888888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1524000" x="0"/>
            <a:ext cy="114329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>
            <a:off y="1600200" x="0"/>
            <a:ext cy="990299" cx="129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>
            <a:off y="1600200" x="1371600"/>
            <a:ext cy="990299" cx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y="1600200" x="1371600"/>
            <a:ext cy="990299" cx="761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buClr>
                <a:srgbClr val="FFFFFF"/>
              </a:buClr>
              <a:buNone/>
              <a:defRPr b="0" cap="none" sz="4400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y="1752600" x="0"/>
            <a:ext cy="701699" cx="1295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2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28600" x="609600"/>
            <a:ext cy="990299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589566" x="609600"/>
            <a:ext cy="4572000" cx="388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y="1589566" x="4844901"/>
            <a:ext cy="4572000" cx="388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y="1272221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3050" x="533400"/>
            <a:ext cy="869999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2438400" x="609600"/>
            <a:ext cy="3581099" cx="388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y="2438400" x="4800600"/>
            <a:ext cy="3581099" cx="3886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y="1272221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y="1752600" x="609600"/>
            <a:ext cy="639900" cx="388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rgbClr val="FFFFFF"/>
              </a:buClr>
              <a:buNone/>
              <a:defRPr b="1" sz="2000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4" type="body"/>
          </p:nvPr>
        </p:nvSpPr>
        <p:spPr>
          <a:xfrm>
            <a:off y="1752600" x="4800600"/>
            <a:ext cy="639900" cx="3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bIns="91425" rIns="91425" lIns="91425" tIns="91425" anchor="ctr" anchorCtr="0"/>
          <a:lstStyle>
            <a:lvl1pPr rtl="0" indent="0" marL="0">
              <a:buClr>
                <a:srgbClr val="FFFFFF"/>
              </a:buClr>
              <a:buNone/>
              <a:defRPr b="1" sz="2000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28600" x="609600"/>
            <a:ext cy="990299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440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y="1272221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6248400" x="0"/>
            <a:ext cy="3813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73050" x="609600"/>
            <a:ext cy="869999" cx="8077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buNone/>
              <a:defRPr b="0" sz="44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1272221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752600" x="609600"/>
            <a:ext cy="4343700" cx="1600199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prstDash val="solid"/>
            <a:miter/>
            <a:headEnd w="med" len="med" type="none"/>
            <a:tailEnd w="med" len="med" type="none"/>
          </a:ln>
        </p:spPr>
        <p:txBody>
          <a:bodyPr bIns="91425" rIns="91425" lIns="91425" tIns="91425" anchor="t" anchorCtr="0"/>
          <a:lstStyle>
            <a:lvl1pPr rtl="0" indent="0" marL="0">
              <a:spcAft>
                <a:spcPts val="1000"/>
              </a:spcAft>
              <a:buNone/>
              <a:defRPr sz="1800"/>
            </a:lvl1pPr>
            <a:lvl2pPr rtl="0">
              <a:buNone/>
              <a:defRPr sz="1200"/>
            </a:lvl2pPr>
            <a:lvl3pPr rtl="0">
              <a:buNone/>
              <a:defRPr sz="1000"/>
            </a:lvl3pPr>
            <a:lvl4pPr rtl="0">
              <a:buNone/>
              <a:defRPr sz="900"/>
            </a:lvl4pPr>
            <a:lvl5pPr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y="1752600" x="2362200"/>
            <a:ext cy="4419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09550" marL="320040">
              <a:spcBef>
                <a:spcPts val="700"/>
              </a:spcBef>
              <a:buClr>
                <a:schemeClr val="accent2"/>
              </a:buClr>
              <a:buChar char="◻"/>
              <a:defRPr sz="2900">
                <a:solidFill>
                  <a:schemeClr val="dk1"/>
                </a:solidFill>
              </a:defRPr>
            </a:lvl1pPr>
            <a:lvl2pPr algn="l" rtl="0" indent="-168910" marL="640080">
              <a:spcBef>
                <a:spcPts val="550"/>
              </a:spcBef>
              <a:buClr>
                <a:schemeClr val="accent1"/>
              </a:buClr>
              <a:buChar char="⬜"/>
              <a:defRPr sz="2600">
                <a:solidFill>
                  <a:schemeClr val="dk1"/>
                </a:solidFill>
              </a:defRPr>
            </a:lvl2pPr>
            <a:lvl3pPr algn="l" rtl="0" indent="-119062" marL="914400">
              <a:spcBef>
                <a:spcPts val="500"/>
              </a:spcBef>
              <a:buClr>
                <a:schemeClr val="accent2"/>
              </a:buClr>
              <a:buChar char="■"/>
              <a:defRPr sz="2300">
                <a:solidFill>
                  <a:schemeClr val="dk1"/>
                </a:solidFill>
              </a:defRPr>
            </a:lvl3pPr>
            <a:lvl4pPr algn="l" rtl="0" indent="-133350" marL="1371600">
              <a:spcBef>
                <a:spcPts val="400"/>
              </a:spcBef>
              <a:buClr>
                <a:schemeClr val="accent3"/>
              </a:buClr>
              <a:buChar char="■"/>
              <a:defRPr sz="2000">
                <a:solidFill>
                  <a:schemeClr val="dk1"/>
                </a:solidFill>
              </a:defRPr>
            </a:lvl4pPr>
            <a:lvl5pPr algn="l" rtl="0" indent="-146050" marL="1828800">
              <a:spcBef>
                <a:spcPts val="400"/>
              </a:spcBef>
              <a:buClr>
                <a:schemeClr val="accent4"/>
              </a:buClr>
              <a:buChar char="■"/>
              <a:defRPr sz="2000">
                <a:solidFill>
                  <a:schemeClr val="dk1"/>
                </a:solidFill>
              </a:defRPr>
            </a:lvl5pPr>
            <a:lvl6pPr algn="l" rtl="0" indent="-121920" marL="2103120">
              <a:spcBef>
                <a:spcPts val="360"/>
              </a:spcBef>
              <a:buClr>
                <a:schemeClr val="accent1"/>
              </a:buClr>
              <a:buChar char="▪"/>
              <a:defRPr baseline="0" sz="1800">
                <a:solidFill>
                  <a:schemeClr val="dk1"/>
                </a:solidFill>
              </a:defRPr>
            </a:lvl6pPr>
            <a:lvl7pPr algn="l" rtl="0" indent="-116839" marL="2377440">
              <a:spcBef>
                <a:spcPts val="360"/>
              </a:spcBef>
              <a:buClr>
                <a:schemeClr val="accent2"/>
              </a:buClr>
              <a:buChar char="▪"/>
              <a:defRPr baseline="0" sz="1800">
                <a:solidFill>
                  <a:schemeClr val="dk1"/>
                </a:solidFill>
              </a:defRPr>
            </a:lvl7pPr>
            <a:lvl8pPr algn="l" rtl="0" indent="-124460" marL="2651760">
              <a:spcBef>
                <a:spcPts val="360"/>
              </a:spcBef>
              <a:buClr>
                <a:schemeClr val="accent3"/>
              </a:buClr>
              <a:buChar char="▪"/>
              <a:defRPr baseline="0" sz="1800">
                <a:solidFill>
                  <a:schemeClr val="dk1"/>
                </a:solidFill>
              </a:defRPr>
            </a:lvl8pPr>
            <a:lvl9pPr algn="l" rtl="0" indent="-119379" marL="2926080">
              <a:spcBef>
                <a:spcPts val="360"/>
              </a:spcBef>
              <a:buClr>
                <a:schemeClr val="accent4"/>
              </a:buClr>
              <a:buChar char="▪"/>
              <a:defRPr baseline="0"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bg>
      <p:bgPr>
        <a:blipFill>
          <a:blip r:embed="rId2"/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y="5486400" x="1600200"/>
            <a:ext cy="685499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None/>
              <a:defRPr sz="1700"/>
            </a:lvl1pPr>
            <a:lvl2pPr rtl="0">
              <a:buNone/>
              <a:defRPr sz="1200"/>
            </a:lvl2pPr>
            <a:lvl3pPr rtl="0">
              <a:buNone/>
              <a:defRPr sz="1000"/>
            </a:lvl3pPr>
            <a:lvl4pPr rtl="0">
              <a:buNone/>
              <a:defRPr sz="900"/>
            </a:lvl4pPr>
            <a:lvl5pPr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1" name="Shape 71"/>
          <p:cNvSpPr/>
          <p:nvPr/>
        </p:nvSpPr>
        <p:spPr>
          <a:xfrm>
            <a:off y="4572000" x="-9144"/>
            <a:ext cy="886799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2" name="Shape 72"/>
          <p:cNvSpPr/>
          <p:nvPr/>
        </p:nvSpPr>
        <p:spPr>
          <a:xfrm>
            <a:off y="4663439" x="-9144"/>
            <a:ext cy="713100" cx="1463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3" name="Shape 73"/>
          <p:cNvSpPr/>
          <p:nvPr/>
        </p:nvSpPr>
        <p:spPr>
          <a:xfrm>
            <a:off y="4654295" x="1545336"/>
            <a:ext cy="713100" cx="75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y="4648200" x="1600200"/>
            <a:ext cy="685499" cx="7315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buClr>
                <a:srgbClr val="FFFFFF"/>
              </a:buClr>
              <a:buNone/>
              <a:defRPr b="0" sz="2800">
                <a:solidFill>
                  <a:srgbClr val="FFFFFF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/>
          <p:nvPr/>
        </p:nvSpPr>
        <p:spPr>
          <a:xfrm>
            <a:off y="0" x="1447800"/>
            <a:ext cy="6867299" cx="1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248400" x="62484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4667248" x="0"/>
            <a:ext cy="663600" cx="1447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28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y="6248205" x="1600200"/>
            <a:ext cy="365099" cx="4572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/>
          <p:nvPr>
            <p:ph idx="2" type="pic"/>
          </p:nvPr>
        </p:nvSpPr>
        <p:spPr>
          <a:xfrm>
            <a:off y="0" x="1560575"/>
            <a:ext cy="4568699" cx="7583400"/>
          </a:xfrm>
          <a:prstGeom prst="rect">
            <a:avLst/>
          </a:prstGeom>
          <a:solidFill>
            <a:srgbClr val="E9F0F5"/>
          </a:solidFill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chemeClr val="dk2"/>
              </a:buClr>
              <a:buFont typeface="Arial"/>
              <a:buNone/>
              <a:defRPr strike="noStrike" u="none" b="0" cap="none" baseline="0" sz="3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28600" x="609600"/>
            <a:ext cy="990299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buClr>
                <a:schemeClr val="dk2"/>
              </a:buClr>
              <a:buFont typeface="Arial"/>
              <a:buNone/>
              <a:defRPr strike="noStrike" u="none" b="0" cap="none" baseline="0" sz="4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612647"/>
            <a:ext cy="4526400" cx="815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09550" marL="320040">
              <a:spcBef>
                <a:spcPts val="700"/>
              </a:spcBef>
              <a:buClr>
                <a:schemeClr val="accent2"/>
              </a:buClr>
              <a:buFont typeface="Arial"/>
              <a:buChar char="◻"/>
              <a:defRPr strike="noStrike" u="none" b="0" cap="none" baseline="0" sz="29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-168910" marL="640080">
              <a:spcBef>
                <a:spcPts val="550"/>
              </a:spcBef>
              <a:buClr>
                <a:schemeClr val="accent1"/>
              </a:buClr>
              <a:buFont typeface="Arial"/>
              <a:buChar char="⬜"/>
              <a:defRPr strike="noStrike" u="none" b="0" cap="none" baseline="0" sz="2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-119062" marL="914400">
              <a:spcBef>
                <a:spcPts val="500"/>
              </a:spcBef>
              <a:buClr>
                <a:schemeClr val="accent2"/>
              </a:buClr>
              <a:buFont typeface="Arial"/>
              <a:buChar char="■"/>
              <a:defRPr strike="noStrike" u="none" b="0" cap="none" baseline="0" sz="2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-133350" marL="1371600">
              <a:spcBef>
                <a:spcPts val="400"/>
              </a:spcBef>
              <a:buClr>
                <a:schemeClr val="accent3"/>
              </a:buClr>
              <a:buFont typeface="Arial"/>
              <a:buChar char="■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-146050" marL="1828800">
              <a:spcBef>
                <a:spcPts val="400"/>
              </a:spcBef>
              <a:buClr>
                <a:schemeClr val="accent4"/>
              </a:buClr>
              <a:buFont typeface="Arial"/>
              <a:buChar char="■"/>
              <a:defRPr strike="noStrike" u="none" b="0" cap="none" baseline="0" sz="2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-121920" marL="2103120">
              <a:spcBef>
                <a:spcPts val="360"/>
              </a:spcBef>
              <a:buClr>
                <a:schemeClr val="accent1"/>
              </a:buClr>
              <a:buFont typeface="Arial"/>
              <a:buChar char="▪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-116839" marL="2377440">
              <a:spcBef>
                <a:spcPts val="360"/>
              </a:spcBef>
              <a:buClr>
                <a:schemeClr val="accent2"/>
              </a:buClr>
              <a:buFont typeface="Arial"/>
              <a:buChar char="▪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-124460" marL="2651760">
              <a:spcBef>
                <a:spcPts val="360"/>
              </a:spcBef>
              <a:buClr>
                <a:schemeClr val="accent3"/>
              </a:buClr>
              <a:buFont typeface="Arial"/>
              <a:buChar char="▪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-119379" marL="2926080">
              <a:spcBef>
                <a:spcPts val="360"/>
              </a:spcBef>
              <a:buClr>
                <a:schemeClr val="accent4"/>
              </a:buClr>
              <a:buFont typeface="Arial"/>
              <a:buChar char="▪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248400" x="6096000"/>
            <a:ext cy="365099" cx="2666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248205" x="609600"/>
            <a:ext cy="365099" cx="5421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4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y="1234440" x="0"/>
            <a:ext cy="320100" cx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1280159" x="0"/>
            <a:ext cy="228299" cx="533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1280159" x="590550"/>
            <a:ext cy="228299" cx="85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y="1272221" x="0"/>
            <a:ext cy="244500" cx="533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1" cap="none" baseline="0" sz="14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compubench.com/result.jsp" Type="http://schemas.openxmlformats.org/officeDocument/2006/relationships/hyperlink" TargetMode="External" Id="rId4"/><Relationship Target="../media/image22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4"/><Relationship Target="../media/image2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24.png" Type="http://schemas.openxmlformats.org/officeDocument/2006/relationships/image" Id="rId4"/><Relationship Target="../media/image17.png" Type="http://schemas.openxmlformats.org/officeDocument/2006/relationships/image" Id="rId3"/><Relationship Target="../media/image05.png" Type="http://schemas.openxmlformats.org/officeDocument/2006/relationships/image" Id="rId9"/><Relationship Target="../media/image04.png" Type="http://schemas.openxmlformats.org/officeDocument/2006/relationships/image" Id="rId6"/><Relationship Target="../media/image14.png" Type="http://schemas.openxmlformats.org/officeDocument/2006/relationships/image" Id="rId5"/><Relationship Target="../media/image02.png" Type="http://schemas.openxmlformats.org/officeDocument/2006/relationships/image" Id="rId8"/><Relationship Target="../media/image03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10.png" Type="http://schemas.openxmlformats.org/officeDocument/2006/relationships/image" Id="rId10"/><Relationship Target="../media/image03.png" Type="http://schemas.openxmlformats.org/officeDocument/2006/relationships/image" Id="rId4"/><Relationship Target="../media/image04.png" Type="http://schemas.openxmlformats.org/officeDocument/2006/relationships/image" Id="rId3"/><Relationship Target="../media/image07.png" Type="http://schemas.openxmlformats.org/officeDocument/2006/relationships/image" Id="rId9"/><Relationship Target="../media/image06.png" Type="http://schemas.openxmlformats.org/officeDocument/2006/relationships/image" Id="rId6"/><Relationship Target="../media/image05.png" Type="http://schemas.openxmlformats.org/officeDocument/2006/relationships/image" Id="rId5"/><Relationship Target="../media/image13.png" Type="http://schemas.openxmlformats.org/officeDocument/2006/relationships/image" Id="rId8"/><Relationship Target="../media/image12.png" Type="http://schemas.openxmlformats.org/officeDocument/2006/relationships/image" Id="rId7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4"/><Relationship Target="../media/image08.png" Type="http://schemas.openxmlformats.org/officeDocument/2006/relationships/image" Id="rId3"/><Relationship Target="../media/image09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y="4038600" x="2362200"/>
            <a:ext cy="1828800" cx="64769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Performance Analysis of Renderscript</a:t>
            </a:r>
          </a:p>
          <a:p>
            <a:r>
              <a:t/>
            </a:r>
          </a:p>
          <a:p>
            <a:pPr algn="r" rtl="0" lvl="0">
              <a:spcBef>
                <a:spcPts val="70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cap="none" sz="2600" lang="en">
                <a:solidFill>
                  <a:schemeClr val="lt1"/>
                </a:solidFill>
              </a:rPr>
              <a:t>- Prakalp Srivastava, Cuong Manh Pham, and Abdul Dakkak</a:t>
            </a:r>
          </a:p>
          <a:p>
            <a:r>
              <a:t/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y="6050037" x="2362200"/>
            <a:ext cy="685499" cx="67055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381000" x="0"/>
            <a:ext cy="990299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RenderScript Example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042950" x="240050"/>
            <a:ext cy="2806550" cx="683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63" name="Shape 2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743912" x="609500"/>
            <a:ext cy="4638675" cx="6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>
            <p:ph type="title"/>
          </p:nvPr>
        </p:nvSpPr>
        <p:spPr>
          <a:xfrm>
            <a:off y="381000" x="0"/>
            <a:ext cy="990299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RenderScript Example contd.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y="1600200" x="612650"/>
            <a:ext cy="3539999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b="1" sz="2400" lang="en"/>
              <a:t>Offline Compiler</a:t>
            </a:r>
          </a:p>
          <a:p>
            <a:pPr rtl="0" lvl="0" indent="-381000" marL="457200">
              <a:buClr>
                <a:schemeClr val="accent2"/>
              </a:buClr>
              <a:buSzPct val="100000"/>
              <a:buFont typeface="Arial"/>
              <a:buChar char="◻"/>
            </a:pPr>
            <a:r>
              <a:rPr sz="2400" lang="en"/>
              <a:t>Embeds information in bitcode</a:t>
            </a:r>
          </a:p>
          <a:p>
            <a:pPr rtl="0" lvl="0" indent="0" marL="0">
              <a:buNone/>
            </a:pPr>
            <a:r>
              <a:rPr b="1" sz="2400" lang="en"/>
              <a:t>Online JIT Compiler</a:t>
            </a:r>
          </a:p>
          <a:p>
            <a:pPr rtl="0" lvl="0" indent="-381000" marL="457200">
              <a:buClr>
                <a:srgbClr val="000000"/>
              </a:buClr>
              <a:buSzPct val="100000"/>
              <a:buFont typeface="Arial"/>
              <a:buChar char="◻"/>
            </a:pPr>
            <a:r>
              <a:rPr sz="2400" lang="en">
                <a:solidFill>
                  <a:srgbClr val="000000"/>
                </a:solidFill>
              </a:rPr>
              <a:t>Performs </a:t>
            </a:r>
            <a:r>
              <a:rPr sz="2400" lang="en">
                <a:solidFill>
                  <a:srgbClr val="FF9900"/>
                </a:solidFill>
              </a:rPr>
              <a:t>target-specific optimizations</a:t>
            </a:r>
            <a:r>
              <a:rPr sz="2400" lang="en">
                <a:solidFill>
                  <a:srgbClr val="000000"/>
                </a:solidFill>
              </a:rPr>
              <a:t> and code generation</a:t>
            </a:r>
          </a:p>
          <a:p>
            <a:pPr rtl="0" lvl="1" indent="-342900" marL="914400">
              <a:buClr>
                <a:schemeClr val="accent1"/>
              </a:buClr>
              <a:buSzPct val="100000"/>
              <a:buFont typeface="Arial"/>
              <a:buChar char="⬜"/>
            </a:pPr>
            <a:r>
              <a:rPr sz="1800" lang="en"/>
              <a:t>Using information embedded in bitcode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RenderScript Claims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y="5457325" x="634275"/>
            <a:ext cy="6342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rgbClr val="4A86E8"/>
                </a:solidFill>
              </a:rPr>
              <a:t>We need comprehensive performance analysis to test their claim</a:t>
            </a:r>
          </a:p>
          <a:p>
            <a:r>
              <a:t/>
            </a:r>
          </a:p>
        </p:txBody>
      </p:sp>
      <p:sp>
        <p:nvSpPr>
          <p:cNvPr id="272" name="Shape 272"/>
          <p:cNvSpPr txBox="1"/>
          <p:nvPr/>
        </p:nvSpPr>
        <p:spPr>
          <a:xfrm>
            <a:off y="4215225" x="0"/>
            <a:ext cy="1242000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7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sz="2400" lang="en">
                <a:solidFill>
                  <a:schemeClr val="dk1"/>
                </a:solidFill>
              </a:rPr>
              <a:t>But</a:t>
            </a:r>
          </a:p>
          <a:p>
            <a:pPr algn="ctr" rtl="0" lvl="0">
              <a:spcBef>
                <a:spcPts val="7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sz="1800" lang="en">
                <a:solidFill>
                  <a:schemeClr val="dk1"/>
                </a:solidFill>
              </a:rPr>
              <a:t>HW-specific features are </a:t>
            </a:r>
            <a:r>
              <a:rPr b="1" sz="1800" lang="en">
                <a:solidFill>
                  <a:schemeClr val="accent2"/>
                </a:solidFill>
              </a:rPr>
              <a:t>deliberately not exposed </a:t>
            </a:r>
            <a:r>
              <a:rPr b="1" sz="1800" lang="en">
                <a:solidFill>
                  <a:schemeClr val="dk1"/>
                </a:solidFill>
              </a:rPr>
              <a:t>for portability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Methodology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Performance analysis of compute kernels</a:t>
            </a:r>
          </a:p>
          <a:p>
            <a:pPr rtl="0" lvl="1" indent="-368300" marL="914400">
              <a:buClr>
                <a:schemeClr val="accent1"/>
              </a:buClr>
              <a:buSzPct val="100000"/>
              <a:buFont typeface="Arial"/>
              <a:buChar char="⬜"/>
            </a:pPr>
            <a:r>
              <a:rPr sz="2200" lang="en"/>
              <a:t>Measure the compute time against both the optimized and unoptimized OpenCL implementations</a:t>
            </a:r>
          </a:p>
          <a:p>
            <a:pPr rtl="0" lvl="1" indent="-368300" marL="914400">
              <a:buClr>
                <a:schemeClr val="accent1"/>
              </a:buClr>
              <a:buSzPct val="100000"/>
              <a:buFont typeface="Arial"/>
              <a:buChar char="⬜"/>
            </a:pPr>
            <a:r>
              <a:rPr sz="2200" lang="en"/>
              <a:t>Measure the compute time against the threaded C version using Android’s NDK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Methodology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Power analysis of benchmarks</a:t>
            </a:r>
          </a:p>
          <a:p>
            <a:pPr rtl="0" lvl="1" indent="-317500" marL="914400">
              <a:buClr>
                <a:schemeClr val="accent1"/>
              </a:buClr>
              <a:buSzPct val="48275"/>
              <a:buFont typeface="Arial"/>
              <a:buChar char="⬜"/>
            </a:pPr>
            <a:r>
              <a:rPr lang="en"/>
              <a:t>User Androids performance metrics to measure power usage</a:t>
            </a:r>
          </a:p>
          <a:p>
            <a:pPr rtl="0" lvl="1" indent="-317500" marL="914400">
              <a:buClr>
                <a:schemeClr val="accent1"/>
              </a:buClr>
              <a:buSzPct val="48275"/>
              <a:buFont typeface="Arial"/>
              <a:buChar char="⬜"/>
            </a:pPr>
            <a:r>
              <a:rPr lang="en"/>
              <a:t>Compare the power draw against OpenCL and the native multithreaded implementations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940950" x="1919700"/>
            <a:ext cy="2791025" cx="53045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Methodology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sz="2900" lang="en"/>
              <a:t>Programmability (objectively measured)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⬜"/>
            </a:pPr>
            <a:r>
              <a:rPr sz="2400" lang="en"/>
              <a:t>How does RenderScript compare with OpenCL in terms of programmability?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⬜"/>
            </a:pPr>
            <a:r>
              <a:rPr sz="2400" lang="en"/>
              <a:t>Does hiding architectural details, while adding runtime and compiler optimizations, result in performance close to hand tuned kernels?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⬜"/>
            </a:pPr>
            <a:r>
              <a:rPr sz="2400" lang="en"/>
              <a:t>Are there any missed optimizations from the RenderScript compiler and/or runtime?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⬜"/>
            </a:pPr>
            <a:r>
              <a:rPr sz="2400" lang="en"/>
              <a:t>Are there any RenderScript compiler optimizations that would benefit OpenCL or CUDA programmers.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4000" lang="en"/>
              <a:t>Related Work: OpenCL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1600200" x="612650"/>
            <a:ext cy="4496100" cx="8531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400" lang="en"/>
              <a:t>OpenCL vs. CUDA</a:t>
            </a:r>
            <a:r>
              <a:rPr sz="2400" lang="en"/>
              <a:t>: extensively studied. Consensuses: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CUDA is </a:t>
            </a:r>
            <a:r>
              <a:rPr sz="2000" lang="en" i="1"/>
              <a:t>generally better</a:t>
            </a:r>
            <a:r>
              <a:rPr sz="2000" lang="en"/>
              <a:t> on NVIDIA GPUs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OpenCL has </a:t>
            </a:r>
            <a:r>
              <a:rPr sz="2000" lang="en" i="1"/>
              <a:t>sufficient interface to provide arch. details</a:t>
            </a:r>
          </a:p>
          <a:p>
            <a:pPr rtl="0" lvl="2" indent="-355600" marL="1371600">
              <a:buClr>
                <a:schemeClr val="accent2"/>
              </a:buClr>
              <a:buSzPct val="100000"/>
              <a:buFont typeface="Arial"/>
              <a:buChar char="■"/>
            </a:pPr>
            <a:r>
              <a:rPr sz="2000" lang="en"/>
              <a:t>    Peak performance        comparable with CUDA</a:t>
            </a:r>
          </a:p>
          <a:p>
            <a:pPr rtl="0" lvl="2" indent="-355600" marL="1371600">
              <a:buClr>
                <a:schemeClr val="accent2"/>
              </a:buClr>
              <a:buSzPct val="100000"/>
              <a:buFont typeface="Arial"/>
              <a:buChar char="■"/>
            </a:pPr>
            <a:r>
              <a:rPr sz="2000" lang="en"/>
              <a:t>    Performance portability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Compilers matter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298" name="Shape 298"/>
          <p:cNvSpPr/>
          <p:nvPr/>
        </p:nvSpPr>
        <p:spPr>
          <a:xfrm>
            <a:off y="2747825" x="2057950"/>
            <a:ext cy="218699" cx="2702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99" name="Shape 299"/>
          <p:cNvSpPr/>
          <p:nvPr/>
        </p:nvSpPr>
        <p:spPr>
          <a:xfrm rot="10800000" flipH="1">
            <a:off y="3085525" x="2057950"/>
            <a:ext cy="218699" cx="27029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00" name="Shape 300"/>
          <p:cNvSpPr/>
          <p:nvPr/>
        </p:nvSpPr>
        <p:spPr>
          <a:xfrm rot="5404715">
            <a:off y="2771302" x="4656199"/>
            <a:ext cy="270000" cx="218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pic>
        <p:nvPicPr>
          <p:cNvPr id="301" name="Shape 30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845625" x="2703175"/>
            <a:ext cy="2613375" cx="3861049"/>
          </a:xfrm>
          <a:prstGeom prst="rect">
            <a:avLst/>
          </a:prstGeom>
        </p:spPr>
      </p:pic>
      <p:sp>
        <p:nvSpPr>
          <p:cNvPr id="302" name="Shape 302"/>
          <p:cNvSpPr txBox="1"/>
          <p:nvPr/>
        </p:nvSpPr>
        <p:spPr>
          <a:xfrm>
            <a:off y="6526275" x="1805150"/>
            <a:ext cy="326400" cx="7338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209550" marL="320040">
              <a:buNone/>
            </a:pPr>
            <a:r>
              <a:rPr sz="1000" lang="en">
                <a:solidFill>
                  <a:schemeClr val="dk1"/>
                </a:solidFill>
              </a:rPr>
              <a:t>Source image: K. Komatsu, K. Sato, Y. Arai, K. Koyama, H. Takizawa, and H. Kobayashi. Evaluating performance and portability of opencl programs. In The fifth international workshop on automatic performance tuning, 2010.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5912950" x="6564225"/>
            <a:ext cy="545100" cx="1375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100" lang="en">
                <a:solidFill>
                  <a:schemeClr val="dk1"/>
                </a:solidFill>
              </a:rPr>
              <a:t>Tested on </a:t>
            </a:r>
            <a:r>
              <a:rPr b="1" sz="1100" lang="en">
                <a:solidFill>
                  <a:schemeClr val="dk1"/>
                </a:solidFill>
              </a:rPr>
              <a:t>NVIDIA</a:t>
            </a:r>
          </a:p>
          <a:p>
            <a:pPr rtl="0" lvl="0">
              <a:buNone/>
            </a:pPr>
            <a:r>
              <a:rPr b="1" sz="1100" lang="en">
                <a:solidFill>
                  <a:schemeClr val="dk1"/>
                </a:solidFill>
              </a:rPr>
              <a:t>Tesla C1060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4000" lang="en"/>
              <a:t>Related Work: Benchmarking RS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1631050" x="0"/>
            <a:ext cy="5111099" cx="526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400" lang="en"/>
              <a:t>CompuBench </a:t>
            </a:r>
            <a:r>
              <a:rPr sz="2400" lang="en"/>
              <a:t>Mobile RenderScript Benchmark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No source code, offered as an app on Google Play</a:t>
            </a:r>
          </a:p>
          <a:p>
            <a:pPr rtl="0" lvl="2" indent="-355600" marL="1371600">
              <a:buClr>
                <a:schemeClr val="accent2"/>
              </a:buClr>
              <a:buSzPct val="100000"/>
              <a:buFont typeface="Arial"/>
              <a:buChar char="■"/>
            </a:pPr>
            <a:r>
              <a:rPr sz="2000" lang="en"/>
              <a:t>Cannot port to other languages</a:t>
            </a:r>
          </a:p>
          <a:p>
            <a:pPr rtl="0" lvl="2" indent="-355600" marL="1371600">
              <a:buClr>
                <a:schemeClr val="accent2"/>
              </a:buClr>
              <a:buSzPct val="100000"/>
              <a:buFont typeface="Arial"/>
              <a:buChar char="■"/>
            </a:pPr>
            <a:r>
              <a:rPr sz="2000" lang="en"/>
              <a:t>Not suitable to conduct deep analysis</a:t>
            </a:r>
          </a:p>
          <a:p>
            <a:r>
              <a:t/>
            </a:r>
          </a:p>
          <a:p>
            <a:pPr rtl="0" lvl="0" indent="-3810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400" lang="en"/>
              <a:t>O2Render </a:t>
            </a:r>
            <a:r>
              <a:rPr sz="2400" lang="en"/>
              <a:t>[1]: OpenCL to RenderScript translator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Reuse legacy OpenCL code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Achieved comparable performance for some simple applications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Not available to public :(</a:t>
            </a:r>
          </a:p>
          <a:p>
            <a:r>
              <a:t/>
            </a:r>
          </a:p>
          <a:p>
            <a:r>
              <a:t/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31049" x="5268900"/>
            <a:ext cy="4390600" cx="3875150"/>
          </a:xfrm>
          <a:prstGeom prst="rect">
            <a:avLst/>
          </a:prstGeom>
        </p:spPr>
      </p:pic>
      <p:sp>
        <p:nvSpPr>
          <p:cNvPr id="311" name="Shape 311"/>
          <p:cNvSpPr txBox="1"/>
          <p:nvPr/>
        </p:nvSpPr>
        <p:spPr>
          <a:xfrm>
            <a:off y="6518575" x="-38550"/>
            <a:ext cy="339299" cx="9182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000" lang="en">
                <a:solidFill>
                  <a:schemeClr val="dk1"/>
                </a:solidFill>
              </a:rPr>
              <a:t>[1] C. Yang et al. “O2render: An OpenCL-to-RenderScript translator for porting across various GPUs or CPUs,” In Embedded Systems for Real-time Multimedia (ESTIMedia), 2012 IEEE 10th Symposium on, pages 67–74. IEEE, 2012.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y="6021650" x="5808850"/>
            <a:ext cy="265500" cx="3335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r" rtl="0" lvl="0">
              <a:buNone/>
            </a:pPr>
            <a:r>
              <a:rPr sz="1200" lang="en"/>
              <a:t>Source: </a:t>
            </a:r>
            <a:r>
              <a:rPr u="sng" sz="1200" lang="en">
                <a:solidFill>
                  <a:schemeClr val="hlink"/>
                </a:solidFill>
                <a:hlinkClick r:id="rId4"/>
              </a:rPr>
              <a:t>https://compubench.com/result.jsp</a:t>
            </a:r>
            <a:r>
              <a:rPr sz="1200"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Schedule (Phase 0 &amp; 1)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319" name="Shape 3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00200" x="612650"/>
            <a:ext cy="4943225" cx="81533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Schedule (Phase 2 &amp; 3)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326" name="Shape 3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78150" x="0"/>
            <a:ext cy="4915759" cx="9144000"/>
          </a:xfrm>
          <a:prstGeom prst="rect">
            <a:avLst/>
          </a:prstGeom>
        </p:spPr>
      </p:pic>
      <p:pic>
        <p:nvPicPr>
          <p:cNvPr id="327" name="Shape 3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120690" x="0"/>
            <a:ext cy="557459" cx="914399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y="228600" x="0"/>
            <a:ext cy="990299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400" lang="en"/>
              <a:t>Programmability of Heterogeneous Systems</a:t>
            </a:r>
          </a:p>
        </p:txBody>
      </p:sp>
      <p:grpSp>
        <p:nvGrpSpPr>
          <p:cNvPr id="103" name="Shape 103"/>
          <p:cNvGrpSpPr/>
          <p:nvPr/>
        </p:nvGrpSpPr>
        <p:grpSpPr>
          <a:xfrm>
            <a:off y="2288889" x="1636441"/>
            <a:ext cy="3570084" cx="5754593"/>
            <a:chOff y="2315650" x="1600200"/>
            <a:chExt cy="3744975" cx="5943599"/>
          </a:xfrm>
        </p:grpSpPr>
        <p:sp>
          <p:nvSpPr>
            <p:cNvPr id="104" name="Shape 104"/>
            <p:cNvSpPr txBox="1"/>
            <p:nvPr/>
          </p:nvSpPr>
          <p:spPr>
            <a:xfrm>
              <a:off y="5705426" x="1600200"/>
              <a:ext cy="355200" cx="59435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b" anchorCtr="0">
              <a:noAutofit/>
            </a:bodyPr>
            <a:lstStyle/>
            <a:p>
              <a:pPr algn="l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600" lang="en" i="1">
                  <a:solidFill>
                    <a:schemeClr val="dk1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Modern smartphone SoC</a:t>
              </a:r>
            </a:p>
          </p:txBody>
        </p:sp>
        <p:grpSp>
          <p:nvGrpSpPr>
            <p:cNvPr id="105" name="Shape 105"/>
            <p:cNvGrpSpPr/>
            <p:nvPr/>
          </p:nvGrpSpPr>
          <p:grpSpPr>
            <a:xfrm>
              <a:off y="2315650" x="1600200"/>
              <a:ext cy="3372900" cx="5943599"/>
              <a:chOff y="2315650" x="1600200"/>
              <a:chExt cy="3372900" cx="5943599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y="2315650" x="1600200"/>
                <a:ext cy="3372900" cx="5943599"/>
              </a:xfrm>
              <a:prstGeom prst="roundRect">
                <a:avLst>
                  <a:gd fmla="val 3795" name="adj"/>
                </a:avLst>
              </a:prstGeom>
              <a:solidFill>
                <a:schemeClr val="lt1"/>
              </a:solidFill>
              <a:ln w="28575" cap="flat">
                <a:solidFill>
                  <a:srgbClr val="465684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/>
            </p:txBody>
          </p:sp>
          <p:sp>
            <p:nvSpPr>
              <p:cNvPr id="107" name="Shape 107"/>
              <p:cNvSpPr/>
              <p:nvPr/>
            </p:nvSpPr>
            <p:spPr>
              <a:xfrm>
                <a:off y="5126442" x="1672683"/>
                <a:ext cy="492000" cx="5798699"/>
              </a:xfrm>
              <a:prstGeom prst="rect">
                <a:avLst/>
              </a:prstGeom>
              <a:solidFill>
                <a:srgbClr val="BFBFBF"/>
              </a:solidFill>
              <a:ln w="28575" cap="flat">
                <a:solidFill>
                  <a:schemeClr val="accent1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1800" lang="en" i="0">
                    <a:solidFill>
                      <a:schemeClr val="dk1"/>
                    </a:solidFill>
                    <a:latin typeface="PT Sans Narrow"/>
                    <a:ea typeface="PT Sans Narrow"/>
                    <a:cs typeface="PT Sans Narrow"/>
                    <a:sym typeface="PT Sans Narrow"/>
                  </a:rPr>
                  <a:t>Main Memory</a:t>
                </a:r>
              </a:p>
            </p:txBody>
          </p:sp>
          <p:sp>
            <p:nvSpPr>
              <p:cNvPr id="108" name="Shape 108"/>
              <p:cNvSpPr/>
              <p:nvPr/>
            </p:nvSpPr>
            <p:spPr>
              <a:xfrm>
                <a:off y="4564283" x="1672683"/>
                <a:ext cy="492000" cx="5798699"/>
              </a:xfrm>
              <a:prstGeom prst="rect">
                <a:avLst/>
              </a:prstGeom>
              <a:solidFill>
                <a:srgbClr val="BFBFBF"/>
              </a:solidFill>
              <a:ln w="28575" cap="flat">
                <a:solidFill>
                  <a:schemeClr val="accent1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45700" rIns="91425" lIns="91425" tIns="45700" anchor="ctr" anchorCtr="0">
                <a:noAutofit/>
              </a:bodyPr>
              <a:lstStyle/>
              <a:p>
                <a:pPr algn="ctr" rtl="0" lvl="0" marR="0" indent="0" marL="0">
                  <a:spcBef>
                    <a:spcPts val="0"/>
                  </a:spcBef>
                  <a:buSzPct val="25000"/>
                  <a:buNone/>
                </a:pPr>
                <a:r>
                  <a:rPr strike="noStrike" u="none" b="1" cap="none" baseline="0" sz="1800" lang="en" i="0">
                    <a:solidFill>
                      <a:schemeClr val="dk1"/>
                    </a:solidFill>
                    <a:latin typeface="PT Sans Narrow"/>
                    <a:ea typeface="PT Sans Narrow"/>
                    <a:cs typeface="PT Sans Narrow"/>
                    <a:sym typeface="PT Sans Narrow"/>
                  </a:rPr>
                  <a:t>Interconnect</a:t>
                </a:r>
              </a:p>
            </p:txBody>
          </p:sp>
          <p:grpSp>
            <p:nvGrpSpPr>
              <p:cNvPr id="109" name="Shape 109"/>
              <p:cNvGrpSpPr/>
              <p:nvPr/>
            </p:nvGrpSpPr>
            <p:grpSpPr>
              <a:xfrm>
                <a:off y="2385921" x="1672683"/>
                <a:ext cy="2108100" cx="1739700"/>
                <a:chOff y="2385921" x="1672683"/>
                <a:chExt cy="2108100" cx="1739700"/>
              </a:xfrm>
            </p:grpSpPr>
            <p:sp>
              <p:nvSpPr>
                <p:cNvPr id="110" name="Shape 110"/>
                <p:cNvSpPr/>
                <p:nvPr/>
              </p:nvSpPr>
              <p:spPr>
                <a:xfrm>
                  <a:off y="2385921" x="1672683"/>
                  <a:ext cy="2108100" cx="1739700"/>
                </a:xfrm>
                <a:prstGeom prst="roundRect">
                  <a:avLst>
                    <a:gd fmla="val 4167" name="adj"/>
                  </a:avLst>
                </a:prstGeom>
                <a:solidFill>
                  <a:srgbClr val="9EB9E1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  <p:sp>
              <p:nvSpPr>
                <p:cNvPr id="111" name="Shape 111"/>
                <p:cNvSpPr/>
                <p:nvPr/>
              </p:nvSpPr>
              <p:spPr>
                <a:xfrm>
                  <a:off y="2456191" x="1745166"/>
                  <a:ext cy="702600" cx="159449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F7F7F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Modem</a:t>
                  </a:r>
                </a:p>
              </p:txBody>
            </p:sp>
            <p:sp>
              <p:nvSpPr>
                <p:cNvPr id="112" name="Shape 112"/>
                <p:cNvSpPr/>
                <p:nvPr/>
              </p:nvSpPr>
              <p:spPr>
                <a:xfrm>
                  <a:off y="3229158" x="1745166"/>
                  <a:ext cy="492000" cx="159449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7F7F7F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GPS</a:t>
                  </a:r>
                </a:p>
              </p:txBody>
            </p:sp>
            <p:sp>
              <p:nvSpPr>
                <p:cNvPr id="113" name="Shape 113"/>
                <p:cNvSpPr/>
                <p:nvPr/>
              </p:nvSpPr>
              <p:spPr>
                <a:xfrm>
                  <a:off y="3791317" x="1745166"/>
                  <a:ext cy="632400" cx="72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42558C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DSP</a:t>
                  </a:r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>
                  <a:off y="3791317" x="2614960"/>
                  <a:ext cy="632400" cx="72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42558C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DSP</a:t>
                  </a:r>
                </a:p>
              </p:txBody>
            </p:sp>
          </p:grpSp>
          <p:grpSp>
            <p:nvGrpSpPr>
              <p:cNvPr id="115" name="Shape 115"/>
              <p:cNvGrpSpPr/>
              <p:nvPr/>
            </p:nvGrpSpPr>
            <p:grpSpPr>
              <a:xfrm>
                <a:off y="2385921" x="5659244"/>
                <a:ext cy="2108100" cx="1811999"/>
                <a:chOff y="2385921" x="5659244"/>
                <a:chExt cy="2108100" cx="1811999"/>
              </a:xfrm>
            </p:grpSpPr>
            <p:sp>
              <p:nvSpPr>
                <p:cNvPr id="116" name="Shape 116"/>
                <p:cNvSpPr/>
                <p:nvPr/>
              </p:nvSpPr>
              <p:spPr>
                <a:xfrm>
                  <a:off y="2385921" x="5659244"/>
                  <a:ext cy="2108100" cx="1811999"/>
                </a:xfrm>
                <a:prstGeom prst="roundRect">
                  <a:avLst>
                    <a:gd fmla="val 2691" name="adj"/>
                  </a:avLst>
                </a:prstGeom>
                <a:solidFill>
                  <a:srgbClr val="A0BAE1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y="2456191" x="5731726"/>
                  <a:ext cy="492000" cx="16671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2D050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GPU</a:t>
                  </a:r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y="3018349" x="5731726"/>
                  <a:ext cy="702600" cx="16671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6F95D2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A/V Hardware Accelerators</a:t>
                  </a:r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y="3791317" x="5731726"/>
                  <a:ext cy="632400" cx="724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42558C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DSP</a:t>
                  </a:r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y="3791317" x="6529039"/>
                  <a:ext cy="632400" cx="86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EB9E1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Multi-media</a:t>
                  </a:r>
                </a:p>
              </p:txBody>
            </p:sp>
          </p:grpSp>
          <p:grpSp>
            <p:nvGrpSpPr>
              <p:cNvPr id="121" name="Shape 121"/>
              <p:cNvGrpSpPr/>
              <p:nvPr/>
            </p:nvGrpSpPr>
            <p:grpSpPr>
              <a:xfrm>
                <a:off y="2385921" x="3557239"/>
                <a:ext cy="2108100" cx="1956900"/>
                <a:chOff y="2385921" x="3557239"/>
                <a:chExt cy="2108100" cx="1956900"/>
              </a:xfrm>
            </p:grpSpPr>
            <p:sp>
              <p:nvSpPr>
                <p:cNvPr id="122" name="Shape 122"/>
                <p:cNvSpPr/>
                <p:nvPr/>
              </p:nvSpPr>
              <p:spPr>
                <a:xfrm>
                  <a:off y="2385921" x="3557239"/>
                  <a:ext cy="2108100" cx="1956900"/>
                </a:xfrm>
                <a:prstGeom prst="roundRect">
                  <a:avLst>
                    <a:gd fmla="val 3175" name="adj"/>
                  </a:avLst>
                </a:prstGeom>
                <a:solidFill>
                  <a:srgbClr val="A0BAE1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/>
              </p:txBody>
            </p:sp>
            <p:sp>
              <p:nvSpPr>
                <p:cNvPr id="123" name="Shape 123"/>
                <p:cNvSpPr/>
                <p:nvPr/>
              </p:nvSpPr>
              <p:spPr>
                <a:xfrm>
                  <a:off y="2456191" x="4572000"/>
                  <a:ext cy="913500" cx="869700"/>
                </a:xfrm>
                <a:prstGeom prst="roundRect">
                  <a:avLst>
                    <a:gd fmla="val 595" name="adj"/>
                  </a:avLst>
                </a:prstGeom>
                <a:solidFill>
                  <a:srgbClr val="595959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CPU</a:t>
                  </a:r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>
                  <a:off y="3369698" x="3629721"/>
                  <a:ext cy="562199" cx="8697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A5A5A5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dk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L1 Cache</a:t>
                  </a: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y="4002126" x="3629721"/>
                  <a:ext cy="421499" cx="1811999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5A5A5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dk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L2</a:t>
                  </a: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 </a:t>
                  </a:r>
                  <a:r>
                    <a:rPr strike="noStrike" u="none" b="1" cap="none" baseline="0" sz="1800" lang="en" i="0">
                      <a:solidFill>
                        <a:schemeClr val="dk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Cache</a:t>
                  </a:r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>
                  <a:off y="2456191" x="3629721"/>
                  <a:ext cy="913500" cx="869700"/>
                </a:xfrm>
                <a:prstGeom prst="roundRect">
                  <a:avLst>
                    <a:gd fmla="val 4167" name="adj"/>
                  </a:avLst>
                </a:prstGeom>
                <a:solidFill>
                  <a:srgbClr val="595959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t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CPU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y="3369698" x="4572000"/>
                  <a:ext cy="562199" cx="869700"/>
                </a:xfrm>
                <a:prstGeom prst="roundRect">
                  <a:avLst>
                    <a:gd fmla="val 595" name="adj"/>
                  </a:avLst>
                </a:prstGeom>
                <a:solidFill>
                  <a:srgbClr val="A5A5A5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800" lang="en" i="0">
                      <a:solidFill>
                        <a:schemeClr val="dk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L1 Cache</a:t>
                  </a:r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y="2948078" x="4716966"/>
                  <a:ext cy="421499" cx="724800"/>
                </a:xfrm>
                <a:prstGeom prst="rect">
                  <a:avLst/>
                </a:prstGeom>
                <a:solidFill>
                  <a:srgbClr val="234271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6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Vector</a:t>
                  </a:r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y="2948078" x="3774687"/>
                  <a:ext cy="421499" cx="724800"/>
                </a:xfrm>
                <a:prstGeom prst="rect">
                  <a:avLst/>
                </a:prstGeom>
                <a:solidFill>
                  <a:srgbClr val="234271"/>
                </a:solidFill>
                <a:ln w="28575" cap="flat">
                  <a:solidFill>
                    <a:srgbClr val="465684"/>
                  </a:solidFill>
                  <a:prstDash val="solid"/>
                  <a:round/>
                  <a:headEnd w="med" len="med" type="none"/>
                  <a:tailEnd w="med" len="med" type="none"/>
                </a:ln>
              </p:spPr>
              <p:txBody>
                <a:bodyPr bIns="45700" rIns="91425" lIns="91425" tIns="45700" anchor="ctr" anchorCtr="0">
                  <a:noAutofit/>
                </a:bodyPr>
                <a:lstStyle/>
                <a:p>
                  <a:pPr algn="ctr" rtl="0" lvl="0" marR="0" indent="0" marL="0">
                    <a:spcBef>
                      <a:spcPts val="0"/>
                    </a:spcBef>
                    <a:buSzPct val="25000"/>
                    <a:buNone/>
                  </a:pPr>
                  <a:r>
                    <a:rPr strike="noStrike" u="none" b="1" cap="none" baseline="0" sz="1600" lang="en" i="0">
                      <a:solidFill>
                        <a:schemeClr val="lt1"/>
                      </a:solidFill>
                      <a:latin typeface="PT Sans Narrow"/>
                      <a:ea typeface="PT Sans Narrow"/>
                      <a:cs typeface="PT Sans Narrow"/>
                      <a:sym typeface="PT Sans Narrow"/>
                    </a:rPr>
                    <a:t>Vector</a:t>
                  </a:r>
                </a:p>
              </p:txBody>
            </p:sp>
          </p:grpSp>
        </p:grpSp>
      </p:grpSp>
      <p:grpSp>
        <p:nvGrpSpPr>
          <p:cNvPr id="130" name="Shape 130"/>
          <p:cNvGrpSpPr/>
          <p:nvPr/>
        </p:nvGrpSpPr>
        <p:grpSpPr>
          <a:xfrm>
            <a:off y="2858348" x="4934960"/>
            <a:ext cy="3446099" cx="3751756"/>
            <a:chOff y="3169723" x="4934960"/>
            <a:chExt cy="3446099" cx="3751756"/>
          </a:xfrm>
        </p:grpSpPr>
        <p:sp>
          <p:nvSpPr>
            <p:cNvPr id="131" name="Shape 131"/>
            <p:cNvSpPr txBox="1"/>
            <p:nvPr/>
          </p:nvSpPr>
          <p:spPr>
            <a:xfrm>
              <a:off y="6188323" x="5426317"/>
              <a:ext cy="427499" cx="3260399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lnSpc>
                  <a:spcPct val="80000"/>
                </a:lnSpc>
                <a:spcBef>
                  <a:spcPts val="0"/>
                </a:spcBef>
                <a:buClr>
                  <a:srgbClr val="008000"/>
                </a:buClr>
                <a:buSzPct val="25000"/>
                <a:buFont typeface="PT Sans Narrow"/>
                <a:buNone/>
              </a:pPr>
              <a:r>
                <a:rPr strike="noStrike" u="none" b="1" cap="none" baseline="0" sz="2150" lang="en" i="0">
                  <a:solidFill>
                    <a:srgbClr val="008000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7 different parallelism models</a:t>
              </a:r>
            </a:p>
          </p:txBody>
        </p:sp>
        <p:cxnSp>
          <p:nvCxnSpPr>
            <p:cNvPr id="132" name="Shape 132"/>
            <p:cNvCxnSpPr/>
            <p:nvPr/>
          </p:nvCxnSpPr>
          <p:spPr>
            <a:xfrm rot="10800000">
              <a:off y="4609723" x="5987659"/>
              <a:ext cy="1578599" cx="1068899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33" name="Shape 133"/>
            <p:cNvCxnSpPr/>
            <p:nvPr/>
          </p:nvCxnSpPr>
          <p:spPr>
            <a:xfrm rot="10800000">
              <a:off y="4609723" x="6830059"/>
              <a:ext cy="1578599" cx="226499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34" name="Shape 134"/>
            <p:cNvCxnSpPr/>
            <p:nvPr/>
          </p:nvCxnSpPr>
          <p:spPr>
            <a:xfrm rot="10800000">
              <a:off y="3940122" x="6443960"/>
              <a:ext cy="2248200" cx="612599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35" name="Shape 135"/>
            <p:cNvCxnSpPr/>
            <p:nvPr/>
          </p:nvCxnSpPr>
          <p:spPr>
            <a:xfrm rot="10800000">
              <a:off y="3203022" x="6443960"/>
              <a:ext cy="2985300" cx="612599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36" name="Shape 136"/>
            <p:cNvCxnSpPr/>
            <p:nvPr/>
          </p:nvCxnSpPr>
          <p:spPr>
            <a:xfrm rot="10800000">
              <a:off y="3605022" x="4934960"/>
              <a:ext cy="2583300" cx="2121599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37" name="Shape 137"/>
            <p:cNvCxnSpPr/>
            <p:nvPr/>
          </p:nvCxnSpPr>
          <p:spPr>
            <a:xfrm rot="10800000">
              <a:off y="3169723" x="5356160"/>
              <a:ext cy="3018599" cx="1700399"/>
            </a:xfrm>
            <a:prstGeom prst="straightConnector1">
              <a:avLst/>
            </a:prstGeom>
            <a:noFill/>
            <a:ln w="38100" cap="flat">
              <a:solidFill>
                <a:srgbClr val="0080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grpSp>
        <p:nvGrpSpPr>
          <p:cNvPr id="138" name="Shape 138"/>
          <p:cNvGrpSpPr/>
          <p:nvPr/>
        </p:nvGrpSpPr>
        <p:grpSpPr>
          <a:xfrm>
            <a:off y="1533340" x="268308"/>
            <a:ext cy="2463801" cx="6140545"/>
            <a:chOff y="1844715" x="268308"/>
            <a:chExt cy="2463801" cx="6140545"/>
          </a:xfrm>
        </p:grpSpPr>
        <p:sp>
          <p:nvSpPr>
            <p:cNvPr id="139" name="Shape 139"/>
            <p:cNvSpPr txBox="1"/>
            <p:nvPr/>
          </p:nvSpPr>
          <p:spPr>
            <a:xfrm>
              <a:off y="1844715" x="268308"/>
              <a:ext cy="432599" cx="3333299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lnSpc>
                  <a:spcPct val="80000"/>
                </a:lnSpc>
                <a:spcBef>
                  <a:spcPts val="0"/>
                </a:spcBef>
                <a:buClr>
                  <a:schemeClr val="accent3"/>
                </a:buClr>
                <a:buSzPct val="25000"/>
                <a:buFont typeface="PT Sans Narrow"/>
                <a:buNone/>
              </a:pPr>
              <a:r>
                <a:rPr strike="noStrike" u="none" b="1" cap="none" baseline="0" sz="2150" lang="en" i="0">
                  <a:solidFill>
                    <a:srgbClr val="FF9900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Incompatible memory systems</a:t>
              </a:r>
            </a:p>
          </p:txBody>
        </p:sp>
        <p:cxnSp>
          <p:nvCxnSpPr>
            <p:cNvPr id="140" name="Shape 140"/>
            <p:cNvCxnSpPr/>
            <p:nvPr/>
          </p:nvCxnSpPr>
          <p:spPr>
            <a:xfrm>
              <a:off y="2277216" x="1934953"/>
              <a:ext cy="1729800" cx="1034999"/>
            </a:xfrm>
            <a:prstGeom prst="straightConnector1">
              <a:avLst/>
            </a:prstGeom>
            <a:noFill/>
            <a:ln w="38100" cap="flat">
              <a:solidFill>
                <a:srgbClr val="FF99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y="2277216" x="1934953"/>
              <a:ext cy="1595699" cx="1666499"/>
            </a:xfrm>
            <a:prstGeom prst="straightConnector1">
              <a:avLst/>
            </a:prstGeom>
            <a:noFill/>
            <a:ln w="38100" cap="flat">
              <a:solidFill>
                <a:srgbClr val="FF99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y="2277216" x="1934953"/>
              <a:ext cy="2031300" cx="4473899"/>
            </a:xfrm>
            <a:prstGeom prst="straightConnector1">
              <a:avLst/>
            </a:prstGeom>
            <a:noFill/>
            <a:ln w="38100" cap="flat">
              <a:solidFill>
                <a:srgbClr val="FF99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y="2277216" x="1934953"/>
              <a:ext cy="1327800" cx="3701999"/>
            </a:xfrm>
            <a:prstGeom prst="straightConnector1">
              <a:avLst/>
            </a:prstGeom>
            <a:noFill/>
            <a:ln w="38100" cap="flat">
              <a:solidFill>
                <a:srgbClr val="FF99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y="2277216" x="1934953"/>
              <a:ext cy="691499" cx="3701999"/>
            </a:xfrm>
            <a:prstGeom prst="straightConnector1">
              <a:avLst/>
            </a:prstGeom>
            <a:noFill/>
            <a:ln w="38100" cap="flat">
              <a:solidFill>
                <a:srgbClr val="FF9900"/>
              </a:solidFill>
              <a:prstDash val="solid"/>
              <a:round/>
              <a:headEnd w="med" len="med" type="none"/>
              <a:tailEnd w="lg" len="lg" type="stealth"/>
            </a:ln>
          </p:spPr>
        </p:cxnSp>
      </p:grpSp>
      <p:grpSp>
        <p:nvGrpSpPr>
          <p:cNvPr id="145" name="Shape 145"/>
          <p:cNvGrpSpPr/>
          <p:nvPr/>
        </p:nvGrpSpPr>
        <p:grpSpPr>
          <a:xfrm>
            <a:off y="1510155" x="4935182"/>
            <a:ext cy="2185317" cx="3955458"/>
            <a:chOff y="1821530" x="4935182"/>
            <a:chExt cy="2185317" cx="3955458"/>
          </a:xfrm>
        </p:grpSpPr>
        <p:cxnSp>
          <p:nvCxnSpPr>
            <p:cNvPr id="146" name="Shape 146"/>
            <p:cNvCxnSpPr/>
            <p:nvPr/>
          </p:nvCxnSpPr>
          <p:spPr>
            <a:xfrm flipH="1">
              <a:off y="2225748" x="6443882"/>
              <a:ext cy="508499" cx="926999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7" name="Shape 147"/>
            <p:cNvCxnSpPr/>
            <p:nvPr/>
          </p:nvCxnSpPr>
          <p:spPr>
            <a:xfrm flipH="1">
              <a:off y="2225748" x="6443882"/>
              <a:ext cy="1044300" cx="926999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8" name="Shape 148"/>
            <p:cNvCxnSpPr/>
            <p:nvPr/>
          </p:nvCxnSpPr>
          <p:spPr>
            <a:xfrm flipH="1">
              <a:off y="2225748" x="6829982"/>
              <a:ext cy="1781099" cx="540899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49" name="Shape 149"/>
            <p:cNvCxnSpPr/>
            <p:nvPr/>
          </p:nvCxnSpPr>
          <p:spPr>
            <a:xfrm flipH="1">
              <a:off y="2225748" x="4935182"/>
              <a:ext cy="508499" cx="24357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50" name="Shape 150"/>
            <p:cNvCxnSpPr/>
            <p:nvPr/>
          </p:nvCxnSpPr>
          <p:spPr>
            <a:xfrm flipH="1">
              <a:off y="2225748" x="5005082"/>
              <a:ext cy="977400" cx="23658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cxnSp>
          <p:nvCxnSpPr>
            <p:cNvPr id="151" name="Shape 151"/>
            <p:cNvCxnSpPr/>
            <p:nvPr/>
          </p:nvCxnSpPr>
          <p:spPr>
            <a:xfrm flipH="1">
              <a:off y="2225748" x="5987882"/>
              <a:ext cy="1781099" cx="1382999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w="med" len="med" type="none"/>
              <a:tailEnd w="lg" len="lg" type="stealth"/>
            </a:ln>
          </p:spPr>
        </p:cxnSp>
        <p:sp>
          <p:nvSpPr>
            <p:cNvPr id="152" name="Shape 152"/>
            <p:cNvSpPr txBox="1"/>
            <p:nvPr/>
          </p:nvSpPr>
          <p:spPr>
            <a:xfrm>
              <a:off y="1821530" x="5740641"/>
              <a:ext cy="382499" cx="3149999"/>
            </a:xfrm>
            <a:prstGeom prst="rect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 algn="ctr" rtl="0" lvl="0" marR="0" indent="0" marL="0">
                <a:lnSpc>
                  <a:spcPct val="80000"/>
                </a:lnSpc>
                <a:spcBef>
                  <a:spcPts val="0"/>
                </a:spcBef>
                <a:buClr>
                  <a:srgbClr val="0000FF"/>
                </a:buClr>
                <a:buSzPct val="25000"/>
                <a:buFont typeface="PT Sans Narrow"/>
                <a:buNone/>
              </a:pPr>
              <a:r>
                <a:rPr strike="noStrike" u="none" b="1" cap="none" baseline="0" sz="2150" lang="en" i="0">
                  <a:solidFill>
                    <a:srgbClr val="0000FF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6 different hardware ISAs</a:t>
              </a:r>
            </a:p>
          </p:txBody>
        </p:sp>
      </p:grpSp>
      <p:sp>
        <p:nvSpPr>
          <p:cNvPr id="153" name="Shape 153"/>
          <p:cNvSpPr txBox="1"/>
          <p:nvPr>
            <p:ph idx="12" type="sldNum"/>
          </p:nvPr>
        </p:nvSpPr>
        <p:spPr>
          <a:xfrm>
            <a:off y="6356350" x="8543278"/>
            <a:ext cy="365099" cx="561899"/>
          </a:xfrm>
          <a:prstGeom prst="rect">
            <a:avLst/>
          </a:prstGeom>
          <a:noFill/>
          <a:ln>
            <a:noFill/>
          </a:ln>
        </p:spPr>
        <p:txBody>
          <a:bodyPr bIns="45700" rIns="45700" lIns="27425" tIns="45700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6102650" x="0"/>
            <a:ext cy="557700" cx="8622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400"/>
              </a:spcBef>
              <a:buNone/>
            </a:pPr>
            <a:r>
              <a:rPr b="1" sz="2200" lang="en">
                <a:solidFill>
                  <a:srgbClr val="4A86E8"/>
                </a:solidFill>
              </a:rPr>
              <a:t>Need easier programmability!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Backup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sz="4000" lang="en"/>
              <a:t>Related Work: OpenCL (cont’)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400" lang="en"/>
              <a:t>OpenCL vs. OpenMP</a:t>
            </a:r>
            <a:r>
              <a:rPr sz="2400" lang="en"/>
              <a:t> for multi-core CPUs [1]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Picked three OpenCL’s </a:t>
            </a:r>
            <a:r>
              <a:rPr sz="2000" lang="en" i="1"/>
              <a:t>worse performing apps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After</a:t>
            </a:r>
            <a:r>
              <a:rPr sz="2000" lang="en" i="1"/>
              <a:t> tuning</a:t>
            </a:r>
            <a:r>
              <a:rPr sz="2000" lang="en"/>
              <a:t> the apps -&gt; OpenCL outperformed or similar to OpenMP in 80% test cases</a:t>
            </a:r>
          </a:p>
          <a:p>
            <a:r>
              <a:t/>
            </a:r>
          </a:p>
          <a:p>
            <a:pPr rtl="0" lvl="0" indent="-3810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400" lang="en"/>
              <a:t>OpenCL performance portability</a:t>
            </a:r>
            <a:r>
              <a:rPr sz="2400" lang="en"/>
              <a:t> [2, 3]</a:t>
            </a:r>
          </a:p>
          <a:p>
            <a:pPr rtl="0" lvl="1" indent="-381000" marL="914400">
              <a:buClr>
                <a:schemeClr val="accent1"/>
              </a:buClr>
              <a:buSzPct val="120000"/>
              <a:buFont typeface="Arial"/>
              <a:buChar char="○"/>
            </a:pPr>
            <a:r>
              <a:rPr sz="2000" lang="en"/>
              <a:t>[2] </a:t>
            </a:r>
            <a:r>
              <a:rPr sz="2000" lang="en" i="1"/>
              <a:t>&lt;12% performance loss</a:t>
            </a:r>
            <a:r>
              <a:rPr sz="2000" lang="en"/>
              <a:t> across platforms (Intel Xeon Phi, NVIDIA K20C and AMD 7970 GPU)</a:t>
            </a:r>
          </a:p>
          <a:p>
            <a:pPr rtl="0" lvl="1" indent="-3556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000" lang="en"/>
              <a:t>[3] OpenCL is more optimized for GPUs than for CPUs</a:t>
            </a:r>
          </a:p>
          <a:p>
            <a:r>
              <a:t/>
            </a:r>
          </a:p>
        </p:txBody>
      </p:sp>
      <p:sp>
        <p:nvSpPr>
          <p:cNvPr id="340" name="Shape 340"/>
          <p:cNvSpPr txBox="1"/>
          <p:nvPr/>
        </p:nvSpPr>
        <p:spPr>
          <a:xfrm>
            <a:off y="5867700" x="100300"/>
            <a:ext cy="990299" cx="9079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-209550" marL="320040">
              <a:buNone/>
            </a:pPr>
            <a:r>
              <a:rPr sz="1000" lang="en">
                <a:solidFill>
                  <a:schemeClr val="dk1"/>
                </a:solidFill>
              </a:rPr>
              <a:t>[1] J. Shen, J. Fang, H. Sips, and A. L. Varbanescu. Performance gaps between openmp and opencl for multi-core cpus. In Parallel Processing Workshops (ICPPW), 2012 41st International Conference on, pages 116–125. IEEE, 2012.</a:t>
            </a:r>
          </a:p>
          <a:p>
            <a:pPr rtl="0" lvl="0" indent="-209550" marL="320040">
              <a:buNone/>
            </a:pPr>
            <a:r>
              <a:rPr sz="1000" lang="en">
                <a:solidFill>
                  <a:schemeClr val="dk1"/>
                </a:solidFill>
              </a:rPr>
              <a:t>[2] R. Dolbeau, F. Bodin, and G. C. de Verdiere. One opencl to rule them all? In Multi-/Many-core Computing Systems (MuCoCoS), 2013 IEEE 6th International Workshop on, pages 1–6. IEEE, 2013.</a:t>
            </a:r>
          </a:p>
          <a:p>
            <a:pPr rtl="0" lvl="0" indent="-209550" marL="320040">
              <a:buNone/>
            </a:pPr>
            <a:r>
              <a:rPr sz="1000" lang="en">
                <a:solidFill>
                  <a:schemeClr val="dk1"/>
                </a:solidFill>
              </a:rPr>
              <a:t>[3] K. Komatsu, K. Sato, Y. Arai, K. Koyama, H. Takizawa, and H. Kobayashi. Evaluating performance and portability of opencl programs. In The fifth international workshop on automatic performance tuning, 2010.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y="1600200" x="597725"/>
            <a:ext cy="5147699" cx="854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600" lang="en"/>
              <a:t>OpenMP</a:t>
            </a:r>
          </a:p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600" lang="en"/>
              <a:t>CUDA</a:t>
            </a:r>
          </a:p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600" lang="en"/>
              <a:t>OpenCL</a:t>
            </a:r>
          </a:p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●"/>
            </a:pPr>
            <a:r>
              <a:rPr b="1" sz="2600" lang="en"/>
              <a:t>RenderScript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400" lang="en"/>
              <a:t>Target at computationally intensive and data-parallel tasks 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400" lang="en"/>
              <a:t>Focus on: Portability and Development Efficiency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400" lang="en"/>
              <a:t>Scheduling at runtime: parallelize work across all available computing resources, such as CPUs, GPUs, and DSPs</a:t>
            </a:r>
          </a:p>
          <a:p>
            <a:pPr rtl="0" lvl="1" indent="-381000" marL="914400">
              <a:buClr>
                <a:schemeClr val="accent1"/>
              </a:buClr>
              <a:buSzPct val="100000"/>
              <a:buFont typeface="Arial"/>
              <a:buChar char="○"/>
            </a:pPr>
            <a:r>
              <a:rPr sz="2400" lang="en"/>
              <a:t>Mobile centrics</a:t>
            </a:r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y="228600" x="0"/>
            <a:ext cy="990299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Today’s Solutions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612647"/>
            <a:ext cy="4496100" cx="815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Requirements</a:t>
            </a:r>
          </a:p>
          <a:p>
            <a:pPr rtl="0" lvl="1" indent="-317500" marL="914400">
              <a:buClr>
                <a:schemeClr val="accent1"/>
              </a:buClr>
              <a:buSzPct val="48275"/>
              <a:buFont typeface="Arial"/>
              <a:buChar char="⬜"/>
            </a:pPr>
            <a:r>
              <a:rPr lang="en"/>
              <a:t>Power is as important as performance on mobile</a:t>
            </a:r>
          </a:p>
          <a:p>
            <a:pPr rtl="0" lvl="1" indent="-317500" marL="914400">
              <a:buClr>
                <a:schemeClr val="accent1"/>
              </a:buClr>
              <a:buSzPct val="48275"/>
              <a:buFont typeface="Arial"/>
              <a:buChar char="⬜"/>
            </a:pPr>
            <a:r>
              <a:rPr lang="en"/>
              <a:t>Ease of development and deployment</a:t>
            </a:r>
          </a:p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Users</a:t>
            </a:r>
          </a:p>
          <a:p>
            <a:pPr rtl="0" lvl="1" indent="-317500" marL="914400">
              <a:buClr>
                <a:schemeClr val="accent1"/>
              </a:buClr>
              <a:buSzPct val="48275"/>
              <a:buFont typeface="Arial"/>
              <a:buChar char="⬜"/>
            </a:pPr>
            <a:r>
              <a:rPr lang="en"/>
              <a:t>Might use compute intensive applications without knowing it</a:t>
            </a:r>
          </a:p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Distribution</a:t>
            </a:r>
          </a:p>
          <a:p>
            <a:pPr rtl="0" lvl="1" indent="-317500" marL="914400">
              <a:buClr>
                <a:schemeClr val="accent1"/>
              </a:buClr>
              <a:buSzPct val="48275"/>
              <a:buFont typeface="Arial"/>
              <a:buChar char="⬜"/>
            </a:pPr>
            <a:r>
              <a:rPr lang="en"/>
              <a:t>Cannot depend on non-native libraries</a:t>
            </a:r>
          </a:p>
          <a:p>
            <a:pPr lvl="1" indent="-317500" marL="914400">
              <a:buClr>
                <a:schemeClr val="accent1"/>
              </a:buClr>
              <a:buSzPct val="48275"/>
              <a:buFont typeface="Arial"/>
              <a:buChar char="⬜"/>
            </a:pPr>
            <a:r>
              <a:rPr lang="en"/>
              <a:t>No concept of package dependencies</a:t>
            </a: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y="381000" x="0"/>
            <a:ext cy="990299" cx="9144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Mobile vs. Desktop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y="1589575" x="393225"/>
            <a:ext cy="4572000" cx="4309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◻"/>
            </a:pPr>
            <a:r>
              <a:rPr sz="2600" lang="en"/>
              <a:t>Practically every desktop is x86 machine with either an Intel, ATI, or NVIDIA GPU</a:t>
            </a:r>
          </a:p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◻"/>
            </a:pPr>
            <a:r>
              <a:rPr sz="2600" lang="en"/>
              <a:t>Homogenous hardware</a:t>
            </a:r>
          </a:p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◻"/>
            </a:pPr>
            <a:r>
              <a:rPr sz="2600" lang="en"/>
              <a:t>Heterogeneous software</a:t>
            </a:r>
          </a:p>
          <a:p>
            <a:pPr rtl="0" lvl="0" indent="-393700" marL="457200">
              <a:buClr>
                <a:schemeClr val="accent2"/>
              </a:buClr>
              <a:buSzPct val="100000"/>
              <a:buFont typeface="Arial"/>
              <a:buChar char="◻"/>
            </a:pPr>
            <a:r>
              <a:rPr sz="2600" lang="en"/>
              <a:t>Thousands of programming languages</a:t>
            </a:r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y="228600" x="609600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Desktop Heterogeneity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89574" x="4844900"/>
            <a:ext cy="886999" cx="764550"/>
          </a:xfrm>
          <a:prstGeom prst="rect">
            <a:avLst/>
          </a:prstGeom>
        </p:spPr>
      </p:pic>
      <p:pic>
        <p:nvPicPr>
          <p:cNvPr id="174" name="Shape 1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19613" x="7400981"/>
            <a:ext cy="886999" cx="944842"/>
          </a:xfrm>
          <a:prstGeom prst="rect">
            <a:avLst/>
          </a:prstGeom>
        </p:spPr>
      </p:pic>
      <p:pic>
        <p:nvPicPr>
          <p:cNvPr id="175" name="Shape 17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1589575" x="6049325"/>
            <a:ext cy="947075" cx="860999"/>
          </a:xfrm>
          <a:prstGeom prst="rect">
            <a:avLst/>
          </a:prstGeom>
        </p:spPr>
      </p:pic>
      <p:pic>
        <p:nvPicPr>
          <p:cNvPr id="176" name="Shape 17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2907325" x="4844900"/>
            <a:ext cy="990299" cx="1303557"/>
          </a:xfrm>
          <a:prstGeom prst="rect">
            <a:avLst/>
          </a:prstGeom>
        </p:spPr>
      </p:pic>
      <p:pic>
        <p:nvPicPr>
          <p:cNvPr id="177" name="Shape 17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907336" x="6229450"/>
            <a:ext cy="904238" cx="861000"/>
          </a:xfrm>
          <a:prstGeom prst="rect">
            <a:avLst/>
          </a:prstGeom>
        </p:spPr>
      </p:pic>
      <p:pic>
        <p:nvPicPr>
          <p:cNvPr id="178" name="Shape 17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2778275" x="7224275"/>
            <a:ext cy="1033299" cx="1538725"/>
          </a:xfrm>
          <a:prstGeom prst="rect">
            <a:avLst/>
          </a:prstGeom>
        </p:spPr>
      </p:pic>
      <p:pic>
        <p:nvPicPr>
          <p:cNvPr id="179" name="Shape 179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4328375" x="4844900"/>
            <a:ext cy="1090799" cx="147512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y="1589575" x="330325"/>
            <a:ext cy="4572000" cx="4326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Practically every mobile is running either IOS or Android</a:t>
            </a:r>
          </a:p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Heterogeneous hardware</a:t>
            </a:r>
          </a:p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Homogenous software</a:t>
            </a:r>
          </a:p>
          <a:p>
            <a:pPr rtl="0" lvl="0" indent="-317500" marL="457200">
              <a:buClr>
                <a:schemeClr val="accent2"/>
              </a:buClr>
              <a:buSzPct val="48275"/>
              <a:buFont typeface="Arial"/>
              <a:buChar char="◻"/>
            </a:pPr>
            <a:r>
              <a:rPr lang="en"/>
              <a:t>Few programming languages</a:t>
            </a:r>
          </a:p>
        </p:txBody>
      </p:sp>
      <p:sp>
        <p:nvSpPr>
          <p:cNvPr id="185" name="Shape 185"/>
          <p:cNvSpPr txBox="1"/>
          <p:nvPr>
            <p:ph type="title"/>
          </p:nvPr>
        </p:nvSpPr>
        <p:spPr>
          <a:xfrm>
            <a:off y="228600" x="609600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Mobile Heterogeneity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907325" x="4844900"/>
            <a:ext cy="990299" cx="1303557"/>
          </a:xfrm>
          <a:prstGeom prst="rect">
            <a:avLst/>
          </a:prstGeom>
        </p:spPr>
      </p:pic>
      <p:pic>
        <p:nvPicPr>
          <p:cNvPr id="187" name="Shape 18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907336" x="6229450"/>
            <a:ext cy="904238" cx="861000"/>
          </a:xfrm>
          <a:prstGeom prst="rect">
            <a:avLst/>
          </a:prstGeom>
        </p:spPr>
      </p:pic>
      <p:pic>
        <p:nvPicPr>
          <p:cNvPr id="188" name="Shape 18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4328375" x="4844900"/>
            <a:ext cy="1090799" cx="1475125"/>
          </a:xfrm>
          <a:prstGeom prst="rect">
            <a:avLst/>
          </a:prstGeom>
        </p:spPr>
      </p:pic>
      <p:pic>
        <p:nvPicPr>
          <p:cNvPr id="189" name="Shape 18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1589575" x="4873075"/>
            <a:ext cy="1236226" cx="1275375"/>
          </a:xfrm>
          <a:prstGeom prst="rect">
            <a:avLst/>
          </a:prstGeom>
        </p:spPr>
      </p:pic>
      <p:pic>
        <p:nvPicPr>
          <p:cNvPr id="190" name="Shape 190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1688675" x="6364400"/>
            <a:ext cy="748875" cx="2269825"/>
          </a:xfrm>
          <a:prstGeom prst="rect">
            <a:avLst/>
          </a:prstGeom>
        </p:spPr>
      </p:pic>
      <p:pic>
        <p:nvPicPr>
          <p:cNvPr id="191" name="Shape 191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2706651" x="7332500"/>
            <a:ext cy="1104923" cx="1475124"/>
          </a:xfrm>
          <a:prstGeom prst="rect">
            <a:avLst/>
          </a:prstGeom>
        </p:spPr>
      </p:pic>
      <p:pic>
        <p:nvPicPr>
          <p:cNvPr id="192" name="Shape 192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4716300" x="6988950"/>
            <a:ext cy="1180549" cx="1774049"/>
          </a:xfrm>
          <a:prstGeom prst="rect">
            <a:avLst/>
          </a:prstGeom>
        </p:spPr>
      </p:pic>
      <p:pic>
        <p:nvPicPr>
          <p:cNvPr id="193" name="Shape 193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y="4032896" x="6364400"/>
            <a:ext cy="1046625" cx="13547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y="1600200" x="1371600"/>
            <a:ext cy="990299" cx="76199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RenderScript’s Approach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3400" lang="en"/>
              <a:t>RenderScript Offline Compilation</a:t>
            </a:r>
          </a:p>
        </p:txBody>
      </p:sp>
      <p:sp>
        <p:nvSpPr>
          <p:cNvPr id="204" name="Shape 204"/>
          <p:cNvSpPr/>
          <p:nvPr/>
        </p:nvSpPr>
        <p:spPr>
          <a:xfrm>
            <a:off y="3536575" x="442925"/>
            <a:ext cy="609606" cx="914382"/>
          </a:xfrm>
          <a:prstGeom prst="flowChartDocument">
            <a:avLst/>
          </a:prstGeom>
          <a:solidFill>
            <a:srgbClr val="D9D2E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1800" lang="en"/>
              <a:t>foo.rs</a:t>
            </a:r>
          </a:p>
        </p:txBody>
      </p:sp>
      <p:sp>
        <p:nvSpPr>
          <p:cNvPr id="205" name="Shape 205"/>
          <p:cNvSpPr/>
          <p:nvPr/>
        </p:nvSpPr>
        <p:spPr>
          <a:xfrm>
            <a:off y="3421375" x="1832875"/>
            <a:ext cy="840000" cx="14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1" sz="1800" lang="en"/>
              <a:t>Offline Compiler</a:t>
            </a:r>
          </a:p>
        </p:txBody>
      </p:sp>
      <p:cxnSp>
        <p:nvCxnSpPr>
          <p:cNvPr id="206" name="Shape 206"/>
          <p:cNvCxnSpPr>
            <a:stCxn id="204" idx="3"/>
            <a:endCxn id="205" idx="1"/>
          </p:cNvCxnSpPr>
          <p:nvPr/>
        </p:nvCxnSpPr>
        <p:spPr>
          <a:xfrm rot="10800000" flipH="1">
            <a:off y="3841375" x="1357307"/>
            <a:ext cy="3" cx="47556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7" name="Shape 207"/>
          <p:cNvSpPr/>
          <p:nvPr/>
        </p:nvSpPr>
        <p:spPr>
          <a:xfrm>
            <a:off y="1857925" x="4423116"/>
            <a:ext cy="924425" cx="1205334"/>
          </a:xfrm>
          <a:prstGeom prst="flowChartDocumen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foo.bc</a:t>
            </a:r>
          </a:p>
        </p:txBody>
      </p:sp>
      <p:sp>
        <p:nvSpPr>
          <p:cNvPr id="208" name="Shape 208"/>
          <p:cNvSpPr/>
          <p:nvPr/>
        </p:nvSpPr>
        <p:spPr>
          <a:xfrm>
            <a:off y="3245700" x="4232175"/>
            <a:ext cy="1191347" cx="1587222"/>
          </a:xfrm>
          <a:prstGeom prst="flowChartDocumen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ScriptC_foo.java</a:t>
            </a:r>
          </a:p>
        </p:txBody>
      </p:sp>
      <p:sp>
        <p:nvSpPr>
          <p:cNvPr id="209" name="Shape 209"/>
          <p:cNvSpPr/>
          <p:nvPr/>
        </p:nvSpPr>
        <p:spPr>
          <a:xfrm>
            <a:off y="5009500" x="4232175"/>
            <a:ext cy="1191347" cx="1587222"/>
          </a:xfrm>
          <a:prstGeom prst="flowChartDocumen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ScriptField_s.java</a:t>
            </a:r>
          </a:p>
        </p:txBody>
      </p:sp>
      <p:cxnSp>
        <p:nvCxnSpPr>
          <p:cNvPr id="210" name="Shape 210"/>
          <p:cNvCxnSpPr>
            <a:stCxn id="205" idx="3"/>
            <a:endCxn id="207" idx="1"/>
          </p:cNvCxnSpPr>
          <p:nvPr/>
        </p:nvCxnSpPr>
        <p:spPr>
          <a:xfrm rot="10800000" flipH="1">
            <a:off y="2320137" x="3253375"/>
            <a:ext cy="1521237" cx="1169741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1" name="Shape 211"/>
          <p:cNvCxnSpPr>
            <a:stCxn id="205" idx="3"/>
            <a:endCxn id="208" idx="1"/>
          </p:cNvCxnSpPr>
          <p:nvPr/>
        </p:nvCxnSpPr>
        <p:spPr>
          <a:xfrm rot="10800000" flipH="1">
            <a:off y="3841373" x="3253375"/>
            <a:ext cy="1" cx="97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2" name="Shape 212"/>
          <p:cNvCxnSpPr>
            <a:stCxn id="205" idx="3"/>
            <a:endCxn id="209" idx="1"/>
          </p:cNvCxnSpPr>
          <p:nvPr/>
        </p:nvCxnSpPr>
        <p:spPr>
          <a:xfrm>
            <a:off y="3841375" x="3253375"/>
            <a:ext cy="1763798" cx="978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13" name="Shape 213"/>
          <p:cNvSpPr txBox="1"/>
          <p:nvPr/>
        </p:nvSpPr>
        <p:spPr>
          <a:xfrm rot="5400000">
            <a:off y="4778274" x="4824450"/>
            <a:ext cy="324299" cx="97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000" lang="en"/>
              <a:t>...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1857925" x="3192275"/>
            <a:ext cy="259799" cx="1420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1800" lang="en"/>
              <a:t>LLVM Codegen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y="5345375" x="2346525"/>
            <a:ext cy="259799" cx="19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Java Wrapper Files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y="1827082" x="6057750"/>
            <a:ext cy="681299" cx="19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Bundled with final application file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y="4146182" x="6057750"/>
            <a:ext cy="681299" cx="19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Compiled with rest of application *.java files</a:t>
            </a:r>
          </a:p>
        </p:txBody>
      </p:sp>
      <p:cxnSp>
        <p:nvCxnSpPr>
          <p:cNvPr id="218" name="Shape 218"/>
          <p:cNvCxnSpPr/>
          <p:nvPr/>
        </p:nvCxnSpPr>
        <p:spPr>
          <a:xfrm>
            <a:off y="3257025" x="6079025"/>
            <a:ext cy="29325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9" name="Shape 219"/>
          <p:cNvCxnSpPr/>
          <p:nvPr/>
        </p:nvCxnSpPr>
        <p:spPr>
          <a:xfrm>
            <a:off y="1839087" x="6079025"/>
            <a:ext cy="9620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/>
        </p:nvSpPr>
        <p:spPr>
          <a:xfrm>
            <a:off y="1573225" x="945625"/>
            <a:ext cy="5132100" cx="2306400"/>
          </a:xfrm>
          <a:prstGeom prst="snip1Rect">
            <a:avLst>
              <a:gd fmla="val 16667" name="adj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25" name="Shape 225"/>
          <p:cNvSpPr txBox="1"/>
          <p:nvPr>
            <p:ph type="title"/>
          </p:nvPr>
        </p:nvSpPr>
        <p:spPr>
          <a:xfrm>
            <a:off y="228600" x="612647"/>
            <a:ext cy="990299" cx="8153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3400" lang="en"/>
              <a:t>RenderScript Online JIT Compiler Flow</a:t>
            </a:r>
          </a:p>
        </p:txBody>
      </p:sp>
      <p:sp>
        <p:nvSpPr>
          <p:cNvPr id="226" name="Shape 226"/>
          <p:cNvSpPr/>
          <p:nvPr/>
        </p:nvSpPr>
        <p:spPr>
          <a:xfrm>
            <a:off y="1676787" x="1413191"/>
            <a:ext cy="924425" cx="1205334"/>
          </a:xfrm>
          <a:prstGeom prst="flowChartDocument">
            <a:avLst/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foo.bc</a:t>
            </a:r>
          </a:p>
        </p:txBody>
      </p:sp>
      <p:sp>
        <p:nvSpPr>
          <p:cNvPr id="227" name="Shape 227"/>
          <p:cNvSpPr/>
          <p:nvPr/>
        </p:nvSpPr>
        <p:spPr>
          <a:xfrm>
            <a:off y="2683572" x="1222250"/>
            <a:ext cy="924425" cx="1495152"/>
          </a:xfrm>
          <a:prstGeom prst="flowChartDocumen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200" lang="en"/>
              <a:t>ScriptC_foo.java</a:t>
            </a:r>
          </a:p>
        </p:txBody>
      </p:sp>
      <p:sp>
        <p:nvSpPr>
          <p:cNvPr id="228" name="Shape 228"/>
          <p:cNvSpPr/>
          <p:nvPr/>
        </p:nvSpPr>
        <p:spPr>
          <a:xfrm>
            <a:off y="3990174" x="1222250"/>
            <a:ext cy="821123" cx="1495152"/>
          </a:xfrm>
          <a:prstGeom prst="flowChartDocumen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200" lang="en"/>
              <a:t>ScriptField_s.java</a:t>
            </a:r>
          </a:p>
        </p:txBody>
      </p:sp>
      <p:sp>
        <p:nvSpPr>
          <p:cNvPr id="229" name="Shape 229"/>
          <p:cNvSpPr txBox="1"/>
          <p:nvPr/>
        </p:nvSpPr>
        <p:spPr>
          <a:xfrm rot="5400000">
            <a:off y="3835137" x="1814525"/>
            <a:ext cy="324299" cx="97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000" lang="en"/>
              <a:t>...</a:t>
            </a:r>
          </a:p>
        </p:txBody>
      </p:sp>
      <p:sp>
        <p:nvSpPr>
          <p:cNvPr id="230" name="Shape 230"/>
          <p:cNvSpPr/>
          <p:nvPr/>
        </p:nvSpPr>
        <p:spPr>
          <a:xfrm>
            <a:off y="5193475" x="1222250"/>
            <a:ext cy="1129949" cx="1495152"/>
          </a:xfrm>
          <a:prstGeom prst="flowChartDocumen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1" name="Shape 231"/>
          <p:cNvSpPr/>
          <p:nvPr/>
        </p:nvSpPr>
        <p:spPr>
          <a:xfrm>
            <a:off y="5345875" x="1374650"/>
            <a:ext cy="1129949" cx="1495152"/>
          </a:xfrm>
          <a:prstGeom prst="flowChartDocumen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32" name="Shape 232"/>
          <p:cNvSpPr/>
          <p:nvPr/>
        </p:nvSpPr>
        <p:spPr>
          <a:xfrm>
            <a:off y="5498275" x="1527050"/>
            <a:ext cy="1129949" cx="1495152"/>
          </a:xfrm>
          <a:prstGeom prst="flowChartDocumen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 App Java Source Files</a:t>
            </a:r>
          </a:p>
        </p:txBody>
      </p:sp>
      <p:sp>
        <p:nvSpPr>
          <p:cNvPr id="233" name="Shape 233"/>
          <p:cNvSpPr/>
          <p:nvPr/>
        </p:nvSpPr>
        <p:spPr>
          <a:xfrm>
            <a:off y="1719000" x="4321175"/>
            <a:ext cy="840000" cx="14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Online JIT Compiler</a:t>
            </a:r>
          </a:p>
        </p:txBody>
      </p:sp>
      <p:cxnSp>
        <p:nvCxnSpPr>
          <p:cNvPr id="234" name="Shape 234"/>
          <p:cNvCxnSpPr>
            <a:stCxn id="226" idx="3"/>
            <a:endCxn id="233" idx="1"/>
          </p:cNvCxnSpPr>
          <p:nvPr/>
        </p:nvCxnSpPr>
        <p:spPr>
          <a:xfrm rot="10800000" flipH="1">
            <a:off y="2139000" x="2618525"/>
            <a:ext cy="0" cx="170264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5" name="Shape 235"/>
          <p:cNvSpPr/>
          <p:nvPr/>
        </p:nvSpPr>
        <p:spPr>
          <a:xfrm>
            <a:off y="3980725" x="4321175"/>
            <a:ext cy="840000" cx="142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Java VM JIT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y="5946932" x="3252025"/>
            <a:ext cy="681299" cx="19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Final Application File</a:t>
            </a:r>
          </a:p>
        </p:txBody>
      </p:sp>
      <p:cxnSp>
        <p:nvCxnSpPr>
          <p:cNvPr id="237" name="Shape 237"/>
          <p:cNvCxnSpPr>
            <a:stCxn id="227" idx="3"/>
            <a:endCxn id="235" idx="1"/>
          </p:cNvCxnSpPr>
          <p:nvPr/>
        </p:nvCxnSpPr>
        <p:spPr>
          <a:xfrm>
            <a:off y="3145785" x="2717402"/>
            <a:ext cy="1254939" cx="16037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8" name="Shape 238"/>
          <p:cNvCxnSpPr>
            <a:stCxn id="228" idx="3"/>
            <a:endCxn id="235" idx="1"/>
          </p:cNvCxnSpPr>
          <p:nvPr/>
        </p:nvCxnSpPr>
        <p:spPr>
          <a:xfrm rot="10800000" flipH="1">
            <a:off y="4400725" x="2717402"/>
            <a:ext cy="11" cx="16037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9" name="Shape 239"/>
          <p:cNvCxnSpPr>
            <a:stCxn id="232" idx="3"/>
            <a:endCxn id="235" idx="1"/>
          </p:cNvCxnSpPr>
          <p:nvPr/>
        </p:nvCxnSpPr>
        <p:spPr>
          <a:xfrm rot="10800000" flipH="1">
            <a:off y="4400725" x="3022202"/>
            <a:ext cy="1662524" cx="129897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240" name="Shape 24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29875" x="6943787"/>
            <a:ext cy="741692" cx="71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4029875" x="7923662"/>
            <a:ext cy="741692" cx="710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>
            <a:stCxn id="233" idx="3"/>
            <a:endCxn id="240" idx="1"/>
          </p:cNvCxnSpPr>
          <p:nvPr/>
        </p:nvCxnSpPr>
        <p:spPr>
          <a:xfrm>
            <a:off y="2139000" x="5741675"/>
            <a:ext cy="2261721" cx="12021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3" name="Shape 243"/>
          <p:cNvCxnSpPr>
            <a:stCxn id="235" idx="3"/>
            <a:endCxn id="240" idx="1"/>
          </p:cNvCxnSpPr>
          <p:nvPr/>
        </p:nvCxnSpPr>
        <p:spPr>
          <a:xfrm rot="10800000" flipH="1">
            <a:off y="4400721" x="5741675"/>
            <a:ext cy="3" cx="120211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4" name="Shape 244"/>
          <p:cNvCxnSpPr>
            <a:stCxn id="233" idx="3"/>
          </p:cNvCxnSpPr>
          <p:nvPr/>
        </p:nvCxnSpPr>
        <p:spPr>
          <a:xfrm rot="10800000" flipH="1">
            <a:off y="1756500" x="5741675"/>
            <a:ext cy="382499" cx="162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triangle"/>
          </a:ln>
        </p:spPr>
      </p:cxnSp>
      <p:cxnSp>
        <p:nvCxnSpPr>
          <p:cNvPr id="245" name="Shape 245"/>
          <p:cNvCxnSpPr>
            <a:stCxn id="233" idx="3"/>
          </p:cNvCxnSpPr>
          <p:nvPr/>
        </p:nvCxnSpPr>
        <p:spPr>
          <a:xfrm>
            <a:off y="2139000" x="5741675"/>
            <a:ext cy="14700" cx="1589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triangle"/>
          </a:ln>
        </p:spPr>
      </p:cxnSp>
      <p:cxnSp>
        <p:nvCxnSpPr>
          <p:cNvPr id="246" name="Shape 246"/>
          <p:cNvCxnSpPr/>
          <p:nvPr/>
        </p:nvCxnSpPr>
        <p:spPr>
          <a:xfrm>
            <a:off y="2153625" x="5802750"/>
            <a:ext cy="381899" cx="1559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triangle"/>
          </a:ln>
        </p:spPr>
      </p:cxnSp>
      <p:pic>
        <p:nvPicPr>
          <p:cNvPr id="247" name="Shape 24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658937" x="7238425"/>
            <a:ext cy="960120" cx="866775"/>
          </a:xfrm>
          <a:prstGeom prst="rect">
            <a:avLst/>
          </a:prstGeom>
        </p:spPr>
      </p:pic>
      <p:pic>
        <p:nvPicPr>
          <p:cNvPr id="248" name="Shape 24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683575" x="7316700"/>
            <a:ext cy="658572" cx="710225"/>
          </a:xfrm>
          <a:prstGeom prst="rect">
            <a:avLst/>
          </a:prstGeom>
        </p:spPr>
      </p:pic>
      <p:cxnSp>
        <p:nvCxnSpPr>
          <p:cNvPr id="249" name="Shape 249"/>
          <p:cNvCxnSpPr>
            <a:endCxn id="248" idx="1"/>
          </p:cNvCxnSpPr>
          <p:nvPr/>
        </p:nvCxnSpPr>
        <p:spPr>
          <a:xfrm>
            <a:off y="2184261" x="5773499"/>
            <a:ext cy="828599" cx="154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triangle"/>
          </a:ln>
        </p:spPr>
      </p:cxnSp>
      <p:sp>
        <p:nvSpPr>
          <p:cNvPr id="250" name="Shape 250"/>
          <p:cNvSpPr txBox="1"/>
          <p:nvPr/>
        </p:nvSpPr>
        <p:spPr>
          <a:xfrm>
            <a:off y="4664582" x="6841837"/>
            <a:ext cy="681299" cx="19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ARM Cores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y="3180720" x="6709700"/>
            <a:ext cy="681299" cx="192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b="1" sz="1800" lang="en"/>
              <a:t>Accelerators (GPUs, DSPs)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y="4128562" x="7606000"/>
            <a:ext cy="324299" cx="978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1800"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