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81" r:id="rId4"/>
    <p:sldId id="259" r:id="rId5"/>
    <p:sldId id="282" r:id="rId6"/>
    <p:sldId id="261" r:id="rId7"/>
    <p:sldId id="262" r:id="rId8"/>
    <p:sldId id="267" r:id="rId9"/>
    <p:sldId id="264" r:id="rId10"/>
    <p:sldId id="265" r:id="rId11"/>
    <p:sldId id="268" r:id="rId12"/>
    <p:sldId id="271" r:id="rId13"/>
    <p:sldId id="285" r:id="rId14"/>
    <p:sldId id="28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6" autoAdjust="0"/>
    <p:restoredTop sz="95940" autoAdjust="0"/>
  </p:normalViewPr>
  <p:slideViewPr>
    <p:cSldViewPr snapToGrid="0">
      <p:cViewPr>
        <p:scale>
          <a:sx n="77" d="100"/>
          <a:sy n="77" d="100"/>
        </p:scale>
        <p:origin x="-468" y="12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ata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svg"/><Relationship Id="rId1" Type="http://schemas.openxmlformats.org/officeDocument/2006/relationships/image" Target="../media/image6.png"/><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2" Type="http://schemas.openxmlformats.org/officeDocument/2006/relationships/image" Target="../media/image5.svg"/><Relationship Id="rId1" Type="http://schemas.openxmlformats.org/officeDocument/2006/relationships/image" Target="../media/image4.png"/></Relationships>
</file>

<file path=ppt/diagrams/_rels/drawing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svg"/><Relationship Id="rId1" Type="http://schemas.openxmlformats.org/officeDocument/2006/relationships/image" Target="../media/image6.png"/><Relationship Id="rId6" Type="http://schemas.openxmlformats.org/officeDocument/2006/relationships/image" Target="../media/image13.svg"/><Relationship Id="rId5"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accent5_2">
  <dgm:title val=""/>
  <dgm:desc val=""/>
  <dgm:catLst>
    <dgm:cat type="accent5" pri="15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a:alpha val="0"/>
      </a:schemeClr>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74551A-D670-4B45-A208-8209C69CF436}" type="doc">
      <dgm:prSet loTypeId="urn:microsoft.com/office/officeart/2018/2/layout/IconCircleList" loCatId="icon" qsTypeId="urn:microsoft.com/office/officeart/2005/8/quickstyle/simple1" qsCatId="simple" csTypeId="urn:microsoft.com/office/officeart/2018/5/colors/Iconchunking_neutralbg_accent5_2" csCatId="accent5" phldr="1"/>
      <dgm:spPr/>
      <dgm:t>
        <a:bodyPr/>
        <a:lstStyle/>
        <a:p>
          <a:endParaRPr lang="en-US"/>
        </a:p>
      </dgm:t>
    </dgm:pt>
    <dgm:pt modelId="{879BD95B-2A90-47B4-A46C-C46CC93917EA}">
      <dgm:prSet/>
      <dgm:spPr/>
      <dgm:t>
        <a:bodyPr/>
        <a:lstStyle/>
        <a:p>
          <a:r>
            <a:rPr lang="en-GB" b="1" i="1" dirty="0" err="1"/>
            <a:t>Chatbot</a:t>
          </a:r>
          <a:r>
            <a:rPr lang="en-GB" b="1" i="1" dirty="0"/>
            <a:t> is a response to be a response to customers and performs the same functions of human customer service, but it is technically and automatically, without the need for people and employees in this matter The response is through social media such as </a:t>
          </a:r>
          <a:r>
            <a:rPr lang="en-GB" b="1" i="1" dirty="0" err="1"/>
            <a:t>Whatsapp</a:t>
          </a:r>
          <a:r>
            <a:rPr lang="en-GB" b="1" i="1" dirty="0"/>
            <a:t>, </a:t>
          </a:r>
          <a:r>
            <a:rPr lang="en-GB" b="1" i="1" dirty="0" err="1"/>
            <a:t>Twitter,etc</a:t>
          </a:r>
          <a:r>
            <a:rPr lang="en-GB" b="1" i="1" dirty="0"/>
            <a:t>.</a:t>
          </a:r>
          <a:endParaRPr lang="en-US" b="1" i="1" dirty="0"/>
        </a:p>
      </dgm:t>
    </dgm:pt>
    <dgm:pt modelId="{3822E78A-E59E-41F7-8379-B5DB9CF5E435}" type="parTrans" cxnId="{31C83551-30A0-4FC5-B35C-EA3B7AEF5727}">
      <dgm:prSet/>
      <dgm:spPr/>
      <dgm:t>
        <a:bodyPr/>
        <a:lstStyle/>
        <a:p>
          <a:endParaRPr lang="en-US"/>
        </a:p>
      </dgm:t>
    </dgm:pt>
    <dgm:pt modelId="{C87A33A7-34E7-4879-8303-18493036A14F}" type="sibTrans" cxnId="{31C83551-30A0-4FC5-B35C-EA3B7AEF5727}">
      <dgm:prSet/>
      <dgm:spPr/>
      <dgm:t>
        <a:bodyPr/>
        <a:lstStyle/>
        <a:p>
          <a:endParaRPr lang="en-US"/>
        </a:p>
      </dgm:t>
    </dgm:pt>
    <dgm:pt modelId="{6E400881-D099-433A-BD48-3CE330AC862A}" type="pres">
      <dgm:prSet presAssocID="{0D74551A-D670-4B45-A208-8209C69CF436}" presName="root" presStyleCnt="0">
        <dgm:presLayoutVars>
          <dgm:dir/>
          <dgm:resizeHandles val="exact"/>
        </dgm:presLayoutVars>
      </dgm:prSet>
      <dgm:spPr/>
      <dgm:t>
        <a:bodyPr/>
        <a:lstStyle/>
        <a:p>
          <a:endParaRPr lang="en-US"/>
        </a:p>
      </dgm:t>
    </dgm:pt>
    <dgm:pt modelId="{D712D748-5C99-4FED-8B7D-B99AF266BADE}" type="pres">
      <dgm:prSet presAssocID="{0D74551A-D670-4B45-A208-8209C69CF436}" presName="container" presStyleCnt="0">
        <dgm:presLayoutVars>
          <dgm:dir/>
          <dgm:resizeHandles val="exact"/>
        </dgm:presLayoutVars>
      </dgm:prSet>
      <dgm:spPr/>
    </dgm:pt>
    <dgm:pt modelId="{417AF196-FC6E-47D8-AF97-83AAC35D554B}" type="pres">
      <dgm:prSet presAssocID="{879BD95B-2A90-47B4-A46C-C46CC93917EA}" presName="compNode" presStyleCnt="0"/>
      <dgm:spPr/>
    </dgm:pt>
    <dgm:pt modelId="{ED07909F-62F0-4BBE-9EF2-7239190AAB82}" type="pres">
      <dgm:prSet presAssocID="{879BD95B-2A90-47B4-A46C-C46CC93917EA}" presName="iconBgRect" presStyleLbl="bgShp" presStyleIdx="0" presStyleCnt="1"/>
      <dgm:spPr/>
    </dgm:pt>
    <dgm:pt modelId="{9339B566-4EF8-4EB7-8DAC-6521CA4D4E68}" type="pres">
      <dgm:prSet presAssocID="{879BD95B-2A90-47B4-A46C-C46CC93917EA}" presName="iconRect" presStyleLbl="node1" presStyleIdx="0" presStyleCnt="1"/>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a:noFill/>
        </a:ln>
      </dgm:spPr>
      <dgm:t>
        <a:bodyPr/>
        <a:lstStyle/>
        <a:p>
          <a:endParaRPr lang="en-US"/>
        </a:p>
      </dgm:t>
      <dgm:extLst>
        <a:ext uri="{E40237B7-FDA0-4F09-8148-C483321AD2D9}">
          <dgm14:cNvPr xmlns:dgm14="http://schemas.microsoft.com/office/drawing/2010/diagram" id="0" name="" descr="User Network"/>
        </a:ext>
      </dgm:extLst>
    </dgm:pt>
    <dgm:pt modelId="{EC9F4ECA-C6E0-4CE6-9D93-D262132C6A8E}" type="pres">
      <dgm:prSet presAssocID="{879BD95B-2A90-47B4-A46C-C46CC93917EA}" presName="spaceRect" presStyleCnt="0"/>
      <dgm:spPr/>
    </dgm:pt>
    <dgm:pt modelId="{BC4E2589-A08A-41BE-89EE-B7B166FA8D8D}" type="pres">
      <dgm:prSet presAssocID="{879BD95B-2A90-47B4-A46C-C46CC93917EA}" presName="textRect" presStyleLbl="revTx" presStyleIdx="0" presStyleCnt="1" custScaleX="184265" custLinFactNeighborX="38095" custLinFactNeighborY="7209">
        <dgm:presLayoutVars>
          <dgm:chMax val="1"/>
          <dgm:chPref val="1"/>
        </dgm:presLayoutVars>
      </dgm:prSet>
      <dgm:spPr/>
      <dgm:t>
        <a:bodyPr/>
        <a:lstStyle/>
        <a:p>
          <a:endParaRPr lang="en-US"/>
        </a:p>
      </dgm:t>
    </dgm:pt>
  </dgm:ptLst>
  <dgm:cxnLst>
    <dgm:cxn modelId="{31C83551-30A0-4FC5-B35C-EA3B7AEF5727}" srcId="{0D74551A-D670-4B45-A208-8209C69CF436}" destId="{879BD95B-2A90-47B4-A46C-C46CC93917EA}" srcOrd="0" destOrd="0" parTransId="{3822E78A-E59E-41F7-8379-B5DB9CF5E435}" sibTransId="{C87A33A7-34E7-4879-8303-18493036A14F}"/>
    <dgm:cxn modelId="{7ABB1AB9-0D48-4F5D-A738-204551B24CD3}" type="presOf" srcId="{879BD95B-2A90-47B4-A46C-C46CC93917EA}" destId="{BC4E2589-A08A-41BE-89EE-B7B166FA8D8D}" srcOrd="0" destOrd="0" presId="urn:microsoft.com/office/officeart/2018/2/layout/IconCircleList"/>
    <dgm:cxn modelId="{A25246BC-9AD3-4E61-B6D8-1EBCF39804EC}" type="presOf" srcId="{0D74551A-D670-4B45-A208-8209C69CF436}" destId="{6E400881-D099-433A-BD48-3CE330AC862A}" srcOrd="0" destOrd="0" presId="urn:microsoft.com/office/officeart/2018/2/layout/IconCircleList"/>
    <dgm:cxn modelId="{74F15B30-7B5E-489C-87DC-A3EA3BC8BE8D}" type="presParOf" srcId="{6E400881-D099-433A-BD48-3CE330AC862A}" destId="{D712D748-5C99-4FED-8B7D-B99AF266BADE}" srcOrd="0" destOrd="0" presId="urn:microsoft.com/office/officeart/2018/2/layout/IconCircleList"/>
    <dgm:cxn modelId="{B1764A78-D302-4DB5-A222-2DFF61DDF9AF}" type="presParOf" srcId="{D712D748-5C99-4FED-8B7D-B99AF266BADE}" destId="{417AF196-FC6E-47D8-AF97-83AAC35D554B}" srcOrd="0" destOrd="0" presId="urn:microsoft.com/office/officeart/2018/2/layout/IconCircleList"/>
    <dgm:cxn modelId="{744BD02B-2B22-4BE4-A1B6-5BC877D47166}" type="presParOf" srcId="{417AF196-FC6E-47D8-AF97-83AAC35D554B}" destId="{ED07909F-62F0-4BBE-9EF2-7239190AAB82}" srcOrd="0" destOrd="0" presId="urn:microsoft.com/office/officeart/2018/2/layout/IconCircleList"/>
    <dgm:cxn modelId="{2C7AD1B9-4CD4-4D07-9B21-1E3A14C1CB95}" type="presParOf" srcId="{417AF196-FC6E-47D8-AF97-83AAC35D554B}" destId="{9339B566-4EF8-4EB7-8DAC-6521CA4D4E68}" srcOrd="1" destOrd="0" presId="urn:microsoft.com/office/officeart/2018/2/layout/IconCircleList"/>
    <dgm:cxn modelId="{483915BF-D424-4880-A52B-0A05303699F3}" type="presParOf" srcId="{417AF196-FC6E-47D8-AF97-83AAC35D554B}" destId="{EC9F4ECA-C6E0-4CE6-9D93-D262132C6A8E}" srcOrd="2" destOrd="0" presId="urn:microsoft.com/office/officeart/2018/2/layout/IconCircleList"/>
    <dgm:cxn modelId="{7B12B98B-85F3-445C-85E1-A9F0E15DA0FF}" type="presParOf" srcId="{417AF196-FC6E-47D8-AF97-83AAC35D554B}" destId="{BC4E2589-A08A-41BE-89EE-B7B166FA8D8D}"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955DAE-E296-46E8-BABB-4344A9804B8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033F3EF-E896-484D-BD8B-26612D027634}">
      <dgm:prSet custT="1"/>
      <dgm:spPr/>
      <dgm:t>
        <a:bodyPr/>
        <a:lstStyle/>
        <a:p>
          <a:pPr>
            <a:lnSpc>
              <a:spcPct val="100000"/>
            </a:lnSpc>
          </a:pPr>
          <a:r>
            <a:rPr lang="en-GB" sz="1800" b="1" dirty="0"/>
            <a:t>Saudi Arabian Airlines (SAUDIA) has added an official ‘</a:t>
          </a:r>
          <a:r>
            <a:rPr lang="en-GB" sz="1800" b="1" dirty="0" err="1"/>
            <a:t>Whatsapp</a:t>
          </a:r>
          <a:r>
            <a:rPr lang="en-GB" sz="1800" b="1" dirty="0"/>
            <a:t>’ communication line whereby guests can text in their inquiries and requests.</a:t>
          </a:r>
          <a:endParaRPr lang="en-US" sz="1800" b="1" dirty="0"/>
        </a:p>
      </dgm:t>
    </dgm:pt>
    <dgm:pt modelId="{28989384-4A77-42BA-A053-3328A8810258}" type="parTrans" cxnId="{836FE114-C9A0-49F2-BC24-19EF598512EC}">
      <dgm:prSet/>
      <dgm:spPr/>
      <dgm:t>
        <a:bodyPr/>
        <a:lstStyle/>
        <a:p>
          <a:endParaRPr lang="en-US"/>
        </a:p>
      </dgm:t>
    </dgm:pt>
    <dgm:pt modelId="{3B7B891A-1FCA-41A0-9701-7156CF2C4915}" type="sibTrans" cxnId="{836FE114-C9A0-49F2-BC24-19EF598512EC}">
      <dgm:prSet/>
      <dgm:spPr/>
      <dgm:t>
        <a:bodyPr/>
        <a:lstStyle/>
        <a:p>
          <a:endParaRPr lang="en-US"/>
        </a:p>
      </dgm:t>
    </dgm:pt>
    <dgm:pt modelId="{F208FF9E-2116-40A9-89B0-2B69F2EAF9A5}">
      <dgm:prSet custT="1"/>
      <dgm:spPr/>
      <dgm:t>
        <a:bodyPr/>
        <a:lstStyle/>
        <a:p>
          <a:pPr>
            <a:lnSpc>
              <a:spcPct val="100000"/>
            </a:lnSpc>
          </a:pPr>
          <a:r>
            <a:rPr lang="en-US" sz="1800" b="1" dirty="0" smtClean="0"/>
            <a:t>Saudi Arabian Airlines (SAUDIA) has added an official ‘</a:t>
          </a:r>
          <a:r>
            <a:rPr lang="en-US" sz="1800" b="1" dirty="0" err="1" smtClean="0"/>
            <a:t>Whatsapp</a:t>
          </a:r>
          <a:r>
            <a:rPr lang="en-US" sz="1800" b="1" dirty="0" smtClean="0"/>
            <a:t>’ communication line whereby guests can text in their inquiries and requests.</a:t>
          </a:r>
          <a:endParaRPr lang="en-US" sz="1800" b="1" dirty="0"/>
        </a:p>
      </dgm:t>
    </dgm:pt>
    <dgm:pt modelId="{DE893BFC-78E7-4006-925A-F54F9C34962D}" type="parTrans" cxnId="{C38AE484-C46C-45F8-9C8B-E2CEF78BCF92}">
      <dgm:prSet/>
      <dgm:spPr/>
      <dgm:t>
        <a:bodyPr/>
        <a:lstStyle/>
        <a:p>
          <a:endParaRPr lang="en-US"/>
        </a:p>
      </dgm:t>
    </dgm:pt>
    <dgm:pt modelId="{06461394-446B-4422-A8E1-10F609AC7496}" type="sibTrans" cxnId="{C38AE484-C46C-45F8-9C8B-E2CEF78BCF92}">
      <dgm:prSet/>
      <dgm:spPr/>
      <dgm:t>
        <a:bodyPr/>
        <a:lstStyle/>
        <a:p>
          <a:endParaRPr lang="en-US"/>
        </a:p>
      </dgm:t>
    </dgm:pt>
    <dgm:pt modelId="{D7D4A06F-3345-4D8E-85FB-7B359B36D817}">
      <dgm:prSet custT="1"/>
      <dgm:spPr/>
      <dgm:t>
        <a:bodyPr/>
        <a:lstStyle/>
        <a:p>
          <a:pPr>
            <a:lnSpc>
              <a:spcPct val="100000"/>
            </a:lnSpc>
          </a:pPr>
          <a:r>
            <a:rPr lang="en-GB" sz="1800" b="1" dirty="0"/>
            <a:t>World Health Organization(WHO) </a:t>
          </a:r>
          <a:r>
            <a:rPr lang="en-AU" sz="1800" b="1" dirty="0"/>
            <a:t>As the Coronavirus pandemic spreads, people all over the globe are turning to the World Health Organization for official, trusted health information and advice.</a:t>
          </a:r>
          <a:endParaRPr lang="en-US" sz="1800" b="1" dirty="0"/>
        </a:p>
      </dgm:t>
    </dgm:pt>
    <dgm:pt modelId="{FDBD7755-88F5-4B2B-A2AC-3A18BA9EF592}" type="parTrans" cxnId="{AE71145F-4E7E-4779-81D0-4EF5B7819ABF}">
      <dgm:prSet/>
      <dgm:spPr/>
      <dgm:t>
        <a:bodyPr/>
        <a:lstStyle/>
        <a:p>
          <a:endParaRPr lang="en-US"/>
        </a:p>
      </dgm:t>
    </dgm:pt>
    <dgm:pt modelId="{1A8EB558-384B-41A4-8176-35597BE71BED}" type="sibTrans" cxnId="{AE71145F-4E7E-4779-81D0-4EF5B7819ABF}">
      <dgm:prSet/>
      <dgm:spPr/>
      <dgm:t>
        <a:bodyPr/>
        <a:lstStyle/>
        <a:p>
          <a:endParaRPr lang="en-US"/>
        </a:p>
      </dgm:t>
    </dgm:pt>
    <dgm:pt modelId="{F1175510-9C79-4DA6-BC3F-10873968380A}">
      <dgm:prSet/>
      <dgm:spPr/>
      <dgm:t>
        <a:bodyPr/>
        <a:lstStyle/>
        <a:p>
          <a:pPr>
            <a:lnSpc>
              <a:spcPct val="100000"/>
            </a:lnSpc>
          </a:pPr>
          <a:endParaRPr lang="en-US" b="1"/>
        </a:p>
      </dgm:t>
    </dgm:pt>
    <dgm:pt modelId="{458CDB98-33EF-4D31-A1CD-92763534C5C7}" type="sibTrans" cxnId="{D102E6D7-4CC9-4A2A-940E-F3084B8451DB}">
      <dgm:prSet/>
      <dgm:spPr/>
      <dgm:t>
        <a:bodyPr/>
        <a:lstStyle/>
        <a:p>
          <a:endParaRPr lang="en-US"/>
        </a:p>
      </dgm:t>
    </dgm:pt>
    <dgm:pt modelId="{07D25D08-B390-4961-8A2E-2799BF02EB29}" type="parTrans" cxnId="{D102E6D7-4CC9-4A2A-940E-F3084B8451DB}">
      <dgm:prSet/>
      <dgm:spPr/>
      <dgm:t>
        <a:bodyPr/>
        <a:lstStyle/>
        <a:p>
          <a:endParaRPr lang="en-US"/>
        </a:p>
      </dgm:t>
    </dgm:pt>
    <dgm:pt modelId="{7EEE3A9A-9FB7-47BD-848C-279CF1241FA9}" type="pres">
      <dgm:prSet presAssocID="{CD955DAE-E296-46E8-BABB-4344A9804B8F}" presName="root" presStyleCnt="0">
        <dgm:presLayoutVars>
          <dgm:dir/>
          <dgm:resizeHandles val="exact"/>
        </dgm:presLayoutVars>
      </dgm:prSet>
      <dgm:spPr/>
      <dgm:t>
        <a:bodyPr/>
        <a:lstStyle/>
        <a:p>
          <a:endParaRPr lang="en-US"/>
        </a:p>
      </dgm:t>
    </dgm:pt>
    <dgm:pt modelId="{64D8287F-8529-4B29-B393-C35252AEAB2A}" type="pres">
      <dgm:prSet presAssocID="{F1175510-9C79-4DA6-BC3F-10873968380A}" presName="compNode" presStyleCnt="0"/>
      <dgm:spPr/>
    </dgm:pt>
    <dgm:pt modelId="{C6E0741D-E050-4CD4-911E-DFC7C9D085C6}" type="pres">
      <dgm:prSet presAssocID="{F1175510-9C79-4DA6-BC3F-10873968380A}" presName="bgRect" presStyleLbl="bgShp" presStyleIdx="0" presStyleCnt="4" custFlipVert="1" custScaleY="101951" custLinFactNeighborX="1167" custLinFactNeighborY="2579"/>
      <dgm:spPr/>
    </dgm:pt>
    <dgm:pt modelId="{7D5AA8BE-9168-493E-BADC-663A71D0CA76}" type="pres">
      <dgm:prSet presAssocID="{F1175510-9C79-4DA6-BC3F-10873968380A}" presName="iconRect" presStyleLbl="node1" presStyleIdx="0" presStyleCnt="4" custLinFactY="100000" custLinFactNeighborX="-26448" custLinFactNeighborY="117463"/>
      <dgm:spPr>
        <a:ln>
          <a:noFill/>
        </a:ln>
      </dgm:spPr>
    </dgm:pt>
    <dgm:pt modelId="{61538669-4AD7-41AF-9AB6-9BA385086EF1}" type="pres">
      <dgm:prSet presAssocID="{F1175510-9C79-4DA6-BC3F-10873968380A}" presName="spaceRect" presStyleCnt="0"/>
      <dgm:spPr/>
    </dgm:pt>
    <dgm:pt modelId="{DE4CC0FF-7664-49D8-9AB9-8C7B8EA538B6}" type="pres">
      <dgm:prSet presAssocID="{F1175510-9C79-4DA6-BC3F-10873968380A}" presName="parTx" presStyleLbl="revTx" presStyleIdx="0" presStyleCnt="4">
        <dgm:presLayoutVars>
          <dgm:chMax val="0"/>
          <dgm:chPref val="0"/>
        </dgm:presLayoutVars>
      </dgm:prSet>
      <dgm:spPr/>
      <dgm:t>
        <a:bodyPr/>
        <a:lstStyle/>
        <a:p>
          <a:endParaRPr lang="en-US"/>
        </a:p>
      </dgm:t>
    </dgm:pt>
    <dgm:pt modelId="{DFE836BB-0BD8-432F-ACA6-3ADA12F8B2A7}" type="pres">
      <dgm:prSet presAssocID="{458CDB98-33EF-4D31-A1CD-92763534C5C7}" presName="sibTrans" presStyleCnt="0"/>
      <dgm:spPr/>
    </dgm:pt>
    <dgm:pt modelId="{39890DE4-B760-40C1-B51C-E0A5A7CDE2BC}" type="pres">
      <dgm:prSet presAssocID="{3033F3EF-E896-484D-BD8B-26612D027634}" presName="compNode" presStyleCnt="0"/>
      <dgm:spPr/>
    </dgm:pt>
    <dgm:pt modelId="{B0D8339E-092E-44BC-8D70-7AA5B960891D}" type="pres">
      <dgm:prSet presAssocID="{3033F3EF-E896-484D-BD8B-26612D027634}" presName="bgRect" presStyleLbl="bgShp" presStyleIdx="1" presStyleCnt="4" custLinFactY="100000" custLinFactNeighborX="45479" custLinFactNeighborY="129715"/>
      <dgm:spPr/>
    </dgm:pt>
    <dgm:pt modelId="{B947FA8F-01F4-441E-A3FA-94C8ACF1B43C}" type="pres">
      <dgm:prSet presAssocID="{3033F3EF-E896-484D-BD8B-26612D027634}" presName="iconRect" presStyleLbl="node1" presStyleIdx="1" presStyleCnt="4" custScaleY="104606" custLinFactY="-100000" custLinFactNeighborX="-21349" custLinFactNeighborY="-121288"/>
      <dgm:spPr>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l="-2000" r="-2000"/>
          </a:stretch>
        </a:blipFill>
        <a:ln>
          <a:noFill/>
        </a:ln>
      </dgm:spPr>
      <dgm:t>
        <a:bodyPr/>
        <a:lstStyle/>
        <a:p>
          <a:endParaRPr lang="en-US"/>
        </a:p>
      </dgm:t>
      <dgm:extLst>
        <a:ext uri="{E40237B7-FDA0-4F09-8148-C483321AD2D9}">
          <dgm14:cNvPr xmlns:dgm14="http://schemas.microsoft.com/office/drawing/2010/diagram" id="0" name="" descr="معلومات"/>
        </a:ext>
      </dgm:extLst>
    </dgm:pt>
    <dgm:pt modelId="{D4596796-B494-4303-836B-9E95DC18ECB3}" type="pres">
      <dgm:prSet presAssocID="{3033F3EF-E896-484D-BD8B-26612D027634}" presName="spaceRect" presStyleCnt="0"/>
      <dgm:spPr/>
    </dgm:pt>
    <dgm:pt modelId="{B3F87426-B7DB-4E6F-B34A-A834ECFD679C}" type="pres">
      <dgm:prSet presAssocID="{3033F3EF-E896-484D-BD8B-26612D027634}" presName="parTx" presStyleLbl="revTx" presStyleIdx="1" presStyleCnt="4" custLinFactNeighborX="-598" custLinFactNeighborY="-6516">
        <dgm:presLayoutVars>
          <dgm:chMax val="0"/>
          <dgm:chPref val="0"/>
        </dgm:presLayoutVars>
      </dgm:prSet>
      <dgm:spPr/>
      <dgm:t>
        <a:bodyPr/>
        <a:lstStyle/>
        <a:p>
          <a:endParaRPr lang="en-US"/>
        </a:p>
      </dgm:t>
    </dgm:pt>
    <dgm:pt modelId="{0368D75A-26DB-4512-953A-5D2658AB24EF}" type="pres">
      <dgm:prSet presAssocID="{3B7B891A-1FCA-41A0-9701-7156CF2C4915}" presName="sibTrans" presStyleCnt="0"/>
      <dgm:spPr/>
    </dgm:pt>
    <dgm:pt modelId="{9A0A9625-9883-42F7-9023-6DCBEDFCE9F0}" type="pres">
      <dgm:prSet presAssocID="{F208FF9E-2116-40A9-89B0-2B69F2EAF9A5}" presName="compNode" presStyleCnt="0"/>
      <dgm:spPr/>
    </dgm:pt>
    <dgm:pt modelId="{8AFAF71D-6C90-462B-9F29-77477779886B}" type="pres">
      <dgm:prSet presAssocID="{F208FF9E-2116-40A9-89B0-2B69F2EAF9A5}" presName="bgRect" presStyleLbl="bgShp" presStyleIdx="2" presStyleCnt="4" custLinFactNeighborX="201" custLinFactNeighborY="-3259"/>
      <dgm:spPr/>
    </dgm:pt>
    <dgm:pt modelId="{4999F7A9-5DD6-4976-B20C-A78DE8DFD925}" type="pres">
      <dgm:prSet presAssocID="{F208FF9E-2116-40A9-89B0-2B69F2EAF9A5}" presName="iconRect" presStyleLbl="node1" presStyleIdx="2" presStyleCnt="4"/>
      <dgm:spPr>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a:noFill/>
        </a:ln>
      </dgm:spPr>
      <dgm:t>
        <a:bodyPr/>
        <a:lstStyle/>
        <a:p>
          <a:endParaRPr lang="en-US"/>
        </a:p>
      </dgm:t>
      <dgm:extLst>
        <a:ext uri="{E40237B7-FDA0-4F09-8148-C483321AD2D9}">
          <dgm14:cNvPr xmlns:dgm14="http://schemas.microsoft.com/office/drawing/2010/diagram" id="0" name="" descr="طائرة"/>
        </a:ext>
      </dgm:extLst>
    </dgm:pt>
    <dgm:pt modelId="{B832D4D5-1D2F-4713-B3A5-8F232BCF4836}" type="pres">
      <dgm:prSet presAssocID="{F208FF9E-2116-40A9-89B0-2B69F2EAF9A5}" presName="spaceRect" presStyleCnt="0"/>
      <dgm:spPr/>
    </dgm:pt>
    <dgm:pt modelId="{F7A20F41-9A1F-453E-86DA-84D1DDA3B474}" type="pres">
      <dgm:prSet presAssocID="{F208FF9E-2116-40A9-89B0-2B69F2EAF9A5}" presName="parTx" presStyleLbl="revTx" presStyleIdx="2" presStyleCnt="4">
        <dgm:presLayoutVars>
          <dgm:chMax val="0"/>
          <dgm:chPref val="0"/>
        </dgm:presLayoutVars>
      </dgm:prSet>
      <dgm:spPr/>
      <dgm:t>
        <a:bodyPr/>
        <a:lstStyle/>
        <a:p>
          <a:endParaRPr lang="en-US"/>
        </a:p>
      </dgm:t>
    </dgm:pt>
    <dgm:pt modelId="{CD54FB64-A024-40B4-9B17-716953AB8D7C}" type="pres">
      <dgm:prSet presAssocID="{06461394-446B-4422-A8E1-10F609AC7496}" presName="sibTrans" presStyleCnt="0"/>
      <dgm:spPr/>
    </dgm:pt>
    <dgm:pt modelId="{1070D211-85A1-496F-94DC-67924A3F3EDE}" type="pres">
      <dgm:prSet presAssocID="{D7D4A06F-3345-4D8E-85FB-7B359B36D817}" presName="compNode" presStyleCnt="0"/>
      <dgm:spPr/>
    </dgm:pt>
    <dgm:pt modelId="{DA83A86F-44CC-46B0-BCA8-079958D1FC06}" type="pres">
      <dgm:prSet presAssocID="{D7D4A06F-3345-4D8E-85FB-7B359B36D817}" presName="bgRect" presStyleLbl="bgShp" presStyleIdx="3" presStyleCnt="4"/>
      <dgm:spPr/>
    </dgm:pt>
    <dgm:pt modelId="{76EA020E-E7F3-4B0C-8A34-447F3837DB5E}" type="pres">
      <dgm:prSet presAssocID="{D7D4A06F-3345-4D8E-85FB-7B359B36D817}" presName="iconRect" presStyleLbl="node1" presStyleIdx="3" presStyleCnt="4"/>
      <dgm:spPr>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a:noFill/>
        </a:ln>
      </dgm:spPr>
      <dgm:t>
        <a:bodyPr/>
        <a:lstStyle/>
        <a:p>
          <a:endParaRPr lang="en-US"/>
        </a:p>
      </dgm:t>
      <dgm:extLst>
        <a:ext uri="{E40237B7-FDA0-4F09-8148-C483321AD2D9}">
          <dgm14:cNvPr xmlns:dgm14="http://schemas.microsoft.com/office/drawing/2010/diagram" id="0" name="" descr="Medical"/>
        </a:ext>
      </dgm:extLst>
    </dgm:pt>
    <dgm:pt modelId="{92028A86-DF54-46DD-8CE5-9DCFE2CAE25D}" type="pres">
      <dgm:prSet presAssocID="{D7D4A06F-3345-4D8E-85FB-7B359B36D817}" presName="spaceRect" presStyleCnt="0"/>
      <dgm:spPr/>
    </dgm:pt>
    <dgm:pt modelId="{82EB0366-80FC-4BB5-8A40-3A144F8A2D67}" type="pres">
      <dgm:prSet presAssocID="{D7D4A06F-3345-4D8E-85FB-7B359B36D817}" presName="parTx" presStyleLbl="revTx" presStyleIdx="3" presStyleCnt="4">
        <dgm:presLayoutVars>
          <dgm:chMax val="0"/>
          <dgm:chPref val="0"/>
        </dgm:presLayoutVars>
      </dgm:prSet>
      <dgm:spPr/>
      <dgm:t>
        <a:bodyPr/>
        <a:lstStyle/>
        <a:p>
          <a:endParaRPr lang="en-US"/>
        </a:p>
      </dgm:t>
    </dgm:pt>
  </dgm:ptLst>
  <dgm:cxnLst>
    <dgm:cxn modelId="{C38AE484-C46C-45F8-9C8B-E2CEF78BCF92}" srcId="{CD955DAE-E296-46E8-BABB-4344A9804B8F}" destId="{F208FF9E-2116-40A9-89B0-2B69F2EAF9A5}" srcOrd="2" destOrd="0" parTransId="{DE893BFC-78E7-4006-925A-F54F9C34962D}" sibTransId="{06461394-446B-4422-A8E1-10F609AC7496}"/>
    <dgm:cxn modelId="{87F6B75C-6B64-414E-B789-83ED23A4513D}" type="presOf" srcId="{F1175510-9C79-4DA6-BC3F-10873968380A}" destId="{DE4CC0FF-7664-49D8-9AB9-8C7B8EA538B6}" srcOrd="0" destOrd="0" presId="urn:microsoft.com/office/officeart/2018/2/layout/IconVerticalSolidList"/>
    <dgm:cxn modelId="{AE71145F-4E7E-4779-81D0-4EF5B7819ABF}" srcId="{CD955DAE-E296-46E8-BABB-4344A9804B8F}" destId="{D7D4A06F-3345-4D8E-85FB-7B359B36D817}" srcOrd="3" destOrd="0" parTransId="{FDBD7755-88F5-4B2B-A2AC-3A18BA9EF592}" sibTransId="{1A8EB558-384B-41A4-8176-35597BE71BED}"/>
    <dgm:cxn modelId="{D102E6D7-4CC9-4A2A-940E-F3084B8451DB}" srcId="{CD955DAE-E296-46E8-BABB-4344A9804B8F}" destId="{F1175510-9C79-4DA6-BC3F-10873968380A}" srcOrd="0" destOrd="0" parTransId="{07D25D08-B390-4961-8A2E-2799BF02EB29}" sibTransId="{458CDB98-33EF-4D31-A1CD-92763534C5C7}"/>
    <dgm:cxn modelId="{FA3A8681-4559-4BE2-9D29-164194C8F080}" type="presOf" srcId="{3033F3EF-E896-484D-BD8B-26612D027634}" destId="{B3F87426-B7DB-4E6F-B34A-A834ECFD679C}" srcOrd="0" destOrd="0" presId="urn:microsoft.com/office/officeart/2018/2/layout/IconVerticalSolidList"/>
    <dgm:cxn modelId="{79B298D3-B260-4171-BE06-4722CF877B36}" type="presOf" srcId="{F208FF9E-2116-40A9-89B0-2B69F2EAF9A5}" destId="{F7A20F41-9A1F-453E-86DA-84D1DDA3B474}" srcOrd="0" destOrd="0" presId="urn:microsoft.com/office/officeart/2018/2/layout/IconVerticalSolidList"/>
    <dgm:cxn modelId="{0F3A3F8C-CCDA-4C29-9699-5F60B2C98F4B}" type="presOf" srcId="{CD955DAE-E296-46E8-BABB-4344A9804B8F}" destId="{7EEE3A9A-9FB7-47BD-848C-279CF1241FA9}" srcOrd="0" destOrd="0" presId="urn:microsoft.com/office/officeart/2018/2/layout/IconVerticalSolidList"/>
    <dgm:cxn modelId="{7D62F948-0523-4BFE-BC05-4D0A9DC8E4CF}" type="presOf" srcId="{D7D4A06F-3345-4D8E-85FB-7B359B36D817}" destId="{82EB0366-80FC-4BB5-8A40-3A144F8A2D67}" srcOrd="0" destOrd="0" presId="urn:microsoft.com/office/officeart/2018/2/layout/IconVerticalSolidList"/>
    <dgm:cxn modelId="{836FE114-C9A0-49F2-BC24-19EF598512EC}" srcId="{CD955DAE-E296-46E8-BABB-4344A9804B8F}" destId="{3033F3EF-E896-484D-BD8B-26612D027634}" srcOrd="1" destOrd="0" parTransId="{28989384-4A77-42BA-A053-3328A8810258}" sibTransId="{3B7B891A-1FCA-41A0-9701-7156CF2C4915}"/>
    <dgm:cxn modelId="{8CA86F2D-281D-4ACB-85A3-074C5641B57F}" type="presParOf" srcId="{7EEE3A9A-9FB7-47BD-848C-279CF1241FA9}" destId="{64D8287F-8529-4B29-B393-C35252AEAB2A}" srcOrd="0" destOrd="0" presId="urn:microsoft.com/office/officeart/2018/2/layout/IconVerticalSolidList"/>
    <dgm:cxn modelId="{EEC60A46-B780-4DC2-9E5D-C9E3C5027DF5}" type="presParOf" srcId="{64D8287F-8529-4B29-B393-C35252AEAB2A}" destId="{C6E0741D-E050-4CD4-911E-DFC7C9D085C6}" srcOrd="0" destOrd="0" presId="urn:microsoft.com/office/officeart/2018/2/layout/IconVerticalSolidList"/>
    <dgm:cxn modelId="{1D2C34C2-90FF-4482-9C41-BA5EBD610C2C}" type="presParOf" srcId="{64D8287F-8529-4B29-B393-C35252AEAB2A}" destId="{7D5AA8BE-9168-493E-BADC-663A71D0CA76}" srcOrd="1" destOrd="0" presId="urn:microsoft.com/office/officeart/2018/2/layout/IconVerticalSolidList"/>
    <dgm:cxn modelId="{A52BF43D-EEE9-43CE-91DC-A7F22C76F8ED}" type="presParOf" srcId="{64D8287F-8529-4B29-B393-C35252AEAB2A}" destId="{61538669-4AD7-41AF-9AB6-9BA385086EF1}" srcOrd="2" destOrd="0" presId="urn:microsoft.com/office/officeart/2018/2/layout/IconVerticalSolidList"/>
    <dgm:cxn modelId="{89D8264D-AEC1-4502-AB1E-B8B5D5BA6AC0}" type="presParOf" srcId="{64D8287F-8529-4B29-B393-C35252AEAB2A}" destId="{DE4CC0FF-7664-49D8-9AB9-8C7B8EA538B6}" srcOrd="3" destOrd="0" presId="urn:microsoft.com/office/officeart/2018/2/layout/IconVerticalSolidList"/>
    <dgm:cxn modelId="{EC05CBFC-74F9-48ED-9BA6-07731DB0D119}" type="presParOf" srcId="{7EEE3A9A-9FB7-47BD-848C-279CF1241FA9}" destId="{DFE836BB-0BD8-432F-ACA6-3ADA12F8B2A7}" srcOrd="1" destOrd="0" presId="urn:microsoft.com/office/officeart/2018/2/layout/IconVerticalSolidList"/>
    <dgm:cxn modelId="{F15D0A30-57BF-4214-BC8B-595EB279D39D}" type="presParOf" srcId="{7EEE3A9A-9FB7-47BD-848C-279CF1241FA9}" destId="{39890DE4-B760-40C1-B51C-E0A5A7CDE2BC}" srcOrd="2" destOrd="0" presId="urn:microsoft.com/office/officeart/2018/2/layout/IconVerticalSolidList"/>
    <dgm:cxn modelId="{B7A47646-544E-43AC-9DA6-05B8077FEA43}" type="presParOf" srcId="{39890DE4-B760-40C1-B51C-E0A5A7CDE2BC}" destId="{B0D8339E-092E-44BC-8D70-7AA5B960891D}" srcOrd="0" destOrd="0" presId="urn:microsoft.com/office/officeart/2018/2/layout/IconVerticalSolidList"/>
    <dgm:cxn modelId="{3F095B83-BDD1-45D4-BC79-9F573272AA43}" type="presParOf" srcId="{39890DE4-B760-40C1-B51C-E0A5A7CDE2BC}" destId="{B947FA8F-01F4-441E-A3FA-94C8ACF1B43C}" srcOrd="1" destOrd="0" presId="urn:microsoft.com/office/officeart/2018/2/layout/IconVerticalSolidList"/>
    <dgm:cxn modelId="{B5AFA97E-DA7C-48D1-9066-45DF22EA0F02}" type="presParOf" srcId="{39890DE4-B760-40C1-B51C-E0A5A7CDE2BC}" destId="{D4596796-B494-4303-836B-9E95DC18ECB3}" srcOrd="2" destOrd="0" presId="urn:microsoft.com/office/officeart/2018/2/layout/IconVerticalSolidList"/>
    <dgm:cxn modelId="{E81E317F-9222-434D-B29C-DFF07F3589A0}" type="presParOf" srcId="{39890DE4-B760-40C1-B51C-E0A5A7CDE2BC}" destId="{B3F87426-B7DB-4E6F-B34A-A834ECFD679C}" srcOrd="3" destOrd="0" presId="urn:microsoft.com/office/officeart/2018/2/layout/IconVerticalSolidList"/>
    <dgm:cxn modelId="{FCB37BF1-4DF9-4725-87D1-2B697CB2854E}" type="presParOf" srcId="{7EEE3A9A-9FB7-47BD-848C-279CF1241FA9}" destId="{0368D75A-26DB-4512-953A-5D2658AB24EF}" srcOrd="3" destOrd="0" presId="urn:microsoft.com/office/officeart/2018/2/layout/IconVerticalSolidList"/>
    <dgm:cxn modelId="{D747954C-7D2A-4CA4-98F7-88BE202E47C1}" type="presParOf" srcId="{7EEE3A9A-9FB7-47BD-848C-279CF1241FA9}" destId="{9A0A9625-9883-42F7-9023-6DCBEDFCE9F0}" srcOrd="4" destOrd="0" presId="urn:microsoft.com/office/officeart/2018/2/layout/IconVerticalSolidList"/>
    <dgm:cxn modelId="{FD1B4647-85FC-4E0C-802C-242277AEAB81}" type="presParOf" srcId="{9A0A9625-9883-42F7-9023-6DCBEDFCE9F0}" destId="{8AFAF71D-6C90-462B-9F29-77477779886B}" srcOrd="0" destOrd="0" presId="urn:microsoft.com/office/officeart/2018/2/layout/IconVerticalSolidList"/>
    <dgm:cxn modelId="{A1213599-D0A7-4A69-BB02-513502630C01}" type="presParOf" srcId="{9A0A9625-9883-42F7-9023-6DCBEDFCE9F0}" destId="{4999F7A9-5DD6-4976-B20C-A78DE8DFD925}" srcOrd="1" destOrd="0" presId="urn:microsoft.com/office/officeart/2018/2/layout/IconVerticalSolidList"/>
    <dgm:cxn modelId="{B254E30B-9F34-4445-ACE2-D92DFB9B675E}" type="presParOf" srcId="{9A0A9625-9883-42F7-9023-6DCBEDFCE9F0}" destId="{B832D4D5-1D2F-4713-B3A5-8F232BCF4836}" srcOrd="2" destOrd="0" presId="urn:microsoft.com/office/officeart/2018/2/layout/IconVerticalSolidList"/>
    <dgm:cxn modelId="{91AB6CAE-F1A0-47EC-8733-D35A04FD5843}" type="presParOf" srcId="{9A0A9625-9883-42F7-9023-6DCBEDFCE9F0}" destId="{F7A20F41-9A1F-453E-86DA-84D1DDA3B474}" srcOrd="3" destOrd="0" presId="urn:microsoft.com/office/officeart/2018/2/layout/IconVerticalSolidList"/>
    <dgm:cxn modelId="{E66C81F7-EC64-40AC-8DA7-429557B15889}" type="presParOf" srcId="{7EEE3A9A-9FB7-47BD-848C-279CF1241FA9}" destId="{CD54FB64-A024-40B4-9B17-716953AB8D7C}" srcOrd="5" destOrd="0" presId="urn:microsoft.com/office/officeart/2018/2/layout/IconVerticalSolidList"/>
    <dgm:cxn modelId="{81D846FC-7471-4DAC-8A07-E5935890A3F5}" type="presParOf" srcId="{7EEE3A9A-9FB7-47BD-848C-279CF1241FA9}" destId="{1070D211-85A1-496F-94DC-67924A3F3EDE}" srcOrd="6" destOrd="0" presId="urn:microsoft.com/office/officeart/2018/2/layout/IconVerticalSolidList"/>
    <dgm:cxn modelId="{78E0037F-D4F9-41C5-8DE0-737473657CDB}" type="presParOf" srcId="{1070D211-85A1-496F-94DC-67924A3F3EDE}" destId="{DA83A86F-44CC-46B0-BCA8-079958D1FC06}" srcOrd="0" destOrd="0" presId="urn:microsoft.com/office/officeart/2018/2/layout/IconVerticalSolidList"/>
    <dgm:cxn modelId="{50B3BA17-1C78-49F9-A960-BAFBF0E7FD2E}" type="presParOf" srcId="{1070D211-85A1-496F-94DC-67924A3F3EDE}" destId="{76EA020E-E7F3-4B0C-8A34-447F3837DB5E}" srcOrd="1" destOrd="0" presId="urn:microsoft.com/office/officeart/2018/2/layout/IconVerticalSolidList"/>
    <dgm:cxn modelId="{3FB983C7-BCDE-462F-B3F3-31301B317790}" type="presParOf" srcId="{1070D211-85A1-496F-94DC-67924A3F3EDE}" destId="{92028A86-DF54-46DD-8CE5-9DCFE2CAE25D}" srcOrd="2" destOrd="0" presId="urn:microsoft.com/office/officeart/2018/2/layout/IconVerticalSolidList"/>
    <dgm:cxn modelId="{2D701930-DE15-49BA-94E8-275375EC342A}" type="presParOf" srcId="{1070D211-85A1-496F-94DC-67924A3F3EDE}" destId="{82EB0366-80FC-4BB5-8A40-3A144F8A2D6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07909F-62F0-4BBE-9EF2-7239190AAB82}">
      <dsp:nvSpPr>
        <dsp:cNvPr id="0" name=""/>
        <dsp:cNvSpPr/>
      </dsp:nvSpPr>
      <dsp:spPr>
        <a:xfrm>
          <a:off x="1440654" y="1225503"/>
          <a:ext cx="1572353" cy="1572353"/>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9B566-4EF8-4EB7-8DAC-6521CA4D4E68}">
      <dsp:nvSpPr>
        <dsp:cNvPr id="0" name=""/>
        <dsp:cNvSpPr/>
      </dsp:nvSpPr>
      <dsp:spPr>
        <a:xfrm>
          <a:off x="1770848" y="1555697"/>
          <a:ext cx="911965" cy="9119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xmlns=""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C4E2589-A08A-41BE-89EE-B7B166FA8D8D}">
      <dsp:nvSpPr>
        <dsp:cNvPr id="0" name=""/>
        <dsp:cNvSpPr/>
      </dsp:nvSpPr>
      <dsp:spPr>
        <a:xfrm>
          <a:off x="3200301" y="1338853"/>
          <a:ext cx="6829345" cy="1572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lvl="0" algn="l" defTabSz="977900">
            <a:lnSpc>
              <a:spcPct val="90000"/>
            </a:lnSpc>
            <a:spcBef>
              <a:spcPct val="0"/>
            </a:spcBef>
            <a:spcAft>
              <a:spcPct val="35000"/>
            </a:spcAft>
          </a:pPr>
          <a:r>
            <a:rPr lang="en-GB" sz="2200" b="1" i="1" kern="1200" dirty="0" err="1"/>
            <a:t>Chatbot</a:t>
          </a:r>
          <a:r>
            <a:rPr lang="en-GB" sz="2200" b="1" i="1" kern="1200" dirty="0"/>
            <a:t> is a response to be a response to customers and performs the same functions of human customer service, but it is technically and automatically, without the need for people and employees in this matter The response is through social media such as </a:t>
          </a:r>
          <a:r>
            <a:rPr lang="en-GB" sz="2200" b="1" i="1" kern="1200" dirty="0" err="1"/>
            <a:t>Whatsapp</a:t>
          </a:r>
          <a:r>
            <a:rPr lang="en-GB" sz="2200" b="1" i="1" kern="1200" dirty="0"/>
            <a:t>, </a:t>
          </a:r>
          <a:r>
            <a:rPr lang="en-GB" sz="2200" b="1" i="1" kern="1200" dirty="0" err="1"/>
            <a:t>Twitter,etc</a:t>
          </a:r>
          <a:r>
            <a:rPr lang="en-GB" sz="2200" b="1" i="1" kern="1200" dirty="0"/>
            <a:t>.</a:t>
          </a:r>
          <a:endParaRPr lang="en-US" sz="2200" b="1" i="1" kern="1200" dirty="0"/>
        </a:p>
      </dsp:txBody>
      <dsp:txXfrm>
        <a:off x="3200301" y="1338853"/>
        <a:ext cx="6829345" cy="1572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E0741D-E050-4CD4-911E-DFC7C9D085C6}">
      <dsp:nvSpPr>
        <dsp:cNvPr id="0" name=""/>
        <dsp:cNvSpPr/>
      </dsp:nvSpPr>
      <dsp:spPr>
        <a:xfrm flipV="1">
          <a:off x="0" y="37610"/>
          <a:ext cx="6797675" cy="121507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5AA8BE-9168-493E-BADC-663A71D0CA76}">
      <dsp:nvSpPr>
        <dsp:cNvPr id="0" name=""/>
        <dsp:cNvSpPr/>
      </dsp:nvSpPr>
      <dsp:spPr>
        <a:xfrm>
          <a:off x="186990" y="1712140"/>
          <a:ext cx="656145" cy="655504"/>
        </a:xfrm>
        <a:prstGeom prst="rect">
          <a:avLst/>
        </a:prstGeom>
        <a:solidFill>
          <a:schemeClr val="accent2">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4CC0FF-7664-49D8-9AB9-8C7B8EA538B6}">
      <dsp:nvSpPr>
        <dsp:cNvPr id="0" name=""/>
        <dsp:cNvSpPr/>
      </dsp:nvSpPr>
      <dsp:spPr>
        <a:xfrm>
          <a:off x="1377200" y="18499"/>
          <a:ext cx="5084709" cy="119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8" tIns="126258" rIns="126258" bIns="126258" numCol="1" spcCol="1270" anchor="ctr" anchorCtr="0">
          <a:noAutofit/>
        </a:bodyPr>
        <a:lstStyle/>
        <a:p>
          <a:pPr lvl="0" algn="l" defTabSz="977900">
            <a:lnSpc>
              <a:spcPct val="100000"/>
            </a:lnSpc>
            <a:spcBef>
              <a:spcPct val="0"/>
            </a:spcBef>
            <a:spcAft>
              <a:spcPct val="35000"/>
            </a:spcAft>
          </a:pPr>
          <a:endParaRPr lang="en-US" sz="2200" b="1" kern="1200"/>
        </a:p>
      </dsp:txBody>
      <dsp:txXfrm>
        <a:off x="1377200" y="18499"/>
        <a:ext cx="5084709" cy="1192991"/>
      </dsp:txXfrm>
    </dsp:sp>
    <dsp:sp modelId="{B0D8339E-092E-44BC-8D70-7AA5B960891D}">
      <dsp:nvSpPr>
        <dsp:cNvPr id="0" name=""/>
        <dsp:cNvSpPr/>
      </dsp:nvSpPr>
      <dsp:spPr>
        <a:xfrm>
          <a:off x="0" y="4240460"/>
          <a:ext cx="6797675" cy="11918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47FA8F-01F4-441E-A3FA-94C8ACF1B43C}">
      <dsp:nvSpPr>
        <dsp:cNvPr id="0" name=""/>
        <dsp:cNvSpPr/>
      </dsp:nvSpPr>
      <dsp:spPr>
        <a:xfrm>
          <a:off x="220447" y="305167"/>
          <a:ext cx="656145" cy="685697"/>
        </a:xfrm>
        <a:prstGeom prst="rect">
          <a:avLst/>
        </a:prstGeom>
        <a:blipFill>
          <a:blip xmlns:r="http://schemas.openxmlformats.org/officeDocument/2006/relationships" r:embed="rId1" cstate="print">
            <a:extLst>
              <a:ext uri="{28A0092B-C50C-407E-A947-70E740481C1C}">
                <a14:useLocalDpi xmlns:a14="http://schemas.microsoft.com/office/drawing/2010/main" val="0"/>
              </a:ext>
              <a:ext uri="{96DAC541-7B7A-43D3-8B79-37D633B846F1}">
                <asvg:svgBlip xmlns:asvg="http://schemas.microsoft.com/office/drawing/2016/SVG/main" xmlns="" r:embed="rId2"/>
              </a:ext>
            </a:extLst>
          </a:blip>
          <a:srcRect/>
          <a:stretch>
            <a:fillRect l="-2000" r="-2000"/>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3F87426-B7DB-4E6F-B34A-A834ECFD679C}">
      <dsp:nvSpPr>
        <dsp:cNvPr id="0" name=""/>
        <dsp:cNvSpPr/>
      </dsp:nvSpPr>
      <dsp:spPr>
        <a:xfrm>
          <a:off x="1346793" y="1424920"/>
          <a:ext cx="5084709" cy="119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8" tIns="126258" rIns="126258" bIns="126258" numCol="1" spcCol="1270" anchor="ctr" anchorCtr="0">
          <a:noAutofit/>
        </a:bodyPr>
        <a:lstStyle/>
        <a:p>
          <a:pPr lvl="0" algn="l" defTabSz="800100">
            <a:lnSpc>
              <a:spcPct val="100000"/>
            </a:lnSpc>
            <a:spcBef>
              <a:spcPct val="0"/>
            </a:spcBef>
            <a:spcAft>
              <a:spcPct val="35000"/>
            </a:spcAft>
          </a:pPr>
          <a:r>
            <a:rPr lang="en-GB" sz="1800" b="1" kern="1200" dirty="0"/>
            <a:t>Saudi Arabian Airlines (SAUDIA) has added an official ‘</a:t>
          </a:r>
          <a:r>
            <a:rPr lang="en-GB" sz="1800" b="1" kern="1200" dirty="0" err="1"/>
            <a:t>Whatsapp</a:t>
          </a:r>
          <a:r>
            <a:rPr lang="en-GB" sz="1800" b="1" kern="1200" dirty="0"/>
            <a:t>’ communication line whereby guests can text in their inquiries and requests.</a:t>
          </a:r>
          <a:endParaRPr lang="en-US" sz="1800" b="1" kern="1200" dirty="0"/>
        </a:p>
      </dsp:txBody>
      <dsp:txXfrm>
        <a:off x="1346793" y="1424920"/>
        <a:ext cx="5084709" cy="1192991"/>
      </dsp:txXfrm>
    </dsp:sp>
    <dsp:sp modelId="{8AFAF71D-6C90-462B-9F29-77477779886B}">
      <dsp:nvSpPr>
        <dsp:cNvPr id="0" name=""/>
        <dsp:cNvSpPr/>
      </dsp:nvSpPr>
      <dsp:spPr>
        <a:xfrm>
          <a:off x="0" y="2937510"/>
          <a:ext cx="6797675" cy="11918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99F7A9-5DD6-4976-B20C-A78DE8DFD925}">
      <dsp:nvSpPr>
        <dsp:cNvPr id="0" name=""/>
        <dsp:cNvSpPr/>
      </dsp:nvSpPr>
      <dsp:spPr>
        <a:xfrm>
          <a:off x="360527" y="3244512"/>
          <a:ext cx="656145" cy="655504"/>
        </a:xfrm>
        <a:prstGeom prst="rect">
          <a:avLst/>
        </a:prstGeom>
        <a:blipFill>
          <a:blip xmlns:r="http://schemas.openxmlformats.org/officeDocument/2006/relationships"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7A20F41-9A1F-453E-86DA-84D1DDA3B474}">
      <dsp:nvSpPr>
        <dsp:cNvPr id="0" name=""/>
        <dsp:cNvSpPr/>
      </dsp:nvSpPr>
      <dsp:spPr>
        <a:xfrm>
          <a:off x="1377200" y="2976351"/>
          <a:ext cx="5084709" cy="119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8" tIns="126258" rIns="126258" bIns="126258" numCol="1" spcCol="1270" anchor="ctr" anchorCtr="0">
          <a:noAutofit/>
        </a:bodyPr>
        <a:lstStyle/>
        <a:p>
          <a:pPr lvl="0" algn="l" defTabSz="800100">
            <a:lnSpc>
              <a:spcPct val="100000"/>
            </a:lnSpc>
            <a:spcBef>
              <a:spcPct val="0"/>
            </a:spcBef>
            <a:spcAft>
              <a:spcPct val="35000"/>
            </a:spcAft>
          </a:pPr>
          <a:r>
            <a:rPr lang="en-US" sz="1800" b="1" kern="1200" dirty="0" smtClean="0"/>
            <a:t>Saudi Arabian Airlines (SAUDIA) has added an official ‘</a:t>
          </a:r>
          <a:r>
            <a:rPr lang="en-US" sz="1800" b="1" kern="1200" dirty="0" err="1" smtClean="0"/>
            <a:t>Whatsapp</a:t>
          </a:r>
          <a:r>
            <a:rPr lang="en-US" sz="1800" b="1" kern="1200" dirty="0" smtClean="0"/>
            <a:t>’ communication line whereby guests can text in their inquiries and requests.</a:t>
          </a:r>
          <a:endParaRPr lang="en-US" sz="1800" b="1" kern="1200" dirty="0"/>
        </a:p>
      </dsp:txBody>
      <dsp:txXfrm>
        <a:off x="1377200" y="2976351"/>
        <a:ext cx="5084709" cy="1192991"/>
      </dsp:txXfrm>
    </dsp:sp>
    <dsp:sp modelId="{DA83A86F-44CC-46B0-BCA8-079958D1FC06}">
      <dsp:nvSpPr>
        <dsp:cNvPr id="0" name=""/>
        <dsp:cNvSpPr/>
      </dsp:nvSpPr>
      <dsp:spPr>
        <a:xfrm>
          <a:off x="0" y="4450047"/>
          <a:ext cx="6797675" cy="119182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EA020E-E7F3-4B0C-8A34-447F3837DB5E}">
      <dsp:nvSpPr>
        <dsp:cNvPr id="0" name=""/>
        <dsp:cNvSpPr/>
      </dsp:nvSpPr>
      <dsp:spPr>
        <a:xfrm>
          <a:off x="360879" y="4718208"/>
          <a:ext cx="656145" cy="655504"/>
        </a:xfrm>
        <a:prstGeom prst="rect">
          <a:avLst/>
        </a:prstGeom>
        <a:blipFill>
          <a:blip xmlns:r="http://schemas.openxmlformats.org/officeDocument/2006/relationships"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2EB0366-80FC-4BB5-8A40-3A144F8A2D67}">
      <dsp:nvSpPr>
        <dsp:cNvPr id="0" name=""/>
        <dsp:cNvSpPr/>
      </dsp:nvSpPr>
      <dsp:spPr>
        <a:xfrm>
          <a:off x="1377905" y="4450047"/>
          <a:ext cx="5084709" cy="11929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6258" tIns="126258" rIns="126258" bIns="126258" numCol="1" spcCol="1270" anchor="ctr" anchorCtr="0">
          <a:noAutofit/>
        </a:bodyPr>
        <a:lstStyle/>
        <a:p>
          <a:pPr lvl="0" algn="l" defTabSz="800100">
            <a:lnSpc>
              <a:spcPct val="100000"/>
            </a:lnSpc>
            <a:spcBef>
              <a:spcPct val="0"/>
            </a:spcBef>
            <a:spcAft>
              <a:spcPct val="35000"/>
            </a:spcAft>
          </a:pPr>
          <a:r>
            <a:rPr lang="en-GB" sz="1800" b="1" kern="1200" dirty="0"/>
            <a:t>World Health Organization(WHO) </a:t>
          </a:r>
          <a:r>
            <a:rPr lang="en-AU" sz="1800" b="1" kern="1200" dirty="0"/>
            <a:t>As the Coronavirus pandemic spreads, people all over the globe are turning to the World Health Organization for official, trusted health information and advice.</a:t>
          </a:r>
          <a:endParaRPr lang="en-US" sz="1800" b="1" kern="1200" dirty="0"/>
        </a:p>
      </dsp:txBody>
      <dsp:txXfrm>
        <a:off x="1377905" y="4450047"/>
        <a:ext cx="5084709" cy="1192991"/>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xmlns="">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xmlns="">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ar-SA"/>
              <a:t>انقر لتحرير نمط عنوان الشكل الرئيسي</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ar-SA"/>
              <a:t>انقر لتحرير نمط العنوان الفرعي للشكل الرئيسي</a:t>
            </a:r>
            <a:endParaRPr lang="en-US" dirty="0"/>
          </a:p>
        </p:txBody>
      </p:sp>
      <p:sp>
        <p:nvSpPr>
          <p:cNvPr id="4" name="Date Placeholder 3"/>
          <p:cNvSpPr>
            <a:spLocks noGrp="1"/>
          </p:cNvSpPr>
          <p:nvPr>
            <p:ph type="dt" sz="half" idx="10"/>
          </p:nvPr>
        </p:nvSpPr>
        <p:spPr/>
        <p:txBody>
          <a:bodyPr/>
          <a:lstStyle/>
          <a:p>
            <a:fld id="{08E032A6-2A19-4DC5-B0EC-476436C61411}"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D574-05F5-4BF6-8E7F-EB7B87ABBC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4502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8E032A6-2A19-4DC5-B0EC-476436C61411}"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2290257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عنوان ونص عموديان">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ar-SA"/>
              <a:t>انقر لتحرير نمط عنوان الشكل الرئيسي</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8E032A6-2A19-4DC5-B0EC-476436C61411}"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1854023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10"/>
          </p:nvPr>
        </p:nvSpPr>
        <p:spPr/>
        <p:txBody>
          <a:bodyPr/>
          <a:lstStyle/>
          <a:p>
            <a:fld id="{08E032A6-2A19-4DC5-B0EC-476436C61411}"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2752546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عنوان المقطع">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a:t>انقر لتحرير أنماط نص الشكل الرئيسي</a:t>
            </a:r>
          </a:p>
        </p:txBody>
      </p:sp>
      <p:sp>
        <p:nvSpPr>
          <p:cNvPr id="4" name="Date Placeholder 3"/>
          <p:cNvSpPr>
            <a:spLocks noGrp="1"/>
          </p:cNvSpPr>
          <p:nvPr>
            <p:ph type="dt" sz="half" idx="10"/>
          </p:nvPr>
        </p:nvSpPr>
        <p:spPr/>
        <p:txBody>
          <a:bodyPr/>
          <a:lstStyle/>
          <a:p>
            <a:fld id="{08E032A6-2A19-4DC5-B0EC-476436C61411}" type="datetimeFigureOut">
              <a:rPr lang="en-US" smtClean="0"/>
              <a:t>2/6/2021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A0D574-05F5-4BF6-8E7F-EB7B87ABBCE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0688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Date Placeholder 4"/>
          <p:cNvSpPr>
            <a:spLocks noGrp="1"/>
          </p:cNvSpPr>
          <p:nvPr>
            <p:ph type="dt" sz="half" idx="10"/>
          </p:nvPr>
        </p:nvSpPr>
        <p:spPr/>
        <p:txBody>
          <a:bodyPr/>
          <a:lstStyle/>
          <a:p>
            <a:fld id="{08E032A6-2A19-4DC5-B0EC-476436C61411}"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25818616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Content Placeholder 3"/>
          <p:cNvSpPr>
            <a:spLocks noGrp="1"/>
          </p:cNvSpPr>
          <p:nvPr>
            <p:ph sz="half" idx="2"/>
          </p:nvPr>
        </p:nvSpPr>
        <p:spPr>
          <a:xfrm>
            <a:off x="109728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Content Placeholder 5"/>
          <p:cNvSpPr>
            <a:spLocks noGrp="1"/>
          </p:cNvSpPr>
          <p:nvPr>
            <p:ph sz="quarter" idx="4"/>
          </p:nvPr>
        </p:nvSpPr>
        <p:spPr>
          <a:xfrm>
            <a:off x="6217920" y="2582334"/>
            <a:ext cx="4937760" cy="33782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7" name="Date Placeholder 6"/>
          <p:cNvSpPr>
            <a:spLocks noGrp="1"/>
          </p:cNvSpPr>
          <p:nvPr>
            <p:ph type="dt" sz="half" idx="10"/>
          </p:nvPr>
        </p:nvSpPr>
        <p:spPr/>
        <p:txBody>
          <a:bodyPr/>
          <a:lstStyle/>
          <a:p>
            <a:fld id="{08E032A6-2A19-4DC5-B0EC-476436C61411}" type="datetimeFigureOut">
              <a:rPr lang="en-US" smtClean="0"/>
              <a:t>2/6/2021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3405450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a:t>انقر لتحرير نمط عنوان الشكل الرئيسي</a:t>
            </a:r>
            <a:endParaRPr lang="en-US" dirty="0"/>
          </a:p>
        </p:txBody>
      </p:sp>
      <p:sp>
        <p:nvSpPr>
          <p:cNvPr id="3" name="Date Placeholder 2"/>
          <p:cNvSpPr>
            <a:spLocks noGrp="1"/>
          </p:cNvSpPr>
          <p:nvPr>
            <p:ph type="dt" sz="half" idx="10"/>
          </p:nvPr>
        </p:nvSpPr>
        <p:spPr/>
        <p:txBody>
          <a:bodyPr/>
          <a:lstStyle/>
          <a:p>
            <a:fld id="{08E032A6-2A19-4DC5-B0EC-476436C61411}" type="datetimeFigureOut">
              <a:rPr lang="en-US" smtClean="0"/>
              <a:t>2/6/2021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31144800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فارغ">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8E032A6-2A19-4DC5-B0EC-476436C61411}" type="datetimeFigureOut">
              <a:rPr lang="en-US" smtClean="0"/>
              <a:t>2/6/2021</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577853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محتوى مع تسمية توضيحية">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8E032A6-2A19-4DC5-B0EC-476436C61411}" type="datetimeFigureOut">
              <a:rPr lang="en-US" smtClean="0"/>
              <a:t>2/6/2021</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2A0D574-05F5-4BF6-8E7F-EB7B87ABBCEC}" type="slidenum">
              <a:rPr lang="en-US" smtClean="0"/>
              <a:t>‹#›</a:t>
            </a:fld>
            <a:endParaRPr lang="en-US"/>
          </a:p>
        </p:txBody>
      </p:sp>
    </p:spTree>
    <p:extLst>
      <p:ext uri="{BB962C8B-B14F-4D97-AF65-F5344CB8AC3E}">
        <p14:creationId xmlns:p14="http://schemas.microsoft.com/office/powerpoint/2010/main" val="819336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مع تسمية توضيحية">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ar-SA"/>
              <a:t>انقر لتحرير نمط عنوان الشكل الرئيسي</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a:t>انقر فوق الأيقونة لإضافة صورة</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a:t>انقر لتحرير أنماط نص الشكل الرئيسي</a:t>
            </a:r>
          </a:p>
        </p:txBody>
      </p:sp>
      <p:sp>
        <p:nvSpPr>
          <p:cNvPr id="5" name="Date Placeholder 4"/>
          <p:cNvSpPr>
            <a:spLocks noGrp="1"/>
          </p:cNvSpPr>
          <p:nvPr>
            <p:ph type="dt" sz="half" idx="10"/>
          </p:nvPr>
        </p:nvSpPr>
        <p:spPr/>
        <p:txBody>
          <a:bodyPr/>
          <a:lstStyle/>
          <a:p>
            <a:fld id="{08E032A6-2A19-4DC5-B0EC-476436C61411}" type="datetimeFigureOut">
              <a:rPr lang="en-US" smtClean="0"/>
              <a:t>2/6/2021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A0D574-05F5-4BF6-8E7F-EB7B87ABBCEC}" type="slidenum">
              <a:rPr lang="en-US" smtClean="0"/>
              <a:t>‹#›</a:t>
            </a:fld>
            <a:endParaRPr lang="en-US"/>
          </a:p>
        </p:txBody>
      </p:sp>
    </p:spTree>
    <p:extLst>
      <p:ext uri="{BB962C8B-B14F-4D97-AF65-F5344CB8AC3E}">
        <p14:creationId xmlns:p14="http://schemas.microsoft.com/office/powerpoint/2010/main" val="433074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ar-SA"/>
              <a:t>انقر لتحرير نمط عنوان الشكل الرئيسي</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8E032A6-2A19-4DC5-B0EC-476436C61411}" type="datetimeFigureOut">
              <a:rPr lang="en-US" smtClean="0"/>
              <a:t>2/6/2021</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2A0D574-05F5-4BF6-8E7F-EB7B87ABBCE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2777836"/>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xmlns="" id="{13FE9996-7EAC-4679-B37D-C1045F42F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xmlns="" id="{761DF1FE-5CC8-43D2-A76C-93C76EEDE1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xmlns="" id="{E161BEBD-A23C-409E-ABC7-73F9EDC02F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xmlns="" id="{3741B58E-3B65-4A01-A276-975AB2CF8A0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xmlns="" id="{7AAC67C3-831B-4AB1-A259-DFB839CAFAF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F5B86706-3153-4C5C-A056-FDB5AA58005A}"/>
              </a:ext>
            </a:extLst>
          </p:cNvPr>
          <p:cNvSpPr>
            <a:spLocks noGrp="1"/>
          </p:cNvSpPr>
          <p:nvPr>
            <p:ph type="ctrTitle"/>
          </p:nvPr>
        </p:nvSpPr>
        <p:spPr>
          <a:xfrm>
            <a:off x="492370" y="605896"/>
            <a:ext cx="3084844" cy="5646208"/>
          </a:xfrm>
        </p:spPr>
        <p:txBody>
          <a:bodyPr vert="horz" lIns="91440" tIns="45720" rIns="91440" bIns="45720" rtlCol="0" anchor="ctr">
            <a:normAutofit/>
          </a:bodyPr>
          <a:lstStyle/>
          <a:p>
            <a:r>
              <a:rPr lang="en-US" sz="4800" b="1" i="1" dirty="0">
                <a:solidFill>
                  <a:srgbClr val="FFFFFF"/>
                </a:solidFill>
              </a:rPr>
              <a:t>Chat bot</a:t>
            </a:r>
            <a:r>
              <a:rPr lang="en-US" sz="3600" dirty="0">
                <a:solidFill>
                  <a:srgbClr val="FFFFFF"/>
                </a:solidFill>
              </a:rPr>
              <a:t/>
            </a:r>
            <a:br>
              <a:rPr lang="en-US" sz="3600" dirty="0">
                <a:solidFill>
                  <a:srgbClr val="FFFFFF"/>
                </a:solidFill>
              </a:rPr>
            </a:br>
            <a:endParaRPr lang="en-US" sz="3600" dirty="0">
              <a:solidFill>
                <a:srgbClr val="FFFFFF"/>
              </a:solidFill>
            </a:endParaRPr>
          </a:p>
        </p:txBody>
      </p:sp>
      <p:sp>
        <p:nvSpPr>
          <p:cNvPr id="29" name="Rectangle 28">
            <a:extLst>
              <a:ext uri="{FF2B5EF4-FFF2-40B4-BE49-F238E27FC236}">
                <a16:creationId xmlns:a16="http://schemas.microsoft.com/office/drawing/2014/main" xmlns="" id="{054B3F04-9EAC-45C0-B3CE-0387EEA10A0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Subtitle 2">
            <a:extLst>
              <a:ext uri="{FF2B5EF4-FFF2-40B4-BE49-F238E27FC236}">
                <a16:creationId xmlns:a16="http://schemas.microsoft.com/office/drawing/2014/main" xmlns="" id="{CEDE3C9B-8A37-4326-8A59-E36AFC1F5AEF}"/>
              </a:ext>
            </a:extLst>
          </p:cNvPr>
          <p:cNvSpPr>
            <a:spLocks noGrp="1"/>
          </p:cNvSpPr>
          <p:nvPr>
            <p:ph type="subTitle" idx="1"/>
          </p:nvPr>
        </p:nvSpPr>
        <p:spPr>
          <a:xfrm>
            <a:off x="4751969" y="1408536"/>
            <a:ext cx="6413663" cy="5646208"/>
          </a:xfrm>
        </p:spPr>
        <p:txBody>
          <a:bodyPr vert="horz" lIns="0" tIns="45720" rIns="0" bIns="45720" rtlCol="0" anchor="ctr">
            <a:normAutofit/>
          </a:bodyPr>
          <a:lstStyle/>
          <a:p>
            <a:r>
              <a:rPr lang="en-US" b="1" dirty="0">
                <a:solidFill>
                  <a:schemeClr val="tx1">
                    <a:lumMod val="75000"/>
                    <a:lumOff val="25000"/>
                  </a:schemeClr>
                </a:solidFill>
                <a:latin typeface="+mn-lt"/>
              </a:rPr>
              <a:t>Supervisor name : </a:t>
            </a:r>
          </a:p>
          <a:p>
            <a:r>
              <a:rPr lang="en-US" sz="2000" b="1" i="1" dirty="0">
                <a:solidFill>
                  <a:schemeClr val="tx1">
                    <a:lumMod val="75000"/>
                    <a:lumOff val="25000"/>
                  </a:schemeClr>
                </a:solidFill>
                <a:latin typeface="+mn-lt"/>
              </a:rPr>
              <a:t>Prof. Abdullah </a:t>
            </a:r>
            <a:r>
              <a:rPr lang="en-US" sz="2000" b="1" i="1" dirty="0" err="1">
                <a:solidFill>
                  <a:schemeClr val="tx1">
                    <a:lumMod val="75000"/>
                    <a:lumOff val="25000"/>
                  </a:schemeClr>
                </a:solidFill>
                <a:latin typeface="+mn-lt"/>
              </a:rPr>
              <a:t>Almobarz</a:t>
            </a:r>
            <a:endParaRPr lang="en-US" sz="2000" b="1" dirty="0">
              <a:solidFill>
                <a:schemeClr val="tx1">
                  <a:lumMod val="75000"/>
                  <a:lumOff val="25000"/>
                </a:schemeClr>
              </a:solidFill>
              <a:latin typeface="+mn-lt"/>
            </a:endParaRPr>
          </a:p>
          <a:p>
            <a:r>
              <a:rPr lang="en-US" b="1" dirty="0">
                <a:solidFill>
                  <a:schemeClr val="tx1">
                    <a:lumMod val="75000"/>
                    <a:lumOff val="25000"/>
                  </a:schemeClr>
                </a:solidFill>
                <a:latin typeface="+mn-lt"/>
              </a:rPr>
              <a:t>Student Names:</a:t>
            </a:r>
          </a:p>
          <a:p>
            <a:r>
              <a:rPr lang="en-US" sz="2000" b="1" i="1" dirty="0" err="1">
                <a:solidFill>
                  <a:schemeClr val="tx1">
                    <a:lumMod val="75000"/>
                    <a:lumOff val="25000"/>
                  </a:schemeClr>
                </a:solidFill>
                <a:latin typeface="+mn-lt"/>
              </a:rPr>
              <a:t>Abdulelah</a:t>
            </a:r>
            <a:r>
              <a:rPr lang="en-US" sz="2000" b="1" i="1" dirty="0">
                <a:solidFill>
                  <a:schemeClr val="tx1">
                    <a:lumMod val="75000"/>
                    <a:lumOff val="25000"/>
                  </a:schemeClr>
                </a:solidFill>
                <a:latin typeface="+mn-lt"/>
              </a:rPr>
              <a:t> </a:t>
            </a:r>
            <a:r>
              <a:rPr lang="en-US" sz="2000" b="1" i="1" dirty="0" err="1" smtClean="0">
                <a:solidFill>
                  <a:schemeClr val="tx1">
                    <a:lumMod val="75000"/>
                    <a:lumOff val="25000"/>
                  </a:schemeClr>
                </a:solidFill>
                <a:latin typeface="+mn-lt"/>
              </a:rPr>
              <a:t>Alangari</a:t>
            </a:r>
            <a:endParaRPr lang="en-US" sz="2000" b="1" i="1" dirty="0" smtClean="0">
              <a:solidFill>
                <a:schemeClr val="tx1">
                  <a:lumMod val="75000"/>
                  <a:lumOff val="25000"/>
                </a:schemeClr>
              </a:solidFill>
              <a:latin typeface="+mn-lt"/>
            </a:endParaRPr>
          </a:p>
          <a:p>
            <a:r>
              <a:rPr lang="en-US" sz="2000" b="1" i="1" dirty="0" err="1" smtClean="0">
                <a:solidFill>
                  <a:schemeClr val="tx1">
                    <a:lumMod val="75000"/>
                    <a:lumOff val="25000"/>
                  </a:schemeClr>
                </a:solidFill>
                <a:latin typeface="+mn-lt"/>
              </a:rPr>
              <a:t>Abdulaziz</a:t>
            </a:r>
            <a:r>
              <a:rPr lang="en-US" sz="2000" b="1" i="1" dirty="0" smtClean="0">
                <a:solidFill>
                  <a:schemeClr val="tx1">
                    <a:lumMod val="75000"/>
                    <a:lumOff val="25000"/>
                  </a:schemeClr>
                </a:solidFill>
                <a:latin typeface="+mn-lt"/>
              </a:rPr>
              <a:t> </a:t>
            </a:r>
            <a:r>
              <a:rPr lang="en-US" sz="2000" b="1" i="1" dirty="0" err="1" smtClean="0">
                <a:solidFill>
                  <a:schemeClr val="tx1">
                    <a:lumMod val="75000"/>
                    <a:lumOff val="25000"/>
                  </a:schemeClr>
                </a:solidFill>
                <a:latin typeface="+mn-lt"/>
              </a:rPr>
              <a:t>Alshahrani</a:t>
            </a:r>
            <a:endParaRPr lang="en-US" sz="2000" b="1" dirty="0">
              <a:solidFill>
                <a:schemeClr val="tx1">
                  <a:lumMod val="75000"/>
                  <a:lumOff val="25000"/>
                </a:schemeClr>
              </a:solidFill>
              <a:latin typeface="+mn-lt"/>
            </a:endParaRPr>
          </a:p>
          <a:p>
            <a:r>
              <a:rPr lang="en-US" sz="2000" b="1" i="1" dirty="0" err="1">
                <a:solidFill>
                  <a:schemeClr val="tx1">
                    <a:lumMod val="75000"/>
                    <a:lumOff val="25000"/>
                  </a:schemeClr>
                </a:solidFill>
                <a:latin typeface="+mn-lt"/>
              </a:rPr>
              <a:t>Suliman</a:t>
            </a:r>
            <a:r>
              <a:rPr lang="en-US" sz="2000" b="1" i="1" dirty="0">
                <a:solidFill>
                  <a:schemeClr val="tx1">
                    <a:lumMod val="75000"/>
                    <a:lumOff val="25000"/>
                  </a:schemeClr>
                </a:solidFill>
                <a:latin typeface="+mn-lt"/>
              </a:rPr>
              <a:t> </a:t>
            </a:r>
            <a:r>
              <a:rPr lang="en-US" sz="2000" b="1" i="1" dirty="0" err="1" smtClean="0">
                <a:solidFill>
                  <a:schemeClr val="tx1">
                    <a:lumMod val="75000"/>
                    <a:lumOff val="25000"/>
                  </a:schemeClr>
                </a:solidFill>
                <a:latin typeface="+mn-lt"/>
              </a:rPr>
              <a:t>Alghofaily</a:t>
            </a:r>
            <a:endParaRPr lang="en-US" dirty="0">
              <a:solidFill>
                <a:schemeClr val="tx1">
                  <a:lumMod val="75000"/>
                  <a:lumOff val="25000"/>
                </a:schemeClr>
              </a:solidFill>
              <a:latin typeface="+mn-lt"/>
            </a:endParaRPr>
          </a:p>
          <a:p>
            <a:endParaRPr lang="en-US" dirty="0">
              <a:solidFill>
                <a:schemeClr val="tx1">
                  <a:lumMod val="75000"/>
                  <a:lumOff val="25000"/>
                </a:schemeClr>
              </a:solidFill>
              <a:latin typeface="+mn-lt"/>
            </a:endParaRPr>
          </a:p>
          <a:p>
            <a:endParaRPr lang="en-US" dirty="0">
              <a:solidFill>
                <a:schemeClr val="tx1">
                  <a:lumMod val="75000"/>
                  <a:lumOff val="25000"/>
                </a:schemeClr>
              </a:solidFill>
              <a:latin typeface="+mn-lt"/>
            </a:endParaRPr>
          </a:p>
        </p:txBody>
      </p:sp>
      <p:pic>
        <p:nvPicPr>
          <p:cNvPr id="12" name="Picture 1">
            <a:extLst>
              <a:ext uri="{FF2B5EF4-FFF2-40B4-BE49-F238E27FC236}">
                <a16:creationId xmlns:a16="http://schemas.microsoft.com/office/drawing/2014/main" xmlns="" id="{11E365C5-6418-42DD-A08A-A1C49FF548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85813" y="336038"/>
            <a:ext cx="658812"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 descr="صورة تحتوي على مبنى, نافذة, رسم&#10;&#10;تم إنشاء الوصف تلقائياً">
            <a:extLst>
              <a:ext uri="{FF2B5EF4-FFF2-40B4-BE49-F238E27FC236}">
                <a16:creationId xmlns:a16="http://schemas.microsoft.com/office/drawing/2014/main" xmlns="" id="{0C738E7A-E8B8-4244-B879-5EB269B47F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205081" y="336038"/>
            <a:ext cx="560387" cy="77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48430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22FB4B-E85A-41C2-81A1-F1D4692B22C5}"/>
              </a:ext>
            </a:extLst>
          </p:cNvPr>
          <p:cNvSpPr/>
          <p:nvPr/>
        </p:nvSpPr>
        <p:spPr>
          <a:xfrm>
            <a:off x="1038225" y="816739"/>
            <a:ext cx="8515350" cy="3539430"/>
          </a:xfrm>
          <a:prstGeom prst="rect">
            <a:avLst/>
          </a:prstGeom>
        </p:spPr>
        <p:txBody>
          <a:bodyPr wrap="square">
            <a:spAutoFit/>
          </a:bodyPr>
          <a:lstStyle/>
          <a:p>
            <a:r>
              <a:rPr lang="en-US" sz="3200" dirty="0">
                <a:solidFill>
                  <a:schemeClr val="bg1">
                    <a:lumMod val="65000"/>
                  </a:schemeClr>
                </a:solidFill>
                <a:latin typeface="Times New Roman" panose="02020603050405020304" pitchFamily="18" charset="0"/>
                <a:cs typeface="Times New Roman" panose="02020603050405020304" pitchFamily="18" charset="0"/>
              </a:rPr>
              <a:t>Outline :</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Introduction </a:t>
            </a:r>
            <a:endParaRPr lang="en-US" sz="3200" dirty="0">
              <a:solidFill>
                <a:schemeClr val="bg1">
                  <a:lumMod val="6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Problem Definition</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Aims and Objectives</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Background</a:t>
            </a:r>
          </a:p>
          <a:p>
            <a:pPr marL="457200" indent="-457200">
              <a:buFont typeface="Arial" panose="020B0604020202020204" pitchFamily="34" charset="0"/>
              <a:buChar char="•"/>
            </a:pPr>
            <a:r>
              <a:rPr lang="en-US" sz="3200" b="1" dirty="0">
                <a:solidFill>
                  <a:schemeClr val="tx2"/>
                </a:solidFill>
                <a:latin typeface="Times New Roman" panose="02020603050405020304" pitchFamily="18" charset="0"/>
                <a:cs typeface="Times New Roman" panose="02020603050405020304" pitchFamily="18" charset="0"/>
              </a:rPr>
              <a:t>Related Work </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Conclusion</a:t>
            </a:r>
            <a:endParaRPr lang="ar-SA" sz="32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75963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 name="Rectangle 61">
            <a:extLst>
              <a:ext uri="{FF2B5EF4-FFF2-40B4-BE49-F238E27FC236}">
                <a16:creationId xmlns:a16="http://schemas.microsoft.com/office/drawing/2014/main" xmlns="" id="{36D16D1E-4205-49F5-BD2A-DA769947C1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63">
            <a:extLst>
              <a:ext uri="{FF2B5EF4-FFF2-40B4-BE49-F238E27FC236}">
                <a16:creationId xmlns:a16="http://schemas.microsoft.com/office/drawing/2014/main" xmlns="" id="{012FD100-C039-4E03-B5E4-2EDFA7290A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3" name="Straight Connector 65">
            <a:extLst>
              <a:ext uri="{FF2B5EF4-FFF2-40B4-BE49-F238E27FC236}">
                <a16:creationId xmlns:a16="http://schemas.microsoft.com/office/drawing/2014/main" xmlns="" id="{4418FCD2-8448-4A81-8EB4-72250F7827B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68" name="Rectangle 67">
            <a:extLst>
              <a:ext uri="{FF2B5EF4-FFF2-40B4-BE49-F238E27FC236}">
                <a16:creationId xmlns:a16="http://schemas.microsoft.com/office/drawing/2014/main" xmlns="" id="{FB5993E2-C02B-4335-ABA5-D8EC465551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مربع نص 1">
            <a:extLst>
              <a:ext uri="{FF2B5EF4-FFF2-40B4-BE49-F238E27FC236}">
                <a16:creationId xmlns:a16="http://schemas.microsoft.com/office/drawing/2014/main" xmlns="" id="{14621C81-EEE8-4C97-A747-CB0B23D72FB1}"/>
              </a:ext>
            </a:extLst>
          </p:cNvPr>
          <p:cNvSpPr txBox="1"/>
          <p:nvPr/>
        </p:nvSpPr>
        <p:spPr>
          <a:xfrm>
            <a:off x="492370" y="516835"/>
            <a:ext cx="3084844" cy="5772840"/>
          </a:xfrm>
          <a:prstGeom prst="rect">
            <a:avLst/>
          </a:prstGeom>
        </p:spPr>
        <p:txBody>
          <a:bodyPr vert="horz" lIns="91440" tIns="45720" rIns="91440" bIns="45720" rtlCol="0" anchor="ctr">
            <a:normAutofit/>
          </a:bodyPr>
          <a:lstStyle/>
          <a:p>
            <a:pPr lvl="0" defTabSz="914400">
              <a:lnSpc>
                <a:spcPct val="85000"/>
              </a:lnSpc>
              <a:spcBef>
                <a:spcPct val="0"/>
              </a:spcBef>
              <a:spcAft>
                <a:spcPts val="600"/>
              </a:spcAft>
            </a:pPr>
            <a:r>
              <a:rPr lang="en-US" sz="3600" b="1" spc="-50" dirty="0">
                <a:solidFill>
                  <a:srgbClr val="FFFFFF"/>
                </a:solidFill>
                <a:latin typeface="+mj-lt"/>
                <a:ea typeface="+mj-ea"/>
                <a:cs typeface="+mj-cs"/>
              </a:rPr>
              <a:t>Related Work </a:t>
            </a:r>
            <a:endParaRPr lang="en-US" sz="3600" spc="-50" dirty="0">
              <a:solidFill>
                <a:srgbClr val="FFFFFF"/>
              </a:solidFill>
              <a:latin typeface="+mj-lt"/>
              <a:ea typeface="+mj-ea"/>
              <a:cs typeface="+mj-cs"/>
            </a:endParaRPr>
          </a:p>
        </p:txBody>
      </p:sp>
      <p:sp>
        <p:nvSpPr>
          <p:cNvPr id="72" name="Rectangle 71">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extBox 1">
            <a:extLst>
              <a:ext uri="{FF2B5EF4-FFF2-40B4-BE49-F238E27FC236}">
                <a16:creationId xmlns:a16="http://schemas.microsoft.com/office/drawing/2014/main" xmlns="" id="{0574E971-65FC-4381-AB33-17D56AB660D7}"/>
              </a:ext>
            </a:extLst>
          </p:cNvPr>
          <p:cNvGraphicFramePr/>
          <p:nvPr>
            <p:extLst>
              <p:ext uri="{D42A27DB-BD31-4B8C-83A1-F6EECF244321}">
                <p14:modId xmlns:p14="http://schemas.microsoft.com/office/powerpoint/2010/main" val="3688096944"/>
              </p:ext>
            </p:extLst>
          </p:nvPr>
        </p:nvGraphicFramePr>
        <p:xfrm>
          <a:off x="4746359" y="639763"/>
          <a:ext cx="6797675" cy="56499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3" name="مستطيل: زوايا مستديرة 42">
            <a:extLst>
              <a:ext uri="{FF2B5EF4-FFF2-40B4-BE49-F238E27FC236}">
                <a16:creationId xmlns:a16="http://schemas.microsoft.com/office/drawing/2014/main" xmlns="" id="{FA5F54BB-6787-4F66-AB58-FE59523029D8}"/>
              </a:ext>
            </a:extLst>
          </p:cNvPr>
          <p:cNvSpPr/>
          <p:nvPr/>
        </p:nvSpPr>
        <p:spPr>
          <a:xfrm>
            <a:off x="4746359" y="1990951"/>
            <a:ext cx="6797675" cy="1412303"/>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endParaRPr lang="en-US" dirty="0"/>
          </a:p>
        </p:txBody>
      </p:sp>
      <p:sp>
        <p:nvSpPr>
          <p:cNvPr id="3" name="مربع نص 2">
            <a:extLst>
              <a:ext uri="{FF2B5EF4-FFF2-40B4-BE49-F238E27FC236}">
                <a16:creationId xmlns:a16="http://schemas.microsoft.com/office/drawing/2014/main" xmlns="" id="{A133649E-0289-4F80-BD9A-E1FE6474C48B}"/>
              </a:ext>
            </a:extLst>
          </p:cNvPr>
          <p:cNvSpPr txBox="1"/>
          <p:nvPr/>
        </p:nvSpPr>
        <p:spPr>
          <a:xfrm>
            <a:off x="6149813" y="814515"/>
            <a:ext cx="5331819" cy="923330"/>
          </a:xfrm>
          <a:prstGeom prst="rect">
            <a:avLst/>
          </a:prstGeom>
          <a:noFill/>
        </p:spPr>
        <p:txBody>
          <a:bodyPr wrap="square" rtlCol="0">
            <a:spAutoFit/>
          </a:bodyPr>
          <a:lstStyle/>
          <a:p>
            <a:r>
              <a:rPr lang="en-GB" b="1" dirty="0"/>
              <a:t>Until now, there is no app like Chat bot in Twitter. But WhatsApp have auto reply </a:t>
            </a:r>
            <a:r>
              <a:rPr lang="en-US" b="1" dirty="0"/>
              <a:t>And that's some example of it.</a:t>
            </a:r>
          </a:p>
        </p:txBody>
      </p:sp>
      <p:sp>
        <p:nvSpPr>
          <p:cNvPr id="5" name="مربع نص 4">
            <a:extLst>
              <a:ext uri="{FF2B5EF4-FFF2-40B4-BE49-F238E27FC236}">
                <a16:creationId xmlns:a16="http://schemas.microsoft.com/office/drawing/2014/main" xmlns="" id="{70AE030B-EB1D-4D85-B88B-E6EE1ADE8794}"/>
              </a:ext>
            </a:extLst>
          </p:cNvPr>
          <p:cNvSpPr txBox="1"/>
          <p:nvPr/>
        </p:nvSpPr>
        <p:spPr>
          <a:xfrm>
            <a:off x="5827150" y="2321004"/>
            <a:ext cx="6502400" cy="861774"/>
          </a:xfrm>
          <a:prstGeom prst="rect">
            <a:avLst/>
          </a:prstGeom>
          <a:noFill/>
        </p:spPr>
        <p:txBody>
          <a:bodyPr wrap="square" rtlCol="0">
            <a:spAutoFit/>
          </a:bodyPr>
          <a:lstStyle/>
          <a:p>
            <a:pPr lvl="0">
              <a:lnSpc>
                <a:spcPct val="100000"/>
              </a:lnSpc>
            </a:pPr>
            <a:r>
              <a:rPr lang="en-GB" sz="1600" b="1" dirty="0"/>
              <a:t>Al </a:t>
            </a:r>
            <a:r>
              <a:rPr lang="en-GB" sz="1600" b="1" dirty="0" err="1"/>
              <a:t>Rajhi</a:t>
            </a:r>
            <a:r>
              <a:rPr lang="en-GB" sz="1600" b="1" dirty="0"/>
              <a:t> Bank has signed an agreement with WhatsApp to launch </a:t>
            </a:r>
            <a:endParaRPr lang="en-GB" sz="1600" b="1" dirty="0" smtClean="0"/>
          </a:p>
          <a:p>
            <a:pPr lvl="0">
              <a:lnSpc>
                <a:spcPct val="100000"/>
              </a:lnSpc>
            </a:pPr>
            <a:r>
              <a:rPr lang="en-GB" sz="1600" b="1" dirty="0" smtClean="0"/>
              <a:t>the </a:t>
            </a:r>
            <a:r>
              <a:rPr lang="en-GB" sz="1600" b="1" dirty="0"/>
              <a:t>first verified WhatsApp Business platform in the Kingdom</a:t>
            </a:r>
            <a:endParaRPr lang="en-US" sz="1600" b="1" dirty="0"/>
          </a:p>
          <a:p>
            <a:endParaRPr lang="en-US" dirty="0"/>
          </a:p>
        </p:txBody>
      </p:sp>
      <p:sp>
        <p:nvSpPr>
          <p:cNvPr id="44" name="مستطيل 43">
            <a:extLst>
              <a:ext uri="{FF2B5EF4-FFF2-40B4-BE49-F238E27FC236}">
                <a16:creationId xmlns:a16="http://schemas.microsoft.com/office/drawing/2014/main" xmlns="" id="{D406EF10-A879-486B-8B94-8D2D0FA373A1}"/>
              </a:ext>
            </a:extLst>
          </p:cNvPr>
          <p:cNvSpPr/>
          <p:nvPr/>
        </p:nvSpPr>
        <p:spPr>
          <a:xfrm>
            <a:off x="5027770" y="2353517"/>
            <a:ext cx="656145" cy="655504"/>
          </a:xfrm>
          <a:prstGeom prst="rect">
            <a:avLst/>
          </a:prstGeom>
          <a: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rcRect/>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dirty="0"/>
          </a:p>
        </p:txBody>
      </p:sp>
    </p:spTree>
    <p:extLst>
      <p:ext uri="{BB962C8B-B14F-4D97-AF65-F5344CB8AC3E}">
        <p14:creationId xmlns:p14="http://schemas.microsoft.com/office/powerpoint/2010/main" val="2995955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22FB4B-E85A-41C2-81A1-F1D4692B22C5}"/>
              </a:ext>
            </a:extLst>
          </p:cNvPr>
          <p:cNvSpPr/>
          <p:nvPr/>
        </p:nvSpPr>
        <p:spPr>
          <a:xfrm>
            <a:off x="1038225" y="816739"/>
            <a:ext cx="8515350" cy="3539430"/>
          </a:xfrm>
          <a:prstGeom prst="rect">
            <a:avLst/>
          </a:prstGeom>
        </p:spPr>
        <p:txBody>
          <a:bodyPr wrap="square">
            <a:spAutoFit/>
          </a:bodyPr>
          <a:lstStyle/>
          <a:p>
            <a:r>
              <a:rPr lang="en-US" sz="3200" dirty="0">
                <a:solidFill>
                  <a:schemeClr val="bg1">
                    <a:lumMod val="65000"/>
                  </a:schemeClr>
                </a:solidFill>
                <a:latin typeface="Times New Roman" panose="02020603050405020304" pitchFamily="18" charset="0"/>
                <a:cs typeface="Times New Roman" panose="02020603050405020304" pitchFamily="18" charset="0"/>
              </a:rPr>
              <a:t>Outline :</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Introduction </a:t>
            </a:r>
            <a:endParaRPr lang="en-US" sz="3200" dirty="0">
              <a:solidFill>
                <a:schemeClr val="bg1">
                  <a:lumMod val="6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Problem Definition</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Aims and Objectives</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Background</a:t>
            </a:r>
            <a:endParaRPr lang="en-US" sz="3200" dirty="0">
              <a:solidFill>
                <a:schemeClr val="bg1">
                  <a:lumMod val="6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Related Work</a:t>
            </a:r>
          </a:p>
          <a:p>
            <a:pPr marL="457200" indent="-457200">
              <a:buFont typeface="Arial" panose="020B0604020202020204" pitchFamily="34" charset="0"/>
              <a:buChar char="•"/>
            </a:pPr>
            <a:r>
              <a:rPr lang="en-US" sz="3200" b="1" dirty="0" smtClean="0">
                <a:solidFill>
                  <a:schemeClr val="tx2"/>
                </a:solidFill>
                <a:latin typeface="Times New Roman" panose="02020603050405020304" pitchFamily="18" charset="0"/>
                <a:cs typeface="Times New Roman" panose="02020603050405020304" pitchFamily="18" charset="0"/>
              </a:rPr>
              <a:t>Conclusion</a:t>
            </a:r>
            <a:endParaRPr lang="ar-SA" sz="32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94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1">
            <a:extLst>
              <a:ext uri="{FF2B5EF4-FFF2-40B4-BE49-F238E27FC236}">
                <a16:creationId xmlns:a16="http://schemas.microsoft.com/office/drawing/2014/main" xmlns="" id="{36D16D1E-4205-49F5-BD2A-DA769947C10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1" name="Rectangle 63">
            <a:extLst>
              <a:ext uri="{FF2B5EF4-FFF2-40B4-BE49-F238E27FC236}">
                <a16:creationId xmlns:a16="http://schemas.microsoft.com/office/drawing/2014/main" xmlns="" id="{012FD100-C039-4E03-B5E4-2EDFA7290AA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4193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0" name="Rectangle 69">
            <a:extLst>
              <a:ext uri="{FF2B5EF4-FFF2-40B4-BE49-F238E27FC236}">
                <a16:creationId xmlns:a16="http://schemas.microsoft.com/office/drawing/2014/main" xmlns="" id="{C0B801A2-5622-4BE8-9AD2-C337A2CD002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مربع نص 1">
            <a:extLst>
              <a:ext uri="{FF2B5EF4-FFF2-40B4-BE49-F238E27FC236}">
                <a16:creationId xmlns:a16="http://schemas.microsoft.com/office/drawing/2014/main" xmlns="" id="{14621C81-EEE8-4C97-A747-CB0B23D72FB1}"/>
              </a:ext>
            </a:extLst>
          </p:cNvPr>
          <p:cNvSpPr txBox="1"/>
          <p:nvPr/>
        </p:nvSpPr>
        <p:spPr>
          <a:xfrm>
            <a:off x="492370" y="516835"/>
            <a:ext cx="3084844" cy="5772840"/>
          </a:xfrm>
          <a:prstGeom prst="rect">
            <a:avLst/>
          </a:prstGeom>
        </p:spPr>
        <p:txBody>
          <a:bodyPr vert="horz" lIns="91440" tIns="45720" rIns="91440" bIns="45720" rtlCol="0" anchor="ctr">
            <a:normAutofit/>
          </a:bodyPr>
          <a:lstStyle/>
          <a:p>
            <a:pPr lvl="0" defTabSz="914400">
              <a:lnSpc>
                <a:spcPct val="85000"/>
              </a:lnSpc>
              <a:spcBef>
                <a:spcPct val="0"/>
              </a:spcBef>
              <a:spcAft>
                <a:spcPts val="600"/>
              </a:spcAft>
            </a:pPr>
            <a:r>
              <a:rPr lang="en-US" sz="3600" b="1" spc="-50" dirty="0">
                <a:solidFill>
                  <a:srgbClr val="FFFFFF"/>
                </a:solidFill>
                <a:latin typeface="+mj-lt"/>
                <a:ea typeface="+mj-ea"/>
                <a:cs typeface="+mj-cs"/>
              </a:rPr>
              <a:t>Conclusion</a:t>
            </a:r>
          </a:p>
        </p:txBody>
      </p:sp>
      <p:sp>
        <p:nvSpPr>
          <p:cNvPr id="72" name="Rectangle 71">
            <a:extLst>
              <a:ext uri="{FF2B5EF4-FFF2-40B4-BE49-F238E27FC236}">
                <a16:creationId xmlns:a16="http://schemas.microsoft.com/office/drawing/2014/main" xmlns="" id="{B7AF614F-5BC3-4086-99F5-B87C5847A0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مربع نص 6"/>
          <p:cNvSpPr txBox="1"/>
          <p:nvPr/>
        </p:nvSpPr>
        <p:spPr>
          <a:xfrm>
            <a:off x="4374292" y="1109960"/>
            <a:ext cx="7549979" cy="6721840"/>
          </a:xfrm>
          <a:prstGeom prst="rect">
            <a:avLst/>
          </a:prstGeom>
          <a:noFill/>
        </p:spPr>
        <p:txBody>
          <a:bodyPr wrap="square" rtlCol="0">
            <a:spAutoFit/>
          </a:bodyPr>
          <a:lstStyle/>
          <a:p>
            <a:pPr marL="285750" lvl="0" indent="-285750">
              <a:buFont typeface="Arial" panose="020B0604020202020204" pitchFamily="34" charset="0"/>
              <a:buChar char="•"/>
            </a:pPr>
            <a:r>
              <a:rPr lang="en-GB" sz="2000" dirty="0" err="1">
                <a:solidFill>
                  <a:schemeClr val="tx1">
                    <a:lumMod val="75000"/>
                    <a:lumOff val="25000"/>
                  </a:schemeClr>
                </a:solidFill>
              </a:rPr>
              <a:t>Chatbot</a:t>
            </a:r>
            <a:r>
              <a:rPr lang="en-GB" sz="2000" b="1" i="1" dirty="0">
                <a:solidFill>
                  <a:schemeClr val="tx1">
                    <a:lumMod val="75000"/>
                    <a:lumOff val="25000"/>
                  </a:schemeClr>
                </a:solidFill>
              </a:rPr>
              <a:t> </a:t>
            </a:r>
            <a:r>
              <a:rPr lang="en-GB" sz="2000" dirty="0">
                <a:solidFill>
                  <a:schemeClr val="tx1">
                    <a:lumMod val="75000"/>
                    <a:lumOff val="25000"/>
                  </a:schemeClr>
                </a:solidFill>
              </a:rPr>
              <a:t>is a response to be a response to customers and performs the </a:t>
            </a:r>
            <a:r>
              <a:rPr lang="en-GB" sz="2000" dirty="0" smtClean="0">
                <a:solidFill>
                  <a:schemeClr val="tx1">
                    <a:lumMod val="75000"/>
                    <a:lumOff val="25000"/>
                  </a:schemeClr>
                </a:solidFill>
              </a:rPr>
              <a:t>same </a:t>
            </a:r>
            <a:r>
              <a:rPr lang="en-GB" sz="2000" dirty="0">
                <a:solidFill>
                  <a:schemeClr val="tx1">
                    <a:lumMod val="75000"/>
                    <a:lumOff val="25000"/>
                  </a:schemeClr>
                </a:solidFill>
              </a:rPr>
              <a:t>functions of human customer </a:t>
            </a:r>
            <a:r>
              <a:rPr lang="en-GB" sz="2000" dirty="0" smtClean="0">
                <a:solidFill>
                  <a:schemeClr val="tx1">
                    <a:lumMod val="75000"/>
                    <a:lumOff val="25000"/>
                  </a:schemeClr>
                </a:solidFill>
              </a:rPr>
              <a:t>service</a:t>
            </a:r>
          </a:p>
          <a:p>
            <a:pPr marL="285750" lvl="0" indent="-285750">
              <a:buFont typeface="Arial" panose="020B0604020202020204" pitchFamily="34" charset="0"/>
              <a:buChar char="•"/>
            </a:pPr>
            <a:endParaRPr lang="en-US" sz="1000" dirty="0" smtClean="0">
              <a:solidFill>
                <a:schemeClr val="tx1">
                  <a:lumMod val="75000"/>
                  <a:lumOff val="25000"/>
                </a:schemeClr>
              </a:solidFill>
            </a:endParaRPr>
          </a:p>
          <a:p>
            <a:pPr marL="285750" indent="-285750">
              <a:buFont typeface="Arial" panose="020B0604020202020204" pitchFamily="34" charset="0"/>
              <a:buChar char="•"/>
            </a:pPr>
            <a:r>
              <a:rPr lang="en-US" sz="2000" dirty="0" smtClean="0">
                <a:solidFill>
                  <a:schemeClr val="tx1">
                    <a:lumMod val="75000"/>
                    <a:lumOff val="25000"/>
                  </a:schemeClr>
                </a:solidFill>
              </a:rPr>
              <a:t>the idea of </a:t>
            </a:r>
            <a:r>
              <a:rPr lang="en-US" sz="2000" dirty="0" err="1" smtClean="0">
                <a:solidFill>
                  <a:schemeClr val="tx1">
                    <a:lumMod val="75000"/>
                    <a:lumOff val="25000"/>
                  </a:schemeClr>
                </a:solidFill>
              </a:rPr>
              <a:t>chatbot</a:t>
            </a:r>
            <a:r>
              <a:rPr lang="en-US" sz="2000" dirty="0" smtClean="0">
                <a:solidFill>
                  <a:schemeClr val="tx1">
                    <a:lumMod val="75000"/>
                    <a:lumOff val="25000"/>
                  </a:schemeClr>
                </a:solidFill>
              </a:rPr>
              <a:t> </a:t>
            </a:r>
            <a:r>
              <a:rPr lang="en-US" sz="2000" dirty="0">
                <a:solidFill>
                  <a:schemeClr val="tx1">
                    <a:lumMod val="75000"/>
                    <a:lumOff val="25000"/>
                  </a:schemeClr>
                </a:solidFill>
              </a:rPr>
              <a:t>to satisfy customers </a:t>
            </a:r>
            <a:r>
              <a:rPr lang="en-US" sz="2000" dirty="0" smtClean="0">
                <a:solidFill>
                  <a:schemeClr val="tx1">
                    <a:lumMod val="75000"/>
                    <a:lumOff val="25000"/>
                  </a:schemeClr>
                </a:solidFill>
              </a:rPr>
              <a:t>.</a:t>
            </a:r>
          </a:p>
          <a:p>
            <a:pPr marL="285750" indent="-285750">
              <a:buFont typeface="Arial" panose="020B0604020202020204" pitchFamily="34" charset="0"/>
              <a:buChar char="•"/>
            </a:pPr>
            <a:endParaRPr lang="en-US" sz="1000" dirty="0" smtClean="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Objectives of </a:t>
            </a:r>
            <a:r>
              <a:rPr lang="en-US" sz="2000" dirty="0" err="1">
                <a:solidFill>
                  <a:schemeClr val="tx1">
                    <a:lumMod val="75000"/>
                    <a:lumOff val="25000"/>
                  </a:schemeClr>
                </a:solidFill>
              </a:rPr>
              <a:t>chatbot</a:t>
            </a:r>
            <a:r>
              <a:rPr lang="en-US" sz="2000" dirty="0">
                <a:solidFill>
                  <a:schemeClr val="tx1">
                    <a:lumMod val="75000"/>
                    <a:lumOff val="25000"/>
                  </a:schemeClr>
                </a:solidFill>
              </a:rPr>
              <a:t> is Reducing costs, gaining customer satisfaction, solve  	problems faster and Working </a:t>
            </a:r>
            <a:r>
              <a:rPr lang="en-US" sz="2000" dirty="0" smtClean="0">
                <a:solidFill>
                  <a:schemeClr val="tx1">
                    <a:lumMod val="75000"/>
                    <a:lumOff val="25000"/>
                  </a:schemeClr>
                </a:solidFill>
              </a:rPr>
              <a:t>24/7.</a:t>
            </a:r>
          </a:p>
          <a:p>
            <a:pPr marL="285750" indent="-285750">
              <a:buFont typeface="Arial" panose="020B0604020202020204" pitchFamily="34" charset="0"/>
              <a:buChar char="•"/>
            </a:pPr>
            <a:endParaRPr lang="en-US" sz="1000" dirty="0" smtClean="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There are many types of </a:t>
            </a:r>
            <a:r>
              <a:rPr lang="en-US" sz="2000" dirty="0" err="1">
                <a:solidFill>
                  <a:schemeClr val="tx1">
                    <a:lumMod val="75000"/>
                    <a:lumOff val="25000"/>
                  </a:schemeClr>
                </a:solidFill>
              </a:rPr>
              <a:t>chatbots</a:t>
            </a:r>
            <a:r>
              <a:rPr lang="en-US" sz="2000" dirty="0">
                <a:solidFill>
                  <a:schemeClr val="tx1">
                    <a:lumMod val="75000"/>
                    <a:lumOff val="25000"/>
                  </a:schemeClr>
                </a:solidFill>
              </a:rPr>
              <a:t> that serve many purposes</a:t>
            </a:r>
            <a:r>
              <a:rPr lang="en-US" sz="2000" dirty="0" smtClean="0">
                <a:solidFill>
                  <a:schemeClr val="tx1">
                    <a:lumMod val="75000"/>
                    <a:lumOff val="25000"/>
                  </a:schemeClr>
                </a:solidFill>
              </a:rPr>
              <a:t>.</a:t>
            </a:r>
          </a:p>
          <a:p>
            <a:pPr marL="285750" indent="-285750">
              <a:buFont typeface="Arial" panose="020B0604020202020204" pitchFamily="34" charset="0"/>
              <a:buChar char="•"/>
            </a:pPr>
            <a:endParaRPr lang="en-US" sz="1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Example of </a:t>
            </a:r>
            <a:r>
              <a:rPr lang="en-US" sz="2000" dirty="0" err="1">
                <a:solidFill>
                  <a:schemeClr val="tx1">
                    <a:lumMod val="75000"/>
                    <a:lumOff val="25000"/>
                  </a:schemeClr>
                </a:solidFill>
              </a:rPr>
              <a:t>chatbot</a:t>
            </a:r>
            <a:r>
              <a:rPr lang="en-US" sz="2000" dirty="0">
                <a:solidFill>
                  <a:schemeClr val="tx1">
                    <a:lumMod val="75000"/>
                    <a:lumOff val="25000"/>
                  </a:schemeClr>
                </a:solidFill>
              </a:rPr>
              <a:t>: </a:t>
            </a:r>
            <a:r>
              <a:rPr lang="en-GB" sz="2000" dirty="0">
                <a:solidFill>
                  <a:schemeClr val="tx1">
                    <a:lumMod val="75000"/>
                    <a:lumOff val="25000"/>
                  </a:schemeClr>
                </a:solidFill>
              </a:rPr>
              <a:t>Saudi Arabian Airlines , Al </a:t>
            </a:r>
            <a:r>
              <a:rPr lang="en-GB" sz="2000" dirty="0" err="1">
                <a:solidFill>
                  <a:schemeClr val="tx1">
                    <a:lumMod val="75000"/>
                    <a:lumOff val="25000"/>
                  </a:schemeClr>
                </a:solidFill>
              </a:rPr>
              <a:t>Rajhi</a:t>
            </a:r>
            <a:r>
              <a:rPr lang="en-GB" sz="2000" dirty="0">
                <a:solidFill>
                  <a:schemeClr val="tx1">
                    <a:lumMod val="75000"/>
                    <a:lumOff val="25000"/>
                  </a:schemeClr>
                </a:solidFill>
              </a:rPr>
              <a:t> Bank and World </a:t>
            </a:r>
            <a:r>
              <a:rPr lang="en-GB" sz="2000" dirty="0" smtClean="0">
                <a:solidFill>
                  <a:schemeClr val="tx1">
                    <a:lumMod val="75000"/>
                    <a:lumOff val="25000"/>
                  </a:schemeClr>
                </a:solidFill>
              </a:rPr>
              <a:t>Health </a:t>
            </a:r>
            <a:r>
              <a:rPr lang="en-GB" sz="2000" dirty="0">
                <a:solidFill>
                  <a:schemeClr val="tx1">
                    <a:lumMod val="75000"/>
                    <a:lumOff val="25000"/>
                  </a:schemeClr>
                </a:solidFill>
              </a:rPr>
              <a:t>Organization</a:t>
            </a:r>
            <a:r>
              <a:rPr lang="en-GB" sz="2000" dirty="0" smtClean="0">
                <a:solidFill>
                  <a:schemeClr val="tx1">
                    <a:lumMod val="75000"/>
                    <a:lumOff val="25000"/>
                  </a:schemeClr>
                </a:solidFill>
              </a:rPr>
              <a:t>.</a:t>
            </a:r>
          </a:p>
          <a:p>
            <a:pPr marL="285750" indent="-285750">
              <a:buFont typeface="Arial" panose="020B0604020202020204" pitchFamily="34" charset="0"/>
              <a:buChar char="•"/>
            </a:pPr>
            <a:endParaRPr lang="en-GB" sz="1000" dirty="0">
              <a:solidFill>
                <a:schemeClr val="tx1">
                  <a:lumMod val="75000"/>
                  <a:lumOff val="25000"/>
                </a:schemeClr>
              </a:solidFill>
            </a:endParaRPr>
          </a:p>
          <a:p>
            <a:pPr marL="285750" indent="-285750">
              <a:buFont typeface="Arial" panose="020B0604020202020204" pitchFamily="34" charset="0"/>
              <a:buChar char="•"/>
            </a:pPr>
            <a:r>
              <a:rPr lang="en-US" sz="2000" dirty="0">
                <a:solidFill>
                  <a:schemeClr val="tx1">
                    <a:lumMod val="75000"/>
                    <a:lumOff val="25000"/>
                  </a:schemeClr>
                </a:solidFill>
              </a:rPr>
              <a:t>System requirements will be collected and </a:t>
            </a:r>
            <a:r>
              <a:rPr lang="en-US" sz="2000" dirty="0" err="1">
                <a:solidFill>
                  <a:schemeClr val="tx1">
                    <a:lumMod val="75000"/>
                    <a:lumOff val="25000"/>
                  </a:schemeClr>
                </a:solidFill>
              </a:rPr>
              <a:t>analysed</a:t>
            </a:r>
            <a:r>
              <a:rPr lang="en-US" sz="2000" dirty="0">
                <a:solidFill>
                  <a:schemeClr val="tx1">
                    <a:lumMod val="75000"/>
                    <a:lumOff val="25000"/>
                  </a:schemeClr>
                </a:solidFill>
              </a:rPr>
              <a:t>, and results reviewed </a:t>
            </a:r>
            <a:r>
              <a:rPr lang="en-US" sz="2000" dirty="0" smtClean="0">
                <a:solidFill>
                  <a:schemeClr val="tx1">
                    <a:lumMod val="75000"/>
                    <a:lumOff val="25000"/>
                  </a:schemeClr>
                </a:solidFill>
              </a:rPr>
              <a:t>to </a:t>
            </a:r>
            <a:r>
              <a:rPr lang="en-US" sz="2000" dirty="0">
                <a:solidFill>
                  <a:schemeClr val="tx1">
                    <a:lumMod val="75000"/>
                    <a:lumOff val="25000"/>
                  </a:schemeClr>
                </a:solidFill>
              </a:rPr>
              <a:t>determine system functioning , And provide something better for the user</a:t>
            </a:r>
          </a:p>
          <a:p>
            <a:pPr marL="285750" indent="-285750">
              <a:buFont typeface="Arial" panose="020B0604020202020204" pitchFamily="34" charset="0"/>
              <a:buChar char="•"/>
            </a:pPr>
            <a:endParaRPr lang="en-US" sz="2000" dirty="0" smtClean="0">
              <a:solidFill>
                <a:schemeClr val="tx1">
                  <a:lumMod val="75000"/>
                  <a:lumOff val="25000"/>
                </a:schemeClr>
              </a:solidFill>
            </a:endParaRPr>
          </a:p>
          <a:p>
            <a:pPr marL="285750" indent="-285750">
              <a:buFont typeface="Arial" panose="020B0604020202020204" pitchFamily="34" charset="0"/>
              <a:buChar char="•"/>
            </a:pPr>
            <a:endParaRPr lang="en-US" sz="1000" dirty="0" smtClean="0">
              <a:solidFill>
                <a:schemeClr val="tx1">
                  <a:lumMod val="75000"/>
                  <a:lumOff val="25000"/>
                </a:schemeClr>
              </a:solidFill>
            </a:endParaRPr>
          </a:p>
          <a:p>
            <a:pPr lvl="0" defTabSz="914400">
              <a:lnSpc>
                <a:spcPct val="90000"/>
              </a:lnSpc>
              <a:spcAft>
                <a:spcPts val="600"/>
              </a:spcAft>
              <a:buClr>
                <a:schemeClr val="accent1"/>
              </a:buClr>
            </a:pPr>
            <a:endParaRPr lang="en-US" dirty="0"/>
          </a:p>
          <a:p>
            <a:pPr indent="-22860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a:p>
            <a:pPr indent="-22860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a:p>
            <a:pPr indent="-22860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76689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مستطيل 1"/>
          <p:cNvSpPr/>
          <p:nvPr/>
        </p:nvSpPr>
        <p:spPr>
          <a:xfrm>
            <a:off x="0" y="0"/>
            <a:ext cx="12192000" cy="652436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i="1" dirty="0" smtClean="0">
                <a:latin typeface="+mj-lt"/>
              </a:rPr>
              <a:t>Thank </a:t>
            </a:r>
            <a:r>
              <a:rPr lang="en-US" sz="6600" b="1" i="1" dirty="0" smtClean="0">
                <a:latin typeface="+mj-lt"/>
              </a:rPr>
              <a:t>You</a:t>
            </a:r>
            <a:endParaRPr lang="en-US" sz="6600" b="1" i="1" dirty="0">
              <a:latin typeface="+mj-lt"/>
            </a:endParaRPr>
          </a:p>
        </p:txBody>
      </p:sp>
      <p:cxnSp>
        <p:nvCxnSpPr>
          <p:cNvPr id="4" name="رابط مستقيم 3"/>
          <p:cNvCxnSpPr/>
          <p:nvPr/>
        </p:nvCxnSpPr>
        <p:spPr>
          <a:xfrm>
            <a:off x="4497859" y="3756454"/>
            <a:ext cx="3262184"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172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22FB4B-E85A-41C2-81A1-F1D4692B22C5}"/>
              </a:ext>
            </a:extLst>
          </p:cNvPr>
          <p:cNvSpPr/>
          <p:nvPr/>
        </p:nvSpPr>
        <p:spPr>
          <a:xfrm>
            <a:off x="1038225" y="816739"/>
            <a:ext cx="8515350" cy="3539430"/>
          </a:xfrm>
          <a:prstGeom prst="rect">
            <a:avLst/>
          </a:prstGeom>
        </p:spPr>
        <p:txBody>
          <a:bodyPr wrap="square">
            <a:spAutoFit/>
          </a:bodyPr>
          <a:lstStyle/>
          <a:p>
            <a:r>
              <a:rPr lang="en-US" sz="3200" dirty="0">
                <a:solidFill>
                  <a:schemeClr val="bg1">
                    <a:lumMod val="65000"/>
                  </a:schemeClr>
                </a:solidFill>
                <a:latin typeface="Times New Roman" panose="02020603050405020304" pitchFamily="18" charset="0"/>
                <a:cs typeface="Times New Roman" panose="02020603050405020304" pitchFamily="18" charset="0"/>
              </a:rPr>
              <a:t>Outline :</a:t>
            </a:r>
          </a:p>
          <a:p>
            <a:pPr marL="457200" indent="-457200">
              <a:buFont typeface="Arial" panose="020B0604020202020204" pitchFamily="34" charset="0"/>
              <a:buChar char="•"/>
            </a:pPr>
            <a:r>
              <a:rPr lang="en-US" sz="3200" b="1" dirty="0" smtClean="0">
                <a:solidFill>
                  <a:schemeClr val="tx2"/>
                </a:solidFill>
                <a:latin typeface="Times New Roman" panose="02020603050405020304" pitchFamily="18" charset="0"/>
                <a:cs typeface="Times New Roman" panose="02020603050405020304" pitchFamily="18" charset="0"/>
              </a:rPr>
              <a:t>Introduction </a:t>
            </a:r>
            <a:endParaRPr lang="en-US" sz="3200" b="1" dirty="0">
              <a:solidFill>
                <a:schemeClr val="tx2"/>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Problem Definition </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Aims and Objectives</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Background </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Related Work</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Conclusion</a:t>
            </a:r>
            <a:endParaRPr lang="ar-SA" sz="32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93278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xmlns="" id="{E9F7CBA9-9D9B-479F-AAB5-BF785971CD8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عنوان 1"/>
          <p:cNvSpPr>
            <a:spLocks noGrp="1"/>
          </p:cNvSpPr>
          <p:nvPr>
            <p:ph type="title"/>
          </p:nvPr>
        </p:nvSpPr>
        <p:spPr>
          <a:xfrm>
            <a:off x="1097280" y="286603"/>
            <a:ext cx="10058400" cy="1450757"/>
          </a:xfrm>
        </p:spPr>
        <p:txBody>
          <a:bodyPr>
            <a:normAutofit/>
          </a:bodyPr>
          <a:lstStyle/>
          <a:p>
            <a:r>
              <a:rPr lang="en-US" b="1">
                <a:latin typeface="Times New Roman" panose="02020603050405020304" pitchFamily="18" charset="0"/>
                <a:cs typeface="Times New Roman" panose="02020603050405020304" pitchFamily="18" charset="0"/>
              </a:rPr>
              <a:t/>
            </a:r>
            <a:br>
              <a:rPr lang="en-US" b="1">
                <a:latin typeface="Times New Roman" panose="02020603050405020304" pitchFamily="18" charset="0"/>
                <a:cs typeface="Times New Roman" panose="02020603050405020304" pitchFamily="18" charset="0"/>
              </a:rPr>
            </a:br>
            <a:r>
              <a:rPr lang="en-US" b="1">
                <a:latin typeface="Times New Roman" panose="02020603050405020304" pitchFamily="18" charset="0"/>
                <a:cs typeface="Times New Roman" panose="02020603050405020304" pitchFamily="18" charset="0"/>
              </a:rPr>
              <a:t>Introduction:</a:t>
            </a:r>
            <a:endParaRPr lang="ar-SA"/>
          </a:p>
        </p:txBody>
      </p:sp>
      <p:sp>
        <p:nvSpPr>
          <p:cNvPr id="12" name="Rectangle 11">
            <a:extLst>
              <a:ext uri="{FF2B5EF4-FFF2-40B4-BE49-F238E27FC236}">
                <a16:creationId xmlns:a16="http://schemas.microsoft.com/office/drawing/2014/main" xmlns="" id="{154480E5-678B-478F-9170-46502C5FB3E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xmlns="" id="{B598D875-841B-47A7-B4C8-237DBCE2FBC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عنصر نائب للمحتوى 2">
            <a:extLst>
              <a:ext uri="{FF2B5EF4-FFF2-40B4-BE49-F238E27FC236}">
                <a16:creationId xmlns:a16="http://schemas.microsoft.com/office/drawing/2014/main" xmlns="" id="{2763E1AD-58F1-4CB0-AB3A-9832EDD9BF36}"/>
              </a:ext>
            </a:extLst>
          </p:cNvPr>
          <p:cNvGraphicFramePr>
            <a:graphicFrameLocks noGrp="1"/>
          </p:cNvGraphicFramePr>
          <p:nvPr>
            <p:ph idx="1"/>
            <p:extLst>
              <p:ext uri="{D42A27DB-BD31-4B8C-83A1-F6EECF244321}">
                <p14:modId xmlns:p14="http://schemas.microsoft.com/office/powerpoint/2010/main" val="1884545773"/>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03300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22FB4B-E85A-41C2-81A1-F1D4692B22C5}"/>
              </a:ext>
            </a:extLst>
          </p:cNvPr>
          <p:cNvSpPr/>
          <p:nvPr/>
        </p:nvSpPr>
        <p:spPr>
          <a:xfrm>
            <a:off x="1038225" y="816739"/>
            <a:ext cx="8515350" cy="3539430"/>
          </a:xfrm>
          <a:prstGeom prst="rect">
            <a:avLst/>
          </a:prstGeom>
        </p:spPr>
        <p:txBody>
          <a:bodyPr wrap="square">
            <a:spAutoFit/>
          </a:bodyPr>
          <a:lstStyle/>
          <a:p>
            <a:r>
              <a:rPr lang="en-US" sz="3200" dirty="0">
                <a:solidFill>
                  <a:schemeClr val="bg1">
                    <a:lumMod val="50000"/>
                  </a:schemeClr>
                </a:solidFill>
                <a:latin typeface="Times New Roman" panose="02020603050405020304" pitchFamily="18" charset="0"/>
                <a:cs typeface="Times New Roman" panose="02020603050405020304" pitchFamily="18" charset="0"/>
              </a:rPr>
              <a:t>Outline :</a:t>
            </a:r>
          </a:p>
          <a:p>
            <a:pPr marL="457200" indent="-457200">
              <a:buFont typeface="Arial" panose="020B0604020202020204" pitchFamily="34" charset="0"/>
              <a:buChar char="•"/>
            </a:pPr>
            <a:r>
              <a:rPr lang="en-US" sz="3200" dirty="0" smtClean="0">
                <a:solidFill>
                  <a:schemeClr val="bg1">
                    <a:lumMod val="50000"/>
                  </a:schemeClr>
                </a:solidFill>
                <a:latin typeface="Times New Roman" panose="02020603050405020304" pitchFamily="18" charset="0"/>
                <a:cs typeface="Times New Roman" panose="02020603050405020304" pitchFamily="18" charset="0"/>
              </a:rPr>
              <a:t>Introduction </a:t>
            </a:r>
            <a:endParaRPr lang="en-US" sz="3200" dirty="0">
              <a:solidFill>
                <a:schemeClr val="bg1">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b="1" dirty="0">
                <a:solidFill>
                  <a:schemeClr val="tx2"/>
                </a:solidFill>
                <a:latin typeface="Times New Roman" panose="02020603050405020304" pitchFamily="18" charset="0"/>
                <a:cs typeface="Times New Roman" panose="02020603050405020304" pitchFamily="18" charset="0"/>
              </a:rPr>
              <a:t>Problem Definition</a:t>
            </a:r>
          </a:p>
          <a:p>
            <a:pPr marL="457200" indent="-457200">
              <a:buFont typeface="Arial" panose="020B0604020202020204" pitchFamily="34" charset="0"/>
              <a:buChar char="•"/>
            </a:pPr>
            <a:r>
              <a:rPr lang="en-US" sz="3200" dirty="0">
                <a:solidFill>
                  <a:schemeClr val="bg1">
                    <a:lumMod val="50000"/>
                  </a:schemeClr>
                </a:solidFill>
                <a:latin typeface="Times New Roman" panose="02020603050405020304" pitchFamily="18" charset="0"/>
                <a:cs typeface="Times New Roman" panose="02020603050405020304" pitchFamily="18" charset="0"/>
              </a:rPr>
              <a:t>Aims and Objectives</a:t>
            </a:r>
          </a:p>
          <a:p>
            <a:pPr marL="457200" indent="-457200">
              <a:buFont typeface="Arial" panose="020B0604020202020204" pitchFamily="34" charset="0"/>
              <a:buChar char="•"/>
            </a:pPr>
            <a:r>
              <a:rPr lang="en-US" sz="3200" dirty="0">
                <a:solidFill>
                  <a:schemeClr val="bg1">
                    <a:lumMod val="50000"/>
                  </a:schemeClr>
                </a:solidFill>
                <a:latin typeface="Times New Roman" panose="02020603050405020304" pitchFamily="18" charset="0"/>
                <a:cs typeface="Times New Roman" panose="02020603050405020304" pitchFamily="18" charset="0"/>
              </a:rPr>
              <a:t>Background </a:t>
            </a:r>
          </a:p>
          <a:p>
            <a:pPr marL="457200" indent="-457200">
              <a:buFont typeface="Arial" panose="020B0604020202020204" pitchFamily="34" charset="0"/>
              <a:buChar char="•"/>
            </a:pPr>
            <a:r>
              <a:rPr lang="en-US" sz="3200" dirty="0">
                <a:solidFill>
                  <a:schemeClr val="bg1">
                    <a:lumMod val="50000"/>
                  </a:schemeClr>
                </a:solidFill>
                <a:latin typeface="Times New Roman" panose="02020603050405020304" pitchFamily="18" charset="0"/>
                <a:cs typeface="Times New Roman" panose="02020603050405020304" pitchFamily="18" charset="0"/>
              </a:rPr>
              <a:t>Related Work</a:t>
            </a:r>
            <a:endParaRPr lang="ar-SA" sz="3200" dirty="0">
              <a:solidFill>
                <a:schemeClr val="bg1">
                  <a:lumMod val="50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smtClean="0">
                <a:solidFill>
                  <a:schemeClr val="bg1">
                    <a:lumMod val="50000"/>
                  </a:schemeClr>
                </a:solidFill>
                <a:latin typeface="Times New Roman" panose="02020603050405020304" pitchFamily="18" charset="0"/>
                <a:cs typeface="Times New Roman" panose="02020603050405020304" pitchFamily="18" charset="0"/>
              </a:rPr>
              <a:t>Conclusion</a:t>
            </a:r>
            <a:endParaRPr lang="ar-SA" sz="3200" dirty="0">
              <a:solidFill>
                <a:schemeClr val="bg1">
                  <a:lumMod val="5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5169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عنوان 1"/>
          <p:cNvSpPr>
            <a:spLocks noGrp="1"/>
          </p:cNvSpPr>
          <p:nvPr>
            <p:ph type="title"/>
          </p:nvPr>
        </p:nvSpPr>
        <p:spPr>
          <a:xfrm>
            <a:off x="1097280" y="286603"/>
            <a:ext cx="10058400" cy="1450757"/>
          </a:xfrm>
        </p:spPr>
        <p:txBody>
          <a:bodyPr>
            <a:normAutofit/>
          </a:bodyPr>
          <a:lstStyle/>
          <a:p>
            <a:r>
              <a:rPr lang="en-US" b="1">
                <a:latin typeface="Times New Roman" panose="02020603050405020304" pitchFamily="18" charset="0"/>
                <a:cs typeface="Times New Roman" panose="02020603050405020304" pitchFamily="18" charset="0"/>
              </a:rPr>
              <a:t>Problem Definition :</a:t>
            </a:r>
            <a:endParaRPr lang="en-US">
              <a:latin typeface="Times New Roman" panose="02020603050405020304" pitchFamily="18" charset="0"/>
              <a:cs typeface="Times New Roman" panose="02020603050405020304" pitchFamily="18" charset="0"/>
            </a:endParaRPr>
          </a:p>
        </p:txBody>
      </p:sp>
      <p:sp>
        <p:nvSpPr>
          <p:cNvPr id="3" name="عنصر نائب للمحتوى 2"/>
          <p:cNvSpPr>
            <a:spLocks noGrp="1"/>
          </p:cNvSpPr>
          <p:nvPr>
            <p:ph idx="1"/>
          </p:nvPr>
        </p:nvSpPr>
        <p:spPr>
          <a:xfrm>
            <a:off x="1097279" y="1845734"/>
            <a:ext cx="6454987" cy="4023360"/>
          </a:xfrm>
        </p:spPr>
        <p:txBody>
          <a:bodyPr>
            <a:normAutofit/>
          </a:bodyPr>
          <a:lstStyle/>
          <a:p>
            <a:r>
              <a:rPr lang="en-US" sz="2400" dirty="0"/>
              <a:t>Very few organizations have this idea and apply it in their electronic accounts, so we saw that our project will be an imperfect thing that is not found in most organizations and this idea will be to satisfy customers and something that people miss in this field.</a:t>
            </a:r>
            <a:endParaRPr lang="en-US" sz="2400" b="1" dirty="0"/>
          </a:p>
        </p:txBody>
      </p:sp>
      <p:pic>
        <p:nvPicPr>
          <p:cNvPr id="7" name="Graphic 6">
            <a:extLst>
              <a:ext uri="{FF2B5EF4-FFF2-40B4-BE49-F238E27FC236}">
                <a16:creationId xmlns:a16="http://schemas.microsoft.com/office/drawing/2014/main" xmlns="" id="{3ECAC825-7E1A-42E8-8705-C0E812E1CB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8020570" y="2084269"/>
            <a:ext cx="3135109" cy="3135109"/>
          </a:xfrm>
          <a:prstGeom prst="rect">
            <a:avLst/>
          </a:prstGeom>
        </p:spPr>
      </p:pic>
    </p:spTree>
    <p:extLst>
      <p:ext uri="{BB962C8B-B14F-4D97-AF65-F5344CB8AC3E}">
        <p14:creationId xmlns:p14="http://schemas.microsoft.com/office/powerpoint/2010/main" val="11795815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22FB4B-E85A-41C2-81A1-F1D4692B22C5}"/>
              </a:ext>
            </a:extLst>
          </p:cNvPr>
          <p:cNvSpPr/>
          <p:nvPr/>
        </p:nvSpPr>
        <p:spPr>
          <a:xfrm>
            <a:off x="1038225" y="816739"/>
            <a:ext cx="8515350" cy="3539430"/>
          </a:xfrm>
          <a:prstGeom prst="rect">
            <a:avLst/>
          </a:prstGeom>
        </p:spPr>
        <p:txBody>
          <a:bodyPr wrap="square">
            <a:spAutoFit/>
          </a:bodyPr>
          <a:lstStyle/>
          <a:p>
            <a:r>
              <a:rPr lang="en-US" sz="3200" dirty="0">
                <a:solidFill>
                  <a:schemeClr val="bg1">
                    <a:lumMod val="65000"/>
                  </a:schemeClr>
                </a:solidFill>
                <a:latin typeface="Times New Roman" panose="02020603050405020304" pitchFamily="18" charset="0"/>
                <a:cs typeface="Times New Roman" panose="02020603050405020304" pitchFamily="18" charset="0"/>
              </a:rPr>
              <a:t>Outline :</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Introduction </a:t>
            </a:r>
            <a:endParaRPr lang="en-US" sz="3200" dirty="0">
              <a:solidFill>
                <a:schemeClr val="bg1">
                  <a:lumMod val="6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Problem Definition</a:t>
            </a:r>
          </a:p>
          <a:p>
            <a:pPr marL="457200" indent="-457200">
              <a:buFont typeface="Arial" panose="020B0604020202020204" pitchFamily="34" charset="0"/>
              <a:buChar char="•"/>
            </a:pPr>
            <a:r>
              <a:rPr lang="en-US" sz="3200" b="1" dirty="0">
                <a:solidFill>
                  <a:schemeClr val="tx2"/>
                </a:solidFill>
                <a:latin typeface="Times New Roman" panose="02020603050405020304" pitchFamily="18" charset="0"/>
                <a:cs typeface="Times New Roman" panose="02020603050405020304" pitchFamily="18" charset="0"/>
              </a:rPr>
              <a:t>Aims and Objectives</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Background </a:t>
            </a:r>
            <a:endParaRPr lang="en-US" sz="3200" dirty="0">
              <a:solidFill>
                <a:schemeClr val="bg1">
                  <a:lumMod val="6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Related Work </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Conclusion</a:t>
            </a:r>
            <a:endParaRPr lang="ar-SA" sz="32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2718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6">
            <a:extLst>
              <a:ext uri="{FF2B5EF4-FFF2-40B4-BE49-F238E27FC236}">
                <a16:creationId xmlns:a16="http://schemas.microsoft.com/office/drawing/2014/main" xmlns="" id="{13FE9996-7EAC-4679-B37D-C1045F42F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8">
            <a:extLst>
              <a:ext uri="{FF2B5EF4-FFF2-40B4-BE49-F238E27FC236}">
                <a16:creationId xmlns:a16="http://schemas.microsoft.com/office/drawing/2014/main" xmlns="" id="{761DF1FE-5CC8-43D2-A76C-93C76EEDE1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1" name="Straight Connector 10">
            <a:extLst>
              <a:ext uri="{FF2B5EF4-FFF2-40B4-BE49-F238E27FC236}">
                <a16:creationId xmlns:a16="http://schemas.microsoft.com/office/drawing/2014/main" xmlns="" id="{E161BEBD-A23C-409E-ABC7-73F9EDC02F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2" name="Rectangle 12">
            <a:extLst>
              <a:ext uri="{FF2B5EF4-FFF2-40B4-BE49-F238E27FC236}">
                <a16:creationId xmlns:a16="http://schemas.microsoft.com/office/drawing/2014/main" xmlns="" id="{CECF0FC6-D57B-48B6-9036-F4FFD91A4B3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9B251761-FE0C-4C4E-94FD-99A97D0435CF}"/>
              </a:ext>
            </a:extLst>
          </p:cNvPr>
          <p:cNvSpPr txBox="1"/>
          <p:nvPr/>
        </p:nvSpPr>
        <p:spPr>
          <a:xfrm>
            <a:off x="1044204" y="2023962"/>
            <a:ext cx="6697715" cy="3845131"/>
          </a:xfrm>
          <a:prstGeom prst="rect">
            <a:avLst/>
          </a:prstGeom>
        </p:spPr>
        <p:txBody>
          <a:bodyPr vert="horz" lIns="0" tIns="45720" rIns="0" bIns="45720" rtlCol="0">
            <a:normAutofit/>
          </a:bodyPr>
          <a:lstStyle/>
          <a:p>
            <a:pPr defTabSz="914400">
              <a:lnSpc>
                <a:spcPct val="90000"/>
              </a:lnSpc>
              <a:spcAft>
                <a:spcPts val="600"/>
              </a:spcAft>
              <a:buClr>
                <a:schemeClr val="accent1"/>
              </a:buClr>
              <a:buFont typeface="Calibri" panose="020F0502020204030204" pitchFamily="34" charset="0"/>
            </a:pPr>
            <a:r>
              <a:rPr lang="en-US" sz="2800" b="1" dirty="0">
                <a:solidFill>
                  <a:schemeClr val="tx1">
                    <a:lumMod val="75000"/>
                    <a:lumOff val="25000"/>
                  </a:schemeClr>
                </a:solidFill>
              </a:rPr>
              <a:t>Aims and Objectives :</a:t>
            </a:r>
          </a:p>
          <a:p>
            <a:pPr indent="-228600" defTabSz="914400">
              <a:lnSpc>
                <a:spcPct val="90000"/>
              </a:lnSpc>
              <a:spcAft>
                <a:spcPts val="600"/>
              </a:spcAft>
              <a:buClr>
                <a:schemeClr val="accent1"/>
              </a:buClr>
              <a:buFont typeface="Calibri" panose="020F0502020204030204" pitchFamily="34" charset="0"/>
              <a:buChar char="•"/>
            </a:pPr>
            <a:r>
              <a:rPr lang="en-US" sz="2800" dirty="0">
                <a:solidFill>
                  <a:schemeClr val="tx1">
                    <a:lumMod val="75000"/>
                    <a:lumOff val="25000"/>
                  </a:schemeClr>
                </a:solidFill>
              </a:rPr>
              <a:t>Reducing costs</a:t>
            </a:r>
          </a:p>
          <a:p>
            <a:pPr indent="-228600" defTabSz="914400">
              <a:lnSpc>
                <a:spcPct val="90000"/>
              </a:lnSpc>
              <a:spcAft>
                <a:spcPts val="600"/>
              </a:spcAft>
              <a:buClr>
                <a:schemeClr val="accent1"/>
              </a:buClr>
              <a:buFont typeface="Calibri" panose="020F0502020204030204" pitchFamily="34" charset="0"/>
              <a:buChar char="•"/>
            </a:pPr>
            <a:r>
              <a:rPr lang="en-US" sz="2800" dirty="0">
                <a:solidFill>
                  <a:schemeClr val="tx1">
                    <a:lumMod val="75000"/>
                    <a:lumOff val="25000"/>
                  </a:schemeClr>
                </a:solidFill>
              </a:rPr>
              <a:t>G</a:t>
            </a:r>
            <a:r>
              <a:rPr lang="en-US" sz="2800" dirty="0" smtClean="0">
                <a:solidFill>
                  <a:schemeClr val="tx1">
                    <a:lumMod val="75000"/>
                    <a:lumOff val="25000"/>
                  </a:schemeClr>
                </a:solidFill>
              </a:rPr>
              <a:t>aining </a:t>
            </a:r>
            <a:r>
              <a:rPr lang="en-US" sz="2800" dirty="0">
                <a:solidFill>
                  <a:schemeClr val="tx1">
                    <a:lumMod val="75000"/>
                    <a:lumOff val="25000"/>
                  </a:schemeClr>
                </a:solidFill>
              </a:rPr>
              <a:t>customer satisfaction </a:t>
            </a:r>
          </a:p>
          <a:p>
            <a:pPr indent="-228600" defTabSz="914400">
              <a:lnSpc>
                <a:spcPct val="90000"/>
              </a:lnSpc>
              <a:spcAft>
                <a:spcPts val="600"/>
              </a:spcAft>
              <a:buClr>
                <a:schemeClr val="accent1"/>
              </a:buClr>
              <a:buFont typeface="Calibri" panose="020F0502020204030204" pitchFamily="34" charset="0"/>
              <a:buChar char="•"/>
            </a:pPr>
            <a:r>
              <a:rPr lang="en-US" sz="2800" dirty="0">
                <a:solidFill>
                  <a:schemeClr val="tx1">
                    <a:lumMod val="75000"/>
                    <a:lumOff val="25000"/>
                  </a:schemeClr>
                </a:solidFill>
              </a:rPr>
              <a:t>S</a:t>
            </a:r>
            <a:r>
              <a:rPr lang="en-US" sz="2800" dirty="0" smtClean="0">
                <a:solidFill>
                  <a:schemeClr val="tx1">
                    <a:lumMod val="75000"/>
                    <a:lumOff val="25000"/>
                  </a:schemeClr>
                </a:solidFill>
              </a:rPr>
              <a:t>olve </a:t>
            </a:r>
            <a:r>
              <a:rPr lang="en-US" sz="2800" dirty="0">
                <a:solidFill>
                  <a:schemeClr val="tx1">
                    <a:lumMod val="75000"/>
                    <a:lumOff val="25000"/>
                  </a:schemeClr>
                </a:solidFill>
              </a:rPr>
              <a:t>problems faster </a:t>
            </a:r>
          </a:p>
          <a:p>
            <a:pPr indent="-228600" defTabSz="914400">
              <a:lnSpc>
                <a:spcPct val="90000"/>
              </a:lnSpc>
              <a:spcAft>
                <a:spcPts val="600"/>
              </a:spcAft>
              <a:buClr>
                <a:schemeClr val="accent1"/>
              </a:buClr>
              <a:buFont typeface="Calibri" panose="020F0502020204030204" pitchFamily="34" charset="0"/>
              <a:buChar char="•"/>
            </a:pPr>
            <a:r>
              <a:rPr lang="en-US" sz="2800" dirty="0">
                <a:solidFill>
                  <a:schemeClr val="tx1">
                    <a:lumMod val="75000"/>
                    <a:lumOff val="25000"/>
                  </a:schemeClr>
                </a:solidFill>
              </a:rPr>
              <a:t>Working 24/7 </a:t>
            </a:r>
          </a:p>
        </p:txBody>
      </p:sp>
      <p:sp>
        <p:nvSpPr>
          <p:cNvPr id="23" name="Rectangle 14">
            <a:extLst>
              <a:ext uri="{FF2B5EF4-FFF2-40B4-BE49-F238E27FC236}">
                <a16:creationId xmlns:a16="http://schemas.microsoft.com/office/drawing/2014/main" xmlns="" id="{717A211C-5863-4303-AC3D-AEBFDF6D6A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44150"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6">
            <a:extLst>
              <a:ext uri="{FF2B5EF4-FFF2-40B4-BE49-F238E27FC236}">
                <a16:creationId xmlns:a16="http://schemas.microsoft.com/office/drawing/2014/main" xmlns="" id="{087519CD-2FFF-42E3-BB0C-FEAA828BA5D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132823"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2643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xmlns="" id="{9122FB4B-E85A-41C2-81A1-F1D4692B22C5}"/>
              </a:ext>
            </a:extLst>
          </p:cNvPr>
          <p:cNvSpPr/>
          <p:nvPr/>
        </p:nvSpPr>
        <p:spPr>
          <a:xfrm>
            <a:off x="1038225" y="816739"/>
            <a:ext cx="8515350" cy="3539430"/>
          </a:xfrm>
          <a:prstGeom prst="rect">
            <a:avLst/>
          </a:prstGeom>
        </p:spPr>
        <p:txBody>
          <a:bodyPr wrap="square">
            <a:spAutoFit/>
          </a:bodyPr>
          <a:lstStyle/>
          <a:p>
            <a:r>
              <a:rPr lang="en-US" sz="3200" dirty="0">
                <a:solidFill>
                  <a:schemeClr val="bg1">
                    <a:lumMod val="65000"/>
                  </a:schemeClr>
                </a:solidFill>
                <a:latin typeface="Times New Roman" panose="02020603050405020304" pitchFamily="18" charset="0"/>
                <a:cs typeface="Times New Roman" panose="02020603050405020304" pitchFamily="18" charset="0"/>
              </a:rPr>
              <a:t>Outline :</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Introduction </a:t>
            </a:r>
            <a:endParaRPr lang="en-US" sz="3200" dirty="0">
              <a:solidFill>
                <a:schemeClr val="bg1">
                  <a:lumMod val="65000"/>
                </a:schemeClr>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Problem Definition</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Aims and Objectives</a:t>
            </a:r>
          </a:p>
          <a:p>
            <a:pPr marL="457200" indent="-457200">
              <a:buFont typeface="Arial" panose="020B0604020202020204" pitchFamily="34" charset="0"/>
              <a:buChar char="•"/>
            </a:pPr>
            <a:r>
              <a:rPr lang="en-US" sz="3200" b="1" dirty="0">
                <a:solidFill>
                  <a:schemeClr val="tx2"/>
                </a:solidFill>
                <a:latin typeface="Times New Roman" panose="02020603050405020304" pitchFamily="18" charset="0"/>
                <a:cs typeface="Times New Roman" panose="02020603050405020304" pitchFamily="18" charset="0"/>
              </a:rPr>
              <a:t>Background</a:t>
            </a:r>
          </a:p>
          <a:p>
            <a:pPr marL="457200" indent="-457200">
              <a:buFont typeface="Arial" panose="020B0604020202020204" pitchFamily="34" charset="0"/>
              <a:buChar char="•"/>
            </a:pPr>
            <a:r>
              <a:rPr lang="en-US" sz="3200" dirty="0">
                <a:solidFill>
                  <a:schemeClr val="bg1">
                    <a:lumMod val="65000"/>
                  </a:schemeClr>
                </a:solidFill>
                <a:latin typeface="Times New Roman" panose="02020603050405020304" pitchFamily="18" charset="0"/>
                <a:cs typeface="Times New Roman" panose="02020603050405020304" pitchFamily="18" charset="0"/>
              </a:rPr>
              <a:t>Related Work</a:t>
            </a:r>
          </a:p>
          <a:p>
            <a:pPr marL="457200" indent="-457200">
              <a:buFont typeface="Arial" panose="020B0604020202020204" pitchFamily="34" charset="0"/>
              <a:buChar char="•"/>
            </a:pPr>
            <a:r>
              <a:rPr lang="en-US" sz="3200" dirty="0" smtClean="0">
                <a:solidFill>
                  <a:schemeClr val="bg1">
                    <a:lumMod val="65000"/>
                  </a:schemeClr>
                </a:solidFill>
                <a:latin typeface="Times New Roman" panose="02020603050405020304" pitchFamily="18" charset="0"/>
                <a:cs typeface="Times New Roman" panose="02020603050405020304" pitchFamily="18" charset="0"/>
              </a:rPr>
              <a:t>Conclusion</a:t>
            </a:r>
            <a:endParaRPr lang="ar-SA" sz="3200" dirty="0">
              <a:solidFill>
                <a:schemeClr val="bg1">
                  <a:lumMod val="6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6914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xmlns="" id="{13FE9996-7EAC-4679-B37D-C1045F42F95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a:extLst>
              <a:ext uri="{FF2B5EF4-FFF2-40B4-BE49-F238E27FC236}">
                <a16:creationId xmlns:a16="http://schemas.microsoft.com/office/drawing/2014/main" xmlns="" id="{761DF1FE-5CC8-43D2-A76C-93C76EEDE1E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1" name="Straight Connector 10">
            <a:extLst>
              <a:ext uri="{FF2B5EF4-FFF2-40B4-BE49-F238E27FC236}">
                <a16:creationId xmlns:a16="http://schemas.microsoft.com/office/drawing/2014/main" xmlns="" id="{E161BEBD-A23C-409E-ABC7-73F9EDC02F2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 name="Rectangle 12">
            <a:extLst>
              <a:ext uri="{FF2B5EF4-FFF2-40B4-BE49-F238E27FC236}">
                <a16:creationId xmlns:a16="http://schemas.microsoft.com/office/drawing/2014/main" xmlns="" id="{3558DB37-9FEE-48A2-8578-ED04015739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xmlns="" id="{5F7FCCA6-00E2-4F74-A105-0D769872F24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extBox 1">
            <a:extLst>
              <a:ext uri="{FF2B5EF4-FFF2-40B4-BE49-F238E27FC236}">
                <a16:creationId xmlns:a16="http://schemas.microsoft.com/office/drawing/2014/main" xmlns="" id="{3BB30E34-E9CB-4FC0-99F0-FCD843F7806B}"/>
              </a:ext>
            </a:extLst>
          </p:cNvPr>
          <p:cNvSpPr txBox="1"/>
          <p:nvPr/>
        </p:nvSpPr>
        <p:spPr>
          <a:xfrm>
            <a:off x="1097280" y="1086678"/>
            <a:ext cx="10027920" cy="3471467"/>
          </a:xfrm>
          <a:prstGeom prst="rect">
            <a:avLst/>
          </a:prstGeom>
        </p:spPr>
        <p:txBody>
          <a:bodyPr vert="horz" lIns="0" tIns="45720" rIns="0" bIns="45720" rtlCol="0">
            <a:normAutofit lnSpcReduction="10000"/>
          </a:bodyPr>
          <a:lstStyle/>
          <a:p>
            <a:pPr defTabSz="914400">
              <a:lnSpc>
                <a:spcPct val="90000"/>
              </a:lnSpc>
              <a:spcAft>
                <a:spcPts val="600"/>
              </a:spcAft>
              <a:buClr>
                <a:schemeClr val="accent1"/>
              </a:buClr>
              <a:buFont typeface="Calibri" panose="020F0502020204030204" pitchFamily="34" charset="0"/>
            </a:pPr>
            <a:r>
              <a:rPr lang="en-US" sz="2800" b="1" dirty="0">
                <a:solidFill>
                  <a:schemeClr val="tx1">
                    <a:lumMod val="75000"/>
                    <a:lumOff val="25000"/>
                  </a:schemeClr>
                </a:solidFill>
              </a:rPr>
              <a:t>Background :</a:t>
            </a:r>
          </a:p>
          <a:p>
            <a:pPr indent="-228600" defTabSz="914400">
              <a:lnSpc>
                <a:spcPct val="90000"/>
              </a:lnSpc>
              <a:spcAft>
                <a:spcPts val="600"/>
              </a:spcAft>
              <a:buClr>
                <a:schemeClr val="accent1"/>
              </a:buClr>
              <a:buFont typeface="Calibri" panose="020F0502020204030204" pitchFamily="34" charset="0"/>
              <a:buChar char="•"/>
            </a:pPr>
            <a:endParaRPr lang="en-US" b="1" dirty="0">
              <a:solidFill>
                <a:schemeClr val="tx1">
                  <a:lumMod val="75000"/>
                  <a:lumOff val="25000"/>
                </a:schemeClr>
              </a:solidFill>
            </a:endParaRPr>
          </a:p>
          <a:p>
            <a:pPr defTabSz="914400">
              <a:lnSpc>
                <a:spcPct val="90000"/>
              </a:lnSpc>
              <a:buClr>
                <a:schemeClr val="accent1"/>
              </a:buClr>
              <a:buFont typeface="Calibri" panose="020F0502020204030204" pitchFamily="34" charset="0"/>
            </a:pPr>
            <a:r>
              <a:rPr lang="en-US" sz="2400" dirty="0">
                <a:solidFill>
                  <a:schemeClr val="tx1">
                    <a:lumMod val="75000"/>
                    <a:lumOff val="25000"/>
                  </a:schemeClr>
                </a:solidFill>
              </a:rPr>
              <a:t>There are many types of chatbots that serve many purposes. There are </a:t>
            </a:r>
            <a:r>
              <a:rPr lang="en-US" sz="2400" dirty="0">
                <a:solidFill>
                  <a:schemeClr val="tx1">
                    <a:lumMod val="75000"/>
                    <a:lumOff val="25000"/>
                  </a:schemeClr>
                </a:solidFill>
              </a:rPr>
              <a:t>Support </a:t>
            </a:r>
            <a:r>
              <a:rPr lang="en-US" sz="2400" dirty="0" err="1">
                <a:solidFill>
                  <a:schemeClr val="tx1">
                    <a:lumMod val="75000"/>
                    <a:lumOff val="25000"/>
                  </a:schemeClr>
                </a:solidFill>
              </a:rPr>
              <a:t>Chatbots</a:t>
            </a:r>
            <a:r>
              <a:rPr lang="en-US" sz="2400" dirty="0">
                <a:solidFill>
                  <a:schemeClr val="tx1">
                    <a:lumMod val="75000"/>
                    <a:lumOff val="25000"/>
                  </a:schemeClr>
                </a:solidFill>
              </a:rPr>
              <a:t>, Skills </a:t>
            </a:r>
            <a:r>
              <a:rPr lang="en-US" sz="2400" dirty="0" err="1">
                <a:solidFill>
                  <a:schemeClr val="tx1">
                    <a:lumMod val="75000"/>
                    <a:lumOff val="25000"/>
                  </a:schemeClr>
                </a:solidFill>
              </a:rPr>
              <a:t>Chatbots</a:t>
            </a:r>
            <a:r>
              <a:rPr lang="en-US" sz="2400" dirty="0">
                <a:solidFill>
                  <a:schemeClr val="tx1">
                    <a:lumMod val="75000"/>
                    <a:lumOff val="25000"/>
                  </a:schemeClr>
                </a:solidFill>
              </a:rPr>
              <a:t>, Assistant Bots, Transactional Bots, </a:t>
            </a:r>
            <a:r>
              <a:rPr lang="en-US" sz="2400" dirty="0" smtClean="0">
                <a:solidFill>
                  <a:schemeClr val="tx1">
                    <a:lumMod val="75000"/>
                    <a:lumOff val="25000"/>
                  </a:schemeClr>
                </a:solidFill>
              </a:rPr>
              <a:t>and </a:t>
            </a:r>
            <a:r>
              <a:rPr lang="en-US" sz="2400" dirty="0" smtClean="0">
                <a:solidFill>
                  <a:schemeClr val="tx1">
                    <a:lumMod val="75000"/>
                    <a:lumOff val="25000"/>
                  </a:schemeClr>
                </a:solidFill>
              </a:rPr>
              <a:t>Information </a:t>
            </a:r>
            <a:r>
              <a:rPr lang="en-US" sz="2400" dirty="0">
                <a:solidFill>
                  <a:schemeClr val="tx1">
                    <a:lumMod val="75000"/>
                    <a:lumOff val="25000"/>
                  </a:schemeClr>
                </a:solidFill>
              </a:rPr>
              <a:t>Gathering </a:t>
            </a:r>
            <a:r>
              <a:rPr lang="en-US" sz="2400" dirty="0" smtClean="0">
                <a:solidFill>
                  <a:schemeClr val="tx1">
                    <a:lumMod val="75000"/>
                    <a:lumOff val="25000"/>
                  </a:schemeClr>
                </a:solidFill>
              </a:rPr>
              <a:t>Bots etc.</a:t>
            </a:r>
            <a:endParaRPr lang="en-US" sz="2400" dirty="0">
              <a:solidFill>
                <a:schemeClr val="tx1">
                  <a:lumMod val="75000"/>
                  <a:lumOff val="25000"/>
                </a:schemeClr>
              </a:solidFill>
            </a:endParaRPr>
          </a:p>
          <a:p>
            <a:pPr defTabSz="914400">
              <a:lnSpc>
                <a:spcPct val="90000"/>
              </a:lnSpc>
              <a:buClr>
                <a:schemeClr val="accent1"/>
              </a:buClr>
              <a:buFont typeface="Calibri" panose="020F0502020204030204" pitchFamily="34" charset="0"/>
            </a:pPr>
            <a:r>
              <a:rPr lang="en-US" sz="2400" dirty="0">
                <a:solidFill>
                  <a:schemeClr val="tx1">
                    <a:lumMod val="75000"/>
                    <a:lumOff val="25000"/>
                  </a:schemeClr>
                </a:solidFill>
              </a:rPr>
              <a:t>You can spend a lot of time playing with chat bots. Chatbots are on Facebook Messenger, Slack, Kik, in the App Store, and on browsers. We started a running list of chatbots that you can try, and new bots are being created every day. Here are some chatbots to try, most are on Facebook Messenger. The first example is </a:t>
            </a:r>
            <a:r>
              <a:rPr lang="en-US" sz="2400" dirty="0" err="1">
                <a:solidFill>
                  <a:schemeClr val="tx1">
                    <a:lumMod val="75000"/>
                    <a:lumOff val="25000"/>
                  </a:schemeClr>
                </a:solidFill>
              </a:rPr>
              <a:t>Swelly</a:t>
            </a:r>
            <a:r>
              <a:rPr lang="en-US" sz="2400" dirty="0">
                <a:solidFill>
                  <a:schemeClr val="tx1">
                    <a:lumMod val="75000"/>
                    <a:lumOff val="25000"/>
                  </a:schemeClr>
                </a:solidFill>
              </a:rPr>
              <a:t> is probably the most famous Facebook Messenger chatbot. </a:t>
            </a:r>
            <a:endParaRPr lang="en-US" sz="2400" b="1" dirty="0">
              <a:solidFill>
                <a:schemeClr val="tx1">
                  <a:lumMod val="75000"/>
                  <a:lumOff val="25000"/>
                </a:schemeClr>
              </a:solidFill>
            </a:endParaRPr>
          </a:p>
          <a:p>
            <a:pPr indent="-228600" defTabSz="914400">
              <a:lnSpc>
                <a:spcPct val="90000"/>
              </a:lnSpc>
              <a:spcAft>
                <a:spcPts val="600"/>
              </a:spcAft>
              <a:buClr>
                <a:schemeClr val="accent1"/>
              </a:buClr>
              <a:buFont typeface="Calibri" panose="020F0502020204030204" pitchFamily="34" charset="0"/>
              <a:buChar char="•"/>
            </a:pPr>
            <a:endParaRPr lang="en-US" dirty="0">
              <a:solidFill>
                <a:schemeClr val="tx1">
                  <a:lumMod val="75000"/>
                  <a:lumOff val="25000"/>
                </a:schemeClr>
              </a:solidFill>
            </a:endParaRPr>
          </a:p>
        </p:txBody>
      </p:sp>
      <p:sp>
        <p:nvSpPr>
          <p:cNvPr id="17" name="Rectangle 16">
            <a:extLst>
              <a:ext uri="{FF2B5EF4-FFF2-40B4-BE49-F238E27FC236}">
                <a16:creationId xmlns:a16="http://schemas.microsoft.com/office/drawing/2014/main" xmlns="" id="{5E1ED12F-9F06-4B37-87B7-F98F52937F8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06906243"/>
      </p:ext>
    </p:extLst>
  </p:cSld>
  <p:clrMapOvr>
    <a:masterClrMapping/>
  </p:clrMapOvr>
</p:sld>
</file>

<file path=ppt/theme/theme1.xml><?xml version="1.0" encoding="utf-8"?>
<a:theme xmlns:a="http://schemas.openxmlformats.org/drawingml/2006/main" name="أثر رجعي">
  <a:themeElements>
    <a:clrScheme name="أثر رجعي">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أثر رجعي">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أثر رجعي">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94</TotalTime>
  <Words>467</Words>
  <Application>Microsoft Office PowerPoint</Application>
  <PresentationFormat>مخصص</PresentationFormat>
  <Paragraphs>88</Paragraphs>
  <Slides>14</Slides>
  <Notes>0</Notes>
  <HiddenSlides>0</HiddenSlides>
  <MMClips>0</MMClips>
  <ScaleCrop>false</ScaleCrop>
  <HeadingPairs>
    <vt:vector size="4" baseType="variant">
      <vt:variant>
        <vt:lpstr>نسق</vt:lpstr>
      </vt:variant>
      <vt:variant>
        <vt:i4>1</vt:i4>
      </vt:variant>
      <vt:variant>
        <vt:lpstr>عناوين الشرائح</vt:lpstr>
      </vt:variant>
      <vt:variant>
        <vt:i4>14</vt:i4>
      </vt:variant>
    </vt:vector>
  </HeadingPairs>
  <TitlesOfParts>
    <vt:vector size="15" baseType="lpstr">
      <vt:lpstr>أثر رجعي</vt:lpstr>
      <vt:lpstr>Chat bot </vt:lpstr>
      <vt:lpstr>عرض تقديمي في PowerPoint</vt:lpstr>
      <vt:lpstr> Introduction:</vt:lpstr>
      <vt:lpstr>عرض تقديمي في PowerPoint</vt:lpstr>
      <vt:lpstr>Problem Definition :</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 bot</dc:title>
  <dc:creator>abdulaziz abdullah hassan alshahrani</dc:creator>
  <cp:lastModifiedBy>Abdulelah</cp:lastModifiedBy>
  <cp:revision>15</cp:revision>
  <dcterms:created xsi:type="dcterms:W3CDTF">2020-04-21T11:11:58Z</dcterms:created>
  <dcterms:modified xsi:type="dcterms:W3CDTF">2021-02-06T14:37:07Z</dcterms:modified>
</cp:coreProperties>
</file>