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Lst>
  <p:notesMasterIdLst>
    <p:notesMasterId r:id="rId45"/>
  </p:notesMasterIdLst>
  <p:sldIdLst>
    <p:sldId id="256" r:id="rId25"/>
    <p:sldId id="257" r:id="rId26"/>
    <p:sldId id="258" r:id="rId27"/>
    <p:sldId id="259" r:id="rId28"/>
    <p:sldId id="262" r:id="rId29"/>
    <p:sldId id="268" r:id="rId30"/>
    <p:sldId id="263" r:id="rId31"/>
    <p:sldId id="276" r:id="rId32"/>
    <p:sldId id="269" r:id="rId33"/>
    <p:sldId id="264" r:id="rId34"/>
    <p:sldId id="271" r:id="rId35"/>
    <p:sldId id="270" r:id="rId36"/>
    <p:sldId id="272" r:id="rId37"/>
    <p:sldId id="265" r:id="rId38"/>
    <p:sldId id="274" r:id="rId39"/>
    <p:sldId id="273" r:id="rId40"/>
    <p:sldId id="275" r:id="rId41"/>
    <p:sldId id="261" r:id="rId42"/>
    <p:sldId id="266" r:id="rId43"/>
    <p:sldId id="267"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1416"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slide" Target="slides/slide15.xml"/><Relationship Id="rId21" Type="http://schemas.openxmlformats.org/officeDocument/2006/relationships/slideMaster" Target="slideMasters/slideMaster21.xml"/><Relationship Id="rId34" Type="http://schemas.openxmlformats.org/officeDocument/2006/relationships/slide" Target="slides/slide10.xml"/><Relationship Id="rId42" Type="http://schemas.openxmlformats.org/officeDocument/2006/relationships/slide" Target="slides/slide18.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5.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4"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FF35B-2CA1-45D1-941D-B879755C341C}"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CCCC1-4949-42B5-B3B7-6D3C6CB9AEE3}" type="slidenum">
              <a:rPr lang="en-US" smtClean="0"/>
              <a:t>‹#›</a:t>
            </a:fld>
            <a:endParaRPr lang="en-US"/>
          </a:p>
        </p:txBody>
      </p:sp>
    </p:spTree>
    <p:extLst>
      <p:ext uri="{BB962C8B-B14F-4D97-AF65-F5344CB8AC3E}">
        <p14:creationId xmlns:p14="http://schemas.microsoft.com/office/powerpoint/2010/main" val="8644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1CCCC1-4949-42B5-B3B7-6D3C6CB9AEE3}" type="slidenum">
              <a:rPr lang="en-US" smtClean="0"/>
              <a:t>2</a:t>
            </a:fld>
            <a:endParaRPr lang="en-US"/>
          </a:p>
        </p:txBody>
      </p:sp>
    </p:spTree>
    <p:extLst>
      <p:ext uri="{BB962C8B-B14F-4D97-AF65-F5344CB8AC3E}">
        <p14:creationId xmlns:p14="http://schemas.microsoft.com/office/powerpoint/2010/main" val="3161520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1"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81"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8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92"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9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9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hyperlink" Target="https://bit.ly/3A1uf1Q" TargetMode="External"/><Relationship Id="rId7"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hyperlink" Target="http://bit.ly/2TtBDfr" TargetMode="Externa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3.png"/></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3.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8.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9.xml"/><Relationship Id="rId1" Type="http://schemas.openxmlformats.org/officeDocument/2006/relationships/slideLayout" Target="../slideLayouts/slideLayout19.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3.png"/></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13160" y="1432440"/>
            <a:ext cx="6041160" cy="16099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grpSp>
        <p:nvGrpSpPr>
          <p:cNvPr id="22" name="Google Shape;11;p2"/>
          <p:cNvGrpSpPr/>
          <p:nvPr/>
        </p:nvGrpSpPr>
        <p:grpSpPr>
          <a:xfrm>
            <a:off x="329760" y="256680"/>
            <a:ext cx="4611600" cy="4606560"/>
            <a:chOff x="329760" y="256680"/>
            <a:chExt cx="4611600" cy="4606560"/>
          </a:xfrm>
        </p:grpSpPr>
        <p:grpSp>
          <p:nvGrpSpPr>
            <p:cNvPr id="2" name="Google Shape;12;p2"/>
            <p:cNvGrpSpPr/>
            <p:nvPr/>
          </p:nvGrpSpPr>
          <p:grpSpPr>
            <a:xfrm>
              <a:off x="4422240" y="256680"/>
              <a:ext cx="519120" cy="68040"/>
              <a:chOff x="4422240" y="256680"/>
              <a:chExt cx="519120" cy="68040"/>
            </a:xfrm>
          </p:grpSpPr>
          <p:sp>
            <p:nvSpPr>
              <p:cNvPr id="3" name="Google Shape;13;p2"/>
              <p:cNvSpPr/>
              <p:nvPr/>
            </p:nvSpPr>
            <p:spPr>
              <a:xfrm>
                <a:off x="442224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 name="Google Shape;14;p2"/>
              <p:cNvSpPr/>
              <p:nvPr/>
            </p:nvSpPr>
            <p:spPr>
              <a:xfrm>
                <a:off x="464796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 name="Google Shape;15;p2"/>
              <p:cNvSpPr/>
              <p:nvPr/>
            </p:nvSpPr>
            <p:spPr>
              <a:xfrm>
                <a:off x="487332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 name="Google Shape;16;p2"/>
            <p:cNvGrpSpPr/>
            <p:nvPr/>
          </p:nvGrpSpPr>
          <p:grpSpPr>
            <a:xfrm>
              <a:off x="329760" y="4344480"/>
              <a:ext cx="68040" cy="518760"/>
              <a:chOff x="329760" y="4344480"/>
              <a:chExt cx="68040" cy="518760"/>
            </a:xfrm>
          </p:grpSpPr>
          <p:sp>
            <p:nvSpPr>
              <p:cNvPr id="7" name="Google Shape;17;p2"/>
              <p:cNvSpPr/>
              <p:nvPr/>
            </p:nvSpPr>
            <p:spPr>
              <a:xfrm rot="5400000">
                <a:off x="32976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rot="5400000">
                <a:off x="32976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 name="Google Shape;19;p2"/>
              <p:cNvSpPr/>
              <p:nvPr/>
            </p:nvSpPr>
            <p:spPr>
              <a:xfrm rot="5400000">
                <a:off x="32976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0" name="Google Shape;20;p2"/>
          <p:cNvGrpSpPr/>
          <p:nvPr/>
        </p:nvGrpSpPr>
        <p:grpSpPr>
          <a:xfrm>
            <a:off x="292680" y="-386640"/>
            <a:ext cx="9495720" cy="6508440"/>
            <a:chOff x="292680" y="-386640"/>
            <a:chExt cx="9495720" cy="6508440"/>
          </a:xfrm>
        </p:grpSpPr>
        <p:pic>
          <p:nvPicPr>
            <p:cNvPr id="11" name="Google Shape;21;p2"/>
            <p:cNvPicPr/>
            <p:nvPr/>
          </p:nvPicPr>
          <p:blipFill>
            <a:blip r:embed="rId3"/>
            <a:stretch/>
          </p:blipFill>
          <p:spPr>
            <a:xfrm rot="10800000">
              <a:off x="292680" y="-386640"/>
              <a:ext cx="841320" cy="840960"/>
            </a:xfrm>
            <a:prstGeom prst="rect">
              <a:avLst/>
            </a:prstGeom>
            <a:ln w="0">
              <a:noFill/>
            </a:ln>
          </p:spPr>
        </p:pic>
        <p:pic>
          <p:nvPicPr>
            <p:cNvPr id="12" name="Google Shape;22;p2"/>
            <p:cNvPicPr/>
            <p:nvPr/>
          </p:nvPicPr>
          <p:blipFill>
            <a:blip r:embed="rId4"/>
            <a:stretch/>
          </p:blipFill>
          <p:spPr>
            <a:xfrm>
              <a:off x="3193560" y="4439520"/>
              <a:ext cx="1682280" cy="1682280"/>
            </a:xfrm>
            <a:prstGeom prst="rect">
              <a:avLst/>
            </a:prstGeom>
            <a:ln w="0">
              <a:noFill/>
            </a:ln>
          </p:spPr>
        </p:pic>
        <p:pic>
          <p:nvPicPr>
            <p:cNvPr id="13" name="Google Shape;23;p2"/>
            <p:cNvPicPr/>
            <p:nvPr/>
          </p:nvPicPr>
          <p:blipFill>
            <a:blip r:embed="rId5"/>
            <a:stretch/>
          </p:blipFill>
          <p:spPr>
            <a:xfrm rot="12600000">
              <a:off x="8716680" y="165960"/>
              <a:ext cx="905760" cy="905760"/>
            </a:xfrm>
            <a:prstGeom prst="rect">
              <a:avLst/>
            </a:prstGeom>
            <a:ln w="0">
              <a:noFill/>
            </a:ln>
          </p:spPr>
        </p:pic>
      </p:grpSp>
      <p:grpSp>
        <p:nvGrpSpPr>
          <p:cNvPr id="14" name="Google Shape;24;p2"/>
          <p:cNvGrpSpPr/>
          <p:nvPr/>
        </p:nvGrpSpPr>
        <p:grpSpPr>
          <a:xfrm>
            <a:off x="7118280" y="1524600"/>
            <a:ext cx="1598760" cy="2224800"/>
            <a:chOff x="7118280" y="1524600"/>
            <a:chExt cx="1598760" cy="2224800"/>
          </a:xfrm>
        </p:grpSpPr>
        <p:grpSp>
          <p:nvGrpSpPr>
            <p:cNvPr id="15" name="Google Shape;25;p2"/>
            <p:cNvGrpSpPr/>
            <p:nvPr/>
          </p:nvGrpSpPr>
          <p:grpSpPr>
            <a:xfrm>
              <a:off x="7118280" y="3265200"/>
              <a:ext cx="1598760" cy="484200"/>
              <a:chOff x="7118280" y="3265200"/>
              <a:chExt cx="1598760" cy="484200"/>
            </a:xfrm>
          </p:grpSpPr>
          <p:sp>
            <p:nvSpPr>
              <p:cNvPr id="16" name="Google Shape;26;p2"/>
              <p:cNvSpPr/>
              <p:nvPr/>
            </p:nvSpPr>
            <p:spPr>
              <a:xfrm>
                <a:off x="7118280" y="3417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 name="Google Shape;27;p2"/>
              <p:cNvSpPr/>
              <p:nvPr/>
            </p:nvSpPr>
            <p:spPr>
              <a:xfrm>
                <a:off x="7118280" y="32652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18" name="Google Shape;28;p2"/>
            <p:cNvPicPr/>
            <p:nvPr/>
          </p:nvPicPr>
          <p:blipFill>
            <a:blip r:embed="rId6"/>
            <a:stretch/>
          </p:blipFill>
          <p:spPr>
            <a:xfrm rot="10800000">
              <a:off x="7205760" y="2134080"/>
              <a:ext cx="1382760" cy="1382760"/>
            </a:xfrm>
            <a:prstGeom prst="rect">
              <a:avLst/>
            </a:prstGeom>
            <a:ln w="0">
              <a:noFill/>
            </a:ln>
          </p:spPr>
        </p:pic>
        <p:pic>
          <p:nvPicPr>
            <p:cNvPr id="19" name="Google Shape;29;p2"/>
            <p:cNvPicPr/>
            <p:nvPr/>
          </p:nvPicPr>
          <p:blipFill>
            <a:blip r:embed="rId5"/>
            <a:stretch/>
          </p:blipFill>
          <p:spPr>
            <a:xfrm rot="5400000">
              <a:off x="7205760" y="1524600"/>
              <a:ext cx="1382760" cy="1382760"/>
            </a:xfrm>
            <a:prstGeom prst="rect">
              <a:avLst/>
            </a:prstGeom>
            <a:ln w="0">
              <a:noFill/>
            </a:ln>
          </p:spPr>
        </p:pic>
      </p:grpSp>
      <p:sp>
        <p:nvSpPr>
          <p:cNvPr id="2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5" name="Google Shape;245;p19"/>
          <p:cNvGrpSpPr/>
          <p:nvPr/>
        </p:nvGrpSpPr>
        <p:grpSpPr>
          <a:xfrm>
            <a:off x="330120" y="4821840"/>
            <a:ext cx="519120" cy="68040"/>
            <a:chOff x="330120" y="4821840"/>
            <a:chExt cx="519120" cy="68040"/>
          </a:xfrm>
        </p:grpSpPr>
        <p:sp>
          <p:nvSpPr>
            <p:cNvPr id="116" name="Google Shape;246;p19"/>
            <p:cNvSpPr/>
            <p:nvPr/>
          </p:nvSpPr>
          <p:spPr>
            <a:xfrm>
              <a:off x="33012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7" name="Google Shape;247;p19"/>
            <p:cNvSpPr/>
            <p:nvPr/>
          </p:nvSpPr>
          <p:spPr>
            <a:xfrm>
              <a:off x="55584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8" name="Google Shape;248;p19"/>
            <p:cNvSpPr/>
            <p:nvPr/>
          </p:nvSpPr>
          <p:spPr>
            <a:xfrm>
              <a:off x="78120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19" name="Google Shape;249;p19"/>
          <p:cNvGrpSpPr/>
          <p:nvPr/>
        </p:nvGrpSpPr>
        <p:grpSpPr>
          <a:xfrm>
            <a:off x="8814600" y="4302720"/>
            <a:ext cx="68040" cy="518760"/>
            <a:chOff x="8814600" y="4302720"/>
            <a:chExt cx="68040" cy="518760"/>
          </a:xfrm>
        </p:grpSpPr>
        <p:sp>
          <p:nvSpPr>
            <p:cNvPr id="120" name="Google Shape;250;p19"/>
            <p:cNvSpPr/>
            <p:nvPr/>
          </p:nvSpPr>
          <p:spPr>
            <a:xfrm rot="5400000">
              <a:off x="8814600" y="43027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1" name="Google Shape;251;p19"/>
            <p:cNvSpPr/>
            <p:nvPr/>
          </p:nvSpPr>
          <p:spPr>
            <a:xfrm rot="5400000">
              <a:off x="8814600" y="45280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2" name="Google Shape;252;p19"/>
            <p:cNvSpPr/>
            <p:nvPr/>
          </p:nvSpPr>
          <p:spPr>
            <a:xfrm rot="5400000">
              <a:off x="8814600" y="47534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3" name="Google Shape;253;p19"/>
          <p:cNvGrpSpPr/>
          <p:nvPr/>
        </p:nvGrpSpPr>
        <p:grpSpPr>
          <a:xfrm>
            <a:off x="8580600" y="297360"/>
            <a:ext cx="1598760" cy="483840"/>
            <a:chOff x="8580600" y="297360"/>
            <a:chExt cx="1598760" cy="483840"/>
          </a:xfrm>
        </p:grpSpPr>
        <p:sp>
          <p:nvSpPr>
            <p:cNvPr id="124" name="Google Shape;254;p19"/>
            <p:cNvSpPr/>
            <p:nvPr/>
          </p:nvSpPr>
          <p:spPr>
            <a:xfrm>
              <a:off x="8580600" y="4496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5" name="Google Shape;255;p19"/>
            <p:cNvSpPr/>
            <p:nvPr/>
          </p:nvSpPr>
          <p:spPr>
            <a:xfrm>
              <a:off x="8580600" y="2973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6" name="Google Shape;256;p19"/>
          <p:cNvGrpSpPr/>
          <p:nvPr/>
        </p:nvGrpSpPr>
        <p:grpSpPr>
          <a:xfrm>
            <a:off x="-1117440" y="1017720"/>
            <a:ext cx="9369000" cy="4772160"/>
            <a:chOff x="-1117440" y="1017720"/>
            <a:chExt cx="9369000" cy="4772160"/>
          </a:xfrm>
        </p:grpSpPr>
        <p:pic>
          <p:nvPicPr>
            <p:cNvPr id="127" name="Google Shape;257;p19"/>
            <p:cNvPicPr/>
            <p:nvPr/>
          </p:nvPicPr>
          <p:blipFill>
            <a:blip r:embed="rId3"/>
            <a:stretch/>
          </p:blipFill>
          <p:spPr>
            <a:xfrm rot="18161400">
              <a:off x="7229520" y="4768200"/>
              <a:ext cx="857880" cy="857880"/>
            </a:xfrm>
            <a:prstGeom prst="rect">
              <a:avLst/>
            </a:prstGeom>
            <a:ln w="0">
              <a:noFill/>
            </a:ln>
          </p:spPr>
        </p:pic>
        <p:pic>
          <p:nvPicPr>
            <p:cNvPr id="128" name="Google Shape;258;p19"/>
            <p:cNvPicPr/>
            <p:nvPr/>
          </p:nvPicPr>
          <p:blipFill>
            <a:blip r:embed="rId4"/>
            <a:stretch/>
          </p:blipFill>
          <p:spPr>
            <a:xfrm rot="1800000">
              <a:off x="-864000" y="1270440"/>
              <a:ext cx="1382760" cy="1382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0" name="Google Shape;261;p20"/>
          <p:cNvGrpSpPr/>
          <p:nvPr/>
        </p:nvGrpSpPr>
        <p:grpSpPr>
          <a:xfrm>
            <a:off x="650160" y="-1339560"/>
            <a:ext cx="9876240" cy="7043040"/>
            <a:chOff x="650160" y="-1339560"/>
            <a:chExt cx="9876240" cy="7043040"/>
          </a:xfrm>
        </p:grpSpPr>
        <p:pic>
          <p:nvPicPr>
            <p:cNvPr id="131" name="Google Shape;262;p20"/>
            <p:cNvPicPr/>
            <p:nvPr/>
          </p:nvPicPr>
          <p:blipFill>
            <a:blip r:embed="rId3"/>
            <a:stretch/>
          </p:blipFill>
          <p:spPr>
            <a:xfrm rot="924000">
              <a:off x="8626320" y="2747880"/>
              <a:ext cx="1704240" cy="1704240"/>
            </a:xfrm>
            <a:prstGeom prst="rect">
              <a:avLst/>
            </a:prstGeom>
            <a:ln w="0">
              <a:noFill/>
            </a:ln>
          </p:spPr>
        </p:pic>
        <p:pic>
          <p:nvPicPr>
            <p:cNvPr id="132" name="Google Shape;263;p20"/>
            <p:cNvPicPr/>
            <p:nvPr/>
          </p:nvPicPr>
          <p:blipFill>
            <a:blip r:embed="rId4"/>
            <a:stretch/>
          </p:blipFill>
          <p:spPr>
            <a:xfrm rot="10800000">
              <a:off x="1290240" y="4862520"/>
              <a:ext cx="841320" cy="840960"/>
            </a:xfrm>
            <a:prstGeom prst="rect">
              <a:avLst/>
            </a:prstGeom>
            <a:ln w="0">
              <a:noFill/>
            </a:ln>
          </p:spPr>
        </p:pic>
        <p:pic>
          <p:nvPicPr>
            <p:cNvPr id="133" name="Google Shape;264;p20"/>
            <p:cNvPicPr/>
            <p:nvPr/>
          </p:nvPicPr>
          <p:blipFill>
            <a:blip r:embed="rId5"/>
            <a:stretch/>
          </p:blipFill>
          <p:spPr>
            <a:xfrm rot="7818000">
              <a:off x="933120" y="-1056240"/>
              <a:ext cx="1382760" cy="1382760"/>
            </a:xfrm>
            <a:prstGeom prst="rect">
              <a:avLst/>
            </a:prstGeom>
            <a:ln w="0">
              <a:noFill/>
            </a:ln>
          </p:spPr>
        </p:pic>
      </p:grpSp>
      <p:grpSp>
        <p:nvGrpSpPr>
          <p:cNvPr id="134" name="Google Shape;265;p20"/>
          <p:cNvGrpSpPr/>
          <p:nvPr/>
        </p:nvGrpSpPr>
        <p:grpSpPr>
          <a:xfrm>
            <a:off x="8226720" y="255240"/>
            <a:ext cx="518760" cy="68040"/>
            <a:chOff x="8226720" y="255240"/>
            <a:chExt cx="518760" cy="68040"/>
          </a:xfrm>
        </p:grpSpPr>
        <p:sp>
          <p:nvSpPr>
            <p:cNvPr id="135" name="Google Shape;266;p20"/>
            <p:cNvSpPr/>
            <p:nvPr/>
          </p:nvSpPr>
          <p:spPr>
            <a:xfrm>
              <a:off x="822672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6" name="Google Shape;267;p20"/>
            <p:cNvSpPr/>
            <p:nvPr/>
          </p:nvSpPr>
          <p:spPr>
            <a:xfrm>
              <a:off x="84520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7" name="Google Shape;268;p20"/>
            <p:cNvSpPr/>
            <p:nvPr/>
          </p:nvSpPr>
          <p:spPr>
            <a:xfrm>
              <a:off x="86774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457800" y="2824200"/>
            <a:ext cx="4815000" cy="988920"/>
          </a:xfrm>
          <a:prstGeom prst="rect">
            <a:avLst/>
          </a:prstGeom>
          <a:noFill/>
          <a:ln w="0">
            <a:noFill/>
          </a:ln>
        </p:spPr>
        <p:txBody>
          <a:bodyPr lIns="91440" tIns="91440" rIns="91440" bIns="91440" anchor="t">
            <a:noAutofit/>
          </a:bodyPr>
          <a:lstStyle/>
          <a:p>
            <a:pPr indent="0">
              <a:buNone/>
            </a:pPr>
            <a:r>
              <a:rPr lang="fr-FR" sz="4500" b="0" strike="noStrike" spc="-1">
                <a:solidFill>
                  <a:schemeClr val="dk1"/>
                </a:solidFill>
                <a:latin typeface="Arial"/>
              </a:rPr>
              <a:t>Click to edit the title text format</a:t>
            </a:r>
          </a:p>
        </p:txBody>
      </p:sp>
      <p:sp>
        <p:nvSpPr>
          <p:cNvPr id="139" name="PlaceHolder 2"/>
          <p:cNvSpPr>
            <a:spLocks noGrp="1"/>
          </p:cNvSpPr>
          <p:nvPr>
            <p:ph type="title"/>
          </p:nvPr>
        </p:nvSpPr>
        <p:spPr>
          <a:xfrm>
            <a:off x="3457800" y="1730520"/>
            <a:ext cx="1450440" cy="106596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accent4"/>
                </a:solidFill>
                <a:latin typeface="Montserrat ExtraBold"/>
                <a:ea typeface="Montserrat ExtraBold"/>
              </a:rPr>
              <a:t>xx%</a:t>
            </a:r>
            <a:endParaRPr lang="fr-FR" sz="6000" b="0" strike="noStrike" spc="-1">
              <a:solidFill>
                <a:schemeClr val="dk1"/>
              </a:solidFill>
              <a:latin typeface="Arial"/>
            </a:endParaRPr>
          </a:p>
        </p:txBody>
      </p:sp>
      <p:grpSp>
        <p:nvGrpSpPr>
          <p:cNvPr id="140" name="Google Shape;33;p3"/>
          <p:cNvGrpSpPr/>
          <p:nvPr/>
        </p:nvGrpSpPr>
        <p:grpSpPr>
          <a:xfrm>
            <a:off x="-731520" y="-301320"/>
            <a:ext cx="3422880" cy="6029640"/>
            <a:chOff x="-731520" y="-301320"/>
            <a:chExt cx="3422880" cy="6029640"/>
          </a:xfrm>
        </p:grpSpPr>
        <p:pic>
          <p:nvPicPr>
            <p:cNvPr id="141" name="Google Shape;34;p3"/>
            <p:cNvPicPr/>
            <p:nvPr/>
          </p:nvPicPr>
          <p:blipFill>
            <a:blip r:embed="rId3"/>
            <a:stretch/>
          </p:blipFill>
          <p:spPr>
            <a:xfrm rot="10800000">
              <a:off x="1359000" y="-301320"/>
              <a:ext cx="841320" cy="840960"/>
            </a:xfrm>
            <a:prstGeom prst="rect">
              <a:avLst/>
            </a:prstGeom>
            <a:ln w="0">
              <a:noFill/>
            </a:ln>
          </p:spPr>
        </p:pic>
        <p:pic>
          <p:nvPicPr>
            <p:cNvPr id="142" name="Google Shape;35;p3"/>
            <p:cNvPicPr/>
            <p:nvPr/>
          </p:nvPicPr>
          <p:blipFill>
            <a:blip r:embed="rId4"/>
            <a:stretch/>
          </p:blipFill>
          <p:spPr>
            <a:xfrm>
              <a:off x="1009080" y="4046040"/>
              <a:ext cx="1682280" cy="1682280"/>
            </a:xfrm>
            <a:prstGeom prst="rect">
              <a:avLst/>
            </a:prstGeom>
            <a:ln w="0">
              <a:noFill/>
            </a:ln>
          </p:spPr>
        </p:pic>
        <p:pic>
          <p:nvPicPr>
            <p:cNvPr id="143" name="Google Shape;36;p3"/>
            <p:cNvPicPr/>
            <p:nvPr/>
          </p:nvPicPr>
          <p:blipFill>
            <a:blip r:embed="rId5"/>
            <a:stretch/>
          </p:blipFill>
          <p:spPr>
            <a:xfrm rot="17142600">
              <a:off x="-569880" y="539640"/>
              <a:ext cx="1382760" cy="1382760"/>
            </a:xfrm>
            <a:prstGeom prst="rect">
              <a:avLst/>
            </a:prstGeom>
            <a:ln w="0">
              <a:noFill/>
            </a:ln>
          </p:spPr>
        </p:pic>
      </p:grpSp>
      <p:grpSp>
        <p:nvGrpSpPr>
          <p:cNvPr id="144" name="Google Shape;37;p3"/>
          <p:cNvGrpSpPr/>
          <p:nvPr/>
        </p:nvGrpSpPr>
        <p:grpSpPr>
          <a:xfrm>
            <a:off x="7967160" y="242280"/>
            <a:ext cx="1598760" cy="483840"/>
            <a:chOff x="7967160" y="242280"/>
            <a:chExt cx="1598760" cy="483840"/>
          </a:xfrm>
        </p:grpSpPr>
        <p:sp>
          <p:nvSpPr>
            <p:cNvPr id="145" name="Google Shape;38;p3"/>
            <p:cNvSpPr/>
            <p:nvPr/>
          </p:nvSpPr>
          <p:spPr>
            <a:xfrm>
              <a:off x="7967160" y="394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6" name="Google Shape;39;p3"/>
            <p:cNvSpPr/>
            <p:nvPr/>
          </p:nvSpPr>
          <p:spPr>
            <a:xfrm>
              <a:off x="7967160" y="242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4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1686240" y="616320"/>
            <a:ext cx="5771160" cy="1058400"/>
          </a:xfrm>
          <a:prstGeom prst="rect">
            <a:avLst/>
          </a:prstGeom>
          <a:noFill/>
          <a:ln w="0">
            <a:noFill/>
          </a:ln>
        </p:spPr>
        <p:txBody>
          <a:bodyPr lIns="91440" tIns="91440" rIns="91440" bIns="91440" anchor="t">
            <a:noAutofit/>
          </a:bodyPr>
          <a:lstStyle/>
          <a:p>
            <a:pPr indent="0">
              <a:buNone/>
            </a:pPr>
            <a:r>
              <a:rPr lang="fr-FR" sz="6000" b="0" strike="noStrike" spc="-1">
                <a:solidFill>
                  <a:schemeClr val="dk1"/>
                </a:solidFill>
                <a:latin typeface="Arial"/>
              </a:rPr>
              <a:t>Click to edit the title text format</a:t>
            </a:r>
          </a:p>
        </p:txBody>
      </p:sp>
      <p:sp>
        <p:nvSpPr>
          <p:cNvPr id="149" name="Google Shape;272;p21"/>
          <p:cNvSpPr/>
          <p:nvPr/>
        </p:nvSpPr>
        <p:spPr>
          <a:xfrm>
            <a:off x="2099160" y="3611880"/>
            <a:ext cx="49453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400">
              <a:lnSpc>
                <a:spcPct val="100000"/>
              </a:lnSpc>
              <a:spcBef>
                <a:spcPts val="300"/>
              </a:spcBef>
              <a:tabLst>
                <a:tab pos="0" algn="l"/>
              </a:tabLst>
            </a:pPr>
            <a:r>
              <a:rPr lang="en" sz="1200" b="1" strike="noStrike" spc="-1">
                <a:solidFill>
                  <a:schemeClr val="dk1"/>
                </a:solidFill>
                <a:latin typeface="DM Sans"/>
                <a:ea typeface="DM Sans"/>
              </a:rPr>
              <a:t>CREDITS:</a:t>
            </a:r>
            <a:r>
              <a:rPr lang="en" sz="1200" b="0" strike="noStrike" spc="-1">
                <a:solidFill>
                  <a:schemeClr val="dk1"/>
                </a:solidFill>
                <a:latin typeface="DM Sans"/>
                <a:ea typeface="DM Sans"/>
              </a:rPr>
              <a:t> This presentation template was created by </a:t>
            </a:r>
            <a:r>
              <a:rPr lang="en" sz="1200" b="1" u="sng" strike="noStrike" spc="-1">
                <a:solidFill>
                  <a:schemeClr val="hlink"/>
                </a:solidFill>
                <a:uFillTx/>
                <a:latin typeface="DM Sans"/>
                <a:ea typeface="DM Sans"/>
                <a:hlinkClick r:id="rId3"/>
              </a:rPr>
              <a:t>Slidesgo</a:t>
            </a:r>
            <a:r>
              <a:rPr lang="en" sz="1200" b="0" strike="noStrike" spc="-1">
                <a:solidFill>
                  <a:schemeClr val="dk1"/>
                </a:solidFill>
                <a:latin typeface="DM Sans"/>
                <a:ea typeface="DM Sans"/>
              </a:rPr>
              <a:t>, and includes icons, infographics &amp; images by </a:t>
            </a:r>
            <a:r>
              <a:rPr lang="en" sz="1200" b="1" u="sng" strike="noStrike" spc="-1">
                <a:solidFill>
                  <a:schemeClr val="dk1"/>
                </a:solidFill>
                <a:uFillTx/>
                <a:latin typeface="DM Sans"/>
                <a:ea typeface="DM Sans"/>
                <a:hlinkClick r:id="rId4"/>
              </a:rPr>
              <a:t>Freepik</a:t>
            </a:r>
            <a:r>
              <a:rPr lang="en" sz="1200" b="0" u="sng" strike="noStrike" spc="-1">
                <a:solidFill>
                  <a:schemeClr val="dk1"/>
                </a:solidFill>
                <a:uFillTx/>
                <a:latin typeface="DM Sans"/>
                <a:ea typeface="DM Sans"/>
              </a:rPr>
              <a:t> </a:t>
            </a:r>
            <a:endParaRPr lang="en-US" sz="1200" b="0" strike="noStrike" spc="-1">
              <a:solidFill>
                <a:srgbClr val="FFFFFF"/>
              </a:solidFill>
              <a:latin typeface="OpenSymbol"/>
            </a:endParaRPr>
          </a:p>
        </p:txBody>
      </p:sp>
      <p:grpSp>
        <p:nvGrpSpPr>
          <p:cNvPr id="150" name="Google Shape;273;p21"/>
          <p:cNvGrpSpPr/>
          <p:nvPr/>
        </p:nvGrpSpPr>
        <p:grpSpPr>
          <a:xfrm>
            <a:off x="8171280" y="245520"/>
            <a:ext cx="518760" cy="68040"/>
            <a:chOff x="8171280" y="245520"/>
            <a:chExt cx="518760" cy="68040"/>
          </a:xfrm>
        </p:grpSpPr>
        <p:sp>
          <p:nvSpPr>
            <p:cNvPr id="151" name="Google Shape;274;p21"/>
            <p:cNvSpPr/>
            <p:nvPr/>
          </p:nvSpPr>
          <p:spPr>
            <a:xfrm>
              <a:off x="8171280" y="2455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2" name="Google Shape;275;p21"/>
            <p:cNvSpPr/>
            <p:nvPr/>
          </p:nvSpPr>
          <p:spPr>
            <a:xfrm>
              <a:off x="8396640" y="2455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3" name="Google Shape;276;p21"/>
            <p:cNvSpPr/>
            <p:nvPr/>
          </p:nvSpPr>
          <p:spPr>
            <a:xfrm>
              <a:off x="8622000" y="2455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54" name="Google Shape;277;p21"/>
          <p:cNvGrpSpPr/>
          <p:nvPr/>
        </p:nvGrpSpPr>
        <p:grpSpPr>
          <a:xfrm>
            <a:off x="433440" y="1297080"/>
            <a:ext cx="9488520" cy="2905920"/>
            <a:chOff x="433440" y="1297080"/>
            <a:chExt cx="9488520" cy="2905920"/>
          </a:xfrm>
        </p:grpSpPr>
        <p:pic>
          <p:nvPicPr>
            <p:cNvPr id="155" name="Google Shape;278;p21"/>
            <p:cNvPicPr/>
            <p:nvPr/>
          </p:nvPicPr>
          <p:blipFill>
            <a:blip r:embed="rId5"/>
            <a:stretch/>
          </p:blipFill>
          <p:spPr>
            <a:xfrm rot="10800000">
              <a:off x="433440" y="1297080"/>
              <a:ext cx="884520" cy="884520"/>
            </a:xfrm>
            <a:prstGeom prst="rect">
              <a:avLst/>
            </a:prstGeom>
            <a:ln w="0">
              <a:noFill/>
            </a:ln>
          </p:spPr>
        </p:pic>
        <p:pic>
          <p:nvPicPr>
            <p:cNvPr id="156" name="Google Shape;279;p21"/>
            <p:cNvPicPr/>
            <p:nvPr/>
          </p:nvPicPr>
          <p:blipFill>
            <a:blip r:embed="rId6"/>
            <a:stretch/>
          </p:blipFill>
          <p:spPr>
            <a:xfrm rot="5400000">
              <a:off x="8539200" y="2820240"/>
              <a:ext cx="1382760" cy="1382760"/>
            </a:xfrm>
            <a:prstGeom prst="rect">
              <a:avLst/>
            </a:prstGeom>
            <a:ln w="0">
              <a:noFill/>
            </a:ln>
          </p:spPr>
        </p:pic>
      </p:grpSp>
      <p:grpSp>
        <p:nvGrpSpPr>
          <p:cNvPr id="157" name="Google Shape;280;p21"/>
          <p:cNvGrpSpPr/>
          <p:nvPr/>
        </p:nvGrpSpPr>
        <p:grpSpPr>
          <a:xfrm>
            <a:off x="76320" y="2659320"/>
            <a:ext cx="1598760" cy="483840"/>
            <a:chOff x="76320" y="2659320"/>
            <a:chExt cx="1598760" cy="483840"/>
          </a:xfrm>
        </p:grpSpPr>
        <p:sp>
          <p:nvSpPr>
            <p:cNvPr id="158" name="Google Shape;281;p21"/>
            <p:cNvSpPr/>
            <p:nvPr/>
          </p:nvSpPr>
          <p:spPr>
            <a:xfrm>
              <a:off x="76320" y="2811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9" name="Google Shape;282;p21"/>
            <p:cNvSpPr/>
            <p:nvPr/>
          </p:nvSpPr>
          <p:spPr>
            <a:xfrm>
              <a:off x="76320" y="2659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160" name="Google Shape;283;p21"/>
          <p:cNvPicPr/>
          <p:nvPr/>
        </p:nvPicPr>
        <p:blipFill>
          <a:blip r:embed="rId7"/>
          <a:stretch/>
        </p:blipFill>
        <p:spPr>
          <a:xfrm rot="6463200">
            <a:off x="7260120" y="2193840"/>
            <a:ext cx="841320" cy="840960"/>
          </a:xfrm>
          <a:prstGeom prst="rect">
            <a:avLst/>
          </a:prstGeom>
          <a:ln w="0">
            <a:noFill/>
          </a:ln>
        </p:spPr>
      </p:pic>
      <p:sp>
        <p:nvSpPr>
          <p:cNvPr id="16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2" name="Google Shape;285;p22"/>
          <p:cNvGrpSpPr/>
          <p:nvPr/>
        </p:nvGrpSpPr>
        <p:grpSpPr>
          <a:xfrm>
            <a:off x="8667360" y="483840"/>
            <a:ext cx="1598760" cy="484200"/>
            <a:chOff x="8667360" y="483840"/>
            <a:chExt cx="1598760" cy="484200"/>
          </a:xfrm>
        </p:grpSpPr>
        <p:sp>
          <p:nvSpPr>
            <p:cNvPr id="163" name="Google Shape;286;p22"/>
            <p:cNvSpPr/>
            <p:nvPr/>
          </p:nvSpPr>
          <p:spPr>
            <a:xfrm>
              <a:off x="8667360" y="6364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64" name="Google Shape;287;p22"/>
            <p:cNvSpPr/>
            <p:nvPr/>
          </p:nvSpPr>
          <p:spPr>
            <a:xfrm>
              <a:off x="8667360" y="483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65" name="Google Shape;288;p22"/>
          <p:cNvGrpSpPr/>
          <p:nvPr/>
        </p:nvGrpSpPr>
        <p:grpSpPr>
          <a:xfrm>
            <a:off x="-457200" y="1647000"/>
            <a:ext cx="9445320" cy="4552920"/>
            <a:chOff x="-457200" y="1647000"/>
            <a:chExt cx="9445320" cy="4552920"/>
          </a:xfrm>
        </p:grpSpPr>
        <p:pic>
          <p:nvPicPr>
            <p:cNvPr id="166" name="Google Shape;289;p22"/>
            <p:cNvPicPr/>
            <p:nvPr/>
          </p:nvPicPr>
          <p:blipFill>
            <a:blip r:embed="rId3"/>
            <a:stretch/>
          </p:blipFill>
          <p:spPr>
            <a:xfrm rot="9900000">
              <a:off x="-360360" y="1743120"/>
              <a:ext cx="857880" cy="857880"/>
            </a:xfrm>
            <a:prstGeom prst="rect">
              <a:avLst/>
            </a:prstGeom>
            <a:ln w="0">
              <a:noFill/>
            </a:ln>
          </p:spPr>
        </p:pic>
        <p:pic>
          <p:nvPicPr>
            <p:cNvPr id="167" name="Google Shape;290;p22"/>
            <p:cNvPicPr/>
            <p:nvPr/>
          </p:nvPicPr>
          <p:blipFill>
            <a:blip r:embed="rId4"/>
            <a:stretch/>
          </p:blipFill>
          <p:spPr>
            <a:xfrm rot="1800000">
              <a:off x="7352280" y="4563720"/>
              <a:ext cx="1382760" cy="1382760"/>
            </a:xfrm>
            <a:prstGeom prst="rect">
              <a:avLst/>
            </a:prstGeom>
            <a:ln w="0">
              <a:noFill/>
            </a:ln>
          </p:spPr>
        </p:pic>
      </p:grpSp>
      <p:grpSp>
        <p:nvGrpSpPr>
          <p:cNvPr id="168" name="Google Shape;291;p22"/>
          <p:cNvGrpSpPr/>
          <p:nvPr/>
        </p:nvGrpSpPr>
        <p:grpSpPr>
          <a:xfrm>
            <a:off x="433080" y="4084560"/>
            <a:ext cx="68040" cy="519120"/>
            <a:chOff x="433080" y="4084560"/>
            <a:chExt cx="68040" cy="519120"/>
          </a:xfrm>
        </p:grpSpPr>
        <p:sp>
          <p:nvSpPr>
            <p:cNvPr id="169" name="Google Shape;292;p22"/>
            <p:cNvSpPr/>
            <p:nvPr/>
          </p:nvSpPr>
          <p:spPr>
            <a:xfrm rot="5400000">
              <a:off x="433080" y="40845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293;p22"/>
            <p:cNvSpPr/>
            <p:nvPr/>
          </p:nvSpPr>
          <p:spPr>
            <a:xfrm rot="5400000">
              <a:off x="433080" y="43102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1" name="Google Shape;294;p22"/>
            <p:cNvSpPr/>
            <p:nvPr/>
          </p:nvSpPr>
          <p:spPr>
            <a:xfrm rot="5400000">
              <a:off x="433080" y="4535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72" name="Google Shape;296;p23"/>
          <p:cNvGrpSpPr/>
          <p:nvPr/>
        </p:nvGrpSpPr>
        <p:grpSpPr>
          <a:xfrm>
            <a:off x="-479160" y="-109800"/>
            <a:ext cx="10191960" cy="4446360"/>
            <a:chOff x="-479160" y="-109800"/>
            <a:chExt cx="10191960" cy="4446360"/>
          </a:xfrm>
        </p:grpSpPr>
        <p:pic>
          <p:nvPicPr>
            <p:cNvPr id="173" name="Google Shape;297;p23"/>
            <p:cNvPicPr/>
            <p:nvPr/>
          </p:nvPicPr>
          <p:blipFill>
            <a:blip r:embed="rId3"/>
            <a:stretch/>
          </p:blipFill>
          <p:spPr>
            <a:xfrm rot="17048400">
              <a:off x="-389160" y="-19440"/>
              <a:ext cx="841320" cy="840960"/>
            </a:xfrm>
            <a:prstGeom prst="rect">
              <a:avLst/>
            </a:prstGeom>
            <a:ln w="0">
              <a:noFill/>
            </a:ln>
          </p:spPr>
        </p:pic>
        <p:pic>
          <p:nvPicPr>
            <p:cNvPr id="174" name="Google Shape;298;p23"/>
            <p:cNvPicPr/>
            <p:nvPr/>
          </p:nvPicPr>
          <p:blipFill>
            <a:blip r:embed="rId4"/>
            <a:stretch/>
          </p:blipFill>
          <p:spPr>
            <a:xfrm rot="7032000">
              <a:off x="8650080" y="3273480"/>
              <a:ext cx="905760" cy="905760"/>
            </a:xfrm>
            <a:prstGeom prst="rect">
              <a:avLst/>
            </a:prstGeom>
            <a:ln w="0">
              <a:noFill/>
            </a:ln>
          </p:spPr>
        </p:pic>
      </p:grpSp>
      <p:grpSp>
        <p:nvGrpSpPr>
          <p:cNvPr id="175" name="Google Shape;299;p23"/>
          <p:cNvGrpSpPr/>
          <p:nvPr/>
        </p:nvGrpSpPr>
        <p:grpSpPr>
          <a:xfrm>
            <a:off x="3199320" y="4837320"/>
            <a:ext cx="519120" cy="68040"/>
            <a:chOff x="3199320" y="4837320"/>
            <a:chExt cx="519120" cy="68040"/>
          </a:xfrm>
        </p:grpSpPr>
        <p:sp>
          <p:nvSpPr>
            <p:cNvPr id="176" name="Google Shape;300;p23"/>
            <p:cNvSpPr/>
            <p:nvPr/>
          </p:nvSpPr>
          <p:spPr>
            <a:xfrm>
              <a:off x="319932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7" name="Google Shape;301;p23"/>
            <p:cNvSpPr/>
            <p:nvPr/>
          </p:nvSpPr>
          <p:spPr>
            <a:xfrm>
              <a:off x="342504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8" name="Google Shape;302;p23"/>
            <p:cNvSpPr/>
            <p:nvPr/>
          </p:nvSpPr>
          <p:spPr>
            <a:xfrm>
              <a:off x="365040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80" name="PlaceHolder 2"/>
          <p:cNvSpPr>
            <a:spLocks noGrp="1"/>
          </p:cNvSpPr>
          <p:nvPr>
            <p:ph type="body"/>
          </p:nvPr>
        </p:nvSpPr>
        <p:spPr>
          <a:xfrm>
            <a:off x="720000" y="1292040"/>
            <a:ext cx="3493800" cy="1863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720000" y="44820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84" name="Google Shape;49;p5"/>
          <p:cNvGrpSpPr/>
          <p:nvPr/>
        </p:nvGrpSpPr>
        <p:grpSpPr>
          <a:xfrm>
            <a:off x="7191360" y="-770040"/>
            <a:ext cx="2826000" cy="5824440"/>
            <a:chOff x="7191360" y="-770040"/>
            <a:chExt cx="2826000" cy="5824440"/>
          </a:xfrm>
        </p:grpSpPr>
        <p:pic>
          <p:nvPicPr>
            <p:cNvPr id="185" name="Google Shape;50;p5"/>
            <p:cNvPicPr/>
            <p:nvPr/>
          </p:nvPicPr>
          <p:blipFill>
            <a:blip r:embed="rId3"/>
            <a:stretch/>
          </p:blipFill>
          <p:spPr>
            <a:xfrm>
              <a:off x="7191360" y="-770040"/>
              <a:ext cx="1682280" cy="1682280"/>
            </a:xfrm>
            <a:prstGeom prst="rect">
              <a:avLst/>
            </a:prstGeom>
            <a:ln w="0">
              <a:noFill/>
            </a:ln>
          </p:spPr>
        </p:pic>
        <p:pic>
          <p:nvPicPr>
            <p:cNvPr id="186" name="Google Shape;51;p5"/>
            <p:cNvPicPr/>
            <p:nvPr/>
          </p:nvPicPr>
          <p:blipFill>
            <a:blip r:embed="rId4"/>
            <a:stretch/>
          </p:blipFill>
          <p:spPr>
            <a:xfrm rot="4366800">
              <a:off x="8460720" y="3497760"/>
              <a:ext cx="1382760" cy="1382760"/>
            </a:xfrm>
            <a:prstGeom prst="rect">
              <a:avLst/>
            </a:prstGeom>
            <a:ln w="0">
              <a:noFill/>
            </a:ln>
          </p:spPr>
        </p:pic>
      </p:grpSp>
      <p:sp>
        <p:nvSpPr>
          <p:cNvPr id="187" name="Google Shape;52;p5"/>
          <p:cNvSpPr/>
          <p:nvPr/>
        </p:nvSpPr>
        <p:spPr>
          <a:xfrm>
            <a:off x="-1238400" y="116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88" name="Google Shape;53;p5"/>
          <p:cNvGrpSpPr/>
          <p:nvPr/>
        </p:nvGrpSpPr>
        <p:grpSpPr>
          <a:xfrm>
            <a:off x="4074480" y="4757760"/>
            <a:ext cx="519120" cy="68040"/>
            <a:chOff x="4074480" y="4757760"/>
            <a:chExt cx="519120" cy="68040"/>
          </a:xfrm>
        </p:grpSpPr>
        <p:sp>
          <p:nvSpPr>
            <p:cNvPr id="189" name="Google Shape;54;p5"/>
            <p:cNvSpPr/>
            <p:nvPr/>
          </p:nvSpPr>
          <p:spPr>
            <a:xfrm>
              <a:off x="407448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0" name="Google Shape;55;p5"/>
            <p:cNvSpPr/>
            <p:nvPr/>
          </p:nvSpPr>
          <p:spPr>
            <a:xfrm>
              <a:off x="430020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1" name="Google Shape;56;p5"/>
            <p:cNvSpPr/>
            <p:nvPr/>
          </p:nvSpPr>
          <p:spPr>
            <a:xfrm>
              <a:off x="452556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6" name="Google Shape;59;p6"/>
          <p:cNvSpPr/>
          <p:nvPr/>
        </p:nvSpPr>
        <p:spPr>
          <a:xfrm>
            <a:off x="8722080" y="16869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97" name="Google Shape;60;p6"/>
          <p:cNvGrpSpPr/>
          <p:nvPr/>
        </p:nvGrpSpPr>
        <p:grpSpPr>
          <a:xfrm>
            <a:off x="232560" y="743760"/>
            <a:ext cx="6302880" cy="4223160"/>
            <a:chOff x="232560" y="743760"/>
            <a:chExt cx="6302880" cy="4223160"/>
          </a:xfrm>
        </p:grpSpPr>
        <p:grpSp>
          <p:nvGrpSpPr>
            <p:cNvPr id="198" name="Google Shape;61;p6"/>
            <p:cNvGrpSpPr/>
            <p:nvPr/>
          </p:nvGrpSpPr>
          <p:grpSpPr>
            <a:xfrm>
              <a:off x="6016320" y="4898880"/>
              <a:ext cx="519120" cy="68040"/>
              <a:chOff x="6016320" y="4898880"/>
              <a:chExt cx="519120" cy="68040"/>
            </a:xfrm>
          </p:grpSpPr>
          <p:sp>
            <p:nvSpPr>
              <p:cNvPr id="199" name="Google Shape;62;p6"/>
              <p:cNvSpPr/>
              <p:nvPr/>
            </p:nvSpPr>
            <p:spPr>
              <a:xfrm>
                <a:off x="601632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0" name="Google Shape;63;p6"/>
              <p:cNvSpPr/>
              <p:nvPr/>
            </p:nvSpPr>
            <p:spPr>
              <a:xfrm>
                <a:off x="624168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1" name="Google Shape;64;p6"/>
              <p:cNvSpPr/>
              <p:nvPr/>
            </p:nvSpPr>
            <p:spPr>
              <a:xfrm>
                <a:off x="646740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02" name="Google Shape;65;p6"/>
            <p:cNvGrpSpPr/>
            <p:nvPr/>
          </p:nvGrpSpPr>
          <p:grpSpPr>
            <a:xfrm>
              <a:off x="232560" y="743760"/>
              <a:ext cx="68040" cy="518760"/>
              <a:chOff x="232560" y="743760"/>
              <a:chExt cx="68040" cy="518760"/>
            </a:xfrm>
          </p:grpSpPr>
          <p:sp>
            <p:nvSpPr>
              <p:cNvPr id="203" name="Google Shape;66;p6"/>
              <p:cNvSpPr/>
              <p:nvPr/>
            </p:nvSpPr>
            <p:spPr>
              <a:xfrm rot="5400000">
                <a:off x="232560" y="743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4" name="Google Shape;67;p6"/>
              <p:cNvSpPr/>
              <p:nvPr/>
            </p:nvSpPr>
            <p:spPr>
              <a:xfrm rot="5400000">
                <a:off x="232560" y="9691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5" name="Google Shape;68;p6"/>
              <p:cNvSpPr/>
              <p:nvPr/>
            </p:nvSpPr>
            <p:spPr>
              <a:xfrm rot="5400000">
                <a:off x="232560" y="119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206" name="Google Shape;69;p6"/>
          <p:cNvGrpSpPr/>
          <p:nvPr/>
        </p:nvGrpSpPr>
        <p:grpSpPr>
          <a:xfrm>
            <a:off x="-544320" y="-414720"/>
            <a:ext cx="10948680" cy="6154920"/>
            <a:chOff x="-544320" y="-414720"/>
            <a:chExt cx="10948680" cy="6154920"/>
          </a:xfrm>
        </p:grpSpPr>
        <p:pic>
          <p:nvPicPr>
            <p:cNvPr id="207" name="Google Shape;70;p6"/>
            <p:cNvPicPr/>
            <p:nvPr/>
          </p:nvPicPr>
          <p:blipFill>
            <a:blip r:embed="rId3"/>
            <a:stretch/>
          </p:blipFill>
          <p:spPr>
            <a:xfrm rot="10800000">
              <a:off x="-544320" y="1976400"/>
              <a:ext cx="903960" cy="903960"/>
            </a:xfrm>
            <a:prstGeom prst="rect">
              <a:avLst/>
            </a:prstGeom>
            <a:ln w="0">
              <a:noFill/>
            </a:ln>
          </p:spPr>
        </p:pic>
        <p:pic>
          <p:nvPicPr>
            <p:cNvPr id="208" name="Google Shape;71;p6"/>
            <p:cNvPicPr/>
            <p:nvPr/>
          </p:nvPicPr>
          <p:blipFill>
            <a:blip r:embed="rId4"/>
            <a:stretch/>
          </p:blipFill>
          <p:spPr>
            <a:xfrm rot="10800000">
              <a:off x="1131120" y="4899240"/>
              <a:ext cx="841320" cy="840960"/>
            </a:xfrm>
            <a:prstGeom prst="rect">
              <a:avLst/>
            </a:prstGeom>
            <a:ln w="0">
              <a:noFill/>
            </a:ln>
          </p:spPr>
        </p:pic>
        <p:pic>
          <p:nvPicPr>
            <p:cNvPr id="209" name="Google Shape;72;p6"/>
            <p:cNvPicPr/>
            <p:nvPr/>
          </p:nvPicPr>
          <p:blipFill>
            <a:blip r:embed="rId5"/>
            <a:stretch/>
          </p:blipFill>
          <p:spPr>
            <a:xfrm>
              <a:off x="8722080" y="-414720"/>
              <a:ext cx="1682280" cy="168228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4021560" y="1213560"/>
            <a:ext cx="429444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212" name="PlaceHolder 2"/>
          <p:cNvSpPr>
            <a:spLocks noGrp="1"/>
          </p:cNvSpPr>
          <p:nvPr>
            <p:ph type="body"/>
          </p:nvPr>
        </p:nvSpPr>
        <p:spPr>
          <a:xfrm>
            <a:off x="0" y="0"/>
            <a:ext cx="3453120" cy="5143320"/>
          </a:xfrm>
          <a:prstGeom prst="rect">
            <a:avLst/>
          </a:prstGeom>
          <a:noFill/>
          <a:ln w="9360">
            <a:solidFill>
              <a:schemeClr val="dk1"/>
            </a:solidFill>
            <a:round/>
          </a:ln>
        </p:spPr>
        <p:txBody>
          <a:bodyPr lIns="90000" tIns="45000" rIns="90000" bIns="45000" anchor="t">
            <a:normAutofit fontScale="98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213" name="Google Shape;77;p7"/>
          <p:cNvGrpSpPr/>
          <p:nvPr/>
        </p:nvGrpSpPr>
        <p:grpSpPr>
          <a:xfrm>
            <a:off x="3889440" y="-1198080"/>
            <a:ext cx="5945040" cy="6862680"/>
            <a:chOff x="3889440" y="-1198080"/>
            <a:chExt cx="5945040" cy="6862680"/>
          </a:xfrm>
        </p:grpSpPr>
        <p:pic>
          <p:nvPicPr>
            <p:cNvPr id="214" name="Google Shape;78;p7"/>
            <p:cNvPicPr/>
            <p:nvPr/>
          </p:nvPicPr>
          <p:blipFill>
            <a:blip r:embed="rId3"/>
            <a:stretch/>
          </p:blipFill>
          <p:spPr>
            <a:xfrm rot="18900000">
              <a:off x="8798760" y="501480"/>
              <a:ext cx="857880" cy="857880"/>
            </a:xfrm>
            <a:prstGeom prst="rect">
              <a:avLst/>
            </a:prstGeom>
            <a:ln w="0">
              <a:noFill/>
            </a:ln>
          </p:spPr>
        </p:pic>
        <p:pic>
          <p:nvPicPr>
            <p:cNvPr id="215" name="Google Shape;79;p7"/>
            <p:cNvPicPr/>
            <p:nvPr/>
          </p:nvPicPr>
          <p:blipFill>
            <a:blip r:embed="rId4"/>
            <a:stretch/>
          </p:blipFill>
          <p:spPr>
            <a:xfrm rot="1800000">
              <a:off x="6252840" y="-945000"/>
              <a:ext cx="1382760" cy="1382760"/>
            </a:xfrm>
            <a:prstGeom prst="rect">
              <a:avLst/>
            </a:prstGeom>
            <a:ln w="0">
              <a:noFill/>
            </a:ln>
          </p:spPr>
        </p:pic>
        <p:pic>
          <p:nvPicPr>
            <p:cNvPr id="216" name="Google Shape;80;p7"/>
            <p:cNvPicPr/>
            <p:nvPr/>
          </p:nvPicPr>
          <p:blipFill>
            <a:blip r:embed="rId5"/>
            <a:stretch/>
          </p:blipFill>
          <p:spPr>
            <a:xfrm rot="14145600">
              <a:off x="4052880" y="4659480"/>
              <a:ext cx="841320" cy="840960"/>
            </a:xfrm>
            <a:prstGeom prst="rect">
              <a:avLst/>
            </a:prstGeom>
            <a:ln w="0">
              <a:noFill/>
            </a:ln>
          </p:spPr>
        </p:pic>
      </p:grpSp>
      <p:grpSp>
        <p:nvGrpSpPr>
          <p:cNvPr id="217" name="Google Shape;81;p7"/>
          <p:cNvGrpSpPr/>
          <p:nvPr/>
        </p:nvGrpSpPr>
        <p:grpSpPr>
          <a:xfrm>
            <a:off x="3819960" y="255240"/>
            <a:ext cx="519120" cy="68040"/>
            <a:chOff x="3819960" y="255240"/>
            <a:chExt cx="519120" cy="68040"/>
          </a:xfrm>
        </p:grpSpPr>
        <p:sp>
          <p:nvSpPr>
            <p:cNvPr id="218" name="Google Shape;82;p7"/>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9" name="Google Shape;83;p7"/>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0" name="Google Shape;84;p7"/>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284120" y="1895400"/>
            <a:ext cx="6575760" cy="1061280"/>
          </a:xfrm>
          <a:prstGeom prst="rect">
            <a:avLst/>
          </a:prstGeom>
          <a:noFill/>
          <a:ln w="0">
            <a:noFill/>
          </a:ln>
        </p:spPr>
        <p:txBody>
          <a:bodyPr lIns="91440" tIns="91440" rIns="91440" bIns="91440" anchor="b">
            <a:noAutofit/>
          </a:bodyPr>
          <a:lstStyle/>
          <a:p>
            <a:pPr indent="0" algn="ctr">
              <a:lnSpc>
                <a:spcPct val="100000"/>
              </a:lnSpc>
              <a:buNone/>
            </a:pPr>
            <a:r>
              <a:rPr lang="fr-FR" sz="5000" b="0" strike="noStrike" spc="-1">
                <a:solidFill>
                  <a:schemeClr val="accent4"/>
                </a:solidFill>
                <a:latin typeface="Montserrat ExtraBold"/>
                <a:ea typeface="Montserrat ExtraBold"/>
              </a:rPr>
              <a:t>xx%</a:t>
            </a:r>
            <a:endParaRPr lang="fr-FR" sz="5000" b="0" strike="noStrike" spc="-1">
              <a:solidFill>
                <a:schemeClr val="dk1"/>
              </a:solidFill>
              <a:latin typeface="Arial"/>
            </a:endParaRPr>
          </a:p>
        </p:txBody>
      </p:sp>
      <p:grpSp>
        <p:nvGrpSpPr>
          <p:cNvPr id="24" name="Google Shape;115;p11"/>
          <p:cNvGrpSpPr/>
          <p:nvPr/>
        </p:nvGrpSpPr>
        <p:grpSpPr>
          <a:xfrm>
            <a:off x="7782480" y="1131840"/>
            <a:ext cx="1598760" cy="483840"/>
            <a:chOff x="7782480" y="1131840"/>
            <a:chExt cx="1598760" cy="483840"/>
          </a:xfrm>
        </p:grpSpPr>
        <p:sp>
          <p:nvSpPr>
            <p:cNvPr id="25" name="Google Shape;116;p11"/>
            <p:cNvSpPr/>
            <p:nvPr/>
          </p:nvSpPr>
          <p:spPr>
            <a:xfrm>
              <a:off x="7782480" y="12841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 name="Google Shape;117;p11"/>
            <p:cNvSpPr/>
            <p:nvPr/>
          </p:nvSpPr>
          <p:spPr>
            <a:xfrm>
              <a:off x="7782480" y="1131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7" name="Google Shape;118;p11"/>
          <p:cNvGrpSpPr/>
          <p:nvPr/>
        </p:nvGrpSpPr>
        <p:grpSpPr>
          <a:xfrm>
            <a:off x="461160" y="259920"/>
            <a:ext cx="6510240" cy="3951000"/>
            <a:chOff x="461160" y="259920"/>
            <a:chExt cx="6510240" cy="3951000"/>
          </a:xfrm>
        </p:grpSpPr>
        <p:grpSp>
          <p:nvGrpSpPr>
            <p:cNvPr id="28" name="Google Shape;119;p11"/>
            <p:cNvGrpSpPr/>
            <p:nvPr/>
          </p:nvGrpSpPr>
          <p:grpSpPr>
            <a:xfrm>
              <a:off x="461160" y="3691800"/>
              <a:ext cx="68040" cy="519120"/>
              <a:chOff x="461160" y="3691800"/>
              <a:chExt cx="68040" cy="519120"/>
            </a:xfrm>
          </p:grpSpPr>
          <p:sp>
            <p:nvSpPr>
              <p:cNvPr id="29" name="Google Shape;120;p11"/>
              <p:cNvSpPr/>
              <p:nvPr/>
            </p:nvSpPr>
            <p:spPr>
              <a:xfrm rot="5400000">
                <a:off x="461160" y="3691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 name="Google Shape;121;p11"/>
              <p:cNvSpPr/>
              <p:nvPr/>
            </p:nvSpPr>
            <p:spPr>
              <a:xfrm rot="5400000">
                <a:off x="461160" y="39175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 name="Google Shape;122;p11"/>
              <p:cNvSpPr/>
              <p:nvPr/>
            </p:nvSpPr>
            <p:spPr>
              <a:xfrm rot="5400000">
                <a:off x="461160" y="4142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2" name="Google Shape;123;p11"/>
            <p:cNvGrpSpPr/>
            <p:nvPr/>
          </p:nvGrpSpPr>
          <p:grpSpPr>
            <a:xfrm>
              <a:off x="6452280" y="259920"/>
              <a:ext cx="519120" cy="68040"/>
              <a:chOff x="6452280" y="259920"/>
              <a:chExt cx="519120" cy="68040"/>
            </a:xfrm>
          </p:grpSpPr>
          <p:sp>
            <p:nvSpPr>
              <p:cNvPr id="33" name="Google Shape;124;p11"/>
              <p:cNvSpPr/>
              <p:nvPr/>
            </p:nvSpPr>
            <p:spPr>
              <a:xfrm>
                <a:off x="645228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4" name="Google Shape;125;p11"/>
              <p:cNvSpPr/>
              <p:nvPr/>
            </p:nvSpPr>
            <p:spPr>
              <a:xfrm>
                <a:off x="667800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 name="Google Shape;126;p11"/>
              <p:cNvSpPr/>
              <p:nvPr/>
            </p:nvSpPr>
            <p:spPr>
              <a:xfrm>
                <a:off x="690336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36" name="Google Shape;127;p11"/>
          <p:cNvGrpSpPr/>
          <p:nvPr/>
        </p:nvGrpSpPr>
        <p:grpSpPr>
          <a:xfrm>
            <a:off x="-380520" y="-753840"/>
            <a:ext cx="9761760" cy="6647400"/>
            <a:chOff x="-380520" y="-753840"/>
            <a:chExt cx="9761760" cy="6647400"/>
          </a:xfrm>
        </p:grpSpPr>
        <p:pic>
          <p:nvPicPr>
            <p:cNvPr id="37" name="Google Shape;128;p11"/>
            <p:cNvPicPr/>
            <p:nvPr/>
          </p:nvPicPr>
          <p:blipFill>
            <a:blip r:embed="rId3"/>
            <a:stretch/>
          </p:blipFill>
          <p:spPr>
            <a:xfrm rot="10800000">
              <a:off x="-380520" y="725040"/>
              <a:ext cx="841320" cy="840960"/>
            </a:xfrm>
            <a:prstGeom prst="rect">
              <a:avLst/>
            </a:prstGeom>
            <a:ln w="0">
              <a:noFill/>
            </a:ln>
          </p:spPr>
        </p:pic>
        <p:pic>
          <p:nvPicPr>
            <p:cNvPr id="38" name="Google Shape;129;p11"/>
            <p:cNvPicPr/>
            <p:nvPr/>
          </p:nvPicPr>
          <p:blipFill>
            <a:blip r:embed="rId4"/>
            <a:stretch/>
          </p:blipFill>
          <p:spPr>
            <a:xfrm>
              <a:off x="3866760" y="4211280"/>
              <a:ext cx="1682280" cy="1682280"/>
            </a:xfrm>
            <a:prstGeom prst="rect">
              <a:avLst/>
            </a:prstGeom>
            <a:ln w="0">
              <a:noFill/>
            </a:ln>
          </p:spPr>
        </p:pic>
        <p:pic>
          <p:nvPicPr>
            <p:cNvPr id="39" name="Google Shape;130;p11"/>
            <p:cNvPicPr/>
            <p:nvPr/>
          </p:nvPicPr>
          <p:blipFill>
            <a:blip r:embed="rId5"/>
            <a:stretch/>
          </p:blipFill>
          <p:spPr>
            <a:xfrm rot="17142600">
              <a:off x="7836840" y="-592200"/>
              <a:ext cx="1382760" cy="1382760"/>
            </a:xfrm>
            <a:prstGeom prst="rect">
              <a:avLst/>
            </a:prstGeom>
            <a:ln w="0">
              <a:noFill/>
            </a:ln>
          </p:spPr>
        </p:pic>
        <p:pic>
          <p:nvPicPr>
            <p:cNvPr id="40" name="Google Shape;131;p11"/>
            <p:cNvPicPr/>
            <p:nvPr/>
          </p:nvPicPr>
          <p:blipFill>
            <a:blip r:embed="rId6"/>
            <a:stretch/>
          </p:blipFill>
          <p:spPr>
            <a:xfrm rot="15092400">
              <a:off x="460800" y="-479520"/>
              <a:ext cx="1382760" cy="1382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1"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10000" b="0" strike="noStrike" spc="-1">
                <a:solidFill>
                  <a:schemeClr val="dk1"/>
                </a:solidFill>
                <a:latin typeface="Arial"/>
              </a:rPr>
              <a:t>Click to edit the title text format</a:t>
            </a:r>
          </a:p>
        </p:txBody>
      </p:sp>
      <p:grpSp>
        <p:nvGrpSpPr>
          <p:cNvPr id="222" name="Google Shape;87;p8"/>
          <p:cNvGrpSpPr/>
          <p:nvPr/>
        </p:nvGrpSpPr>
        <p:grpSpPr>
          <a:xfrm>
            <a:off x="329760" y="235800"/>
            <a:ext cx="7957440" cy="4627440"/>
            <a:chOff x="329760" y="235800"/>
            <a:chExt cx="7957440" cy="4627440"/>
          </a:xfrm>
        </p:grpSpPr>
        <p:grpSp>
          <p:nvGrpSpPr>
            <p:cNvPr id="223" name="Google Shape;88;p8"/>
            <p:cNvGrpSpPr/>
            <p:nvPr/>
          </p:nvGrpSpPr>
          <p:grpSpPr>
            <a:xfrm>
              <a:off x="7768080" y="235800"/>
              <a:ext cx="519120" cy="68040"/>
              <a:chOff x="7768080" y="235800"/>
              <a:chExt cx="519120" cy="68040"/>
            </a:xfrm>
          </p:grpSpPr>
          <p:sp>
            <p:nvSpPr>
              <p:cNvPr id="224" name="Google Shape;89;p8"/>
              <p:cNvSpPr/>
              <p:nvPr/>
            </p:nvSpPr>
            <p:spPr>
              <a:xfrm>
                <a:off x="776808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5" name="Google Shape;90;p8"/>
              <p:cNvSpPr/>
              <p:nvPr/>
            </p:nvSpPr>
            <p:spPr>
              <a:xfrm>
                <a:off x="799380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6" name="Google Shape;91;p8"/>
              <p:cNvSpPr/>
              <p:nvPr/>
            </p:nvSpPr>
            <p:spPr>
              <a:xfrm>
                <a:off x="821916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27" name="Google Shape;92;p8"/>
            <p:cNvGrpSpPr/>
            <p:nvPr/>
          </p:nvGrpSpPr>
          <p:grpSpPr>
            <a:xfrm>
              <a:off x="329760" y="4344480"/>
              <a:ext cx="68040" cy="518760"/>
              <a:chOff x="329760" y="4344480"/>
              <a:chExt cx="68040" cy="518760"/>
            </a:xfrm>
          </p:grpSpPr>
          <p:sp>
            <p:nvSpPr>
              <p:cNvPr id="228" name="Google Shape;93;p8"/>
              <p:cNvSpPr/>
              <p:nvPr/>
            </p:nvSpPr>
            <p:spPr>
              <a:xfrm rot="5400000">
                <a:off x="32976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9" name="Google Shape;94;p8"/>
              <p:cNvSpPr/>
              <p:nvPr/>
            </p:nvSpPr>
            <p:spPr>
              <a:xfrm rot="5400000">
                <a:off x="32976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30" name="Google Shape;95;p8"/>
              <p:cNvSpPr/>
              <p:nvPr/>
            </p:nvSpPr>
            <p:spPr>
              <a:xfrm rot="5400000">
                <a:off x="32976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231" name="Google Shape;96;p8"/>
          <p:cNvGrpSpPr/>
          <p:nvPr/>
        </p:nvGrpSpPr>
        <p:grpSpPr>
          <a:xfrm>
            <a:off x="1726200" y="-386640"/>
            <a:ext cx="8585640" cy="6281280"/>
            <a:chOff x="1726200" y="-386640"/>
            <a:chExt cx="8585640" cy="6281280"/>
          </a:xfrm>
        </p:grpSpPr>
        <p:pic>
          <p:nvPicPr>
            <p:cNvPr id="232" name="Google Shape;97;p8"/>
            <p:cNvPicPr/>
            <p:nvPr/>
          </p:nvPicPr>
          <p:blipFill>
            <a:blip r:embed="rId3"/>
            <a:stretch/>
          </p:blipFill>
          <p:spPr>
            <a:xfrm rot="10800000">
              <a:off x="1726200" y="-386640"/>
              <a:ext cx="841320" cy="840960"/>
            </a:xfrm>
            <a:prstGeom prst="rect">
              <a:avLst/>
            </a:prstGeom>
            <a:ln w="0">
              <a:noFill/>
            </a:ln>
          </p:spPr>
        </p:pic>
        <p:pic>
          <p:nvPicPr>
            <p:cNvPr id="233" name="Google Shape;98;p8"/>
            <p:cNvPicPr/>
            <p:nvPr/>
          </p:nvPicPr>
          <p:blipFill>
            <a:blip r:embed="rId4"/>
            <a:stretch/>
          </p:blipFill>
          <p:spPr>
            <a:xfrm>
              <a:off x="8629560" y="1719000"/>
              <a:ext cx="1682280" cy="1682280"/>
            </a:xfrm>
            <a:prstGeom prst="rect">
              <a:avLst/>
            </a:prstGeom>
            <a:ln w="0">
              <a:noFill/>
            </a:ln>
          </p:spPr>
        </p:pic>
        <p:pic>
          <p:nvPicPr>
            <p:cNvPr id="234" name="Google Shape;99;p8"/>
            <p:cNvPicPr/>
            <p:nvPr/>
          </p:nvPicPr>
          <p:blipFill>
            <a:blip r:embed="rId5"/>
            <a:stretch/>
          </p:blipFill>
          <p:spPr>
            <a:xfrm rot="12600000">
              <a:off x="6244200" y="4822920"/>
              <a:ext cx="905760" cy="905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5"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ctr">
            <a:noAutofit/>
          </a:bodyPr>
          <a:lstStyle/>
          <a:p>
            <a:pPr indent="0">
              <a:buNone/>
            </a:pPr>
            <a:r>
              <a:rPr lang="fr-FR" sz="15000" b="0" strike="noStrike" spc="-1">
                <a:solidFill>
                  <a:schemeClr val="dk1"/>
                </a:solidFill>
                <a:latin typeface="Arial"/>
              </a:rPr>
              <a:t>Click to edit the title text format</a:t>
            </a:r>
          </a:p>
        </p:txBody>
      </p:sp>
      <p:grpSp>
        <p:nvGrpSpPr>
          <p:cNvPr id="236" name="Google Shape;103;p9"/>
          <p:cNvGrpSpPr/>
          <p:nvPr/>
        </p:nvGrpSpPr>
        <p:grpSpPr>
          <a:xfrm>
            <a:off x="-372600" y="1613160"/>
            <a:ext cx="10429200" cy="3174120"/>
            <a:chOff x="-372600" y="1613160"/>
            <a:chExt cx="10429200" cy="3174120"/>
          </a:xfrm>
        </p:grpSpPr>
        <p:pic>
          <p:nvPicPr>
            <p:cNvPr id="237" name="Google Shape;104;p9"/>
            <p:cNvPicPr/>
            <p:nvPr/>
          </p:nvPicPr>
          <p:blipFill>
            <a:blip r:embed="rId3"/>
            <a:stretch/>
          </p:blipFill>
          <p:spPr>
            <a:xfrm rot="10800000">
              <a:off x="-372600" y="1613160"/>
              <a:ext cx="841320" cy="840960"/>
            </a:xfrm>
            <a:prstGeom prst="rect">
              <a:avLst/>
            </a:prstGeom>
            <a:ln w="0">
              <a:noFill/>
            </a:ln>
          </p:spPr>
        </p:pic>
        <p:pic>
          <p:nvPicPr>
            <p:cNvPr id="238" name="Google Shape;105;p9"/>
            <p:cNvPicPr/>
            <p:nvPr/>
          </p:nvPicPr>
          <p:blipFill>
            <a:blip r:embed="rId4"/>
            <a:stretch/>
          </p:blipFill>
          <p:spPr>
            <a:xfrm rot="17142600">
              <a:off x="8512200" y="3242880"/>
              <a:ext cx="1382760" cy="1382760"/>
            </a:xfrm>
            <a:prstGeom prst="rect">
              <a:avLst/>
            </a:prstGeom>
            <a:ln w="0">
              <a:noFill/>
            </a:ln>
          </p:spPr>
        </p:pic>
      </p:grpSp>
      <p:grpSp>
        <p:nvGrpSpPr>
          <p:cNvPr id="239" name="Google Shape;106;p9"/>
          <p:cNvGrpSpPr/>
          <p:nvPr/>
        </p:nvGrpSpPr>
        <p:grpSpPr>
          <a:xfrm>
            <a:off x="7967160" y="242280"/>
            <a:ext cx="1598760" cy="483840"/>
            <a:chOff x="7967160" y="242280"/>
            <a:chExt cx="1598760" cy="483840"/>
          </a:xfrm>
        </p:grpSpPr>
        <p:sp>
          <p:nvSpPr>
            <p:cNvPr id="240" name="Google Shape;107;p9"/>
            <p:cNvSpPr/>
            <p:nvPr/>
          </p:nvSpPr>
          <p:spPr>
            <a:xfrm>
              <a:off x="7967160" y="394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41" name="Google Shape;108;p9"/>
            <p:cNvSpPr/>
            <p:nvPr/>
          </p:nvSpPr>
          <p:spPr>
            <a:xfrm>
              <a:off x="7967160" y="242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43" name="PlaceHolder 2"/>
          <p:cNvSpPr>
            <a:spLocks noGrp="1"/>
          </p:cNvSpPr>
          <p:nvPr>
            <p:ph type="title"/>
          </p:nvPr>
        </p:nvSpPr>
        <p:spPr>
          <a:xfrm>
            <a:off x="1262880" y="3994920"/>
            <a:ext cx="6617880" cy="572400"/>
          </a:xfrm>
          <a:prstGeom prst="rect">
            <a:avLst/>
          </a:prstGeom>
          <a:solidFill>
            <a:schemeClr val="lt1"/>
          </a:solid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44"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42" name="PlaceHolder 2"/>
          <p:cNvSpPr>
            <a:spLocks noGrp="1"/>
          </p:cNvSpPr>
          <p:nvPr>
            <p:ph type="title"/>
          </p:nvPr>
        </p:nvSpPr>
        <p:spPr>
          <a:xfrm>
            <a:off x="115200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sp>
        <p:nvSpPr>
          <p:cNvPr id="43" name="PlaceHolder 3"/>
          <p:cNvSpPr>
            <a:spLocks noGrp="1"/>
          </p:cNvSpPr>
          <p:nvPr>
            <p:ph type="title"/>
          </p:nvPr>
        </p:nvSpPr>
        <p:spPr>
          <a:xfrm>
            <a:off x="349524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sp>
        <p:nvSpPr>
          <p:cNvPr id="44" name="PlaceHolder 4"/>
          <p:cNvSpPr>
            <a:spLocks noGrp="1"/>
          </p:cNvSpPr>
          <p:nvPr>
            <p:ph type="title"/>
          </p:nvPr>
        </p:nvSpPr>
        <p:spPr>
          <a:xfrm>
            <a:off x="583812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grpSp>
        <p:nvGrpSpPr>
          <p:cNvPr id="45" name="Google Shape;141;p13"/>
          <p:cNvGrpSpPr/>
          <p:nvPr/>
        </p:nvGrpSpPr>
        <p:grpSpPr>
          <a:xfrm>
            <a:off x="8045280" y="4002120"/>
            <a:ext cx="1598760" cy="483840"/>
            <a:chOff x="8045280" y="4002120"/>
            <a:chExt cx="1598760" cy="483840"/>
          </a:xfrm>
        </p:grpSpPr>
        <p:sp>
          <p:nvSpPr>
            <p:cNvPr id="46" name="Google Shape;142;p13"/>
            <p:cNvSpPr/>
            <p:nvPr/>
          </p:nvSpPr>
          <p:spPr>
            <a:xfrm>
              <a:off x="8045280" y="41544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 name="Google Shape;143;p13"/>
            <p:cNvSpPr/>
            <p:nvPr/>
          </p:nvSpPr>
          <p:spPr>
            <a:xfrm>
              <a:off x="8045280" y="40021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8" name="Google Shape;144;p13"/>
          <p:cNvGrpSpPr/>
          <p:nvPr/>
        </p:nvGrpSpPr>
        <p:grpSpPr>
          <a:xfrm>
            <a:off x="-191520" y="-40680"/>
            <a:ext cx="10118880" cy="6622560"/>
            <a:chOff x="-191520" y="-40680"/>
            <a:chExt cx="10118880" cy="6622560"/>
          </a:xfrm>
        </p:grpSpPr>
        <p:pic>
          <p:nvPicPr>
            <p:cNvPr id="49" name="Google Shape;145;p13"/>
            <p:cNvPicPr/>
            <p:nvPr/>
          </p:nvPicPr>
          <p:blipFill>
            <a:blip r:embed="rId3"/>
            <a:stretch/>
          </p:blipFill>
          <p:spPr>
            <a:xfrm rot="924000">
              <a:off x="629280" y="4681800"/>
              <a:ext cx="1704240" cy="1704240"/>
            </a:xfrm>
            <a:prstGeom prst="rect">
              <a:avLst/>
            </a:prstGeom>
            <a:ln w="0">
              <a:noFill/>
            </a:ln>
          </p:spPr>
        </p:pic>
        <p:pic>
          <p:nvPicPr>
            <p:cNvPr id="50" name="Google Shape;146;p13"/>
            <p:cNvPicPr/>
            <p:nvPr/>
          </p:nvPicPr>
          <p:blipFill>
            <a:blip r:embed="rId4"/>
            <a:stretch/>
          </p:blipFill>
          <p:spPr>
            <a:xfrm rot="10800000">
              <a:off x="-191520" y="4131360"/>
              <a:ext cx="841320" cy="840960"/>
            </a:xfrm>
            <a:prstGeom prst="rect">
              <a:avLst/>
            </a:prstGeom>
            <a:ln w="0">
              <a:noFill/>
            </a:ln>
          </p:spPr>
        </p:pic>
        <p:pic>
          <p:nvPicPr>
            <p:cNvPr id="51" name="Google Shape;147;p13"/>
            <p:cNvPicPr/>
            <p:nvPr/>
          </p:nvPicPr>
          <p:blipFill>
            <a:blip r:embed="rId5"/>
            <a:stretch/>
          </p:blipFill>
          <p:spPr>
            <a:xfrm rot="7818000">
              <a:off x="8261280" y="242280"/>
              <a:ext cx="1382760" cy="1382760"/>
            </a:xfrm>
            <a:prstGeom prst="rect">
              <a:avLst/>
            </a:prstGeom>
            <a:ln w="0">
              <a:noFill/>
            </a:ln>
          </p:spPr>
        </p:pic>
      </p:grpSp>
      <p:grpSp>
        <p:nvGrpSpPr>
          <p:cNvPr id="52" name="Google Shape;148;p13"/>
          <p:cNvGrpSpPr/>
          <p:nvPr/>
        </p:nvGrpSpPr>
        <p:grpSpPr>
          <a:xfrm>
            <a:off x="3819960" y="4822200"/>
            <a:ext cx="519120" cy="68040"/>
            <a:chOff x="3819960" y="4822200"/>
            <a:chExt cx="519120" cy="68040"/>
          </a:xfrm>
        </p:grpSpPr>
        <p:sp>
          <p:nvSpPr>
            <p:cNvPr id="53" name="Google Shape;149;p13"/>
            <p:cNvSpPr/>
            <p:nvPr/>
          </p:nvSpPr>
          <p:spPr>
            <a:xfrm>
              <a:off x="381996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 name="Google Shape;150;p13"/>
            <p:cNvSpPr/>
            <p:nvPr/>
          </p:nvSpPr>
          <p:spPr>
            <a:xfrm>
              <a:off x="404568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5" name="Google Shape;151;p13"/>
            <p:cNvSpPr/>
            <p:nvPr/>
          </p:nvSpPr>
          <p:spPr>
            <a:xfrm>
              <a:off x="427104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021560" y="908640"/>
            <a:ext cx="429444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0" y="0"/>
            <a:ext cx="3453120" cy="5143320"/>
          </a:xfrm>
          <a:prstGeom prst="rect">
            <a:avLst/>
          </a:prstGeom>
          <a:noFill/>
          <a:ln w="9360">
            <a:solidFill>
              <a:schemeClr val="dk1"/>
            </a:solidFill>
            <a:round/>
          </a:ln>
        </p:spPr>
        <p:txBody>
          <a:bodyPr lIns="90000" tIns="45000" rIns="90000" bIns="45000" anchor="t">
            <a:normAutofit fontScale="98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58" name="Google Shape;156;p14"/>
          <p:cNvGrpSpPr/>
          <p:nvPr/>
        </p:nvGrpSpPr>
        <p:grpSpPr>
          <a:xfrm>
            <a:off x="3889440" y="-1198080"/>
            <a:ext cx="5945040" cy="6862680"/>
            <a:chOff x="3889440" y="-1198080"/>
            <a:chExt cx="5945040" cy="6862680"/>
          </a:xfrm>
        </p:grpSpPr>
        <p:pic>
          <p:nvPicPr>
            <p:cNvPr id="59" name="Google Shape;157;p14"/>
            <p:cNvPicPr/>
            <p:nvPr/>
          </p:nvPicPr>
          <p:blipFill>
            <a:blip r:embed="rId3"/>
            <a:stretch/>
          </p:blipFill>
          <p:spPr>
            <a:xfrm rot="18900000">
              <a:off x="8798760" y="501480"/>
              <a:ext cx="857880" cy="857880"/>
            </a:xfrm>
            <a:prstGeom prst="rect">
              <a:avLst/>
            </a:prstGeom>
            <a:ln w="0">
              <a:noFill/>
            </a:ln>
          </p:spPr>
        </p:pic>
        <p:pic>
          <p:nvPicPr>
            <p:cNvPr id="60" name="Google Shape;158;p14"/>
            <p:cNvPicPr/>
            <p:nvPr/>
          </p:nvPicPr>
          <p:blipFill>
            <a:blip r:embed="rId4"/>
            <a:stretch/>
          </p:blipFill>
          <p:spPr>
            <a:xfrm rot="1800000">
              <a:off x="6252840" y="-945000"/>
              <a:ext cx="1382760" cy="1382760"/>
            </a:xfrm>
            <a:prstGeom prst="rect">
              <a:avLst/>
            </a:prstGeom>
            <a:ln w="0">
              <a:noFill/>
            </a:ln>
          </p:spPr>
        </p:pic>
        <p:pic>
          <p:nvPicPr>
            <p:cNvPr id="61" name="Google Shape;159;p14"/>
            <p:cNvPicPr/>
            <p:nvPr/>
          </p:nvPicPr>
          <p:blipFill>
            <a:blip r:embed="rId5"/>
            <a:stretch/>
          </p:blipFill>
          <p:spPr>
            <a:xfrm rot="14145600">
              <a:off x="4052880" y="4659480"/>
              <a:ext cx="841320" cy="840960"/>
            </a:xfrm>
            <a:prstGeom prst="rect">
              <a:avLst/>
            </a:prstGeom>
            <a:ln w="0">
              <a:noFill/>
            </a:ln>
          </p:spPr>
        </p:pic>
      </p:grpSp>
      <p:grpSp>
        <p:nvGrpSpPr>
          <p:cNvPr id="62" name="Google Shape;160;p14"/>
          <p:cNvGrpSpPr/>
          <p:nvPr/>
        </p:nvGrpSpPr>
        <p:grpSpPr>
          <a:xfrm>
            <a:off x="3819960" y="255240"/>
            <a:ext cx="519120" cy="68040"/>
            <a:chOff x="3819960" y="255240"/>
            <a:chExt cx="519120" cy="68040"/>
          </a:xfrm>
        </p:grpSpPr>
        <p:sp>
          <p:nvSpPr>
            <p:cNvPr id="63" name="Google Shape;161;p14"/>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 name="Google Shape;162;p14"/>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5" name="Google Shape;163;p14"/>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582840" y="499320"/>
            <a:ext cx="3528720" cy="1091520"/>
          </a:xfrm>
          <a:prstGeom prst="rect">
            <a:avLst/>
          </a:prstGeom>
          <a:noFill/>
          <a:ln w="0">
            <a:noFill/>
          </a:ln>
        </p:spPr>
        <p:txBody>
          <a:bodyPr lIns="91440" tIns="91440" rIns="91440" bIns="91440" anchor="t">
            <a:noAutofit/>
          </a:bodyPr>
          <a:lstStyle/>
          <a:p>
            <a:pPr indent="0">
              <a:buNone/>
            </a:pPr>
            <a:r>
              <a:rPr lang="fr-FR" sz="2100" b="0" strike="noStrike" spc="-1">
                <a:solidFill>
                  <a:schemeClr val="dk1"/>
                </a:solidFill>
                <a:latin typeface="Arial"/>
              </a:rPr>
              <a:t>Click to edit the title text format</a:t>
            </a:r>
          </a:p>
        </p:txBody>
      </p:sp>
      <p:sp>
        <p:nvSpPr>
          <p:cNvPr id="67" name="PlaceHolder 2"/>
          <p:cNvSpPr>
            <a:spLocks noGrp="1"/>
          </p:cNvSpPr>
          <p:nvPr>
            <p:ph type="body"/>
          </p:nvPr>
        </p:nvSpPr>
        <p:spPr>
          <a:xfrm>
            <a:off x="0" y="1790640"/>
            <a:ext cx="9143640" cy="33523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68" name="Google Shape;168;p15"/>
          <p:cNvGrpSpPr/>
          <p:nvPr/>
        </p:nvGrpSpPr>
        <p:grpSpPr>
          <a:xfrm>
            <a:off x="-673920" y="4813560"/>
            <a:ext cx="1598760" cy="483840"/>
            <a:chOff x="-673920" y="4813560"/>
            <a:chExt cx="1598760" cy="483840"/>
          </a:xfrm>
        </p:grpSpPr>
        <p:sp>
          <p:nvSpPr>
            <p:cNvPr id="69" name="Google Shape;169;p15"/>
            <p:cNvSpPr/>
            <p:nvPr/>
          </p:nvSpPr>
          <p:spPr>
            <a:xfrm>
              <a:off x="-673920" y="4965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0" name="Google Shape;170;p15"/>
            <p:cNvSpPr/>
            <p:nvPr/>
          </p:nvSpPr>
          <p:spPr>
            <a:xfrm>
              <a:off x="-673920" y="4813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1" name="Google Shape;171;p15"/>
          <p:cNvGrpSpPr/>
          <p:nvPr/>
        </p:nvGrpSpPr>
        <p:grpSpPr>
          <a:xfrm>
            <a:off x="8332560" y="255240"/>
            <a:ext cx="518760" cy="68040"/>
            <a:chOff x="8332560" y="255240"/>
            <a:chExt cx="518760" cy="68040"/>
          </a:xfrm>
        </p:grpSpPr>
        <p:sp>
          <p:nvSpPr>
            <p:cNvPr id="72" name="Google Shape;172;p15"/>
            <p:cNvSpPr/>
            <p:nvPr/>
          </p:nvSpPr>
          <p:spPr>
            <a:xfrm>
              <a:off x="83325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3" name="Google Shape;173;p15"/>
            <p:cNvSpPr/>
            <p:nvPr/>
          </p:nvSpPr>
          <p:spPr>
            <a:xfrm>
              <a:off x="855792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 name="Google Shape;174;p15"/>
            <p:cNvSpPr/>
            <p:nvPr/>
          </p:nvSpPr>
          <p:spPr>
            <a:xfrm>
              <a:off x="87832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5" name="Google Shape;175;p15"/>
          <p:cNvGrpSpPr/>
          <p:nvPr/>
        </p:nvGrpSpPr>
        <p:grpSpPr>
          <a:xfrm>
            <a:off x="1416600" y="-658800"/>
            <a:ext cx="8673120" cy="6356880"/>
            <a:chOff x="1416600" y="-658800"/>
            <a:chExt cx="8673120" cy="6356880"/>
          </a:xfrm>
        </p:grpSpPr>
        <p:pic>
          <p:nvPicPr>
            <p:cNvPr id="76" name="Google Shape;176;p15"/>
            <p:cNvPicPr/>
            <p:nvPr/>
          </p:nvPicPr>
          <p:blipFill>
            <a:blip r:embed="rId3"/>
            <a:stretch/>
          </p:blipFill>
          <p:spPr>
            <a:xfrm rot="18900000">
              <a:off x="1642320" y="-480960"/>
              <a:ext cx="857880" cy="857880"/>
            </a:xfrm>
            <a:prstGeom prst="rect">
              <a:avLst/>
            </a:prstGeom>
            <a:ln w="0">
              <a:noFill/>
            </a:ln>
          </p:spPr>
        </p:pic>
        <p:pic>
          <p:nvPicPr>
            <p:cNvPr id="77" name="Google Shape;177;p15"/>
            <p:cNvPicPr/>
            <p:nvPr/>
          </p:nvPicPr>
          <p:blipFill>
            <a:blip r:embed="rId4"/>
            <a:stretch/>
          </p:blipFill>
          <p:spPr>
            <a:xfrm rot="2412600">
              <a:off x="8424000" y="1358640"/>
              <a:ext cx="1382760" cy="1382760"/>
            </a:xfrm>
            <a:prstGeom prst="rect">
              <a:avLst/>
            </a:prstGeom>
            <a:ln w="0">
              <a:noFill/>
            </a:ln>
          </p:spPr>
        </p:pic>
        <p:pic>
          <p:nvPicPr>
            <p:cNvPr id="78" name="Google Shape;178;p15"/>
            <p:cNvPicPr/>
            <p:nvPr/>
          </p:nvPicPr>
          <p:blipFill>
            <a:blip r:embed="rId5"/>
            <a:stretch/>
          </p:blipFill>
          <p:spPr>
            <a:xfrm rot="14145600">
              <a:off x="1580040" y="4692960"/>
              <a:ext cx="841320" cy="8409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80" name="Google Shape;187;p16"/>
          <p:cNvGrpSpPr/>
          <p:nvPr/>
        </p:nvGrpSpPr>
        <p:grpSpPr>
          <a:xfrm>
            <a:off x="8333640" y="4189680"/>
            <a:ext cx="1598760" cy="483840"/>
            <a:chOff x="8333640" y="4189680"/>
            <a:chExt cx="1598760" cy="483840"/>
          </a:xfrm>
        </p:grpSpPr>
        <p:sp>
          <p:nvSpPr>
            <p:cNvPr id="81" name="Google Shape;188;p16"/>
            <p:cNvSpPr/>
            <p:nvPr/>
          </p:nvSpPr>
          <p:spPr>
            <a:xfrm>
              <a:off x="8333640" y="43419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2" name="Google Shape;189;p16"/>
            <p:cNvSpPr/>
            <p:nvPr/>
          </p:nvSpPr>
          <p:spPr>
            <a:xfrm>
              <a:off x="8333640" y="41896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3" name="Google Shape;190;p16"/>
          <p:cNvGrpSpPr/>
          <p:nvPr/>
        </p:nvGrpSpPr>
        <p:grpSpPr>
          <a:xfrm>
            <a:off x="709560" y="-533160"/>
            <a:ext cx="8289000" cy="6197400"/>
            <a:chOff x="709560" y="-533160"/>
            <a:chExt cx="8289000" cy="6197400"/>
          </a:xfrm>
        </p:grpSpPr>
        <p:pic>
          <p:nvPicPr>
            <p:cNvPr id="84" name="Google Shape;191;p16"/>
            <p:cNvPicPr/>
            <p:nvPr/>
          </p:nvPicPr>
          <p:blipFill>
            <a:blip r:embed="rId3"/>
            <a:stretch/>
          </p:blipFill>
          <p:spPr>
            <a:xfrm rot="17048400">
              <a:off x="8067240" y="-442800"/>
              <a:ext cx="841320" cy="840960"/>
            </a:xfrm>
            <a:prstGeom prst="rect">
              <a:avLst/>
            </a:prstGeom>
            <a:ln w="0">
              <a:noFill/>
            </a:ln>
          </p:spPr>
        </p:pic>
        <p:pic>
          <p:nvPicPr>
            <p:cNvPr id="85" name="Google Shape;192;p16"/>
            <p:cNvPicPr/>
            <p:nvPr/>
          </p:nvPicPr>
          <p:blipFill>
            <a:blip r:embed="rId4"/>
            <a:stretch/>
          </p:blipFill>
          <p:spPr>
            <a:xfrm rot="7032000">
              <a:off x="866520" y="4601160"/>
              <a:ext cx="905760" cy="905760"/>
            </a:xfrm>
            <a:prstGeom prst="rect">
              <a:avLst/>
            </a:prstGeom>
            <a:ln w="0">
              <a:noFill/>
            </a:ln>
          </p:spPr>
        </p:pic>
      </p:grpSp>
      <p:grpSp>
        <p:nvGrpSpPr>
          <p:cNvPr id="86" name="Google Shape;193;p16"/>
          <p:cNvGrpSpPr/>
          <p:nvPr/>
        </p:nvGrpSpPr>
        <p:grpSpPr>
          <a:xfrm>
            <a:off x="269640" y="1762560"/>
            <a:ext cx="68040" cy="519120"/>
            <a:chOff x="269640" y="1762560"/>
            <a:chExt cx="68040" cy="519120"/>
          </a:xfrm>
        </p:grpSpPr>
        <p:sp>
          <p:nvSpPr>
            <p:cNvPr id="87" name="Google Shape;194;p16"/>
            <p:cNvSpPr/>
            <p:nvPr/>
          </p:nvSpPr>
          <p:spPr>
            <a:xfrm rot="5400000">
              <a:off x="269640" y="17625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8" name="Google Shape;195;p16"/>
            <p:cNvSpPr/>
            <p:nvPr/>
          </p:nvSpPr>
          <p:spPr>
            <a:xfrm rot="5400000">
              <a:off x="269640" y="1987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9" name="Google Shape;196;p16"/>
            <p:cNvSpPr/>
            <p:nvPr/>
          </p:nvSpPr>
          <p:spPr>
            <a:xfrm rot="5400000">
              <a:off x="269640" y="2213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91" name="Google Shape;207;p17"/>
          <p:cNvGrpSpPr/>
          <p:nvPr/>
        </p:nvGrpSpPr>
        <p:grpSpPr>
          <a:xfrm>
            <a:off x="4905360" y="4852080"/>
            <a:ext cx="1598760" cy="483840"/>
            <a:chOff x="4905360" y="4852080"/>
            <a:chExt cx="1598760" cy="483840"/>
          </a:xfrm>
        </p:grpSpPr>
        <p:sp>
          <p:nvSpPr>
            <p:cNvPr id="92" name="Google Shape;208;p17"/>
            <p:cNvSpPr/>
            <p:nvPr/>
          </p:nvSpPr>
          <p:spPr>
            <a:xfrm>
              <a:off x="4905360" y="50043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3" name="Google Shape;209;p17"/>
            <p:cNvSpPr/>
            <p:nvPr/>
          </p:nvSpPr>
          <p:spPr>
            <a:xfrm>
              <a:off x="4905360" y="48520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94" name="Google Shape;210;p17"/>
          <p:cNvGrpSpPr/>
          <p:nvPr/>
        </p:nvGrpSpPr>
        <p:grpSpPr>
          <a:xfrm>
            <a:off x="-630720" y="-239040"/>
            <a:ext cx="10648080" cy="4488120"/>
            <a:chOff x="-630720" y="-239040"/>
            <a:chExt cx="10648080" cy="4488120"/>
          </a:xfrm>
        </p:grpSpPr>
        <p:pic>
          <p:nvPicPr>
            <p:cNvPr id="95" name="Google Shape;211;p17"/>
            <p:cNvPicPr/>
            <p:nvPr/>
          </p:nvPicPr>
          <p:blipFill>
            <a:blip r:embed="rId3"/>
            <a:stretch/>
          </p:blipFill>
          <p:spPr>
            <a:xfrm rot="18161400">
              <a:off x="-466920" y="-74880"/>
              <a:ext cx="857880" cy="857880"/>
            </a:xfrm>
            <a:prstGeom prst="rect">
              <a:avLst/>
            </a:prstGeom>
            <a:ln w="0">
              <a:noFill/>
            </a:ln>
          </p:spPr>
        </p:pic>
        <p:pic>
          <p:nvPicPr>
            <p:cNvPr id="96" name="Google Shape;212;p17"/>
            <p:cNvPicPr/>
            <p:nvPr/>
          </p:nvPicPr>
          <p:blipFill>
            <a:blip r:embed="rId4"/>
            <a:stretch/>
          </p:blipFill>
          <p:spPr>
            <a:xfrm rot="1800000">
              <a:off x="8381520" y="2612880"/>
              <a:ext cx="1382760" cy="1382760"/>
            </a:xfrm>
            <a:prstGeom prst="rect">
              <a:avLst/>
            </a:prstGeom>
            <a:ln w="0">
              <a:noFill/>
            </a:ln>
          </p:spPr>
        </p:pic>
      </p:grpSp>
      <p:grpSp>
        <p:nvGrpSpPr>
          <p:cNvPr id="97" name="Google Shape;213;p17"/>
          <p:cNvGrpSpPr/>
          <p:nvPr/>
        </p:nvGrpSpPr>
        <p:grpSpPr>
          <a:xfrm>
            <a:off x="3819960" y="255240"/>
            <a:ext cx="519120" cy="68040"/>
            <a:chOff x="3819960" y="255240"/>
            <a:chExt cx="519120" cy="68040"/>
          </a:xfrm>
        </p:grpSpPr>
        <p:sp>
          <p:nvSpPr>
            <p:cNvPr id="98" name="Google Shape;214;p17"/>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9" name="Google Shape;215;p17"/>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0" name="Google Shape;216;p17"/>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02" name="Google Shape;231;p18"/>
          <p:cNvGrpSpPr/>
          <p:nvPr/>
        </p:nvGrpSpPr>
        <p:grpSpPr>
          <a:xfrm>
            <a:off x="3683880" y="255240"/>
            <a:ext cx="5114880" cy="4608000"/>
            <a:chOff x="3683880" y="255240"/>
            <a:chExt cx="5114880" cy="4608000"/>
          </a:xfrm>
        </p:grpSpPr>
        <p:grpSp>
          <p:nvGrpSpPr>
            <p:cNvPr id="103" name="Google Shape;232;p18"/>
            <p:cNvGrpSpPr/>
            <p:nvPr/>
          </p:nvGrpSpPr>
          <p:grpSpPr>
            <a:xfrm>
              <a:off x="8730720" y="4344480"/>
              <a:ext cx="68040" cy="518760"/>
              <a:chOff x="8730720" y="4344480"/>
              <a:chExt cx="68040" cy="518760"/>
            </a:xfrm>
          </p:grpSpPr>
          <p:sp>
            <p:nvSpPr>
              <p:cNvPr id="104" name="Google Shape;233;p18"/>
              <p:cNvSpPr/>
              <p:nvPr/>
            </p:nvSpPr>
            <p:spPr>
              <a:xfrm rot="5400000">
                <a:off x="873072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5" name="Google Shape;234;p18"/>
              <p:cNvSpPr/>
              <p:nvPr/>
            </p:nvSpPr>
            <p:spPr>
              <a:xfrm rot="5400000">
                <a:off x="873072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6" name="Google Shape;235;p18"/>
              <p:cNvSpPr/>
              <p:nvPr/>
            </p:nvSpPr>
            <p:spPr>
              <a:xfrm rot="5400000">
                <a:off x="873072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7" name="Google Shape;236;p18"/>
            <p:cNvGrpSpPr/>
            <p:nvPr/>
          </p:nvGrpSpPr>
          <p:grpSpPr>
            <a:xfrm>
              <a:off x="3683880" y="255240"/>
              <a:ext cx="519120" cy="68040"/>
              <a:chOff x="3683880" y="255240"/>
              <a:chExt cx="519120" cy="68040"/>
            </a:xfrm>
          </p:grpSpPr>
          <p:sp>
            <p:nvSpPr>
              <p:cNvPr id="108" name="Google Shape;237;p18"/>
              <p:cNvSpPr/>
              <p:nvPr/>
            </p:nvSpPr>
            <p:spPr>
              <a:xfrm>
                <a:off x="36838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9" name="Google Shape;238;p18"/>
              <p:cNvSpPr/>
              <p:nvPr/>
            </p:nvSpPr>
            <p:spPr>
              <a:xfrm>
                <a:off x="390960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0" name="Google Shape;239;p18"/>
              <p:cNvSpPr/>
              <p:nvPr/>
            </p:nvSpPr>
            <p:spPr>
              <a:xfrm>
                <a:off x="4134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11" name="Google Shape;240;p18"/>
          <p:cNvGrpSpPr/>
          <p:nvPr/>
        </p:nvGrpSpPr>
        <p:grpSpPr>
          <a:xfrm>
            <a:off x="3225240" y="-500760"/>
            <a:ext cx="5725440" cy="6897240"/>
            <a:chOff x="3225240" y="-500760"/>
            <a:chExt cx="5725440" cy="6897240"/>
          </a:xfrm>
        </p:grpSpPr>
        <p:pic>
          <p:nvPicPr>
            <p:cNvPr id="112" name="Google Shape;241;p18"/>
            <p:cNvPicPr/>
            <p:nvPr/>
          </p:nvPicPr>
          <p:blipFill>
            <a:blip r:embed="rId3"/>
            <a:stretch/>
          </p:blipFill>
          <p:spPr>
            <a:xfrm rot="15241200">
              <a:off x="8009640" y="-400680"/>
              <a:ext cx="841320" cy="840960"/>
            </a:xfrm>
            <a:prstGeom prst="rect">
              <a:avLst/>
            </a:prstGeom>
            <a:ln w="0">
              <a:noFill/>
            </a:ln>
          </p:spPr>
        </p:pic>
        <p:pic>
          <p:nvPicPr>
            <p:cNvPr id="113" name="Google Shape;242;p18"/>
            <p:cNvPicPr/>
            <p:nvPr/>
          </p:nvPicPr>
          <p:blipFill>
            <a:blip r:embed="rId4"/>
            <a:stretch/>
          </p:blipFill>
          <p:spPr>
            <a:xfrm>
              <a:off x="3225240" y="4714200"/>
              <a:ext cx="1682280" cy="168228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714240" y="1428840"/>
            <a:ext cx="6038640" cy="1609200"/>
          </a:xfrm>
          <a:prstGeom prst="rect">
            <a:avLst/>
          </a:prstGeom>
          <a:noFill/>
          <a:ln w="0">
            <a:noFill/>
          </a:ln>
        </p:spPr>
        <p:txBody>
          <a:bodyPr lIns="91440" tIns="91440" rIns="91440" bIns="91440" anchor="b">
            <a:normAutofit/>
          </a:bodyPr>
          <a:lstStyle/>
          <a:p>
            <a:pPr indent="0">
              <a:lnSpc>
                <a:spcPct val="100000"/>
              </a:lnSpc>
              <a:spcAft>
                <a:spcPts val="201"/>
              </a:spcAft>
              <a:buNone/>
              <a:tabLst>
                <a:tab pos="0" algn="l"/>
              </a:tabLst>
            </a:pPr>
            <a:r>
              <a:rPr lang="en" sz="4500" b="0" strike="noStrike" spc="-1">
                <a:solidFill>
                  <a:schemeClr val="dk1"/>
                </a:solidFill>
                <a:latin typeface="Montserrat ExtraBold"/>
                <a:ea typeface="Montserrat ExtraBold"/>
              </a:rPr>
              <a:t>Furniture Business Dashboard</a:t>
            </a:r>
            <a:endParaRPr lang="fr-FR" sz="4500" b="0" strike="noStrike" spc="-1">
              <a:solidFill>
                <a:schemeClr val="dk1"/>
              </a:solidFill>
              <a:latin typeface="Arial"/>
            </a:endParaRPr>
          </a:p>
        </p:txBody>
      </p:sp>
      <p:sp>
        <p:nvSpPr>
          <p:cNvPr id="246" name="PlaceHolder 2"/>
          <p:cNvSpPr>
            <a:spLocks noGrp="1"/>
          </p:cNvSpPr>
          <p:nvPr>
            <p:ph type="subTitle"/>
          </p:nvPr>
        </p:nvSpPr>
        <p:spPr>
          <a:xfrm>
            <a:off x="714240" y="3162240"/>
            <a:ext cx="452412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DM Sans"/>
                <a:ea typeface="DM Sans"/>
              </a:rPr>
              <a:t>Cash Flow, Sales Analysis &amp; Production Insights</a:t>
            </a:r>
            <a:endParaRPr lang="en-US" sz="1600" b="0" strike="noStrike" spc="-1">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US" sz="3000" spc="-1" dirty="0" smtClean="0">
                <a:solidFill>
                  <a:schemeClr val="dk1"/>
                </a:solidFill>
              </a:rPr>
              <a:t>R</a:t>
            </a:r>
            <a:r>
              <a:rPr lang="en" sz="3000" spc="-1" dirty="0" smtClean="0">
                <a:solidFill>
                  <a:schemeClr val="dk1"/>
                </a:solidFill>
              </a:rPr>
              <a:t>emaing in Warehouse</a:t>
            </a:r>
            <a:endParaRPr lang="fr-FR" sz="3000" b="0" strike="noStrike" spc="-1" dirty="0">
              <a:solidFill>
                <a:schemeClr val="dk1"/>
              </a:solidFill>
            </a:endParaRPr>
          </a:p>
        </p:txBody>
      </p:sp>
      <p:sp>
        <p:nvSpPr>
          <p:cNvPr id="293"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dirty="0"/>
              <a:t>There are four categories of furniture that are currently in our warehouse but have not yet been sold. We are in the process of evaluating the demand for these items. Depending on the market response, we will consider targeted promotional strategies to improve their sales performance.</a:t>
            </a:r>
            <a:endParaRPr lang="en-US" sz="1200" b="0" strike="noStrike" spc="-1" dirty="0">
              <a:solidFill>
                <a:srgbClr val="FFFFFF"/>
              </a:solidFill>
              <a:latin typeface="OpenSymbol"/>
            </a:endParaRPr>
          </a:p>
        </p:txBody>
      </p:sp>
      <p:grpSp>
        <p:nvGrpSpPr>
          <p:cNvPr id="295" name="Google Shape;349;p30"/>
          <p:cNvGrpSpPr/>
          <p:nvPr/>
        </p:nvGrpSpPr>
        <p:grpSpPr>
          <a:xfrm>
            <a:off x="7041960" y="4324320"/>
            <a:ext cx="1598760" cy="483840"/>
            <a:chOff x="7041960" y="4324320"/>
            <a:chExt cx="1598760" cy="483840"/>
          </a:xfrm>
        </p:grpSpPr>
        <p:sp>
          <p:nvSpPr>
            <p:cNvPr id="296"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7"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2" name="Picture 1"/>
          <p:cNvPicPr>
            <a:picLocks noChangeAspect="1"/>
          </p:cNvPicPr>
          <p:nvPr/>
        </p:nvPicPr>
        <p:blipFill>
          <a:blip r:embed="rId2"/>
          <a:stretch>
            <a:fillRect/>
          </a:stretch>
        </p:blipFill>
        <p:spPr>
          <a:xfrm>
            <a:off x="110836" y="650013"/>
            <a:ext cx="3419226" cy="33024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2"/>
          <p:cNvSpPr>
            <a:spLocks noGrp="1"/>
          </p:cNvSpPr>
          <p:nvPr>
            <p:ph type="title" idx="4294967295"/>
          </p:nvPr>
        </p:nvSpPr>
        <p:spPr>
          <a:xfrm>
            <a:off x="2567793" y="2117799"/>
            <a:ext cx="7864680" cy="888638"/>
          </a:xfrm>
          <a:prstGeom prst="rect">
            <a:avLst/>
          </a:prstGeom>
          <a:noFill/>
          <a:ln w="0">
            <a:noFill/>
          </a:ln>
        </p:spPr>
        <p:txBody>
          <a:bodyPr lIns="91440" tIns="91440" rIns="91440" bIns="91440" anchor="b">
            <a:normAutofit/>
          </a:bodyPr>
          <a:lstStyle/>
          <a:p>
            <a:pPr>
              <a:lnSpc>
                <a:spcPct val="100000"/>
              </a:lnSpc>
              <a:tabLst>
                <a:tab pos="0" algn="l"/>
              </a:tabLst>
            </a:pPr>
            <a:r>
              <a:rPr lang="fr-FR" sz="3200" b="1" u="sng" spc="-1" dirty="0">
                <a:solidFill>
                  <a:schemeClr val="dk1"/>
                </a:solidFill>
              </a:rPr>
              <a:t>Production </a:t>
            </a:r>
            <a:r>
              <a:rPr lang="fr-FR" sz="3200" b="1" u="sng" spc="-1" dirty="0" smtClean="0">
                <a:solidFill>
                  <a:schemeClr val="dk1"/>
                </a:solidFill>
              </a:rPr>
              <a:t>Power</a:t>
            </a:r>
            <a:endParaRPr lang="fr-FR" sz="3200" b="1" u="sng" strike="noStrike" spc="-1" dirty="0">
              <a:solidFill>
                <a:schemeClr val="dk1"/>
              </a:solidFill>
            </a:endParaRP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14" name="PlaceHolder 2"/>
          <p:cNvSpPr txBox="1">
            <a:spLocks/>
          </p:cNvSpPr>
          <p:nvPr/>
        </p:nvSpPr>
        <p:spPr>
          <a:xfrm>
            <a:off x="2567793" y="1313640"/>
            <a:ext cx="1447560" cy="1066320"/>
          </a:xfrm>
          <a:prstGeom prst="rect">
            <a:avLst/>
          </a:prstGeom>
          <a:noFill/>
          <a:ln w="0">
            <a:noFill/>
          </a:ln>
        </p:spPr>
        <p:txBody>
          <a:bodyPr lIns="91440" tIns="91440" rIns="91440" bIns="9144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6000" spc="-1" dirty="0" smtClean="0">
                <a:solidFill>
                  <a:schemeClr val="accent4"/>
                </a:solidFill>
                <a:latin typeface="Montserrat ExtraBold"/>
                <a:ea typeface="Montserrat ExtraBold"/>
              </a:rPr>
              <a:t>04</a:t>
            </a:r>
            <a:endParaRPr lang="fr-FR" sz="6000" spc="-1" dirty="0">
              <a:solidFill>
                <a:schemeClr val="dk1"/>
              </a:solidFill>
              <a:latin typeface="Arial"/>
            </a:endParaRPr>
          </a:p>
        </p:txBody>
      </p:sp>
    </p:spTree>
    <p:extLst>
      <p:ext uri="{BB962C8B-B14F-4D97-AF65-F5344CB8AC3E}">
        <p14:creationId xmlns:p14="http://schemas.microsoft.com/office/powerpoint/2010/main" val="69100924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idx="4294967295"/>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0" strike="noStrike" spc="-1" dirty="0" smtClean="0">
                <a:solidFill>
                  <a:schemeClr val="dk1"/>
                </a:solidFill>
              </a:rPr>
              <a:t>Production Power</a:t>
            </a:r>
            <a:endParaRPr lang="fr-FR" sz="3000" b="0" strike="noStrike" spc="-1" dirty="0">
              <a:solidFill>
                <a:schemeClr val="dk1"/>
              </a:solidFill>
            </a:endParaRPr>
          </a:p>
        </p:txBody>
      </p:sp>
      <p:sp>
        <p:nvSpPr>
          <p:cNvPr id="293" name="PlaceHolder 2"/>
          <p:cNvSpPr>
            <a:spLocks noGrp="1"/>
          </p:cNvSpPr>
          <p:nvPr>
            <p:ph type="subTitle" idx="4294967295"/>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dirty="0"/>
              <a:t>This represents our production capacity — in other words, the speed or volume at which we can manufacture furniture within a selected year. Based on the chosen timeframe, our production power will be calculated accordingly.</a:t>
            </a:r>
            <a:endParaRPr lang="en-US" sz="1200" b="0" strike="noStrike" spc="-1" dirty="0">
              <a:solidFill>
                <a:srgbClr val="FFFFFF"/>
              </a:solidFill>
              <a:latin typeface="OpenSymbol"/>
            </a:endParaRPr>
          </a:p>
        </p:txBody>
      </p:sp>
      <p:grpSp>
        <p:nvGrpSpPr>
          <p:cNvPr id="295" name="Google Shape;349;p30"/>
          <p:cNvGrpSpPr/>
          <p:nvPr/>
        </p:nvGrpSpPr>
        <p:grpSpPr>
          <a:xfrm>
            <a:off x="7041960" y="4324320"/>
            <a:ext cx="1598760" cy="483840"/>
            <a:chOff x="7041960" y="4324320"/>
            <a:chExt cx="1598760" cy="483840"/>
          </a:xfrm>
        </p:grpSpPr>
        <p:sp>
          <p:nvSpPr>
            <p:cNvPr id="296"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7"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3" name="Picture 2"/>
          <p:cNvPicPr>
            <a:picLocks noChangeAspect="1"/>
          </p:cNvPicPr>
          <p:nvPr/>
        </p:nvPicPr>
        <p:blipFill>
          <a:blip r:embed="rId2"/>
          <a:stretch>
            <a:fillRect/>
          </a:stretch>
        </p:blipFill>
        <p:spPr>
          <a:xfrm>
            <a:off x="0" y="905040"/>
            <a:ext cx="4030731" cy="2697142"/>
          </a:xfrm>
          <a:prstGeom prst="rect">
            <a:avLst/>
          </a:prstGeom>
        </p:spPr>
      </p:pic>
    </p:spTree>
    <p:extLst>
      <p:ext uri="{BB962C8B-B14F-4D97-AF65-F5344CB8AC3E}">
        <p14:creationId xmlns:p14="http://schemas.microsoft.com/office/powerpoint/2010/main" val="42533114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2"/>
          <p:cNvSpPr>
            <a:spLocks noGrp="1"/>
          </p:cNvSpPr>
          <p:nvPr>
            <p:ph type="title" idx="4294967295"/>
          </p:nvPr>
        </p:nvSpPr>
        <p:spPr>
          <a:xfrm>
            <a:off x="2567793" y="2117799"/>
            <a:ext cx="7864680" cy="888638"/>
          </a:xfrm>
          <a:prstGeom prst="rect">
            <a:avLst/>
          </a:prstGeom>
          <a:noFill/>
          <a:ln w="0">
            <a:noFill/>
          </a:ln>
        </p:spPr>
        <p:txBody>
          <a:bodyPr lIns="91440" tIns="91440" rIns="91440" bIns="91440" anchor="b">
            <a:normAutofit/>
          </a:bodyPr>
          <a:lstStyle/>
          <a:p>
            <a:pPr>
              <a:defRPr sz="1400" b="0" i="0" u="none" strike="noStrike" kern="1200" spc="0" baseline="0">
                <a:solidFill>
                  <a:sysClr val="windowText" lastClr="000000"/>
                </a:solidFill>
                <a:latin typeface="+mn-lt"/>
                <a:ea typeface="+mn-ea"/>
                <a:cs typeface="+mn-cs"/>
              </a:defRPr>
            </a:pPr>
            <a:r>
              <a:rPr lang="en-US" sz="3200" b="1" u="sng" dirty="0">
                <a:solidFill>
                  <a:schemeClr val="bg1">
                    <a:lumMod val="10000"/>
                    <a:lumOff val="90000"/>
                  </a:schemeClr>
                </a:solidFill>
              </a:rPr>
              <a:t>Sales By Category</a:t>
            </a: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14" name="PlaceHolder 2"/>
          <p:cNvSpPr txBox="1">
            <a:spLocks/>
          </p:cNvSpPr>
          <p:nvPr/>
        </p:nvSpPr>
        <p:spPr>
          <a:xfrm>
            <a:off x="2567793" y="1313640"/>
            <a:ext cx="1447560" cy="1066320"/>
          </a:xfrm>
          <a:prstGeom prst="rect">
            <a:avLst/>
          </a:prstGeom>
          <a:noFill/>
          <a:ln w="0">
            <a:noFill/>
          </a:ln>
        </p:spPr>
        <p:txBody>
          <a:bodyPr lIns="91440" tIns="91440" rIns="91440" bIns="9144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6000" spc="-1" dirty="0" smtClean="0">
                <a:solidFill>
                  <a:schemeClr val="accent4"/>
                </a:solidFill>
                <a:latin typeface="Montserrat ExtraBold"/>
                <a:ea typeface="Montserrat ExtraBold"/>
              </a:rPr>
              <a:t>05</a:t>
            </a:r>
            <a:endParaRPr lang="fr-FR" sz="6000" spc="-1" dirty="0">
              <a:solidFill>
                <a:schemeClr val="dk1"/>
              </a:solidFill>
              <a:latin typeface="Arial"/>
            </a:endParaRPr>
          </a:p>
        </p:txBody>
      </p:sp>
    </p:spTree>
    <p:extLst>
      <p:ext uri="{BB962C8B-B14F-4D97-AF65-F5344CB8AC3E}">
        <p14:creationId xmlns:p14="http://schemas.microsoft.com/office/powerpoint/2010/main" val="424312134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100" b="0" strike="noStrike" spc="-1" dirty="0" smtClean="0">
                <a:solidFill>
                  <a:schemeClr val="dk1"/>
                </a:solidFill>
                <a:latin typeface="Arial"/>
              </a:rPr>
              <a:t>Sales By Catégories</a:t>
            </a:r>
            <a:endParaRPr lang="fr-FR" sz="2100" b="0" strike="noStrike" spc="-1" dirty="0">
              <a:solidFill>
                <a:schemeClr val="dk1"/>
              </a:solidFill>
              <a:latin typeface="Arial"/>
            </a:endParaRPr>
          </a:p>
        </p:txBody>
      </p:sp>
      <p:sp>
        <p:nvSpPr>
          <p:cNvPr id="299"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dirty="0"/>
              <a:t>This chart displays the sales data for four furniture categories, along with their respective prices. Each line on the line chart represents a distinct category, helping to visualize sales trends over time</a:t>
            </a:r>
            <a:endParaRPr lang="en-US" sz="1200" strike="noStrike" spc="-1" dirty="0">
              <a:solidFill>
                <a:srgbClr val="FFFFFF"/>
              </a:solidFill>
              <a:latin typeface="OpenSymbol"/>
            </a:endParaRPr>
          </a:p>
        </p:txBody>
      </p:sp>
      <p:pic>
        <p:nvPicPr>
          <p:cNvPr id="300" name="Google Shape;570;p45"/>
          <p:cNvPicPr/>
          <p:nvPr/>
        </p:nvPicPr>
        <p:blipFill>
          <a:blip r:embed="rId2"/>
          <a:srcRect t="23820" b="10990"/>
          <a:stretch/>
        </p:blipFill>
        <p:spPr>
          <a:xfrm>
            <a:off x="0" y="1790640"/>
            <a:ext cx="9143640" cy="3352680"/>
          </a:xfrm>
          <a:prstGeom prst="rect">
            <a:avLst/>
          </a:prstGeom>
          <a:ln w="9525">
            <a:solidFill>
              <a:srgbClr val="FFFFFF"/>
            </a:solidFill>
            <a:round/>
          </a:ln>
        </p:spPr>
      </p:pic>
      <p:pic>
        <p:nvPicPr>
          <p:cNvPr id="2" name="Picture 1"/>
          <p:cNvPicPr>
            <a:picLocks noChangeAspect="1"/>
          </p:cNvPicPr>
          <p:nvPr/>
        </p:nvPicPr>
        <p:blipFill>
          <a:blip r:embed="rId3"/>
          <a:stretch>
            <a:fillRect/>
          </a:stretch>
        </p:blipFill>
        <p:spPr>
          <a:xfrm>
            <a:off x="0" y="1790640"/>
            <a:ext cx="9144000" cy="33526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2"/>
          <p:cNvSpPr>
            <a:spLocks noGrp="1"/>
          </p:cNvSpPr>
          <p:nvPr>
            <p:ph type="title" idx="4294967295"/>
          </p:nvPr>
        </p:nvSpPr>
        <p:spPr>
          <a:xfrm>
            <a:off x="2567793" y="2117799"/>
            <a:ext cx="7864680" cy="888638"/>
          </a:xfrm>
          <a:prstGeom prst="rect">
            <a:avLst/>
          </a:prstGeom>
          <a:noFill/>
          <a:ln w="0">
            <a:noFill/>
          </a:ln>
        </p:spPr>
        <p:txBody>
          <a:bodyPr lIns="91440" tIns="91440" rIns="91440" bIns="91440" anchor="b">
            <a:normAutofit/>
          </a:bodyPr>
          <a:lstStyle/>
          <a:p>
            <a:pPr>
              <a:defRPr sz="1400" b="0" i="0" u="none" strike="noStrike" kern="1200" spc="0" baseline="0">
                <a:solidFill>
                  <a:sysClr val="windowText" lastClr="000000"/>
                </a:solidFill>
                <a:latin typeface="+mn-lt"/>
                <a:ea typeface="+mn-ea"/>
                <a:cs typeface="+mn-cs"/>
              </a:defRPr>
            </a:pPr>
            <a:r>
              <a:rPr lang="fr-FR" sz="3200" b="1" u="sng" spc="-1" dirty="0">
                <a:solidFill>
                  <a:schemeClr val="dk1"/>
                </a:solidFill>
              </a:rPr>
              <a:t>Resource Distribution</a:t>
            </a:r>
            <a:endParaRPr lang="en-US" sz="3200" b="1" u="sng" dirty="0">
              <a:solidFill>
                <a:schemeClr val="bg1">
                  <a:lumMod val="10000"/>
                  <a:lumOff val="90000"/>
                </a:schemeClr>
              </a:solidFill>
            </a:endParaRP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14" name="PlaceHolder 2"/>
          <p:cNvSpPr txBox="1">
            <a:spLocks/>
          </p:cNvSpPr>
          <p:nvPr/>
        </p:nvSpPr>
        <p:spPr>
          <a:xfrm>
            <a:off x="2567793" y="1313640"/>
            <a:ext cx="1447560" cy="1066320"/>
          </a:xfrm>
          <a:prstGeom prst="rect">
            <a:avLst/>
          </a:prstGeom>
          <a:noFill/>
          <a:ln w="0">
            <a:noFill/>
          </a:ln>
        </p:spPr>
        <p:txBody>
          <a:bodyPr lIns="91440" tIns="91440" rIns="91440" bIns="9144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6000" spc="-1" dirty="0" smtClean="0">
                <a:solidFill>
                  <a:schemeClr val="accent4"/>
                </a:solidFill>
                <a:latin typeface="Montserrat ExtraBold"/>
                <a:ea typeface="Montserrat ExtraBold"/>
              </a:rPr>
              <a:t>06</a:t>
            </a:r>
            <a:endParaRPr lang="fr-FR" sz="6000" spc="-1" dirty="0">
              <a:solidFill>
                <a:schemeClr val="dk1"/>
              </a:solidFill>
              <a:latin typeface="Arial"/>
            </a:endParaRPr>
          </a:p>
        </p:txBody>
      </p:sp>
    </p:spTree>
    <p:extLst>
      <p:ext uri="{BB962C8B-B14F-4D97-AF65-F5344CB8AC3E}">
        <p14:creationId xmlns:p14="http://schemas.microsoft.com/office/powerpoint/2010/main" val="345159714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idx="4294967295"/>
          </p:nvPr>
        </p:nvSpPr>
        <p:spPr>
          <a:xfrm>
            <a:off x="4019400" y="364353"/>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0" strike="noStrike" spc="-1" dirty="0" smtClean="0">
                <a:solidFill>
                  <a:schemeClr val="dk1"/>
                </a:solidFill>
              </a:rPr>
              <a:t>Resource Distribution</a:t>
            </a:r>
            <a:endParaRPr lang="fr-FR" sz="3000" b="0" strike="noStrike" spc="-1" dirty="0">
              <a:solidFill>
                <a:schemeClr val="dk1"/>
              </a:solidFill>
            </a:endParaRPr>
          </a:p>
        </p:txBody>
      </p:sp>
      <p:sp>
        <p:nvSpPr>
          <p:cNvPr id="293" name="PlaceHolder 2"/>
          <p:cNvSpPr>
            <a:spLocks noGrp="1"/>
          </p:cNvSpPr>
          <p:nvPr>
            <p:ph type="subTitle" idx="4294967295"/>
          </p:nvPr>
        </p:nvSpPr>
        <p:spPr>
          <a:xfrm>
            <a:off x="4019399" y="1087952"/>
            <a:ext cx="4750527" cy="3084087"/>
          </a:xfrm>
          <a:prstGeom prst="rect">
            <a:avLst/>
          </a:prstGeom>
          <a:noFill/>
          <a:ln w="0">
            <a:noFill/>
          </a:ln>
        </p:spPr>
        <p:txBody>
          <a:bodyPr lIns="91440" tIns="91440" rIns="91440" bIns="91440" anchor="t">
            <a:noAutofit/>
          </a:bodyPr>
          <a:lstStyle/>
          <a:p>
            <a:r>
              <a:rPr lang="en-US" sz="1400" dirty="0"/>
              <a:t>This chart displays two primary resource categories: </a:t>
            </a:r>
            <a:r>
              <a:rPr lang="en-US" sz="1400" b="1" dirty="0"/>
              <a:t>Energy</a:t>
            </a:r>
            <a:r>
              <a:rPr lang="en-US" sz="1400" dirty="0"/>
              <a:t> and </a:t>
            </a:r>
            <a:r>
              <a:rPr lang="en-US" sz="1400" b="1" dirty="0"/>
              <a:t>Materials</a:t>
            </a:r>
            <a:r>
              <a:rPr lang="en-US" sz="1400" dirty="0"/>
              <a:t>, with a focus on workshop operations.</a:t>
            </a:r>
          </a:p>
          <a:p>
            <a:r>
              <a:rPr lang="en-US" sz="1400" b="1" dirty="0" smtClean="0"/>
              <a:t>Energy:</a:t>
            </a:r>
            <a:endParaRPr lang="en-US" sz="1400" dirty="0"/>
          </a:p>
          <a:p>
            <a:pPr lvl="1"/>
            <a:r>
              <a:rPr lang="en-US" sz="1200" dirty="0" smtClean="0"/>
              <a:t>Tracks </a:t>
            </a:r>
            <a:r>
              <a:rPr lang="en-US" sz="1200" dirty="0"/>
              <a:t>energy consumption across </a:t>
            </a:r>
            <a:r>
              <a:rPr lang="en-US" sz="1200" b="1" dirty="0"/>
              <a:t>6 </a:t>
            </a:r>
            <a:r>
              <a:rPr lang="en-US" sz="1200" b="1" dirty="0" smtClean="0"/>
              <a:t>workshops</a:t>
            </a:r>
          </a:p>
          <a:p>
            <a:pPr lvl="1"/>
            <a:r>
              <a:rPr lang="en-US" sz="1200" dirty="0" smtClean="0"/>
              <a:t>Suggests workshops are relatively energy-efficient, but deeper drill-down by workshop type may reveal optimization opportunities.</a:t>
            </a:r>
          </a:p>
          <a:p>
            <a:r>
              <a:rPr lang="en-US" sz="1400" b="1" dirty="0" smtClean="0"/>
              <a:t>Materials:</a:t>
            </a:r>
            <a:endParaRPr lang="en-US" sz="1400" dirty="0"/>
          </a:p>
          <a:p>
            <a:pPr lvl="1"/>
            <a:r>
              <a:rPr lang="en-US" sz="1200" dirty="0"/>
              <a:t>Represents the bulk of resources </a:t>
            </a:r>
            <a:endParaRPr lang="en-US" sz="1200" dirty="0" smtClean="0"/>
          </a:p>
          <a:p>
            <a:pPr lvl="1"/>
            <a:r>
              <a:rPr lang="en-US" sz="1200" dirty="0" smtClean="0"/>
              <a:t>Includes </a:t>
            </a:r>
            <a:r>
              <a:rPr lang="en-US" sz="1200" dirty="0"/>
              <a:t>raw materials, equipment, or tools used in production.</a:t>
            </a:r>
          </a:p>
        </p:txBody>
      </p:sp>
      <p:grpSp>
        <p:nvGrpSpPr>
          <p:cNvPr id="295" name="Google Shape;349;p30"/>
          <p:cNvGrpSpPr/>
          <p:nvPr/>
        </p:nvGrpSpPr>
        <p:grpSpPr>
          <a:xfrm>
            <a:off x="7041960" y="4324320"/>
            <a:ext cx="1598760" cy="483840"/>
            <a:chOff x="7041960" y="4324320"/>
            <a:chExt cx="1598760" cy="483840"/>
          </a:xfrm>
        </p:grpSpPr>
        <p:sp>
          <p:nvSpPr>
            <p:cNvPr id="296"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7"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3" name="Picture 2"/>
          <p:cNvPicPr>
            <a:picLocks noChangeAspect="1"/>
          </p:cNvPicPr>
          <p:nvPr/>
        </p:nvPicPr>
        <p:blipFill>
          <a:blip r:embed="rId2"/>
          <a:stretch>
            <a:fillRect/>
          </a:stretch>
        </p:blipFill>
        <p:spPr>
          <a:xfrm>
            <a:off x="346364" y="935673"/>
            <a:ext cx="3380509" cy="3257581"/>
          </a:xfrm>
          <a:prstGeom prst="rect">
            <a:avLst/>
          </a:prstGeom>
        </p:spPr>
      </p:pic>
    </p:spTree>
    <p:extLst>
      <p:ext uri="{BB962C8B-B14F-4D97-AF65-F5344CB8AC3E}">
        <p14:creationId xmlns:p14="http://schemas.microsoft.com/office/powerpoint/2010/main" val="321221624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2"/>
          <p:cNvSpPr>
            <a:spLocks noGrp="1"/>
          </p:cNvSpPr>
          <p:nvPr>
            <p:ph type="title" idx="4294967295"/>
          </p:nvPr>
        </p:nvSpPr>
        <p:spPr>
          <a:xfrm>
            <a:off x="2567793" y="2117799"/>
            <a:ext cx="7864680" cy="888638"/>
          </a:xfrm>
          <a:prstGeom prst="rect">
            <a:avLst/>
          </a:prstGeom>
          <a:noFill/>
          <a:ln w="0">
            <a:noFill/>
          </a:ln>
        </p:spPr>
        <p:txBody>
          <a:bodyPr lIns="91440" tIns="91440" rIns="91440" bIns="91440" anchor="b">
            <a:normAutofit/>
          </a:bodyPr>
          <a:lstStyle/>
          <a:p>
            <a:pPr>
              <a:defRPr sz="1400" b="0" i="0" u="none" strike="noStrike" kern="1200" spc="0" baseline="0">
                <a:solidFill>
                  <a:sysClr val="windowText" lastClr="000000"/>
                </a:solidFill>
                <a:latin typeface="+mn-lt"/>
                <a:ea typeface="+mn-ea"/>
                <a:cs typeface="+mn-cs"/>
              </a:defRPr>
            </a:pPr>
            <a:r>
              <a:rPr lang="en-US" sz="3200" b="1" u="sng" dirty="0" smtClean="0">
                <a:solidFill>
                  <a:schemeClr val="bg1">
                    <a:lumMod val="10000"/>
                    <a:lumOff val="90000"/>
                  </a:schemeClr>
                </a:solidFill>
              </a:rPr>
              <a:t>Lost Working Time</a:t>
            </a:r>
            <a:endParaRPr lang="en-US" sz="3200" b="1" u="sng" dirty="0">
              <a:solidFill>
                <a:schemeClr val="bg1">
                  <a:lumMod val="10000"/>
                  <a:lumOff val="90000"/>
                </a:schemeClr>
              </a:solidFill>
            </a:endParaRP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14" name="PlaceHolder 2"/>
          <p:cNvSpPr txBox="1">
            <a:spLocks/>
          </p:cNvSpPr>
          <p:nvPr/>
        </p:nvSpPr>
        <p:spPr>
          <a:xfrm>
            <a:off x="2567793" y="1313640"/>
            <a:ext cx="1447560" cy="1066320"/>
          </a:xfrm>
          <a:prstGeom prst="rect">
            <a:avLst/>
          </a:prstGeom>
          <a:noFill/>
          <a:ln w="0">
            <a:noFill/>
          </a:ln>
        </p:spPr>
        <p:txBody>
          <a:bodyPr lIns="91440" tIns="91440" rIns="91440" bIns="9144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6000" spc="-1" dirty="0" smtClean="0">
                <a:solidFill>
                  <a:schemeClr val="accent4"/>
                </a:solidFill>
                <a:latin typeface="Montserrat ExtraBold"/>
                <a:ea typeface="Montserrat ExtraBold"/>
              </a:rPr>
              <a:t>07</a:t>
            </a:r>
            <a:endParaRPr lang="fr-FR" sz="6000" spc="-1" dirty="0">
              <a:solidFill>
                <a:schemeClr val="dk1"/>
              </a:solidFill>
              <a:latin typeface="Arial"/>
            </a:endParaRPr>
          </a:p>
        </p:txBody>
      </p:sp>
    </p:spTree>
    <p:extLst>
      <p:ext uri="{BB962C8B-B14F-4D97-AF65-F5344CB8AC3E}">
        <p14:creationId xmlns:p14="http://schemas.microsoft.com/office/powerpoint/2010/main" val="244393520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0" strike="noStrike" spc="-1" dirty="0" err="1" smtClean="0">
                <a:solidFill>
                  <a:schemeClr val="dk1"/>
                </a:solidFill>
                <a:latin typeface="Arial"/>
              </a:rPr>
              <a:t>Lost</a:t>
            </a:r>
            <a:r>
              <a:rPr lang="fr-FR" sz="3000" b="0" strike="noStrike" spc="-1" dirty="0" smtClean="0">
                <a:solidFill>
                  <a:schemeClr val="dk1"/>
                </a:solidFill>
                <a:latin typeface="Arial"/>
              </a:rPr>
              <a:t> </a:t>
            </a:r>
            <a:r>
              <a:rPr lang="fr-FR" sz="3000" b="0" strike="noStrike" spc="-1" dirty="0" err="1" smtClean="0">
                <a:solidFill>
                  <a:schemeClr val="dk1"/>
                </a:solidFill>
                <a:latin typeface="Arial"/>
              </a:rPr>
              <a:t>Working</a:t>
            </a:r>
            <a:r>
              <a:rPr lang="fr-FR" sz="3000" b="0" strike="noStrike" spc="-1" dirty="0" smtClean="0">
                <a:solidFill>
                  <a:schemeClr val="dk1"/>
                </a:solidFill>
                <a:latin typeface="Arial"/>
              </a:rPr>
              <a:t> </a:t>
            </a:r>
            <a:r>
              <a:rPr lang="fr-FR" sz="3000" spc="-1" dirty="0" smtClean="0">
                <a:solidFill>
                  <a:schemeClr val="dk1"/>
                </a:solidFill>
                <a:latin typeface="Arial"/>
              </a:rPr>
              <a:t>Ti</a:t>
            </a:r>
            <a:r>
              <a:rPr lang="fr-FR" sz="3000" b="0" strike="noStrike" spc="-1" dirty="0" smtClean="0">
                <a:solidFill>
                  <a:schemeClr val="dk1"/>
                </a:solidFill>
                <a:latin typeface="Arial"/>
              </a:rPr>
              <a:t>me</a:t>
            </a:r>
            <a:endParaRPr lang="fr-FR" sz="3000" b="0" strike="noStrike" spc="-1" dirty="0">
              <a:solidFill>
                <a:schemeClr val="dk1"/>
              </a:solidFill>
              <a:latin typeface="Arial"/>
            </a:endParaRPr>
          </a:p>
        </p:txBody>
      </p:sp>
      <p:sp>
        <p:nvSpPr>
          <p:cNvPr id="272"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dirty="0"/>
              <a:t>This represents the working hours that were lost at our workshop. These losses may have resulted from unplanned downtime, operational delays, or resource-related issues.</a:t>
            </a:r>
            <a:endParaRPr lang="en-US" sz="1200" b="0" strike="noStrike" spc="-1" dirty="0">
              <a:solidFill>
                <a:srgbClr val="FFFFFF"/>
              </a:solidFill>
              <a:latin typeface="OpenSymbol"/>
            </a:endParaRPr>
          </a:p>
        </p:txBody>
      </p:sp>
      <p:grpSp>
        <p:nvGrpSpPr>
          <p:cNvPr id="274" name="Google Shape;349;p30"/>
          <p:cNvGrpSpPr/>
          <p:nvPr/>
        </p:nvGrpSpPr>
        <p:grpSpPr>
          <a:xfrm>
            <a:off x="7041960" y="4324320"/>
            <a:ext cx="1598760" cy="483840"/>
            <a:chOff x="7041960" y="4324320"/>
            <a:chExt cx="1598760" cy="483840"/>
          </a:xfrm>
        </p:grpSpPr>
        <p:sp>
          <p:nvSpPr>
            <p:cNvPr id="275"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6"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2" name="Picture 1"/>
          <p:cNvPicPr>
            <a:picLocks noChangeAspect="1"/>
          </p:cNvPicPr>
          <p:nvPr/>
        </p:nvPicPr>
        <p:blipFill>
          <a:blip r:embed="rId2"/>
          <a:stretch>
            <a:fillRect/>
          </a:stretch>
        </p:blipFill>
        <p:spPr>
          <a:xfrm>
            <a:off x="317179" y="905040"/>
            <a:ext cx="3506676" cy="2619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Conclusions</a:t>
            </a:r>
            <a:endParaRPr lang="fr-FR" sz="2100" b="0" strike="noStrike" spc="-1">
              <a:solidFill>
                <a:schemeClr val="dk1"/>
              </a:solidFill>
              <a:latin typeface="Arial"/>
            </a:endParaRPr>
          </a:p>
        </p:txBody>
      </p:sp>
      <p:sp>
        <p:nvSpPr>
          <p:cNvPr id="302"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fontScale="92500" lnSpcReduction="10000"/>
          </a:bodyPr>
          <a:lstStyle/>
          <a:p>
            <a:pPr indent="0">
              <a:lnSpc>
                <a:spcPct val="100000"/>
              </a:lnSpc>
              <a:buNone/>
              <a:tabLst>
                <a:tab pos="0" algn="l"/>
              </a:tabLst>
            </a:pPr>
            <a:r>
              <a:rPr lang="en" sz="1200" b="0" strike="noStrike" spc="-1" dirty="0">
                <a:solidFill>
                  <a:schemeClr val="dk1"/>
                </a:solidFill>
                <a:latin typeface="DM Sans"/>
                <a:ea typeface="DM Sans"/>
              </a:rPr>
              <a:t>The deep dive into cash flow and sales performance reveals significant areas for improvement and strategic action. Winning strategies include focusing on top-selling categories, understanding consumer behavior, and optimizing operational efficiencies to sustain growth. This approach aligns resources with demand, paving the way for increased profitability.</a:t>
            </a:r>
            <a:endParaRPr lang="en-US" sz="1200" b="0" strike="noStrike" spc="-1" dirty="0">
              <a:solidFill>
                <a:srgbClr val="FFFFFF"/>
              </a:solidFill>
              <a:latin typeface="OpenSymbol"/>
            </a:endParaRPr>
          </a:p>
        </p:txBody>
      </p:sp>
      <p:pic>
        <p:nvPicPr>
          <p:cNvPr id="303" name="Google Shape;570;p45"/>
          <p:cNvPicPr/>
          <p:nvPr/>
        </p:nvPicPr>
        <p:blipFill>
          <a:blip r:embed="rId2"/>
          <a:srcRect t="23820" b="10990"/>
          <a:stretch/>
        </p:blipFill>
        <p:spPr>
          <a:xfrm>
            <a:off x="0" y="1790640"/>
            <a:ext cx="9143640" cy="3352680"/>
          </a:xfrm>
          <a:prstGeom prst="rect">
            <a:avLst/>
          </a:prstGeom>
          <a:ln w="9525">
            <a:solidFill>
              <a:srgbClr val="FFFFFF"/>
            </a:solidFill>
            <a:rou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a:lnSpc>
                <a:spcPct val="100000"/>
              </a:lnSpc>
              <a:tabLst>
                <a:tab pos="0" algn="l"/>
              </a:tabLst>
            </a:pPr>
            <a:r>
              <a:rPr lang="en-US" sz="2000" dirty="0" smtClean="0"/>
              <a:t>Cash Flow Analysis Report</a:t>
            </a:r>
            <a:endParaRPr lang="fr-FR" sz="2000" b="0" strike="noStrike" spc="-1" dirty="0">
              <a:solidFill>
                <a:schemeClr val="dk1"/>
              </a:solidFill>
              <a:latin typeface="Arial"/>
            </a:endParaRPr>
          </a:p>
        </p:txBody>
      </p:sp>
      <p:sp>
        <p:nvSpPr>
          <p:cNvPr id="248"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lnSpcReduction="10000"/>
          </a:bodyPr>
          <a:lstStyle/>
          <a:p>
            <a:pPr indent="0" algn="ctr">
              <a:buNone/>
            </a:pPr>
            <a:r>
              <a:rPr lang="en-US" sz="1200" dirty="0" smtClean="0"/>
              <a:t>Sir, this is the dashboard report for Furniture's cash flow (the remaining amount after receiving and spending cash); this report covers the period from 2018 to 2025; in this report, we will provide you with detailed data and charts about cash flow; business plan; sales by category; remaining items in the warehouse; power production; and lost working time</a:t>
            </a:r>
          </a:p>
          <a:p>
            <a:pPr indent="0" algn="ctr">
              <a:buNone/>
            </a:pPr>
            <a:endParaRPr lang="en-US" sz="1200" b="0" strike="noStrike" spc="-1" dirty="0">
              <a:solidFill>
                <a:schemeClr val="dk1"/>
              </a:solidFill>
              <a:latin typeface="DM Sans"/>
              <a:ea typeface="DM Sans"/>
            </a:endParaRPr>
          </a:p>
        </p:txBody>
      </p:sp>
      <p:pic>
        <p:nvPicPr>
          <p:cNvPr id="2" name="Picture 1"/>
          <p:cNvPicPr>
            <a:picLocks noChangeAspect="1"/>
          </p:cNvPicPr>
          <p:nvPr/>
        </p:nvPicPr>
        <p:blipFill>
          <a:blip r:embed="rId3"/>
          <a:stretch>
            <a:fillRect/>
          </a:stretch>
        </p:blipFill>
        <p:spPr>
          <a:xfrm>
            <a:off x="0" y="1790640"/>
            <a:ext cx="9144000" cy="3352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1685880" y="619200"/>
            <a:ext cx="5771880" cy="105696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6000" b="0" strike="noStrike" spc="-1">
                <a:solidFill>
                  <a:schemeClr val="dk1"/>
                </a:solidFill>
                <a:latin typeface="Montserrat ExtraBold"/>
                <a:ea typeface="Montserrat ExtraBold"/>
              </a:rPr>
              <a:t>Thank you!</a:t>
            </a:r>
            <a:endParaRPr lang="fr-FR" sz="6000" b="0" strike="noStrike" spc="-1">
              <a:solidFill>
                <a:schemeClr val="dk1"/>
              </a:solidFill>
              <a:latin typeface="Arial"/>
            </a:endParaRPr>
          </a:p>
        </p:txBody>
      </p:sp>
      <p:sp>
        <p:nvSpPr>
          <p:cNvPr id="305" name="PlaceHolder 2"/>
          <p:cNvSpPr>
            <a:spLocks noGrp="1"/>
          </p:cNvSpPr>
          <p:nvPr>
            <p:ph type="subTitle"/>
          </p:nvPr>
        </p:nvSpPr>
        <p:spPr>
          <a:xfrm>
            <a:off x="2343240" y="1762200"/>
            <a:ext cx="4447800" cy="105696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1600" b="1" strike="noStrike" spc="-1" dirty="0">
                <a:solidFill>
                  <a:schemeClr val="dk1"/>
                </a:solidFill>
                <a:latin typeface="DM Sans"/>
                <a:ea typeface="DM Sans"/>
              </a:rPr>
              <a:t>Do you have any questions?</a:t>
            </a:r>
            <a:endParaRPr lang="en-US" sz="1600" b="0" strike="noStrike" spc="-1" dirty="0">
              <a:solidFill>
                <a:srgbClr val="FFFFFF"/>
              </a:solidFill>
              <a:latin typeface="OpenSymbol"/>
            </a:endParaRPr>
          </a:p>
        </p:txBody>
      </p:sp>
      <p:grpSp>
        <p:nvGrpSpPr>
          <p:cNvPr id="307" name="Google Shape;578;p46"/>
          <p:cNvGrpSpPr/>
          <p:nvPr/>
        </p:nvGrpSpPr>
        <p:grpSpPr>
          <a:xfrm>
            <a:off x="842040" y="3863160"/>
            <a:ext cx="68040" cy="519120"/>
            <a:chOff x="842040" y="3863160"/>
            <a:chExt cx="68040" cy="519120"/>
          </a:xfrm>
        </p:grpSpPr>
        <p:sp>
          <p:nvSpPr>
            <p:cNvPr id="308" name="Google Shape;579;p46"/>
            <p:cNvSpPr/>
            <p:nvPr/>
          </p:nvSpPr>
          <p:spPr>
            <a:xfrm rot="5400000">
              <a:off x="842040" y="38631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9" name="Google Shape;580;p46"/>
            <p:cNvSpPr/>
            <p:nvPr/>
          </p:nvSpPr>
          <p:spPr>
            <a:xfrm rot="5400000">
              <a:off x="842040" y="408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0" name="Google Shape;581;p46"/>
            <p:cNvSpPr/>
            <p:nvPr/>
          </p:nvSpPr>
          <p:spPr>
            <a:xfrm rot="5400000">
              <a:off x="842040" y="4314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2" name="Rectangle 1"/>
          <p:cNvSpPr/>
          <p:nvPr/>
        </p:nvSpPr>
        <p:spPr>
          <a:xfrm>
            <a:off x="1814945" y="3616036"/>
            <a:ext cx="5642815" cy="698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3457440" y="2828880"/>
            <a:ext cx="481932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500" b="0" strike="noStrike" spc="-1">
                <a:solidFill>
                  <a:schemeClr val="dk1"/>
                </a:solidFill>
                <a:latin typeface="Montserrat Medium"/>
                <a:ea typeface="Montserrat Medium"/>
              </a:rPr>
              <a:t>Cash Flow</a:t>
            </a:r>
            <a:endParaRPr lang="fr-FR" sz="4500" b="0" strike="noStrike" spc="-1">
              <a:solidFill>
                <a:schemeClr val="dk1"/>
              </a:solidFill>
              <a:latin typeface="Arial"/>
            </a:endParaRPr>
          </a:p>
        </p:txBody>
      </p:sp>
      <p:sp>
        <p:nvSpPr>
          <p:cNvPr id="251" name="PlaceHolder 2"/>
          <p:cNvSpPr>
            <a:spLocks noGrp="1"/>
          </p:cNvSpPr>
          <p:nvPr>
            <p:ph type="title"/>
          </p:nvPr>
        </p:nvSpPr>
        <p:spPr>
          <a:xfrm>
            <a:off x="3457440" y="1733400"/>
            <a:ext cx="1447560" cy="1066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dirty="0">
                <a:solidFill>
                  <a:schemeClr val="accent4"/>
                </a:solidFill>
                <a:latin typeface="Montserrat ExtraBold"/>
                <a:ea typeface="Montserrat ExtraBold"/>
              </a:rPr>
              <a:t>01</a:t>
            </a:r>
            <a:endParaRPr lang="fr-FR" sz="6000" b="0" strike="noStrike" spc="-1" dirty="0">
              <a:solidFill>
                <a:schemeClr val="dk1"/>
              </a:solidFill>
              <a:latin typeface="Arial"/>
            </a:endParaRPr>
          </a:p>
        </p:txBody>
      </p:sp>
      <p:sp>
        <p:nvSpPr>
          <p:cNvPr id="252"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53" name="Google Shape;359;p31"/>
          <p:cNvGrpSpPr/>
          <p:nvPr/>
        </p:nvGrpSpPr>
        <p:grpSpPr>
          <a:xfrm>
            <a:off x="906480" y="2311920"/>
            <a:ext cx="7263360" cy="2040120"/>
            <a:chOff x="906480" y="2311920"/>
            <a:chExt cx="7263360" cy="2040120"/>
          </a:xfrm>
        </p:grpSpPr>
        <p:grpSp>
          <p:nvGrpSpPr>
            <p:cNvPr id="254" name="Google Shape;360;p31"/>
            <p:cNvGrpSpPr/>
            <p:nvPr/>
          </p:nvGrpSpPr>
          <p:grpSpPr>
            <a:xfrm>
              <a:off x="7650720" y="4284000"/>
              <a:ext cx="519120" cy="68040"/>
              <a:chOff x="7650720" y="4284000"/>
              <a:chExt cx="519120" cy="68040"/>
            </a:xfrm>
          </p:grpSpPr>
          <p:sp>
            <p:nvSpPr>
              <p:cNvPr id="255"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56"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57"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58" name="Google Shape;364;p31"/>
            <p:cNvGrpSpPr/>
            <p:nvPr/>
          </p:nvGrpSpPr>
          <p:grpSpPr>
            <a:xfrm>
              <a:off x="906480" y="2311920"/>
              <a:ext cx="68040" cy="519120"/>
              <a:chOff x="906480" y="2311920"/>
              <a:chExt cx="68040" cy="519120"/>
            </a:xfrm>
          </p:grpSpPr>
          <p:sp>
            <p:nvSpPr>
              <p:cNvPr id="259"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0"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1"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400" b="0" strike="noStrike" spc="-1" dirty="0" smtClean="0">
                <a:solidFill>
                  <a:schemeClr val="dk1"/>
                </a:solidFill>
                <a:latin typeface="Arial"/>
              </a:rPr>
              <a:t>Our Cash Flow of 2018-2025</a:t>
            </a:r>
            <a:endParaRPr lang="fr-FR" sz="2400" b="0" strike="noStrike" spc="-1" dirty="0">
              <a:solidFill>
                <a:schemeClr val="dk1"/>
              </a:solidFill>
              <a:latin typeface="Arial"/>
            </a:endParaRPr>
          </a:p>
        </p:txBody>
      </p:sp>
      <p:sp>
        <p:nvSpPr>
          <p:cNvPr id="263" name="PlaceHolder 2"/>
          <p:cNvSpPr>
            <a:spLocks noGrp="1"/>
          </p:cNvSpPr>
          <p:nvPr>
            <p:ph type="subTitle"/>
          </p:nvPr>
        </p:nvSpPr>
        <p:spPr>
          <a:xfrm>
            <a:off x="4019400" y="1783655"/>
            <a:ext cx="4295520" cy="1866600"/>
          </a:xfrm>
          <a:prstGeom prst="rect">
            <a:avLst/>
          </a:prstGeom>
          <a:noFill/>
          <a:ln w="0">
            <a:noFill/>
          </a:ln>
        </p:spPr>
        <p:txBody>
          <a:bodyPr lIns="91440" tIns="91440" rIns="91440" bIns="91440" anchor="t">
            <a:normAutofit/>
          </a:bodyPr>
          <a:lstStyle/>
          <a:p>
            <a:r>
              <a:rPr lang="en-US" sz="1200" dirty="0" smtClean="0"/>
              <a:t>First of all, let me explain about cash flow; it refers to the amount of cash remaining after receiving payments from customers and spending on things like bills and employee salaries; this remaining amount is called cash flow; the business plan represents our expectations; these lines show the earnings how much we are earning; the blue line represents the cash flow, and the pink line represents the business plan; at the bottom, there are months displayed when we click on a month, the detailed information for that month will appear.</a:t>
            </a:r>
            <a:endParaRPr lang="en-US" sz="1200" dirty="0"/>
          </a:p>
        </p:txBody>
      </p:sp>
      <p:grpSp>
        <p:nvGrpSpPr>
          <p:cNvPr id="265" name="Google Shape;349;p30"/>
          <p:cNvGrpSpPr/>
          <p:nvPr/>
        </p:nvGrpSpPr>
        <p:grpSpPr>
          <a:xfrm>
            <a:off x="7041960" y="4324320"/>
            <a:ext cx="1598760" cy="483840"/>
            <a:chOff x="7041960" y="4324320"/>
            <a:chExt cx="1598760" cy="483840"/>
          </a:xfrm>
        </p:grpSpPr>
        <p:sp>
          <p:nvSpPr>
            <p:cNvPr id="266"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7"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2" name="Picture 1"/>
          <p:cNvPicPr>
            <a:picLocks noChangeAspect="1"/>
          </p:cNvPicPr>
          <p:nvPr/>
        </p:nvPicPr>
        <p:blipFill>
          <a:blip r:embed="rId2"/>
          <a:stretch>
            <a:fillRect/>
          </a:stretch>
        </p:blipFill>
        <p:spPr>
          <a:xfrm>
            <a:off x="0" y="1137537"/>
            <a:ext cx="3934047" cy="27845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3457439" y="2828880"/>
            <a:ext cx="5278937" cy="990360"/>
          </a:xfrm>
          <a:prstGeom prst="rect">
            <a:avLst/>
          </a:prstGeom>
          <a:noFill/>
          <a:ln w="0">
            <a:noFill/>
          </a:ln>
        </p:spPr>
        <p:txBody>
          <a:bodyPr lIns="91440" tIns="91440" rIns="91440" bIns="91440" anchor="t">
            <a:noAutofit/>
          </a:bodyPr>
          <a:lstStyle/>
          <a:p>
            <a:pPr>
              <a:lnSpc>
                <a:spcPct val="100000"/>
              </a:lnSpc>
              <a:tabLst>
                <a:tab pos="0" algn="l"/>
              </a:tabLst>
            </a:pPr>
            <a:r>
              <a:rPr lang="en-US" sz="3200" b="1" u="sng" dirty="0" smtClean="0">
                <a:effectLst/>
              </a:rPr>
              <a:t>Distribution By Category:</a:t>
            </a:r>
            <a:endParaRPr lang="fr-FR" sz="3200" b="0" strike="noStrike" spc="-1" dirty="0">
              <a:solidFill>
                <a:schemeClr val="dk1"/>
              </a:solidFill>
              <a:latin typeface="Arial"/>
            </a:endParaRPr>
          </a:p>
        </p:txBody>
      </p:sp>
      <p:sp>
        <p:nvSpPr>
          <p:cNvPr id="278" name="PlaceHolder 2"/>
          <p:cNvSpPr>
            <a:spLocks noGrp="1"/>
          </p:cNvSpPr>
          <p:nvPr>
            <p:ph type="title"/>
          </p:nvPr>
        </p:nvSpPr>
        <p:spPr>
          <a:xfrm>
            <a:off x="3457439" y="1778760"/>
            <a:ext cx="1447560" cy="1066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dirty="0" smtClean="0">
                <a:solidFill>
                  <a:schemeClr val="accent4"/>
                </a:solidFill>
                <a:latin typeface="Montserrat ExtraBold"/>
                <a:ea typeface="Montserrat ExtraBold"/>
              </a:rPr>
              <a:t>02</a:t>
            </a:r>
            <a:endParaRPr lang="fr-FR" sz="6000" b="0" strike="noStrike" spc="-1" dirty="0">
              <a:solidFill>
                <a:schemeClr val="dk1"/>
              </a:solidFill>
              <a:latin typeface="Arial"/>
            </a:endParaRP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idx="4294967295"/>
          </p:nvPr>
        </p:nvSpPr>
        <p:spPr>
          <a:xfrm>
            <a:off x="2970181" y="2254324"/>
            <a:ext cx="6272201" cy="1334749"/>
          </a:xfrm>
          <a:prstGeom prst="rect">
            <a:avLst/>
          </a:prstGeom>
          <a:noFill/>
          <a:ln w="0">
            <a:noFill/>
          </a:ln>
        </p:spPr>
        <p:txBody>
          <a:bodyPr lIns="91440" tIns="91440" rIns="91440" bIns="91440" anchor="t">
            <a:noAutofit/>
          </a:bodyPr>
          <a:lstStyle/>
          <a:p>
            <a:r>
              <a:rPr lang="en-US" sz="1400" b="1" dirty="0" smtClean="0"/>
              <a:t>There </a:t>
            </a:r>
            <a:r>
              <a:rPr lang="en-US" sz="1400" b="1" dirty="0"/>
              <a:t>are basically four categories of </a:t>
            </a:r>
            <a:r>
              <a:rPr lang="en-US" sz="1400" b="1" dirty="0" smtClean="0"/>
              <a:t>furniture</a:t>
            </a:r>
            <a:r>
              <a:rPr lang="en-US" sz="1400" dirty="0" smtClean="0"/>
              <a:t/>
            </a:r>
            <a:br>
              <a:rPr lang="en-US" sz="1400" dirty="0" smtClean="0"/>
            </a:br>
            <a:r>
              <a:rPr lang="en-US" sz="1400" b="1" dirty="0" smtClean="0"/>
              <a:t>These </a:t>
            </a:r>
            <a:r>
              <a:rPr lang="en-US" sz="1400" b="1" dirty="0"/>
              <a:t>four categories in our furniture business are: High Tech, Loft, Pop Art, and Vanguard. We have </a:t>
            </a:r>
            <a:r>
              <a:rPr lang="en-US" sz="1400" b="1" dirty="0" smtClean="0"/>
              <a:t>provided the selling percentage for each category. When you click on any furniture category, its percentage will be displayed. </a:t>
            </a:r>
            <a:r>
              <a:rPr lang="en-US" sz="1400" b="1" dirty="0"/>
              <a:t>When combined, all the percentages will make up 100% of the total sales </a:t>
            </a:r>
            <a:r>
              <a:rPr lang="en-US" sz="1400" b="1" dirty="0" smtClean="0"/>
              <a:t>production.</a:t>
            </a:r>
            <a:r>
              <a:rPr lang="en-US" sz="1200" b="1" dirty="0" smtClean="0"/>
              <a:t>         </a:t>
            </a:r>
            <a:r>
              <a:rPr lang="en-US" sz="1400" dirty="0"/>
              <a:t/>
            </a:r>
            <a:br>
              <a:rPr lang="en-US" sz="1400" dirty="0"/>
            </a:br>
            <a:r>
              <a:rPr lang="en-US" sz="1400" dirty="0" smtClean="0"/>
              <a:t>      </a:t>
            </a:r>
            <a:endParaRPr lang="fr-FR" sz="1400" b="0" strike="noStrike" spc="-1" dirty="0">
              <a:solidFill>
                <a:schemeClr val="dk1"/>
              </a:solidFill>
              <a:latin typeface="Arial"/>
            </a:endParaRP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4296" b="2303"/>
          <a:stretch/>
        </p:blipFill>
        <p:spPr>
          <a:xfrm>
            <a:off x="478356" y="1623780"/>
            <a:ext cx="2278699" cy="2075384"/>
          </a:xfrm>
          <a:prstGeom prst="rect">
            <a:avLst/>
          </a:prstGeom>
        </p:spPr>
      </p:pic>
      <p:sp>
        <p:nvSpPr>
          <p:cNvPr id="22" name="PlaceHolder 2"/>
          <p:cNvSpPr txBox="1">
            <a:spLocks/>
          </p:cNvSpPr>
          <p:nvPr/>
        </p:nvSpPr>
        <p:spPr>
          <a:xfrm>
            <a:off x="3969135" y="951926"/>
            <a:ext cx="1447560" cy="1066320"/>
          </a:xfrm>
          <a:prstGeom prst="rect">
            <a:avLst/>
          </a:prstGeom>
          <a:noFill/>
          <a:ln w="0">
            <a:noFill/>
          </a:ln>
        </p:spPr>
        <p:txBody>
          <a:bodyPr lIns="91440" tIns="91440" rIns="91440" bIns="9144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endParaRPr lang="fr-FR" sz="6000" spc="-1" dirty="0">
              <a:solidFill>
                <a:schemeClr val="dk1"/>
              </a:solidFill>
              <a:latin typeface="Arial"/>
            </a:endParaRPr>
          </a:p>
        </p:txBody>
      </p:sp>
      <p:sp>
        <p:nvSpPr>
          <p:cNvPr id="24" name="PlaceHolder 1"/>
          <p:cNvSpPr txBox="1">
            <a:spLocks/>
          </p:cNvSpPr>
          <p:nvPr/>
        </p:nvSpPr>
        <p:spPr>
          <a:xfrm>
            <a:off x="2970181" y="1436158"/>
            <a:ext cx="5199659" cy="99036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3200" b="1" u="sng" dirty="0" smtClean="0"/>
              <a:t>Distribution By Category:</a:t>
            </a:r>
            <a:endParaRPr lang="fr-FR" sz="3200" spc="-1" dirty="0">
              <a:solidFill>
                <a:schemeClr val="dk1"/>
              </a:solidFill>
              <a:latin typeface="Arial"/>
            </a:endParaRPr>
          </a:p>
        </p:txBody>
      </p:sp>
    </p:spTree>
    <p:extLst>
      <p:ext uri="{BB962C8B-B14F-4D97-AF65-F5344CB8AC3E}">
        <p14:creationId xmlns:p14="http://schemas.microsoft.com/office/powerpoint/2010/main" val="397501707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 name="Google Shape;570;p45"/>
          <p:cNvPicPr/>
          <p:nvPr/>
        </p:nvPicPr>
        <p:blipFill>
          <a:blip r:embed="rId2"/>
          <a:srcRect t="23820" b="10990"/>
          <a:stretch/>
        </p:blipFill>
        <p:spPr>
          <a:xfrm>
            <a:off x="0" y="1790640"/>
            <a:ext cx="9143640" cy="3352680"/>
          </a:xfrm>
          <a:prstGeom prst="rect">
            <a:avLst/>
          </a:prstGeom>
          <a:ln w="9525">
            <a:solidFill>
              <a:srgbClr val="FFFFFF"/>
            </a:solidFill>
            <a:round/>
          </a:ln>
        </p:spPr>
      </p:pic>
      <p:pic>
        <p:nvPicPr>
          <p:cNvPr id="1026" name="Picture 2" descr="20 Decor Ideas to Make Your Loft Feel Like Ho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1143" y="1790460"/>
            <a:ext cx="2546913" cy="33526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5278427" y="1790280"/>
            <a:ext cx="1965896" cy="3352860"/>
          </a:xfrm>
          <a:prstGeom prst="rect">
            <a:avLst/>
          </a:prstGeom>
        </p:spPr>
      </p:pic>
      <p:pic>
        <p:nvPicPr>
          <p:cNvPr id="4" name="Picture 3"/>
          <p:cNvPicPr>
            <a:picLocks noChangeAspect="1"/>
          </p:cNvPicPr>
          <p:nvPr/>
        </p:nvPicPr>
        <p:blipFill>
          <a:blip r:embed="rId5"/>
          <a:stretch>
            <a:fillRect/>
          </a:stretch>
        </p:blipFill>
        <p:spPr>
          <a:xfrm>
            <a:off x="0" y="1790460"/>
            <a:ext cx="2482287" cy="3352860"/>
          </a:xfrm>
          <a:prstGeom prst="rect">
            <a:avLst/>
          </a:prstGeom>
        </p:spPr>
      </p:pic>
      <p:pic>
        <p:nvPicPr>
          <p:cNvPr id="5" name="Picture 4"/>
          <p:cNvPicPr>
            <a:picLocks noChangeAspect="1"/>
          </p:cNvPicPr>
          <p:nvPr/>
        </p:nvPicPr>
        <p:blipFill>
          <a:blip r:embed="rId6"/>
          <a:stretch>
            <a:fillRect/>
          </a:stretch>
        </p:blipFill>
        <p:spPr>
          <a:xfrm>
            <a:off x="7344695" y="1790460"/>
            <a:ext cx="1819529" cy="3352860"/>
          </a:xfrm>
          <a:prstGeom prst="rect">
            <a:avLst/>
          </a:prstGeom>
        </p:spPr>
      </p:pic>
      <p:sp>
        <p:nvSpPr>
          <p:cNvPr id="6" name="TextBox 5"/>
          <p:cNvSpPr txBox="1"/>
          <p:nvPr/>
        </p:nvSpPr>
        <p:spPr>
          <a:xfrm>
            <a:off x="382773" y="1403693"/>
            <a:ext cx="1371599" cy="369332"/>
          </a:xfrm>
          <a:prstGeom prst="rect">
            <a:avLst/>
          </a:prstGeom>
          <a:noFill/>
        </p:spPr>
        <p:txBody>
          <a:bodyPr wrap="square" rtlCol="0">
            <a:spAutoFit/>
          </a:bodyPr>
          <a:lstStyle/>
          <a:p>
            <a:r>
              <a:rPr lang="en-US" dirty="0" smtClean="0"/>
              <a:t>High Tech</a:t>
            </a:r>
            <a:endParaRPr lang="en-US" dirty="0"/>
          </a:p>
        </p:txBody>
      </p:sp>
      <p:sp>
        <p:nvSpPr>
          <p:cNvPr id="12" name="TextBox 11"/>
          <p:cNvSpPr txBox="1"/>
          <p:nvPr/>
        </p:nvSpPr>
        <p:spPr>
          <a:xfrm>
            <a:off x="3626907" y="1420948"/>
            <a:ext cx="1371599" cy="369332"/>
          </a:xfrm>
          <a:prstGeom prst="rect">
            <a:avLst/>
          </a:prstGeom>
          <a:noFill/>
        </p:spPr>
        <p:txBody>
          <a:bodyPr wrap="square" rtlCol="0">
            <a:spAutoFit/>
          </a:bodyPr>
          <a:lstStyle/>
          <a:p>
            <a:r>
              <a:rPr lang="en-US" dirty="0" smtClean="0"/>
              <a:t>Loft </a:t>
            </a:r>
            <a:endParaRPr lang="en-US" dirty="0"/>
          </a:p>
        </p:txBody>
      </p:sp>
      <p:sp>
        <p:nvSpPr>
          <p:cNvPr id="13" name="TextBox 12"/>
          <p:cNvSpPr txBox="1"/>
          <p:nvPr/>
        </p:nvSpPr>
        <p:spPr>
          <a:xfrm>
            <a:off x="5894916" y="1588359"/>
            <a:ext cx="1371599" cy="369332"/>
          </a:xfrm>
          <a:prstGeom prst="rect">
            <a:avLst/>
          </a:prstGeom>
          <a:noFill/>
        </p:spPr>
        <p:txBody>
          <a:bodyPr wrap="square" rtlCol="0">
            <a:spAutoFit/>
          </a:bodyPr>
          <a:lstStyle/>
          <a:p>
            <a:r>
              <a:rPr lang="en-US" dirty="0" smtClean="0"/>
              <a:t> </a:t>
            </a:r>
            <a:endParaRPr lang="en-US" dirty="0"/>
          </a:p>
        </p:txBody>
      </p:sp>
      <p:sp>
        <p:nvSpPr>
          <p:cNvPr id="14" name="TextBox 13"/>
          <p:cNvSpPr txBox="1"/>
          <p:nvPr/>
        </p:nvSpPr>
        <p:spPr>
          <a:xfrm>
            <a:off x="5816736" y="1420948"/>
            <a:ext cx="1371599" cy="369332"/>
          </a:xfrm>
          <a:prstGeom prst="rect">
            <a:avLst/>
          </a:prstGeom>
          <a:noFill/>
        </p:spPr>
        <p:txBody>
          <a:bodyPr wrap="square" rtlCol="0">
            <a:spAutoFit/>
          </a:bodyPr>
          <a:lstStyle/>
          <a:p>
            <a:r>
              <a:rPr lang="en-US" dirty="0" smtClean="0"/>
              <a:t>Pop art </a:t>
            </a:r>
            <a:endParaRPr lang="en-US" dirty="0"/>
          </a:p>
        </p:txBody>
      </p:sp>
      <p:sp>
        <p:nvSpPr>
          <p:cNvPr id="15" name="TextBox 14"/>
          <p:cNvSpPr txBox="1"/>
          <p:nvPr/>
        </p:nvSpPr>
        <p:spPr>
          <a:xfrm>
            <a:off x="7680834" y="1450053"/>
            <a:ext cx="1371599" cy="369332"/>
          </a:xfrm>
          <a:prstGeom prst="rect">
            <a:avLst/>
          </a:prstGeom>
          <a:noFill/>
        </p:spPr>
        <p:txBody>
          <a:bodyPr wrap="square" rtlCol="0">
            <a:spAutoFit/>
          </a:bodyPr>
          <a:lstStyle/>
          <a:p>
            <a:r>
              <a:rPr lang="en-US" dirty="0" smtClean="0"/>
              <a:t>Vanguard </a:t>
            </a:r>
            <a:endParaRPr lang="en-US" dirty="0"/>
          </a:p>
        </p:txBody>
      </p:sp>
      <p:sp>
        <p:nvSpPr>
          <p:cNvPr id="16" name="PlaceHolder 1"/>
          <p:cNvSpPr txBox="1">
            <a:spLocks/>
          </p:cNvSpPr>
          <p:nvPr/>
        </p:nvSpPr>
        <p:spPr>
          <a:xfrm>
            <a:off x="395030" y="430228"/>
            <a:ext cx="6185685" cy="99036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3200" b="1" u="sng" dirty="0" smtClean="0"/>
              <a:t>This are the four Categories</a:t>
            </a:r>
            <a:endParaRPr lang="fr-FR" sz="2000" spc="-1" dirty="0">
              <a:solidFill>
                <a:schemeClr val="dk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14" name="PlaceHolder 2"/>
          <p:cNvSpPr txBox="1">
            <a:spLocks/>
          </p:cNvSpPr>
          <p:nvPr/>
        </p:nvSpPr>
        <p:spPr>
          <a:xfrm>
            <a:off x="2567793" y="2117799"/>
            <a:ext cx="7864680" cy="888638"/>
          </a:xfrm>
          <a:prstGeom prst="rect">
            <a:avLst/>
          </a:prstGeom>
          <a:noFill/>
          <a:ln w="0">
            <a:noFill/>
          </a:ln>
        </p:spPr>
        <p:txBody>
          <a:bodyPr lIns="91440" tIns="91440" rIns="91440" bIns="9144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3200" b="1" u="sng" spc="-1" smtClean="0">
                <a:solidFill>
                  <a:schemeClr val="accent4"/>
                </a:solidFill>
              </a:rPr>
              <a:t>R</a:t>
            </a:r>
            <a:r>
              <a:rPr lang="en" sz="3200" b="1" u="sng" spc="-1" smtClean="0">
                <a:solidFill>
                  <a:schemeClr val="accent4"/>
                </a:solidFill>
              </a:rPr>
              <a:t>emain in Warehouses</a:t>
            </a:r>
            <a:endParaRPr lang="fr-FR" sz="3200" b="1" u="sng" spc="-1" dirty="0">
              <a:solidFill>
                <a:schemeClr val="dk1"/>
              </a:solidFill>
            </a:endParaRPr>
          </a:p>
        </p:txBody>
      </p:sp>
      <p:sp>
        <p:nvSpPr>
          <p:cNvPr id="15" name="PlaceHolder 2"/>
          <p:cNvSpPr txBox="1">
            <a:spLocks/>
          </p:cNvSpPr>
          <p:nvPr/>
        </p:nvSpPr>
        <p:spPr>
          <a:xfrm>
            <a:off x="2567793" y="1313640"/>
            <a:ext cx="1447560" cy="1066320"/>
          </a:xfrm>
          <a:prstGeom prst="rect">
            <a:avLst/>
          </a:prstGeom>
          <a:noFill/>
          <a:ln w="0">
            <a:noFill/>
          </a:ln>
        </p:spPr>
        <p:txBody>
          <a:bodyPr lIns="91440" tIns="91440" rIns="91440" bIns="9144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6000" spc="-1" dirty="0" smtClean="0">
                <a:solidFill>
                  <a:schemeClr val="accent4"/>
                </a:solidFill>
                <a:latin typeface="Montserrat ExtraBold"/>
                <a:ea typeface="Montserrat ExtraBold"/>
              </a:rPr>
              <a:t>03</a:t>
            </a:r>
            <a:endParaRPr lang="fr-FR" sz="6000" spc="-1" dirty="0">
              <a:solidFill>
                <a:schemeClr val="dk1"/>
              </a:solidFill>
              <a:latin typeface="Arial"/>
            </a:endParaRPr>
          </a:p>
        </p:txBody>
      </p:sp>
    </p:spTree>
    <p:extLst>
      <p:ext uri="{BB962C8B-B14F-4D97-AF65-F5344CB8AC3E}">
        <p14:creationId xmlns:p14="http://schemas.microsoft.com/office/powerpoint/2010/main" val="297770637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2"/>
          <p:cNvSpPr>
            <a:spLocks noGrp="1"/>
          </p:cNvSpPr>
          <p:nvPr>
            <p:ph type="title" idx="4294967295"/>
          </p:nvPr>
        </p:nvSpPr>
        <p:spPr>
          <a:xfrm>
            <a:off x="2567793" y="2117799"/>
            <a:ext cx="7864680" cy="888638"/>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200" b="1" u="sng" spc="-1" dirty="0" smtClean="0">
                <a:solidFill>
                  <a:schemeClr val="accent4"/>
                </a:solidFill>
              </a:rPr>
              <a:t>R</a:t>
            </a:r>
            <a:r>
              <a:rPr lang="en" sz="3200" b="1" u="sng" spc="-1" dirty="0" smtClean="0">
                <a:solidFill>
                  <a:schemeClr val="accent4"/>
                </a:solidFill>
              </a:rPr>
              <a:t>emain in Warehouses</a:t>
            </a:r>
            <a:endParaRPr lang="fr-FR" sz="3200" b="1" u="sng" strike="noStrike" spc="-1" dirty="0">
              <a:solidFill>
                <a:schemeClr val="dk1"/>
              </a:solidFill>
            </a:endParaRP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14" name="PlaceHolder 2"/>
          <p:cNvSpPr txBox="1">
            <a:spLocks/>
          </p:cNvSpPr>
          <p:nvPr/>
        </p:nvSpPr>
        <p:spPr>
          <a:xfrm>
            <a:off x="2567793" y="1313640"/>
            <a:ext cx="1447560" cy="1066320"/>
          </a:xfrm>
          <a:prstGeom prst="rect">
            <a:avLst/>
          </a:prstGeom>
          <a:noFill/>
          <a:ln w="0">
            <a:noFill/>
          </a:ln>
        </p:spPr>
        <p:txBody>
          <a:bodyPr lIns="91440" tIns="91440" rIns="91440" bIns="9144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6000" spc="-1" dirty="0" smtClean="0">
                <a:solidFill>
                  <a:schemeClr val="accent4"/>
                </a:solidFill>
                <a:latin typeface="Montserrat ExtraBold"/>
                <a:ea typeface="Montserrat ExtraBold"/>
              </a:rPr>
              <a:t>03</a:t>
            </a:r>
            <a:endParaRPr lang="fr-FR" sz="6000" spc="-1" dirty="0">
              <a:solidFill>
                <a:schemeClr val="dk1"/>
              </a:solidFill>
              <a:latin typeface="Arial"/>
            </a:endParaRPr>
          </a:p>
        </p:txBody>
      </p:sp>
    </p:spTree>
    <p:extLst>
      <p:ext uri="{BB962C8B-B14F-4D97-AF65-F5344CB8AC3E}">
        <p14:creationId xmlns:p14="http://schemas.microsoft.com/office/powerpoint/2010/main" val="90232962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604</Words>
  <Application>Microsoft Office PowerPoint</Application>
  <PresentationFormat>On-screen Show (16:9)</PresentationFormat>
  <Paragraphs>51</Paragraphs>
  <Slides>20</Slides>
  <Notes>1</Notes>
  <HiddenSlides>0</HiddenSlides>
  <MMClips>0</MMClips>
  <ScaleCrop>false</ScaleCrop>
  <HeadingPairs>
    <vt:vector size="6" baseType="variant">
      <vt:variant>
        <vt:lpstr>Fonts Used</vt:lpstr>
      </vt:variant>
      <vt:variant>
        <vt:i4>8</vt:i4>
      </vt:variant>
      <vt:variant>
        <vt:lpstr>Theme</vt:lpstr>
      </vt:variant>
      <vt:variant>
        <vt:i4>24</vt:i4>
      </vt:variant>
      <vt:variant>
        <vt:lpstr>Slide Titles</vt:lpstr>
      </vt:variant>
      <vt:variant>
        <vt:i4>20</vt:i4>
      </vt:variant>
    </vt:vector>
  </HeadingPairs>
  <TitlesOfParts>
    <vt:vector size="52" baseType="lpstr">
      <vt:lpstr>Arial</vt:lpstr>
      <vt:lpstr>Calibri</vt:lpstr>
      <vt:lpstr>DM Sans</vt:lpstr>
      <vt:lpstr>Montserrat ExtraBold</vt:lpstr>
      <vt:lpstr>Montserrat Medium</vt:lpstr>
      <vt:lpstr>OpenSymbol</vt:lpstr>
      <vt:lpstr>Symbol</vt:lpstr>
      <vt:lpstr>Wingdings</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Slidesgo Final Pages</vt:lpstr>
      <vt:lpstr>Slidesgo Final Pages</vt:lpstr>
      <vt:lpstr>Furniture Business Dashboard</vt:lpstr>
      <vt:lpstr>Cash Flow Analysis Report</vt:lpstr>
      <vt:lpstr>Cash Flow</vt:lpstr>
      <vt:lpstr>Our Cash Flow of 2018-2025</vt:lpstr>
      <vt:lpstr>Distribution By Category:</vt:lpstr>
      <vt:lpstr>There are basically four categories of furniture These four categories in our furniture business are: High Tech, Loft, Pop Art, and Vanguard. We have provided the selling percentage for each category. When you click on any furniture category, its percentage will be displayed. When combined, all the percentages will make up 100% of the total sales production.                </vt:lpstr>
      <vt:lpstr>PowerPoint Presentation</vt:lpstr>
      <vt:lpstr>PowerPoint Presentation</vt:lpstr>
      <vt:lpstr>Remain in Warehouses</vt:lpstr>
      <vt:lpstr>Remaing in Warehouse</vt:lpstr>
      <vt:lpstr>Production Power</vt:lpstr>
      <vt:lpstr>Production Power</vt:lpstr>
      <vt:lpstr>Sales By Category</vt:lpstr>
      <vt:lpstr>Sales By Catégories</vt:lpstr>
      <vt:lpstr>Resource Distribution</vt:lpstr>
      <vt:lpstr>Resource Distribution</vt:lpstr>
      <vt:lpstr>Lost Working Time</vt:lpstr>
      <vt:lpstr>Lost Working Time</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Furniture Business Dashboard</dc:title>
  <dc:creator>Fasih's laptop</dc:creator>
  <cp:lastModifiedBy>Thinkpad</cp:lastModifiedBy>
  <cp:revision>15</cp:revision>
  <dcterms:modified xsi:type="dcterms:W3CDTF">2025-04-24T09:05:59Z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2025-04-23T15:06:35Z</dcterms:created>
  <dc:creator>Unknown Creator</dc:creator>
  <dc:description/>
  <dc:language>en-US</dc:language>
  <cp:lastModifiedBy>Unknown Creator</cp:lastModifiedBy>
  <dcterms:modified xsi:type="dcterms:W3CDTF">2025-04-23T15:06:35Z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