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5" r:id="rId9"/>
    <p:sldId id="266" r:id="rId10"/>
    <p:sldId id="267" r:id="rId11"/>
    <p:sldId id="268" r:id="rId12"/>
    <p:sldId id="269" r:id="rId13"/>
    <p:sldId id="270" r:id="rId14"/>
    <p:sldId id="273" r:id="rId15"/>
    <p:sldId id="274" r:id="rId16"/>
    <p:sldId id="275" r:id="rId17"/>
    <p:sldId id="276" r:id="rId18"/>
    <p:sldId id="271" r:id="rId19"/>
    <p:sldId id="272"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8"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17-Apr-19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17-Apr-19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17-Apr-19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17-Apr-19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17-Apr-19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596715" y="4786918"/>
            <a:ext cx="10993549" cy="895244"/>
          </a:xfrm>
        </p:spPr>
        <p:txBody>
          <a:bodyPr>
            <a:noAutofit/>
          </a:bodyPr>
          <a:lstStyle/>
          <a:p>
            <a:r>
              <a:rPr lang="en-US" sz="4000" dirty="0" smtClean="0">
                <a:solidFill>
                  <a:schemeClr val="bg1"/>
                </a:solidFill>
              </a:rPr>
              <a:t>REALTIME PHISHING ATTACK DETECTION USING MACHINE LEARNING</a:t>
            </a:r>
            <a:endParaRPr lang="en-US" sz="4000" dirty="0">
              <a:solidFill>
                <a:schemeClr val="bg1"/>
              </a:solidFill>
            </a:endParaRPr>
          </a:p>
        </p:txBody>
      </p:sp>
      <p:sp>
        <p:nvSpPr>
          <p:cNvPr id="3" name="Subtitle 2">
            <a:extLst>
              <a:ext uri="{FF2B5EF4-FFF2-40B4-BE49-F238E27FC236}">
                <a16:creationId xmlns="" xmlns:a16="http://schemas.microsoft.com/office/drawing/2014/main" id="{48B6CF59-4E5B-494D-A2F7-97ADD01E6497}"/>
              </a:ext>
            </a:extLst>
          </p:cNvPr>
          <p:cNvSpPr>
            <a:spLocks noGrp="1"/>
          </p:cNvSpPr>
          <p:nvPr>
            <p:ph type="subTitle" idx="1"/>
          </p:nvPr>
        </p:nvSpPr>
        <p:spPr>
          <a:xfrm>
            <a:off x="582292" y="5673469"/>
            <a:ext cx="10993546" cy="484822"/>
          </a:xfrm>
        </p:spPr>
        <p:txBody>
          <a:bodyPr>
            <a:normAutofit fontScale="70000" lnSpcReduction="20000"/>
          </a:bodyPr>
          <a:lstStyle/>
          <a:p>
            <a:r>
              <a:rPr lang="en-US" dirty="0" smtClean="0">
                <a:solidFill>
                  <a:srgbClr val="7CEBFF"/>
                </a:solidFill>
              </a:rPr>
              <a:t>Team members: 																	guide:</a:t>
            </a:r>
          </a:p>
          <a:p>
            <a:r>
              <a:rPr lang="en-US" dirty="0" smtClean="0">
                <a:solidFill>
                  <a:srgbClr val="7CEBFF"/>
                </a:solidFill>
              </a:rPr>
              <a:t>ABDUL GHANI(15W91A0501), b. Sindhuja(15w91a0509), k. Sai amulya(15w91a0523)								Dr. kiran kumar reddy</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modules</a:t>
            </a:r>
            <a:endParaRPr lang="en-US" dirty="0"/>
          </a:p>
        </p:txBody>
      </p:sp>
      <p:sp>
        <p:nvSpPr>
          <p:cNvPr id="3" name="Content Placeholder 2"/>
          <p:cNvSpPr>
            <a:spLocks noGrp="1"/>
          </p:cNvSpPr>
          <p:nvPr>
            <p:ph idx="1"/>
          </p:nvPr>
        </p:nvSpPr>
        <p:spPr/>
        <p:txBody>
          <a:bodyPr/>
          <a:lstStyle/>
          <a:p>
            <a:r>
              <a:rPr lang="en-US" dirty="0" smtClean="0"/>
              <a:t>API: Provides interface to connect with backend server and call different functions.</a:t>
            </a:r>
          </a:p>
          <a:p>
            <a:r>
              <a:rPr lang="en-US" dirty="0" smtClean="0"/>
              <a:t>Machine Learning Model: Uses classification model to predict if a site is phishing site or not.</a:t>
            </a:r>
          </a:p>
        </p:txBody>
      </p:sp>
    </p:spTree>
    <p:extLst>
      <p:ext uri="{BB962C8B-B14F-4D97-AF65-F5344CB8AC3E}">
        <p14:creationId xmlns:p14="http://schemas.microsoft.com/office/powerpoint/2010/main" val="3896394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6699" y="2181225"/>
            <a:ext cx="6398601" cy="3678238"/>
          </a:xfrm>
        </p:spPr>
      </p:pic>
    </p:spTree>
    <p:extLst>
      <p:ext uri="{BB962C8B-B14F-4D97-AF65-F5344CB8AC3E}">
        <p14:creationId xmlns:p14="http://schemas.microsoft.com/office/powerpoint/2010/main" val="351521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7754" y="2181225"/>
            <a:ext cx="5496492" cy="3678238"/>
          </a:xfrm>
        </p:spPr>
      </p:pic>
    </p:spTree>
    <p:extLst>
      <p:ext uri="{BB962C8B-B14F-4D97-AF65-F5344CB8AC3E}">
        <p14:creationId xmlns:p14="http://schemas.microsoft.com/office/powerpoint/2010/main" val="83586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988" y="2181225"/>
            <a:ext cx="4954023" cy="3678238"/>
          </a:xfrm>
        </p:spPr>
      </p:pic>
    </p:spTree>
    <p:extLst>
      <p:ext uri="{BB962C8B-B14F-4D97-AF65-F5344CB8AC3E}">
        <p14:creationId xmlns:p14="http://schemas.microsoft.com/office/powerpoint/2010/main" val="386391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152" y="2181226"/>
            <a:ext cx="2069008" cy="3678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32" y="2150570"/>
            <a:ext cx="2086253" cy="37088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028" y="2150570"/>
            <a:ext cx="2086253" cy="3708894"/>
          </a:xfrm>
          <a:prstGeom prst="rect">
            <a:avLst/>
          </a:prstGeom>
        </p:spPr>
      </p:pic>
    </p:spTree>
    <p:extLst>
      <p:ext uri="{BB962C8B-B14F-4D97-AF65-F5344CB8AC3E}">
        <p14:creationId xmlns:p14="http://schemas.microsoft.com/office/powerpoint/2010/main" val="280153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By using </a:t>
            </a:r>
            <a:r>
              <a:rPr lang="en-US" dirty="0"/>
              <a:t>RPADML </a:t>
            </a:r>
            <a:r>
              <a:rPr lang="en-US" dirty="0" smtClean="0"/>
              <a:t>system, we solve the problem of detecting phishing sites on mobile devices in real-time.  Now, the users are able to identify phishing sites/links without interacting. RPADML system itself shows floating warning sign before entering such websites.</a:t>
            </a:r>
            <a:endParaRPr lang="en-US" dirty="0"/>
          </a:p>
        </p:txBody>
      </p:sp>
    </p:spTree>
    <p:extLst>
      <p:ext uri="{BB962C8B-B14F-4D97-AF65-F5344CB8AC3E}">
        <p14:creationId xmlns:p14="http://schemas.microsoft.com/office/powerpoint/2010/main" val="3601633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lstStyle/>
          <a:p>
            <a:r>
              <a:rPr lang="en-US" dirty="0" smtClean="0"/>
              <a:t>Adding compiled machine learning model in local devices</a:t>
            </a:r>
          </a:p>
          <a:p>
            <a:r>
              <a:rPr lang="en-US" dirty="0" smtClean="0"/>
              <a:t>Increasing the efficiency of API i.e., Response Time by leveraging Server Resources</a:t>
            </a:r>
          </a:p>
          <a:p>
            <a:r>
              <a:rPr lang="en-US" dirty="0" smtClean="0"/>
              <a:t>Ability to report false-positive results.</a:t>
            </a:r>
          </a:p>
          <a:p>
            <a:r>
              <a:rPr lang="en-US" dirty="0" smtClean="0"/>
              <a:t>Better garbage management in client device.</a:t>
            </a:r>
          </a:p>
          <a:p>
            <a:endParaRPr lang="en-US" dirty="0" smtClean="0"/>
          </a:p>
        </p:txBody>
      </p:sp>
    </p:spTree>
    <p:extLst>
      <p:ext uri="{BB962C8B-B14F-4D97-AF65-F5344CB8AC3E}">
        <p14:creationId xmlns:p14="http://schemas.microsoft.com/office/powerpoint/2010/main" val="1339411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480083" y="2683851"/>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9158922" y="3179804"/>
            <a:ext cx="2225770" cy="601363"/>
          </a:xfrm>
        </p:spPr>
        <p:txBody>
          <a:bodyPr>
            <a:normAutofit fontScale="92500" lnSpcReduction="20000"/>
          </a:bodyPr>
          <a:lstStyle/>
          <a:p>
            <a:endParaRPr lang="en-US" dirty="0">
              <a:solidFill>
                <a:schemeClr val="bg2"/>
              </a:solidFill>
            </a:endParaRPr>
          </a:p>
          <a:p>
            <a:r>
              <a:rPr lang="en-US" dirty="0" smtClean="0">
                <a:solidFill>
                  <a:schemeClr val="bg2"/>
                </a:solidFill>
              </a:rPr>
              <a:t>Team RPADML</a:t>
            </a:r>
            <a:endParaRPr lang="en-US" dirty="0">
              <a:solidFill>
                <a:schemeClr val="bg2"/>
              </a:solidFill>
            </a:endParaRPr>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832" y="2218456"/>
            <a:ext cx="1232462" cy="1232462"/>
          </a:xfrm>
          <a:prstGeom prst="rect">
            <a:avLst/>
          </a:prstGeom>
        </p:spPr>
      </p:pic>
    </p:spTree>
    <p:extLst>
      <p:ext uri="{BB962C8B-B14F-4D97-AF65-F5344CB8AC3E}">
        <p14:creationId xmlns:p14="http://schemas.microsoft.com/office/powerpoint/2010/main" val="35013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r>
              <a:rPr lang="en-US" dirty="0"/>
              <a:t>Today, there </a:t>
            </a:r>
            <a:r>
              <a:rPr lang="en-US" dirty="0" smtClean="0"/>
              <a:t>is an </a:t>
            </a:r>
            <a:r>
              <a:rPr lang="en-US" dirty="0"/>
              <a:t>exponential growth of </a:t>
            </a:r>
            <a:r>
              <a:rPr lang="en-US" dirty="0" smtClean="0"/>
              <a:t>e-services </a:t>
            </a:r>
            <a:r>
              <a:rPr lang="en-US" dirty="0"/>
              <a:t>requiring the exchange of personal and sensible information over the Internet. Phishing techniques are emerging as the easiest solution to break the weakest link of the security chain: the end user. Social engineering attacks are deployed by financial/cyber criminals at a very low cost to induce naïve Internet users to reveal user ID, passwords, bank account and credit card numbers. This problem needs to be addressed in the mobile field as well, due to the large diffusion of mobile platforms such as smartphones, tablet, etc. </a:t>
            </a:r>
            <a:r>
              <a:rPr lang="en-US" dirty="0" smtClean="0"/>
              <a:t>To overcome this problem we propose a framework for </a:t>
            </a:r>
            <a:r>
              <a:rPr lang="en-US" dirty="0"/>
              <a:t>phishing detection in Android mobile devices which, on the one hand </a:t>
            </a:r>
            <a:r>
              <a:rPr lang="en-US" dirty="0" smtClean="0"/>
              <a:t>exploits well-known </a:t>
            </a:r>
            <a:r>
              <a:rPr lang="en-US" dirty="0"/>
              <a:t>techniques already implemented by popular web browsers plug-in, such as public blacklist search, and, on the other hand, implement a machine learning based engine to ensure zero-hour protection from new phishing campaigns.</a:t>
            </a:r>
          </a:p>
        </p:txBody>
      </p:sp>
    </p:spTree>
    <p:extLst>
      <p:ext uri="{BB962C8B-B14F-4D97-AF65-F5344CB8AC3E}">
        <p14:creationId xmlns:p14="http://schemas.microsoft.com/office/powerpoint/2010/main" val="97517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a:xfrm>
            <a:off x="581192" y="4170379"/>
            <a:ext cx="11029615" cy="1946661"/>
          </a:xfrm>
        </p:spPr>
        <p:txBody>
          <a:bodyPr/>
          <a:lstStyle/>
          <a:p>
            <a:r>
              <a:rPr lang="en-US" dirty="0" smtClean="0"/>
              <a:t>The phishing detection system is confined to Google Chrome Browser.  It uses Google’s Safe Browsing Database to warn user before entering a possible phishing site.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452" y="2096040"/>
            <a:ext cx="3205677" cy="2052156"/>
          </a:xfrm>
          <a:prstGeom prst="rect">
            <a:avLst/>
          </a:prstGeom>
        </p:spPr>
      </p:pic>
    </p:spTree>
    <p:extLst>
      <p:ext uri="{BB962C8B-B14F-4D97-AF65-F5344CB8AC3E}">
        <p14:creationId xmlns:p14="http://schemas.microsoft.com/office/powerpoint/2010/main" val="411714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existing system</a:t>
            </a:r>
            <a:endParaRPr lang="en-US" dirty="0"/>
          </a:p>
        </p:txBody>
      </p:sp>
      <p:sp>
        <p:nvSpPr>
          <p:cNvPr id="3" name="Content Placeholder 2"/>
          <p:cNvSpPr>
            <a:spLocks noGrp="1"/>
          </p:cNvSpPr>
          <p:nvPr>
            <p:ph idx="1"/>
          </p:nvPr>
        </p:nvSpPr>
        <p:spPr/>
        <p:txBody>
          <a:bodyPr/>
          <a:lstStyle/>
          <a:p>
            <a:r>
              <a:rPr lang="en-US" dirty="0" smtClean="0"/>
              <a:t>Although, it protects user from entering into phishing sites on Chrome Browser, it fails to do so on other browsers.</a:t>
            </a:r>
          </a:p>
          <a:p>
            <a:r>
              <a:rPr lang="en-US" dirty="0" smtClean="0"/>
              <a:t>It cannot detect newly created phishing sites (Someone has to report it)</a:t>
            </a:r>
          </a:p>
          <a:p>
            <a:r>
              <a:rPr lang="en-US" dirty="0" smtClean="0"/>
              <a:t>Doesn’t work in other mobile browsers</a:t>
            </a:r>
          </a:p>
          <a:p>
            <a:r>
              <a:rPr lang="en-US" dirty="0" smtClean="0"/>
              <a:t>Doesn’t scan all the links opened by the device(Mobile)</a:t>
            </a:r>
          </a:p>
          <a:p>
            <a:r>
              <a:rPr lang="en-US" dirty="0" smtClean="0"/>
              <a:t>Cannot intercept all network traffic like GET requests.</a:t>
            </a:r>
            <a:endParaRPr lang="en-US" dirty="0"/>
          </a:p>
        </p:txBody>
      </p:sp>
    </p:spTree>
    <p:extLst>
      <p:ext uri="{BB962C8B-B14F-4D97-AF65-F5344CB8AC3E}">
        <p14:creationId xmlns:p14="http://schemas.microsoft.com/office/powerpoint/2010/main" val="1366882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581192" y="3179697"/>
            <a:ext cx="11029615" cy="3678303"/>
          </a:xfrm>
        </p:spPr>
        <p:txBody>
          <a:bodyPr/>
          <a:lstStyle/>
          <a:p>
            <a:r>
              <a:rPr lang="en-US" dirty="0" smtClean="0"/>
              <a:t>To overcome the drawbacks of existing system, we propose a framework </a:t>
            </a:r>
            <a:r>
              <a:rPr lang="en-US" dirty="0"/>
              <a:t>RPAD-ML (REALTIME PHISHING ATTACK </a:t>
            </a:r>
            <a:r>
              <a:rPr lang="en-US" dirty="0" smtClean="0"/>
              <a:t>DETECTION USING </a:t>
            </a:r>
            <a:r>
              <a:rPr lang="en-US" dirty="0"/>
              <a:t>MACHINE </a:t>
            </a:r>
            <a:r>
              <a:rPr lang="en-US" dirty="0" smtClean="0"/>
              <a:t>LEARNING). </a:t>
            </a:r>
          </a:p>
          <a:p>
            <a:r>
              <a:rPr lang="en-US" dirty="0" smtClean="0"/>
              <a:t>It is based on Machine learning classification model and can detect phishing attacks in mobile in </a:t>
            </a:r>
            <a:r>
              <a:rPr lang="en-US" dirty="0" err="1" smtClean="0"/>
              <a:t>realtime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804" y="2180496"/>
            <a:ext cx="1672281" cy="1672281"/>
          </a:xfrm>
          <a:prstGeom prst="rect">
            <a:avLst/>
          </a:prstGeom>
        </p:spPr>
      </p:pic>
      <p:sp>
        <p:nvSpPr>
          <p:cNvPr id="5" name="Rectangle 4"/>
          <p:cNvSpPr/>
          <p:nvPr/>
        </p:nvSpPr>
        <p:spPr>
          <a:xfrm>
            <a:off x="4703804" y="3732542"/>
            <a:ext cx="1714700" cy="584775"/>
          </a:xfrm>
          <a:prstGeom prst="rect">
            <a:avLst/>
          </a:prstGeom>
          <a:noFill/>
        </p:spPr>
        <p:txBody>
          <a:bodyPr wrap="none" lIns="91440" tIns="45720" rIns="91440" bIns="45720">
            <a:spAutoFit/>
          </a:bodyPr>
          <a:lstStyle/>
          <a:p>
            <a:pPr algn="ctr"/>
            <a:r>
              <a:rPr lang="en-US" sz="3200" dirty="0" smtClean="0">
                <a:ln w="0">
                  <a:solidFill>
                    <a:schemeClr val="bg1">
                      <a:lumMod val="50000"/>
                    </a:schemeClr>
                  </a:solidFill>
                </a:ln>
                <a:solidFill>
                  <a:schemeClr val="bg1">
                    <a:lumMod val="50000"/>
                  </a:schemeClr>
                </a:solidFill>
                <a:effectLst>
                  <a:outerShdw blurRad="38100" dist="19050" dir="2700000" algn="tl" rotWithShape="0">
                    <a:schemeClr val="dk1">
                      <a:alpha val="40000"/>
                    </a:schemeClr>
                  </a:outerShdw>
                </a:effectLst>
              </a:rPr>
              <a:t>RPADML</a:t>
            </a:r>
            <a:endParaRPr lang="en-US" sz="5400" b="0" cap="none" spc="0" dirty="0">
              <a:ln w="0">
                <a:solidFill>
                  <a:schemeClr val="bg1">
                    <a:lumMod val="50000"/>
                  </a:schemeClr>
                </a:solidFill>
              </a:ln>
              <a:solidFill>
                <a:schemeClr val="bg1">
                  <a:lumMod val="50000"/>
                </a:schemeClr>
              </a:solidFill>
              <a:effectLst/>
            </a:endParaRPr>
          </a:p>
        </p:txBody>
      </p:sp>
    </p:spTree>
    <p:extLst>
      <p:ext uri="{BB962C8B-B14F-4D97-AF65-F5344CB8AC3E}">
        <p14:creationId xmlns:p14="http://schemas.microsoft.com/office/powerpoint/2010/main" val="32348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proposed system</a:t>
            </a:r>
            <a:endParaRPr lang="en-US" dirty="0"/>
          </a:p>
        </p:txBody>
      </p:sp>
      <p:sp>
        <p:nvSpPr>
          <p:cNvPr id="3" name="Content Placeholder 2"/>
          <p:cNvSpPr>
            <a:spLocks noGrp="1"/>
          </p:cNvSpPr>
          <p:nvPr>
            <p:ph idx="1"/>
          </p:nvPr>
        </p:nvSpPr>
        <p:spPr/>
        <p:txBody>
          <a:bodyPr/>
          <a:lstStyle/>
          <a:p>
            <a:r>
              <a:rPr lang="en-US" dirty="0" smtClean="0"/>
              <a:t>Detects phishing attacks even on mobile devices</a:t>
            </a:r>
          </a:p>
          <a:p>
            <a:r>
              <a:rPr lang="en-US" dirty="0" smtClean="0"/>
              <a:t>It is not limited to one browser; can work on all browsers</a:t>
            </a:r>
          </a:p>
          <a:p>
            <a:r>
              <a:rPr lang="en-US" dirty="0" smtClean="0"/>
              <a:t>Not confined to browsers, scans links in other apps too.</a:t>
            </a:r>
          </a:p>
          <a:p>
            <a:r>
              <a:rPr lang="en-US" dirty="0" smtClean="0"/>
              <a:t>Detects all the network traffic and intercepts phishing sites.</a:t>
            </a:r>
            <a:endParaRPr lang="en-US" dirty="0"/>
          </a:p>
        </p:txBody>
      </p:sp>
    </p:spTree>
    <p:extLst>
      <p:ext uri="{BB962C8B-B14F-4D97-AF65-F5344CB8AC3E}">
        <p14:creationId xmlns:p14="http://schemas.microsoft.com/office/powerpoint/2010/main" val="1883409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r>
              <a:rPr lang="en-US" dirty="0" smtClean="0"/>
              <a:t>Processor	:  Intel I3 or greater</a:t>
            </a:r>
          </a:p>
          <a:p>
            <a:r>
              <a:rPr lang="en-US" dirty="0" smtClean="0"/>
              <a:t>RAM		:  8GB</a:t>
            </a:r>
          </a:p>
          <a:p>
            <a:r>
              <a:rPr lang="en-US" dirty="0" smtClean="0"/>
              <a:t>Hard Disk  :  50GB</a:t>
            </a:r>
            <a:endParaRPr lang="en-US" dirty="0"/>
          </a:p>
        </p:txBody>
      </p:sp>
    </p:spTree>
    <p:extLst>
      <p:ext uri="{BB962C8B-B14F-4D97-AF65-F5344CB8AC3E}">
        <p14:creationId xmlns:p14="http://schemas.microsoft.com/office/powerpoint/2010/main" val="3752746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smtClean="0"/>
              <a:t>Server Operating System  :  Linux 16.04 LTS</a:t>
            </a:r>
          </a:p>
          <a:p>
            <a:r>
              <a:rPr lang="en-US" dirty="0" smtClean="0"/>
              <a:t>Web Server			:  Python Flask 1.0.2</a:t>
            </a:r>
          </a:p>
          <a:p>
            <a:r>
              <a:rPr lang="en-US" dirty="0" smtClean="0"/>
              <a:t>Backend Language		:  Python 3.7</a:t>
            </a:r>
          </a:p>
          <a:p>
            <a:r>
              <a:rPr lang="en-US" dirty="0" smtClean="0"/>
              <a:t>Database				:  </a:t>
            </a:r>
            <a:r>
              <a:rPr lang="en-US" dirty="0" err="1" smtClean="0"/>
              <a:t>MongoDB</a:t>
            </a:r>
            <a:r>
              <a:rPr lang="en-US" dirty="0" smtClean="0"/>
              <a:t> 4.0</a:t>
            </a:r>
          </a:p>
          <a:p>
            <a:r>
              <a:rPr lang="en-US" dirty="0" smtClean="0"/>
              <a:t>Modeling Tool			:  </a:t>
            </a:r>
            <a:r>
              <a:rPr lang="en-US" dirty="0" err="1" smtClean="0"/>
              <a:t>Weka</a:t>
            </a:r>
            <a:r>
              <a:rPr lang="en-US" dirty="0" smtClean="0"/>
              <a:t> 3.8.3</a:t>
            </a:r>
          </a:p>
          <a:p>
            <a:r>
              <a:rPr lang="en-US" dirty="0" smtClean="0"/>
              <a:t>Client Operating System  :  Android 5.0+</a:t>
            </a:r>
            <a:endParaRPr lang="en-US" dirty="0"/>
          </a:p>
        </p:txBody>
      </p:sp>
    </p:spTree>
    <p:extLst>
      <p:ext uri="{BB962C8B-B14F-4D97-AF65-F5344CB8AC3E}">
        <p14:creationId xmlns:p14="http://schemas.microsoft.com/office/powerpoint/2010/main" val="3580340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5" name="Flowchart: Process 4"/>
          <p:cNvSpPr/>
          <p:nvPr/>
        </p:nvSpPr>
        <p:spPr>
          <a:xfrm>
            <a:off x="4588476" y="3138617"/>
            <a:ext cx="1729946" cy="107915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Server</a:t>
            </a:r>
            <a:endParaRPr lang="en-US" dirty="0"/>
          </a:p>
        </p:txBody>
      </p:sp>
      <p:sp>
        <p:nvSpPr>
          <p:cNvPr id="6" name="Flowchart: Process 5"/>
          <p:cNvSpPr/>
          <p:nvPr/>
        </p:nvSpPr>
        <p:spPr>
          <a:xfrm>
            <a:off x="1198605" y="3138617"/>
            <a:ext cx="1729946" cy="1079157"/>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Client</a:t>
            </a:r>
          </a:p>
          <a:p>
            <a:pPr algn="ctr"/>
            <a:r>
              <a:rPr lang="en-US" dirty="0" smtClean="0"/>
              <a:t>(Android)</a:t>
            </a:r>
            <a:endParaRPr lang="en-US" dirty="0"/>
          </a:p>
        </p:txBody>
      </p:sp>
      <p:sp>
        <p:nvSpPr>
          <p:cNvPr id="7" name="Flowchart: Process 6"/>
          <p:cNvSpPr/>
          <p:nvPr/>
        </p:nvSpPr>
        <p:spPr>
          <a:xfrm>
            <a:off x="7636476" y="2059461"/>
            <a:ext cx="2368379" cy="7661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Database</a:t>
            </a:r>
            <a:endParaRPr lang="en-US" dirty="0"/>
          </a:p>
        </p:txBody>
      </p:sp>
      <p:sp>
        <p:nvSpPr>
          <p:cNvPr id="9" name="Flowchart: Process 8"/>
          <p:cNvSpPr/>
          <p:nvPr/>
        </p:nvSpPr>
        <p:spPr>
          <a:xfrm>
            <a:off x="7636475" y="3295136"/>
            <a:ext cx="2368379" cy="7661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Machine Learning Model</a:t>
            </a:r>
            <a:endParaRPr lang="en-US" dirty="0"/>
          </a:p>
        </p:txBody>
      </p:sp>
      <p:sp>
        <p:nvSpPr>
          <p:cNvPr id="10" name="Flowchart: Process 9"/>
          <p:cNvSpPr/>
          <p:nvPr/>
        </p:nvSpPr>
        <p:spPr>
          <a:xfrm>
            <a:off x="7636475" y="4650261"/>
            <a:ext cx="2368379" cy="7661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Google API</a:t>
            </a:r>
            <a:endParaRPr lang="en-US" dirty="0"/>
          </a:p>
        </p:txBody>
      </p:sp>
      <p:cxnSp>
        <p:nvCxnSpPr>
          <p:cNvPr id="12" name="Straight Arrow Connector 11"/>
          <p:cNvCxnSpPr/>
          <p:nvPr/>
        </p:nvCxnSpPr>
        <p:spPr>
          <a:xfrm>
            <a:off x="2928551" y="3443416"/>
            <a:ext cx="1659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28551" y="3987114"/>
            <a:ext cx="1659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2862" y="3110470"/>
            <a:ext cx="941283" cy="369332"/>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Request</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3183934" y="3658972"/>
            <a:ext cx="1079142" cy="369332"/>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Response</a:t>
            </a:r>
            <a:endParaRPr lang="en-US" b="0" cap="none" spc="0" dirty="0">
              <a:ln w="0"/>
              <a:solidFill>
                <a:schemeClr val="tx1"/>
              </a:solidFill>
              <a:effectLst>
                <a:outerShdw blurRad="38100" dist="19050" dir="2700000" algn="tl" rotWithShape="0">
                  <a:schemeClr val="dk1">
                    <a:alpha val="40000"/>
                  </a:schemeClr>
                </a:outerShdw>
              </a:effectLst>
            </a:endParaRPr>
          </a:p>
        </p:txBody>
      </p:sp>
      <p:cxnSp>
        <p:nvCxnSpPr>
          <p:cNvPr id="19" name="Elbow Connector 18"/>
          <p:cNvCxnSpPr>
            <a:endCxn id="7" idx="1"/>
          </p:cNvCxnSpPr>
          <p:nvPr/>
        </p:nvCxnSpPr>
        <p:spPr>
          <a:xfrm flipV="1">
            <a:off x="6318422" y="2442520"/>
            <a:ext cx="1318054" cy="852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0" idx="1"/>
          </p:cNvCxnSpPr>
          <p:nvPr/>
        </p:nvCxnSpPr>
        <p:spPr>
          <a:xfrm>
            <a:off x="6318422" y="4028304"/>
            <a:ext cx="1318053" cy="10050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9" idx="1"/>
          </p:cNvCxnSpPr>
          <p:nvPr/>
        </p:nvCxnSpPr>
        <p:spPr>
          <a:xfrm flipV="1">
            <a:off x="6318422" y="3678195"/>
            <a:ext cx="13180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84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514</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Gill Sans MT</vt:lpstr>
      <vt:lpstr>Wingdings 2</vt:lpstr>
      <vt:lpstr>Dividend</vt:lpstr>
      <vt:lpstr>REALTIME PHISHING ATTACK DETECTION USING MACHINE LEARNING</vt:lpstr>
      <vt:lpstr>abstract</vt:lpstr>
      <vt:lpstr>Existing system</vt:lpstr>
      <vt:lpstr>Disadvantages of existing system</vt:lpstr>
      <vt:lpstr>Proposed system</vt:lpstr>
      <vt:lpstr>Advantages of proposed system</vt:lpstr>
      <vt:lpstr>Hardware requirements</vt:lpstr>
      <vt:lpstr>Software requirements</vt:lpstr>
      <vt:lpstr>System architecture</vt:lpstr>
      <vt:lpstr>System modules</vt:lpstr>
      <vt:lpstr>Usecase diagram</vt:lpstr>
      <vt:lpstr>Sequence diagram</vt:lpstr>
      <vt:lpstr>Class diagram</vt:lpstr>
      <vt:lpstr>results</vt:lpstr>
      <vt:lpstr>Conclusion</vt:lpstr>
      <vt:lpstr>Future enhancements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2019-02-21T04:04:00Z</dcterms:created>
  <dcterms:modified xsi:type="dcterms:W3CDTF">2019-04-17T05:06:35Z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