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453" r:id="rId4"/>
    <p:sldId id="478" r:id="rId5"/>
    <p:sldId id="270" r:id="rId6"/>
    <p:sldId id="537" r:id="rId7"/>
    <p:sldId id="493" r:id="rId8"/>
    <p:sldId id="516" r:id="rId9"/>
    <p:sldId id="517" r:id="rId10"/>
    <p:sldId id="535" r:id="rId11"/>
    <p:sldId id="536" r:id="rId12"/>
    <p:sldId id="518" r:id="rId13"/>
    <p:sldId id="520" r:id="rId14"/>
    <p:sldId id="523" r:id="rId15"/>
    <p:sldId id="524" r:id="rId16"/>
    <p:sldId id="509" r:id="rId17"/>
    <p:sldId id="510" r:id="rId18"/>
    <p:sldId id="483" r:id="rId19"/>
    <p:sldId id="508" r:id="rId20"/>
    <p:sldId id="525" r:id="rId21"/>
    <p:sldId id="511" r:id="rId22"/>
    <p:sldId id="512" r:id="rId23"/>
    <p:sldId id="513" r:id="rId24"/>
    <p:sldId id="514" r:id="rId25"/>
    <p:sldId id="527" r:id="rId26"/>
    <p:sldId id="515" r:id="rId27"/>
    <p:sldId id="530" r:id="rId28"/>
    <p:sldId id="531" r:id="rId29"/>
    <p:sldId id="501" r:id="rId30"/>
    <p:sldId id="526" r:id="rId31"/>
    <p:sldId id="528" r:id="rId32"/>
    <p:sldId id="529" r:id="rId33"/>
    <p:sldId id="538" r:id="rId34"/>
    <p:sldId id="534" r:id="rId35"/>
    <p:sldId id="506" r:id="rId36"/>
    <p:sldId id="532" r:id="rId37"/>
    <p:sldId id="533" r:id="rId38"/>
    <p:sldId id="448" r:id="rId39"/>
    <p:sldId id="499" r:id="rId40"/>
    <p:sldId id="502" r:id="rId41"/>
    <p:sldId id="42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5D12"/>
    <a:srgbClr val="34A6DC"/>
    <a:srgbClr val="6CBEE6"/>
    <a:srgbClr val="2EA2DB"/>
    <a:srgbClr val="57C3EA"/>
    <a:srgbClr val="84BAF1"/>
    <a:srgbClr val="66C6E8"/>
    <a:srgbClr val="57BCE6"/>
    <a:srgbClr val="57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6149" autoAdjust="0"/>
  </p:normalViewPr>
  <p:slideViewPr>
    <p:cSldViewPr snapToGrid="0" snapToObjects="1">
      <p:cViewPr>
        <p:scale>
          <a:sx n="80" d="100"/>
          <a:sy n="80" d="100"/>
        </p:scale>
        <p:origin x="797" y="4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EB92-9794-4C7C-8C57-A93208C9620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79C3-5D69-4D58-AD1C-C5425233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2B92-7896-6246-9CC5-687CE76BB0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729-FF79-1146-A286-CCEF9A18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22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29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52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26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95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13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47e6f99ba_6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2247e6f99ba_6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40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26"/>
            <a:ext cx="12192000" cy="2351891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35DC9-8D54-45EF-A345-7AC5A9ADAFE8}" type="slidenum">
              <a:rPr lang="en-US" altLang="en-US" sz="1200" smtClean="0"/>
              <a:pPr/>
              <a:t>‹#›</a:t>
            </a:fld>
            <a:endParaRPr lang="en-US" altLang="en-US" sz="12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2_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1" name="Google Shape;61;p14"/>
          <p:cNvSpPr/>
          <p:nvPr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86713" y="214077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86526"/>
            <a:ext cx="12192000" cy="23518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66" name="Google Shape;66;p14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730" y="6298252"/>
            <a:ext cx="1284797" cy="284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"/>
            <a:ext cx="12192000" cy="4448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09600" y="988384"/>
            <a:ext cx="10972800" cy="498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828754" lvl="2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3047924" lvl="4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730" y="6298252"/>
            <a:ext cx="1284797" cy="284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2192000" cy="8620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43467" y="126371"/>
            <a:ext cx="10972800" cy="60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02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D9D4D0F-0B89-49D7-8B1E-A93CD70A0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4448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7C765-4AE1-424A-B6E6-3E036EBE8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47" name="Title Placeholder 1">
            <a:extLst>
              <a:ext uri="{FF2B5EF4-FFF2-40B4-BE49-F238E27FC236}">
                <a16:creationId xmlns:a16="http://schemas.microsoft.com/office/drawing/2014/main" id="{D2B83DE4-60DC-43FF-A807-226486F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0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3EDF7-D7E7-4268-8C0C-0D74B3422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988383"/>
            <a:ext cx="10972800" cy="488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January 7, 2024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9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72" r:id="rId13"/>
    <p:sldLayoutId id="2147483673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latin typeface="Microsoft PhagsPa" panose="020B0502040204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FCB-2A97-4ACE-AA17-9F4BDBEFD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46612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Trend Event Pattern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29B1-E986-4F3C-97A3-3CE2455D0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225" y="2743200"/>
            <a:ext cx="8534400" cy="214329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Talha Farhat</a:t>
            </a:r>
          </a:p>
          <a:p>
            <a:r>
              <a:rPr lang="en-US" dirty="0">
                <a:solidFill>
                  <a:schemeClr val="tx1"/>
                </a:solidFill>
              </a:rPr>
              <a:t>Abdul </a:t>
            </a:r>
            <a:r>
              <a:rPr lang="en-US" dirty="0" err="1">
                <a:solidFill>
                  <a:schemeClr val="tx1"/>
                </a:solidFill>
              </a:rPr>
              <a:t>Hadi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2822-D140-4281-88AA-87301B43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10974-C58E-4D5F-8565-6E04048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Clipping Outliers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4889444-CD27-43C3-B191-EF47CFFF7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004887"/>
            <a:ext cx="8298392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1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Standardization of units for Labs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E03BCA0-001A-4773-A11D-96A3C6D8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02186"/>
            <a:ext cx="5188533" cy="30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F74B4AF-FF54-4795-A095-AC204CA1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702186"/>
            <a:ext cx="5435600" cy="324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01C1A87-DE5D-4CD0-985B-F1DCA001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4944860"/>
            <a:ext cx="5188532" cy="140302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000" dirty="0"/>
              <a:t>Units of Extracted Labs Before Cleaning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4D44534-E830-4DA1-AC14-27D66158EE73}"/>
              </a:ext>
            </a:extLst>
          </p:cNvPr>
          <p:cNvSpPr txBox="1">
            <a:spLocks/>
          </p:cNvSpPr>
          <p:nvPr/>
        </p:nvSpPr>
        <p:spPr>
          <a:xfrm>
            <a:off x="6231487" y="4944860"/>
            <a:ext cx="5188532" cy="1411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/>
              <a:buNone/>
            </a:pPr>
            <a:r>
              <a:rPr lang="en-US" sz="2000" dirty="0"/>
              <a:t>Units of Extracted Labs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87327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Tuple Extraction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02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7213600" cy="397664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extracted vitals and medications df are used in unison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find the latest lab/vital reading for each patient.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Then we find the lab reading that immediately precedes the latest 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found, look for medication prescribed in between.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Tuple Extraction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A9DAFBB-C1D7-4B2F-860F-7FDF074D8FDE}"/>
              </a:ext>
            </a:extLst>
          </p:cNvPr>
          <p:cNvSpPr txBox="1">
            <a:spLocks/>
          </p:cNvSpPr>
          <p:nvPr/>
        </p:nvSpPr>
        <p:spPr>
          <a:xfrm>
            <a:off x="7600464" y="1031369"/>
            <a:ext cx="4931508" cy="307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sz="2400" b="1" dirty="0"/>
              <a:t>Final Representation</a:t>
            </a:r>
          </a:p>
          <a:p>
            <a:pPr marL="457200" lvl="1" indent="0">
              <a:buFont typeface="Arial"/>
              <a:buNone/>
            </a:pPr>
            <a:r>
              <a:rPr lang="en-US" sz="2000" dirty="0"/>
              <a:t>(</a:t>
            </a:r>
            <a:r>
              <a:rPr lang="en-US" sz="2000" dirty="0" err="1"/>
              <a:t>patient_ID</a:t>
            </a:r>
            <a:r>
              <a:rPr lang="en-US" sz="2000" dirty="0"/>
              <a:t>,</a:t>
            </a:r>
          </a:p>
          <a:p>
            <a:pPr marL="457200" lvl="1" indent="0">
              <a:buFont typeface="Arial"/>
              <a:buNone/>
            </a:pPr>
            <a:r>
              <a:rPr lang="en-US" sz="2000" dirty="0" err="1"/>
              <a:t>measured_metric_name</a:t>
            </a:r>
            <a:r>
              <a:rPr lang="en-US" sz="2000" dirty="0"/>
              <a:t>, </a:t>
            </a:r>
          </a:p>
          <a:p>
            <a:pPr marL="457200" lvl="1" indent="0">
              <a:buFont typeface="Arial"/>
              <a:buNone/>
            </a:pPr>
            <a:r>
              <a:rPr lang="en-US" sz="2000" dirty="0"/>
              <a:t>Days Before,</a:t>
            </a:r>
          </a:p>
          <a:p>
            <a:pPr marL="457200" lvl="1" indent="0">
              <a:buFont typeface="Arial"/>
              <a:buNone/>
            </a:pPr>
            <a:r>
              <a:rPr lang="en-US" sz="2000" dirty="0" err="1"/>
              <a:t>Value_before_mediation</a:t>
            </a:r>
            <a:r>
              <a:rPr lang="en-US" sz="2000" dirty="0"/>
              <a:t>,</a:t>
            </a:r>
          </a:p>
          <a:p>
            <a:pPr marL="457200" lvl="1" indent="0">
              <a:buFont typeface="Arial"/>
              <a:buNone/>
            </a:pPr>
            <a:r>
              <a:rPr lang="en-US" sz="2000" dirty="0" err="1"/>
              <a:t>Med_GPI_Code</a:t>
            </a:r>
            <a:r>
              <a:rPr lang="en-US" sz="2000" dirty="0"/>
              <a:t>, </a:t>
            </a:r>
          </a:p>
          <a:p>
            <a:pPr marL="457200" lvl="1" indent="0">
              <a:buFont typeface="Arial"/>
              <a:buNone/>
            </a:pPr>
            <a:r>
              <a:rPr lang="en-US" sz="2000" dirty="0"/>
              <a:t>Days After medication,</a:t>
            </a:r>
          </a:p>
          <a:p>
            <a:pPr marL="457200" lvl="1" indent="0">
              <a:buFont typeface="Arial"/>
              <a:buNone/>
            </a:pPr>
            <a:r>
              <a:rPr lang="en-US" sz="2000" dirty="0" err="1"/>
              <a:t>Value_after_medication</a:t>
            </a:r>
            <a:r>
              <a:rPr lang="en-US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3DE9952-1E18-4F99-86C0-16C0A8E3C318}"/>
              </a:ext>
            </a:extLst>
          </p:cNvPr>
          <p:cNvSpPr txBox="1">
            <a:spLocks/>
          </p:cNvSpPr>
          <p:nvPr/>
        </p:nvSpPr>
        <p:spPr>
          <a:xfrm>
            <a:off x="1034716" y="5032626"/>
            <a:ext cx="9410548" cy="93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sz="2400" b="1" dirty="0"/>
              <a:t>Example</a:t>
            </a:r>
          </a:p>
          <a:p>
            <a:pPr marL="457200" lvl="1" indent="0">
              <a:buFont typeface="Arial"/>
              <a:buNone/>
            </a:pPr>
            <a:r>
              <a:rPr lang="en-US" sz="2000" dirty="0"/>
              <a:t>(1234,MAP,182,5.4,39400000,18,6.7)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1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Abstraction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28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EHR is noisy and inconsistent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Common idea persistent in literature is to abstract values into categories so that noisiness can be overlooked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Two types of abstraction is common: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Vital /Lab Value Categorization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Temporal Abstraction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Abstraction :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1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DB4E-2EFA-427E-8E25-5D2571D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475C6-2655-490F-B869-5485B263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440C0-70B4-4108-99C6-1DCDF404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3025119"/>
          </a:xfrm>
        </p:spPr>
        <p:txBody>
          <a:bodyPr/>
          <a:lstStyle/>
          <a:p>
            <a:r>
              <a:rPr lang="en-US" sz="5400" b="1" dirty="0"/>
              <a:t>Value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47932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6986954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Classify Values into Categories using defined ranges in medical domain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categories for each different lab/vitals were verified by doctors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Observed Metric Abstraction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C900-07B9-48EB-A014-442E04E8665E}"/>
              </a:ext>
            </a:extLst>
          </p:cNvPr>
          <p:cNvSpPr txBox="1"/>
          <p:nvPr/>
        </p:nvSpPr>
        <p:spPr>
          <a:xfrm>
            <a:off x="1024812" y="4612282"/>
            <a:ext cx="1014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Blood pressure chart showing blood pressure ranges.">
            <a:extLst>
              <a:ext uri="{FF2B5EF4-FFF2-40B4-BE49-F238E27FC236}">
                <a16:creationId xmlns:a16="http://schemas.microsoft.com/office/drawing/2014/main" id="{4E7F8DBF-40A8-452D-A48F-D98F790F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46" y="988383"/>
            <a:ext cx="3640992" cy="56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DB4E-2EFA-427E-8E25-5D2571D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475C6-2655-490F-B869-5485B263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440C0-70B4-4108-99C6-1DCDF404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3025119"/>
          </a:xfrm>
        </p:spPr>
        <p:txBody>
          <a:bodyPr/>
          <a:lstStyle/>
          <a:p>
            <a:r>
              <a:rPr lang="en-US" sz="5400" b="1" dirty="0"/>
              <a:t>Temporal Abstraction</a:t>
            </a:r>
          </a:p>
        </p:txBody>
      </p:sp>
    </p:spTree>
    <p:extLst>
      <p:ext uri="{BB962C8B-B14F-4D97-AF65-F5344CB8AC3E}">
        <p14:creationId xmlns:p14="http://schemas.microsoft.com/office/powerpoint/2010/main" val="118260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001995"/>
            <a:ext cx="11095241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Readings that occur closer to the medication event provide stronger support for identifying the underlying trend.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Quantify the recency of observed metric based on the above hypothesis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Temporal Abstraction : Idea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C900-07B9-48EB-A014-442E04E8665E}"/>
              </a:ext>
            </a:extLst>
          </p:cNvPr>
          <p:cNvSpPr txBox="1"/>
          <p:nvPr/>
        </p:nvSpPr>
        <p:spPr>
          <a:xfrm>
            <a:off x="1024812" y="4612282"/>
            <a:ext cx="1014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3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A062-07EC-4BE8-95A7-82160D32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6071"/>
            <a:ext cx="10515600" cy="111461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FFDF-3915-48EA-9D43-72D82C98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86120"/>
            <a:ext cx="10972800" cy="5845509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3400" dirty="0"/>
              <a:t>1. Problem Statement</a:t>
            </a:r>
          </a:p>
          <a:p>
            <a:pPr marL="1371600" lvl="3" indent="0">
              <a:buNone/>
            </a:pPr>
            <a:r>
              <a:rPr lang="en-US" sz="3400" dirty="0"/>
              <a:t>2. Introduction</a:t>
            </a:r>
          </a:p>
          <a:p>
            <a:pPr marL="1371600" lvl="3" indent="0">
              <a:buNone/>
            </a:pPr>
            <a:r>
              <a:rPr lang="en-US" sz="3400" dirty="0"/>
              <a:t>3. Methodology</a:t>
            </a:r>
          </a:p>
          <a:p>
            <a:pPr marL="1371600" lvl="3" indent="0">
              <a:buNone/>
            </a:pPr>
            <a:r>
              <a:rPr lang="en-US" sz="3400" dirty="0"/>
              <a:t>4. Results</a:t>
            </a:r>
          </a:p>
          <a:p>
            <a:pPr marL="1371600" lvl="3" indent="0">
              <a:buNone/>
            </a:pPr>
            <a:r>
              <a:rPr lang="en-US" sz="3400" dirty="0"/>
              <a:t>5. Demo</a:t>
            </a:r>
          </a:p>
          <a:p>
            <a:pPr marL="1371600" lvl="3" indent="0">
              <a:buNone/>
            </a:pPr>
            <a:r>
              <a:rPr lang="en-US" sz="3400" dirty="0"/>
              <a:t>6. Future Work</a:t>
            </a:r>
          </a:p>
          <a:p>
            <a:pPr marL="1371600" lvl="3" indent="0">
              <a:buNone/>
            </a:pPr>
            <a:r>
              <a:rPr lang="en-US" dirty="0"/>
              <a:t>											</a:t>
            </a:r>
          </a:p>
          <a:p>
            <a:pPr marL="1828800" lvl="4" indent="0">
              <a:buNone/>
            </a:pPr>
            <a:r>
              <a:rPr lang="en-US" sz="2400" dirty="0"/>
              <a:t>     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220C6-3A6B-4E62-A8E6-E29E1BB5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AA1FCA-5342-49E8-9378-961F1656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9FD600-0F15-469E-803A-8F62DB1C3290}"/>
              </a:ext>
            </a:extLst>
          </p:cNvPr>
          <p:cNvSpPr txBox="1">
            <a:spLocks/>
          </p:cNvSpPr>
          <p:nvPr/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Microsoft PhagsPa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9181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01995"/>
                <a:ext cx="6713415" cy="5367967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Two phase Exponential Decay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The valid time for a lab test is stored as </a:t>
                </a:r>
                <a:r>
                  <a:rPr lang="en-US" sz="3200" dirty="0" err="1"/>
                  <a:t>Decay_Info</a:t>
                </a:r>
                <a:r>
                  <a:rPr lang="en-US" sz="3200" dirty="0"/>
                  <a:t> which indicates how fast/slow the penalty will be applied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/>
              </a:p>
              <a:p>
                <a:pPr marL="457200" lvl="1" indent="0">
                  <a:buNone/>
                </a:pPr>
                <a:endParaRPr lang="en-US" sz="4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01995"/>
                <a:ext cx="6713415" cy="5367967"/>
              </a:xfrm>
              <a:blipFill>
                <a:blip r:embed="rId2"/>
                <a:stretch>
                  <a:fillRect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Penalty Based on Recency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621528-EE88-4D66-BF65-8947DC4C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97" y="1815630"/>
            <a:ext cx="5382741" cy="42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/>
              <a:t>Approach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Apply penalties and bin the outcomes based on their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Bin values (0-0.3), (0.3-0.6), (0.6-1.0)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Fault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not interpretable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Too many Categories after Grouping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Temporal Abstraction : Categorization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8383"/>
                <a:ext cx="10972800" cy="536796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sz="3200" b="1" dirty="0"/>
                  <a:t>Approach 2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Scoring by incorporating the following formula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𝑃𝑒𝑛𝑎𝑙𝑡𝑦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𝑃𝑒𝑛𝑎𝑙𝑡𝑦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𝐴𝑓𝑡𝑒𝑟</m:t>
                      </m:r>
                    </m:oMath>
                  </m:oMathPara>
                </a14:m>
                <a:endParaRPr lang="en-US" sz="3200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The value will only be high if both (penalty after and penalty before are high)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Translates to that only those tuples carry higher weight that have short interval between (reading1, medication, reading2)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4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8383"/>
                <a:ext cx="10972800" cy="5367967"/>
              </a:xfrm>
              <a:blipFill>
                <a:blip r:embed="rId2"/>
                <a:stretch>
                  <a:fillRect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Temporal Abstraction :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7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DB4E-2EFA-427E-8E25-5D2571D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475C6-2655-490F-B869-5485B263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440C0-70B4-4108-99C6-1DCDF404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3025119"/>
          </a:xfrm>
        </p:spPr>
        <p:txBody>
          <a:bodyPr/>
          <a:lstStyle/>
          <a:p>
            <a:r>
              <a:rPr lang="en-US" sz="5400" b="1" dirty="0"/>
              <a:t>Grouping Based on Trends</a:t>
            </a:r>
          </a:p>
        </p:txBody>
      </p:sp>
    </p:spTree>
    <p:extLst>
      <p:ext uri="{BB962C8B-B14F-4D97-AF65-F5344CB8AC3E}">
        <p14:creationId xmlns:p14="http://schemas.microsoft.com/office/powerpoint/2010/main" val="57464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All the extracted and categorized results are finally grouped to view the desired Patterns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extracted </a:t>
            </a:r>
            <a:r>
              <a:rPr lang="en-US" sz="3200" dirty="0" err="1"/>
              <a:t>dataframe</a:t>
            </a:r>
            <a:r>
              <a:rPr lang="en-US" sz="3200" dirty="0"/>
              <a:t> is grouped by </a:t>
            </a:r>
            <a:r>
              <a:rPr lang="en-US" sz="3200" b="1" dirty="0" err="1"/>
              <a:t>GPI_CODE</a:t>
            </a:r>
            <a:r>
              <a:rPr lang="en-US" sz="3200" dirty="0" err="1"/>
              <a:t>,</a:t>
            </a:r>
            <a:r>
              <a:rPr lang="en-US" sz="3200" b="1" dirty="0" err="1"/>
              <a:t>Cat_Before</a:t>
            </a:r>
            <a:r>
              <a:rPr lang="en-US" sz="3200" b="1" dirty="0"/>
              <a:t> </a:t>
            </a:r>
            <a:r>
              <a:rPr lang="en-US" sz="3200" dirty="0"/>
              <a:t>and </a:t>
            </a:r>
            <a:r>
              <a:rPr lang="en-US" sz="3200" b="1" dirty="0" err="1"/>
              <a:t>Cat_After</a:t>
            </a:r>
            <a:r>
              <a:rPr lang="en-US" sz="32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Grouping on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5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Aggregation of the penalty scores is done by adding all the scores together that fall under the grouping done above.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Another column, </a:t>
            </a:r>
            <a:r>
              <a:rPr lang="en-US" sz="3200" b="1" dirty="0"/>
              <a:t>Count</a:t>
            </a:r>
            <a:r>
              <a:rPr lang="en-US" sz="3200" dirty="0"/>
              <a:t>, depicting the total observed occurrences of the grouping is added as a support for the observed score.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Grouping on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0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8383"/>
                <a:ext cx="10972800" cy="5367967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Finally the aggregated scores for each grouped trend is normalized according to the formula :</a:t>
                </a:r>
              </a:p>
              <a:p>
                <a:pPr marL="457200" lvl="1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  <m:d>
                            <m:dPr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𝐴𝑓𝑡𝑒𝑟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𝐵𝑒𝑓𝑜𝑟𝑒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𝐵𝑒𝑓𝑜𝑟𝑒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sz="4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8383"/>
                <a:ext cx="10972800" cy="5367967"/>
              </a:xfrm>
              <a:blipFill>
                <a:blip r:embed="rId2"/>
                <a:stretch>
                  <a:fillRect t="-1476" r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Grouping on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08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DB4E-2EFA-427E-8E25-5D2571D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475C6-2655-490F-B869-5485B263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440C0-70B4-4108-99C6-1DCDF404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3025119"/>
          </a:xfrm>
        </p:spPr>
        <p:txBody>
          <a:bodyPr/>
          <a:lstStyle/>
          <a:p>
            <a:r>
              <a:rPr lang="en-US" sz="5400" b="1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645093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5142524" cy="4607432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process of abstractions has the downfall of losing explainability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This aspect is catered for allowing the doctor to see a detailed view of the patient cohort that led to the score of each tuple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Grouping on Trends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1D354-B56B-400A-9751-EA4AF82F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83" y="1459946"/>
            <a:ext cx="5905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14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750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0E52C1-FB8C-4588-999C-AA6E6F03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35" y="1015474"/>
            <a:ext cx="11490664" cy="4843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trend-event pattern mining framework that can aid in personalized treatment/prognosis.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E8E2D-9E42-4CE3-A3E1-B55220AA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C2B0-FCBD-4BE5-A5D9-DBA90F8D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422922-012B-4590-9A15-B19C117A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479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For detailed analysis, we focused on Mean Arterial Pressure of Patients Diagnosed with Hypertension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Total number of patients present 	: 				450 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No. of valid tuples extracted 			:				3.3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After Grouping based on Trends 	:				22  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Hypertension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53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1ED92-4476-458C-BEFF-E5986F5E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BFF61-BC03-49ED-BA6A-8E8C83C0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E222CE-D7FF-48A0-9FFF-AA309931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Hypertension Results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AEDE91F-4AD2-426E-ACEF-EC0C5B3E0B8B}"/>
              </a:ext>
            </a:extLst>
          </p:cNvPr>
          <p:cNvSpPr txBox="1">
            <a:spLocks/>
          </p:cNvSpPr>
          <p:nvPr/>
        </p:nvSpPr>
        <p:spPr>
          <a:xfrm>
            <a:off x="609600" y="988384"/>
            <a:ext cx="10972800" cy="253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39400010 medicine helped lower the mean arterial pressure from High to Normal more than 5000 times.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3400 drug belongs to calcium blockers that help in stopping calcium from entering the blood vessels.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Font typeface="Arial"/>
              <a:buNone/>
            </a:pPr>
            <a:endParaRPr lang="en-US" sz="4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7495BB6-16E5-4AFC-B0BF-E158BD52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48" t="55920" r="9712" b="2120"/>
          <a:stretch/>
        </p:blipFill>
        <p:spPr>
          <a:xfrm>
            <a:off x="1252293" y="3217759"/>
            <a:ext cx="9446970" cy="2534628"/>
          </a:xfrm>
        </p:spPr>
      </p:pic>
    </p:spTree>
    <p:extLst>
      <p:ext uri="{BB962C8B-B14F-4D97-AF65-F5344CB8AC3E}">
        <p14:creationId xmlns:p14="http://schemas.microsoft.com/office/powerpoint/2010/main" val="48463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Further detailed analysis for each disease can be conducted to verify the efficacy of each drug against the current condition of the patient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56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Architecture Diagram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804792-D3AD-46BC-A365-6AFA0F94F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058069"/>
            <a:ext cx="9372600" cy="4848225"/>
          </a:xfrm>
        </p:spPr>
      </p:pic>
    </p:spTree>
    <p:extLst>
      <p:ext uri="{BB962C8B-B14F-4D97-AF65-F5344CB8AC3E}">
        <p14:creationId xmlns:p14="http://schemas.microsoft.com/office/powerpoint/2010/main" val="3590097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/>
              <a:t>Proposed Deployment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570299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1F1C4-8F58-4AF4-868A-EE6B2847AF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DF4B-D645-4200-B880-E2B00F9789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43D499-024F-42FA-BBB9-29439653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Doctor’s Dashboard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83D5DB-5518-42EC-A97E-3629C05A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230" y="1487917"/>
            <a:ext cx="6678815" cy="48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76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1F1C4-8F58-4AF4-868A-EE6B2847AF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DF4B-D645-4200-B880-E2B00F9789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43D499-024F-42FA-BBB9-29439653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Doctor’s Dashboard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EA0ED2-C14F-4B97-9ECC-8347FFD3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6" y="1740877"/>
            <a:ext cx="11520403" cy="386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03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1F1C4-8F58-4AF4-868A-EE6B2847AF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DF4B-D645-4200-B880-E2B00F9789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43D499-024F-42FA-BBB9-29439653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Doctor’s Dashboard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6748154-4C4A-44EA-A60B-6D155852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84" y="1340715"/>
            <a:ext cx="9769231" cy="50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228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AB0-B6F3-42DD-BC2E-50A8C48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Extraction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E642-F4B4-42DE-A7EA-CF04A713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382931"/>
            <a:ext cx="10363200" cy="150018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8893-CB0D-461E-9970-074B85BB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4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AB0-B6F3-42DD-BC2E-50A8C48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Extraction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E642-F4B4-42DE-A7EA-CF04A713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382931"/>
            <a:ext cx="10363200" cy="150018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8893-CB0D-461E-9970-074B85BB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DE825-0D19-46DB-B5E8-1F1761F8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0B665-389D-46B8-963A-195891F0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67A2-7704-4B13-B151-80519013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8BB1A-AC9D-477E-893F-E39ED415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0EB1850-DDE7-4D48-A03F-95AA03B70DBD}"/>
              </a:ext>
            </a:extLst>
          </p:cNvPr>
          <p:cNvSpPr txBox="1">
            <a:spLocks/>
          </p:cNvSpPr>
          <p:nvPr/>
        </p:nvSpPr>
        <p:spPr>
          <a:xfrm>
            <a:off x="384535" y="1015474"/>
            <a:ext cx="11490664" cy="484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Develop a trend-event pattern mining framework that aids in personalized treatments based on patient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Focus: Analyze vital signs and medication events to derive insights for prognosis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Sources: Electronic Health Records (EHR) data including vitals, medications, and lab results.</a:t>
            </a:r>
          </a:p>
        </p:txBody>
      </p:sp>
    </p:spTree>
    <p:extLst>
      <p:ext uri="{BB962C8B-B14F-4D97-AF65-F5344CB8AC3E}">
        <p14:creationId xmlns:p14="http://schemas.microsoft.com/office/powerpoint/2010/main" val="38540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>
            <a:spLocks noGrp="1"/>
          </p:cNvSpPr>
          <p:nvPr>
            <p:ph type="body" idx="1"/>
          </p:nvPr>
        </p:nvSpPr>
        <p:spPr>
          <a:xfrm>
            <a:off x="609600" y="988384"/>
            <a:ext cx="10972800" cy="49863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660395" indent="-457200">
              <a:spcBef>
                <a:spcPts val="0"/>
              </a:spcBef>
              <a:buSzPts val="2400"/>
            </a:pPr>
            <a:r>
              <a:rPr lang="en-US" dirty="0"/>
              <a:t>Get validation of the results from a doctor .</a:t>
            </a:r>
          </a:p>
          <a:p>
            <a:pPr marL="660395" indent="-457200">
              <a:spcBef>
                <a:spcPts val="0"/>
              </a:spcBef>
              <a:buSzPts val="2400"/>
            </a:pPr>
            <a:r>
              <a:rPr lang="en-US" dirty="0"/>
              <a:t>The extraction can be extended for all labs / vitals of common diseases for which EHR data is available</a:t>
            </a:r>
            <a:endParaRPr dirty="0"/>
          </a:p>
          <a:p>
            <a:pPr marL="338658" indent="-135463">
              <a:spcBef>
                <a:spcPts val="667"/>
              </a:spcBef>
              <a:buSzPts val="2400"/>
              <a:buNone/>
            </a:pPr>
            <a:endParaRPr dirty="0"/>
          </a:p>
          <a:p>
            <a:pPr marL="338658" indent="-135463">
              <a:spcBef>
                <a:spcPts val="667"/>
              </a:spcBef>
              <a:buSzPts val="2400"/>
              <a:buNone/>
            </a:pPr>
            <a:endParaRPr dirty="0"/>
          </a:p>
        </p:txBody>
      </p:sp>
      <p:sp>
        <p:nvSpPr>
          <p:cNvPr id="388" name="Google Shape;388;p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389" name="Google Shape;389;p55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390" name="Google Shape;390;p55"/>
          <p:cNvSpPr txBox="1">
            <a:spLocks noGrp="1"/>
          </p:cNvSpPr>
          <p:nvPr>
            <p:ph type="title"/>
          </p:nvPr>
        </p:nvSpPr>
        <p:spPr>
          <a:xfrm>
            <a:off x="643467" y="126371"/>
            <a:ext cx="10972800" cy="6077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2400"/>
            </a:pPr>
            <a:r>
              <a:rPr lang="en" sz="3200" b="1" dirty="0"/>
              <a:t>Future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147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708B58-3516-4517-9A11-1FCF253E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41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0F449-2998-43EC-B116-C0A8882A6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2798875"/>
          </a:xfrm>
        </p:spPr>
        <p:txBody>
          <a:bodyPr/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17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Methodology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ETL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17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  <a:p>
            <a:r>
              <a:rPr lang="en-US" dirty="0"/>
              <a:t>Initial problem was loading all the patients info at once</a:t>
            </a:r>
          </a:p>
          <a:p>
            <a:r>
              <a:rPr lang="en-US" dirty="0"/>
              <a:t>Led to memory error</a:t>
            </a:r>
          </a:p>
          <a:p>
            <a:r>
              <a:rPr lang="en-US" dirty="0"/>
              <a:t>Solution: load data by converting it into chunks using pandas and save it as a csv</a:t>
            </a:r>
          </a:p>
          <a:p>
            <a:r>
              <a:rPr lang="en-US" dirty="0"/>
              <a:t>Saves the trouble of accessing mongo server time and again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ETL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53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r>
              <a:rPr lang="en-US" dirty="0"/>
              <a:t>Standardizing vitals data:</a:t>
            </a:r>
          </a:p>
          <a:p>
            <a:pPr lvl="1"/>
            <a:r>
              <a:rPr lang="en-US" dirty="0"/>
              <a:t>BMI was miscalculated due to some height and weight readings being taken in pounds and inches</a:t>
            </a:r>
          </a:p>
          <a:p>
            <a:pPr lvl="1"/>
            <a:r>
              <a:rPr lang="en-US" dirty="0"/>
              <a:t>Converted these to SI Units by observing abnormal values in the BMI column</a:t>
            </a:r>
          </a:p>
          <a:p>
            <a:pPr lvl="1"/>
            <a:r>
              <a:rPr lang="en-US" dirty="0"/>
              <a:t>Cleaned Mean Arterial Pressure by clipping values on 3 IQR based on consultation with doctor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095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42033</TotalTime>
  <Words>1062</Words>
  <Application>Microsoft Office PowerPoint</Application>
  <PresentationFormat>Widescreen</PresentationFormat>
  <Paragraphs>229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Microsoft PhagsPa</vt:lpstr>
      <vt:lpstr>Wingdings</vt:lpstr>
      <vt:lpstr>1_Office Theme</vt:lpstr>
      <vt:lpstr> Trend Event Pattern Mining</vt:lpstr>
      <vt:lpstr>Overview</vt:lpstr>
      <vt:lpstr>Problem Statement</vt:lpstr>
      <vt:lpstr>Introduction</vt:lpstr>
      <vt:lpstr>Methodology</vt:lpstr>
      <vt:lpstr>ETL</vt:lpstr>
      <vt:lpstr>ETL Process</vt:lpstr>
      <vt:lpstr>Data Cleaning</vt:lpstr>
      <vt:lpstr>Data Cleaning</vt:lpstr>
      <vt:lpstr>Clipping Outliers</vt:lpstr>
      <vt:lpstr>Standardization of units for Labs</vt:lpstr>
      <vt:lpstr>Tuple Extraction</vt:lpstr>
      <vt:lpstr>Tuple Extraction</vt:lpstr>
      <vt:lpstr>Abstraction </vt:lpstr>
      <vt:lpstr>Abstraction : Idea</vt:lpstr>
      <vt:lpstr>Value Categorization</vt:lpstr>
      <vt:lpstr>Observed Metric Abstraction</vt:lpstr>
      <vt:lpstr>Temporal Abstraction</vt:lpstr>
      <vt:lpstr>Temporal Abstraction : Idea</vt:lpstr>
      <vt:lpstr>Penalty Based on Recency</vt:lpstr>
      <vt:lpstr>Temporal Abstraction : Categorization</vt:lpstr>
      <vt:lpstr>Temporal Abstraction : Idea</vt:lpstr>
      <vt:lpstr>Grouping Based on Trends</vt:lpstr>
      <vt:lpstr>Grouping on Trends</vt:lpstr>
      <vt:lpstr>Grouping on Trends</vt:lpstr>
      <vt:lpstr>Grouping on Trends</vt:lpstr>
      <vt:lpstr>Explainability</vt:lpstr>
      <vt:lpstr>Grouping on Trends</vt:lpstr>
      <vt:lpstr>Results</vt:lpstr>
      <vt:lpstr>Hypertension Results</vt:lpstr>
      <vt:lpstr>Hypertension Results</vt:lpstr>
      <vt:lpstr>Results</vt:lpstr>
      <vt:lpstr>Architecture Diagram</vt:lpstr>
      <vt:lpstr>Proposed Deployment Environment</vt:lpstr>
      <vt:lpstr>Doctor’s Dashboard</vt:lpstr>
      <vt:lpstr>Doctor’s Dashboard</vt:lpstr>
      <vt:lpstr>Doctor’s Dashboard</vt:lpstr>
      <vt:lpstr>Triple Extraction Evaluation</vt:lpstr>
      <vt:lpstr>Triple Extraction Evaluation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Farooq</dc:creator>
  <cp:lastModifiedBy>Talha Farhat</cp:lastModifiedBy>
  <cp:revision>1172</cp:revision>
  <cp:lastPrinted>2015-08-28T08:18:18Z</cp:lastPrinted>
  <dcterms:created xsi:type="dcterms:W3CDTF">2014-08-11T07:21:43Z</dcterms:created>
  <dcterms:modified xsi:type="dcterms:W3CDTF">2024-10-23T19:46:39Z</dcterms:modified>
</cp:coreProperties>
</file>