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6"/>
  </p:notesMasterIdLst>
  <p:sldIdLst>
    <p:sldId id="256" r:id="rId2"/>
    <p:sldId id="269" r:id="rId3"/>
    <p:sldId id="364" r:id="rId4"/>
    <p:sldId id="370" r:id="rId5"/>
    <p:sldId id="371" r:id="rId6"/>
    <p:sldId id="372" r:id="rId7"/>
    <p:sldId id="367" r:id="rId8"/>
    <p:sldId id="373" r:id="rId9"/>
    <p:sldId id="374" r:id="rId10"/>
    <p:sldId id="375" r:id="rId11"/>
    <p:sldId id="376" r:id="rId12"/>
    <p:sldId id="336" r:id="rId13"/>
    <p:sldId id="33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14EB-71AD-4CDB-8F58-687A20603589}" type="datetimeFigureOut">
              <a:rPr lang="en-US" smtClean="0"/>
              <a:pPr/>
              <a:t>12/25/2017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FCFDD-20E8-4705-89E5-01A581AA7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FCFDD-20E8-4705-89E5-01A581AA70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5DEE-9D05-4429-BC1A-4446FF61850C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2B43-936C-4ECB-9BEF-91DB980FBA62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3F2D-04FE-4349-8794-6E5BA7F60764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F0D6-4316-4799-8F1E-D69EAB3047CA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2EA5-AA5C-4C81-AC59-9BABAD63169F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9130-D536-4F61-8192-B3820BE7BD09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862E-CA3B-4602-BAE7-7C4DAAA7BE64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0BDB-C6BD-478E-BE7F-3B58488828BC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E637-2472-4E69-BADB-F208D55367EE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BB88-35B7-4920-80A7-EAF4774CE05D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7680-F53D-405B-A372-242DC12A67F5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CDAFA0-0A06-41FE-8DC3-4D74AC940C2F}" type="datetime1">
              <a:rPr lang="en-US" smtClean="0"/>
              <a:pPr/>
              <a:t>12/25/2017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E7DA90-D3F3-4F6C-BDE3-D530E8B42CD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v4-alpha.getbootstrap.com/utilities/spac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57092" y="5975351"/>
            <a:ext cx="762000" cy="365125"/>
          </a:xfrm>
        </p:spPr>
        <p:txBody>
          <a:bodyPr/>
          <a:lstStyle/>
          <a:p>
            <a:fld id="{27D48664-B53C-4B8B-B67F-B9253F38F4E7}" type="slidenum">
              <a:rPr lang="en-US" smtClean="0">
                <a:solidFill>
                  <a:schemeClr val="bg2"/>
                </a:solidFill>
              </a:rPr>
              <a:pPr/>
              <a:t>1</a:t>
            </a:fld>
            <a:endParaRPr lang="en-US" sz="18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561692" cy="389252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42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/>
              <a:t>Change the </a:t>
            </a:r>
            <a:r>
              <a:rPr lang="en-US" sz="3200" b="1" dirty="0" err="1" smtClean="0"/>
              <a:t>Navbar</a:t>
            </a:r>
            <a:r>
              <a:rPr lang="en-US" sz="3200" b="1" dirty="0" smtClean="0"/>
              <a:t> Height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 smtClean="0"/>
              <a:t>The Bootstrap 4 </a:t>
            </a:r>
            <a:r>
              <a:rPr lang="en-US" sz="2400" dirty="0" err="1" smtClean="0"/>
              <a:t>Navbar</a:t>
            </a:r>
            <a:r>
              <a:rPr lang="en-US" sz="2400" dirty="0" smtClean="0"/>
              <a:t> </a:t>
            </a:r>
            <a:r>
              <a:rPr lang="en-US" sz="2400" i="1" dirty="0" smtClean="0"/>
              <a:t>doesn’t have a set height</a:t>
            </a:r>
            <a:r>
              <a:rPr lang="en-US" sz="2400" dirty="0" smtClean="0"/>
              <a:t>, so it’s rendered height (~54 </a:t>
            </a:r>
            <a:r>
              <a:rPr lang="en-US" sz="2400" dirty="0" err="1" smtClean="0"/>
              <a:t>px</a:t>
            </a:r>
            <a:r>
              <a:rPr lang="en-US" sz="2400" dirty="0" smtClean="0"/>
              <a:t>) is controlled by the size of the </a:t>
            </a:r>
            <a:r>
              <a:rPr lang="en-US" sz="2400" dirty="0" err="1" smtClean="0"/>
              <a:t>Navbar’s</a:t>
            </a:r>
            <a:r>
              <a:rPr lang="en-US" sz="2400" dirty="0" smtClean="0"/>
              <a:t> content (brand, links, text, padding, etc</a:t>
            </a:r>
            <a:r>
              <a:rPr lang="en-US" sz="2400" dirty="0" smtClean="0"/>
              <a:t>..).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The easiest way to change height is to use the </a:t>
            </a:r>
            <a:r>
              <a:rPr lang="en-US" sz="2400" b="1" dirty="0" smtClean="0"/>
              <a:t>padding</a:t>
            </a:r>
            <a:r>
              <a:rPr lang="en-US" sz="2400" dirty="0" smtClean="0"/>
              <a:t> spacing utility classes to decrease or increase the </a:t>
            </a:r>
            <a:r>
              <a:rPr lang="en-US" sz="2400" b="1" dirty="0" smtClean="0"/>
              <a:t>y-axis</a:t>
            </a:r>
            <a:r>
              <a:rPr lang="en-US" sz="2400" dirty="0" smtClean="0"/>
              <a:t> (</a:t>
            </a:r>
            <a:r>
              <a:rPr lang="en-US" sz="2400" i="1" dirty="0" smtClean="0"/>
              <a:t>top &amp; bottom</a:t>
            </a:r>
            <a:r>
              <a:rPr lang="en-US" sz="2400" dirty="0" smtClean="0"/>
              <a:t>) </a:t>
            </a:r>
            <a:r>
              <a:rPr lang="en-US" sz="2400" dirty="0" smtClean="0"/>
              <a:t>padding.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{property}=`p` for padding</a:t>
            </a:r>
            <a:br>
              <a:rPr lang="en-US" sz="2400" dirty="0" smtClean="0"/>
            </a:br>
            <a:r>
              <a:rPr lang="en-US" sz="2400" dirty="0" smtClean="0"/>
              <a:t>{sides}=`y` for y-axis (top &amp; bottom)</a:t>
            </a:r>
            <a:br>
              <a:rPr lang="en-US" sz="2400" dirty="0" smtClean="0"/>
            </a:br>
            <a:r>
              <a:rPr lang="en-US" sz="2400" dirty="0" smtClean="0"/>
              <a:t>{size}=0,1,2,3,4 or 5 (</a:t>
            </a:r>
            <a:r>
              <a:rPr lang="en-US" sz="2400" dirty="0" smtClean="0">
                <a:hlinkClick r:id="rId2"/>
              </a:rPr>
              <a:t>based on size scale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Example: </a:t>
            </a:r>
            <a:r>
              <a:rPr lang="en-US" sz="2400" b="1" dirty="0" smtClean="0"/>
              <a:t> </a:t>
            </a:r>
            <a:r>
              <a:rPr lang="en-US" sz="2400" dirty="0" smtClean="0"/>
              <a:t>Add the class .</a:t>
            </a:r>
            <a:r>
              <a:rPr lang="en-US" sz="2400" b="1" dirty="0" smtClean="0"/>
              <a:t>py-3</a:t>
            </a:r>
            <a:r>
              <a:rPr lang="en-US" sz="2400" dirty="0" smtClean="0"/>
              <a:t> in &lt;</a:t>
            </a:r>
            <a:r>
              <a:rPr lang="en-US" sz="2400" dirty="0" err="1" smtClean="0"/>
              <a:t>nav</a:t>
            </a:r>
            <a:r>
              <a:rPr lang="en-US" sz="2400" dirty="0" smtClean="0"/>
              <a:t>&gt;</a:t>
            </a:r>
          </a:p>
          <a:p>
            <a:pPr>
              <a:buFont typeface="Wingdings" pitchFamily="2" charset="2"/>
              <a:buChar char="ü"/>
            </a:pP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C00000"/>
                </a:solidFill>
              </a:rPr>
              <a:t>NOTE: </a:t>
            </a:r>
            <a:r>
              <a:rPr lang="en-US" sz="2400" dirty="0" smtClean="0"/>
              <a:t>instead </a:t>
            </a:r>
            <a:r>
              <a:rPr lang="en-US" sz="2400" dirty="0" smtClean="0"/>
              <a:t>of changing the padding, you can simply set the </a:t>
            </a:r>
            <a:r>
              <a:rPr lang="en-US" sz="2400" dirty="0" err="1" smtClean="0"/>
              <a:t>navbar</a:t>
            </a:r>
            <a:r>
              <a:rPr lang="en-US" sz="2400" dirty="0" smtClean="0"/>
              <a:t> min-height for a taller .</a:t>
            </a:r>
            <a:r>
              <a:rPr lang="en-US" sz="2400" dirty="0" err="1" smtClean="0"/>
              <a:t>navbar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 lvl="2">
              <a:buNone/>
            </a:pPr>
            <a:r>
              <a:rPr lang="en-US" sz="1900" dirty="0" smtClean="0">
                <a:solidFill>
                  <a:srgbClr val="002060"/>
                </a:solidFill>
              </a:rPr>
              <a:t>.</a:t>
            </a:r>
            <a:r>
              <a:rPr lang="en-US" sz="1900" dirty="0" err="1" smtClean="0">
                <a:solidFill>
                  <a:srgbClr val="002060"/>
                </a:solidFill>
              </a:rPr>
              <a:t>navbar</a:t>
            </a:r>
            <a:endParaRPr lang="en-US" sz="1900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US" sz="1900" dirty="0" smtClean="0">
                <a:solidFill>
                  <a:srgbClr val="002060"/>
                </a:solidFill>
              </a:rPr>
              <a:t>{</a:t>
            </a:r>
          </a:p>
          <a:p>
            <a:pPr lvl="2">
              <a:buNone/>
            </a:pPr>
            <a:r>
              <a:rPr lang="en-US" sz="1900" dirty="0" smtClean="0">
                <a:solidFill>
                  <a:srgbClr val="002060"/>
                </a:solidFill>
              </a:rPr>
              <a:t>	min-height: 12%;</a:t>
            </a:r>
          </a:p>
          <a:p>
            <a:pPr lvl="2">
              <a:buNone/>
            </a:pPr>
            <a:r>
              <a:rPr lang="en-US" sz="1900" dirty="0" smtClean="0">
                <a:solidFill>
                  <a:srgbClr val="002060"/>
                </a:solidFill>
              </a:rPr>
              <a:t>}</a:t>
            </a:r>
            <a:endParaRPr lang="en-US" sz="19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space between 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@media (max-width: 768px) 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[class*="</a:t>
            </a:r>
            <a:r>
              <a:rPr lang="en-US" dirty="0" err="1" smtClean="0"/>
              <a:t>col</a:t>
            </a:r>
            <a:r>
              <a:rPr lang="en-US" dirty="0" smtClean="0"/>
              <a:t>-"] {</a:t>
            </a:r>
          </a:p>
          <a:p>
            <a:pPr>
              <a:buNone/>
            </a:pPr>
            <a:r>
              <a:rPr lang="en-US" dirty="0" smtClean="0"/>
              <a:t>      margin-bottom: 100px;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@media (min-width: 576px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[class*="</a:t>
            </a:r>
            <a:r>
              <a:rPr lang="en-US" dirty="0" err="1" smtClean="0"/>
              <a:t>col</a:t>
            </a:r>
            <a:r>
              <a:rPr lang="en-US" dirty="0" smtClean="0"/>
              <a:t>-"] {</a:t>
            </a:r>
          </a:p>
          <a:p>
            <a:pPr>
              <a:buNone/>
            </a:pPr>
            <a:r>
              <a:rPr lang="en-US" dirty="0" smtClean="0"/>
              <a:t>      margin-bottom: 100px;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bcpr-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133600"/>
            <a:ext cx="9144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 descr="1sea_of_question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05000"/>
            <a:ext cx="7619999" cy="4191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Thank-You-Free-PNG-Imag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209800"/>
            <a:ext cx="9067800" cy="320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Web-Designing By Muhammad Shafiq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20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8915400" cy="2505456"/>
          </a:xfrm>
        </p:spPr>
        <p:txBody>
          <a:bodyPr/>
          <a:lstStyle/>
          <a:p>
            <a:pPr algn="ctr"/>
            <a:r>
              <a:rPr lang="en-US" sz="5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itchFamily="34" charset="0"/>
                <a:cs typeface="Aharoni" pitchFamily="2" charset="-79"/>
              </a:rPr>
              <a:t>Web Designing</a:t>
            </a:r>
            <a:r>
              <a:rPr lang="en-US" sz="5400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5400" dirty="0" smtClean="0">
                <a:latin typeface="Arial Black" pitchFamily="34" charset="0"/>
                <a:cs typeface="Aharoni" pitchFamily="2" charset="-79"/>
              </a:rPr>
            </a:br>
            <a:r>
              <a:rPr lang="en-US" sz="5400" dirty="0" smtClean="0">
                <a:solidFill>
                  <a:srgbClr val="FFC000"/>
                </a:solidFill>
                <a:latin typeface="Bradley Hand ITC" pitchFamily="66" charset="0"/>
                <a:cs typeface="Aharoni" pitchFamily="2" charset="-79"/>
              </a:rPr>
              <a:t>BOOTSTRAP</a:t>
            </a:r>
            <a:r>
              <a:rPr lang="en-US" sz="5400" dirty="0" smtClean="0">
                <a:latin typeface="Arial Black" pitchFamily="34" charset="0"/>
                <a:cs typeface="Aharoni" pitchFamily="2" charset="-79"/>
              </a:rPr>
              <a:t/>
            </a:r>
            <a:br>
              <a:rPr lang="en-US" sz="5400" dirty="0" smtClean="0">
                <a:latin typeface="Arial Black" pitchFamily="34" charset="0"/>
                <a:cs typeface="Aharoni" pitchFamily="2" charset="-79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57600"/>
            <a:ext cx="7772400" cy="2576512"/>
          </a:xfrm>
          <a:scene3d>
            <a:camera prst="perspectiveAbove"/>
            <a:lightRig rig="threePt" dir="t"/>
          </a:scene3d>
        </p:spPr>
        <p:txBody>
          <a:bodyPr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ctr"/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Bold" pitchFamily="34" charset="0"/>
                <a:cs typeface="Times New Roman" pitchFamily="18" charset="0"/>
              </a:rPr>
              <a:t>MUHAMMAD SHAFIQ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(BS-SOFTWARE  ENGINEERING)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Web-Designing By Muhammad Shafiq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 smtClean="0"/>
              <a:t>Navbar</a:t>
            </a:r>
            <a:r>
              <a:rPr lang="en-US" sz="3200" b="1" dirty="0" smtClean="0"/>
              <a:t> with Bootstrap</a:t>
            </a:r>
            <a:br>
              <a:rPr lang="en-US" sz="3200" b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use the Bootstrap </a:t>
            </a:r>
            <a:r>
              <a:rPr lang="en-US" sz="2400" dirty="0" err="1" smtClean="0"/>
              <a:t>navbar</a:t>
            </a:r>
            <a:r>
              <a:rPr lang="en-US" sz="2400" dirty="0" smtClean="0"/>
              <a:t> component to create responsive navigation header for your website or application.</a:t>
            </a:r>
          </a:p>
          <a:p>
            <a:r>
              <a:rPr lang="en-US" sz="2400" dirty="0" smtClean="0"/>
              <a:t> These responsive </a:t>
            </a:r>
            <a:r>
              <a:rPr lang="en-US" sz="2400" dirty="0" err="1" smtClean="0"/>
              <a:t>navbar</a:t>
            </a:r>
            <a:r>
              <a:rPr lang="en-US" sz="2400" dirty="0" smtClean="0"/>
              <a:t> initially collapsed on devices having small viewports like cell-phones but expand when user click the toggle button. However, it will be horizontal as normal on the medium and large devices like laptop or desktop.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 standard navigation bar is created with :</a:t>
            </a:r>
          </a:p>
          <a:p>
            <a:pPr lvl="2"/>
            <a:r>
              <a:rPr lang="en-US" sz="2000" dirty="0" smtClean="0"/>
              <a:t>&lt;</a:t>
            </a:r>
            <a:r>
              <a:rPr lang="en-US" sz="2000" dirty="0" err="1" smtClean="0"/>
              <a:t>nav</a:t>
            </a:r>
            <a:r>
              <a:rPr lang="en-US" sz="2000" dirty="0" smtClean="0"/>
              <a:t> class="</a:t>
            </a:r>
            <a:r>
              <a:rPr lang="en-US" sz="2000" dirty="0" err="1" smtClean="0"/>
              <a:t>navbar</a:t>
            </a:r>
            <a:r>
              <a:rPr lang="en-US" sz="2000" dirty="0" smtClean="0"/>
              <a:t> </a:t>
            </a:r>
            <a:r>
              <a:rPr lang="en-US" sz="2000" dirty="0" err="1" smtClean="0"/>
              <a:t>navbar</a:t>
            </a:r>
            <a:r>
              <a:rPr lang="en-US" sz="2000" dirty="0" smtClean="0"/>
              <a:t>-expand-</a:t>
            </a:r>
            <a:r>
              <a:rPr lang="en-US" sz="2000" dirty="0" err="1" smtClean="0"/>
              <a:t>sm</a:t>
            </a:r>
            <a:r>
              <a:rPr lang="en-US" sz="2000" dirty="0" smtClean="0"/>
              <a:t> </a:t>
            </a:r>
            <a:r>
              <a:rPr lang="en-US" sz="2000" dirty="0" err="1" smtClean="0"/>
              <a:t>bg</a:t>
            </a:r>
            <a:r>
              <a:rPr lang="en-US" sz="2000" dirty="0" smtClean="0"/>
              <a:t>-light"&gt;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 </a:t>
            </a:r>
            <a:r>
              <a:rPr lang="en-US" i="1" dirty="0" smtClean="0">
                <a:solidFill>
                  <a:srgbClr val="C00000"/>
                </a:solidFill>
              </a:rPr>
              <a:t>class="</a:t>
            </a:r>
            <a:r>
              <a:rPr lang="en-US" i="1" dirty="0" err="1" smtClean="0">
                <a:solidFill>
                  <a:srgbClr val="C00000"/>
                </a:solidFill>
              </a:rPr>
              <a:t>navbar-nav</a:t>
            </a:r>
            <a:r>
              <a:rPr lang="en-US" i="1" dirty="0" smtClean="0">
                <a:solidFill>
                  <a:srgbClr val="C00000"/>
                </a:solidFill>
              </a:rPr>
              <a:t>“  </a:t>
            </a:r>
            <a:r>
              <a:rPr lang="en-US" i="1" dirty="0" smtClean="0"/>
              <a:t>to the &lt;</a:t>
            </a:r>
            <a:r>
              <a:rPr lang="en-US" i="1" dirty="0" err="1" smtClean="0"/>
              <a:t>ul</a:t>
            </a:r>
            <a:r>
              <a:rPr lang="en-US" i="1" dirty="0" smtClean="0"/>
              <a:t>&gt;</a:t>
            </a:r>
          </a:p>
          <a:p>
            <a:r>
              <a:rPr lang="en-US" dirty="0" smtClean="0"/>
              <a:t>Add </a:t>
            </a:r>
            <a:r>
              <a:rPr lang="en-US" i="1" dirty="0" smtClean="0">
                <a:solidFill>
                  <a:srgbClr val="C00000"/>
                </a:solidFill>
              </a:rPr>
              <a:t>.</a:t>
            </a:r>
            <a:r>
              <a:rPr lang="en-US" i="1" dirty="0" err="1" smtClean="0">
                <a:solidFill>
                  <a:srgbClr val="C00000"/>
                </a:solidFill>
              </a:rPr>
              <a:t>nav</a:t>
            </a:r>
            <a:r>
              <a:rPr lang="en-US" i="1" dirty="0" smtClean="0">
                <a:solidFill>
                  <a:srgbClr val="C00000"/>
                </a:solidFill>
              </a:rPr>
              <a:t>-item</a:t>
            </a:r>
            <a:r>
              <a:rPr lang="en-US" dirty="0" smtClean="0"/>
              <a:t> class  to the &lt;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i="1" dirty="0" smtClean="0"/>
              <a:t>Add </a:t>
            </a:r>
            <a:r>
              <a:rPr lang="en-US" i="1" dirty="0" smtClean="0">
                <a:solidFill>
                  <a:srgbClr val="C00000"/>
                </a:solidFill>
              </a:rPr>
              <a:t>.</a:t>
            </a:r>
            <a:r>
              <a:rPr lang="en-US" i="1" dirty="0" err="1" smtClean="0">
                <a:solidFill>
                  <a:srgbClr val="C00000"/>
                </a:solidFill>
              </a:rPr>
              <a:t>nav</a:t>
            </a:r>
            <a:r>
              <a:rPr lang="en-US" i="1" dirty="0" smtClean="0">
                <a:solidFill>
                  <a:srgbClr val="C00000"/>
                </a:solidFill>
              </a:rPr>
              <a:t>-link </a:t>
            </a:r>
            <a:r>
              <a:rPr lang="en-US" dirty="0" smtClean="0"/>
              <a:t>class to the &lt;a&gt;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Vertical </a:t>
            </a:r>
            <a:r>
              <a:rPr lang="en-US" b="1" dirty="0" err="1" smtClean="0"/>
              <a:t>Navbar</a:t>
            </a:r>
            <a:endParaRPr lang="en-US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1800" dirty="0" smtClean="0"/>
              <a:t>Remove the .</a:t>
            </a:r>
            <a:r>
              <a:rPr lang="en-US" sz="1800" dirty="0" err="1" smtClean="0"/>
              <a:t>navbar</a:t>
            </a:r>
            <a:r>
              <a:rPr lang="en-US" sz="1800" dirty="0" smtClean="0"/>
              <a:t>-expand-</a:t>
            </a:r>
            <a:r>
              <a:rPr lang="en-US" sz="1800" dirty="0" err="1" smtClean="0"/>
              <a:t>xl|lg|md|sm</a:t>
            </a:r>
            <a:r>
              <a:rPr lang="en-US" sz="1800" dirty="0" smtClean="0"/>
              <a:t> class to create a vertical navigation bar</a:t>
            </a:r>
          </a:p>
          <a:p>
            <a:pPr lvl="1">
              <a:buFont typeface="Wingdings" pitchFamily="2" charset="2"/>
              <a:buChar char="v"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2000" i="1" dirty="0" smtClean="0">
                <a:solidFill>
                  <a:schemeClr val="accent1"/>
                </a:solidFill>
              </a:rPr>
              <a:t>Use </a:t>
            </a:r>
            <a:r>
              <a:rPr lang="en-US" sz="2000" i="1" dirty="0" err="1" smtClean="0">
                <a:solidFill>
                  <a:schemeClr val="accent1"/>
                </a:solidFill>
              </a:rPr>
              <a:t>bg</a:t>
            </a:r>
            <a:r>
              <a:rPr lang="en-US" sz="2000" i="1" dirty="0" smtClean="0">
                <a:solidFill>
                  <a:schemeClr val="accent1"/>
                </a:solidFill>
              </a:rPr>
              <a:t>-success-* classes to change the background.</a:t>
            </a:r>
            <a:endParaRPr lang="en-US" sz="2000" i="1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Brand / Logo: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i="1" dirty="0" smtClean="0"/>
              <a:t> &lt;a class="</a:t>
            </a:r>
            <a:r>
              <a:rPr lang="en-US" sz="1800" i="1" dirty="0" err="1" smtClean="0"/>
              <a:t>navbar</a:t>
            </a:r>
            <a:r>
              <a:rPr lang="en-US" sz="1800" i="1" dirty="0" smtClean="0"/>
              <a:t>-brand" </a:t>
            </a:r>
            <a:r>
              <a:rPr lang="en-US" sz="1800" i="1" dirty="0" err="1" smtClean="0"/>
              <a:t>href</a:t>
            </a:r>
            <a:r>
              <a:rPr lang="en-US" sz="1800" i="1" dirty="0" smtClean="0"/>
              <a:t>="#"&gt;Logo/Business name&lt;/a&gt;</a:t>
            </a:r>
            <a:endParaRPr lang="en-US" sz="1800" b="1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Collapsing The Navigation Bar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navigation bar takes up too much space on a small screen.</a:t>
            </a:r>
          </a:p>
          <a:p>
            <a:r>
              <a:rPr lang="en-US" sz="1800" dirty="0" smtClean="0"/>
              <a:t>We should hide the navigation bar; and only show it when it is needed.</a:t>
            </a:r>
          </a:p>
          <a:p>
            <a:r>
              <a:rPr lang="en-US" sz="1800" dirty="0" smtClean="0"/>
              <a:t>Add the following code after &lt;</a:t>
            </a:r>
            <a:r>
              <a:rPr lang="en-US" sz="1800" dirty="0" err="1" smtClean="0"/>
              <a:t>nav</a:t>
            </a:r>
            <a:r>
              <a:rPr lang="en-US" sz="1800" dirty="0" smtClean="0"/>
              <a:t>&gt; tag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&lt;a class="</a:t>
            </a:r>
            <a:r>
              <a:rPr lang="en-US" sz="1800" dirty="0" err="1" smtClean="0">
                <a:solidFill>
                  <a:srgbClr val="002060"/>
                </a:solidFill>
              </a:rPr>
              <a:t>navbar</a:t>
            </a:r>
            <a:r>
              <a:rPr lang="en-US" sz="1800" dirty="0" smtClean="0">
                <a:solidFill>
                  <a:srgbClr val="002060"/>
                </a:solidFill>
              </a:rPr>
              <a:t>-brand" </a:t>
            </a:r>
            <a:r>
              <a:rPr lang="en-US" sz="1800" dirty="0" err="1" smtClean="0">
                <a:solidFill>
                  <a:srgbClr val="002060"/>
                </a:solidFill>
              </a:rPr>
              <a:t>href</a:t>
            </a:r>
            <a:r>
              <a:rPr lang="en-US" sz="1800" dirty="0" smtClean="0">
                <a:solidFill>
                  <a:srgbClr val="002060"/>
                </a:solidFill>
              </a:rPr>
              <a:t>="#"&gt;</a:t>
            </a:r>
            <a:r>
              <a:rPr lang="en-US" sz="1800" dirty="0" err="1" smtClean="0">
                <a:solidFill>
                  <a:srgbClr val="002060"/>
                </a:solidFill>
              </a:rPr>
              <a:t>WebSiteName</a:t>
            </a:r>
            <a:r>
              <a:rPr lang="en-US" sz="1800" dirty="0" smtClean="0">
                <a:solidFill>
                  <a:srgbClr val="002060"/>
                </a:solidFill>
              </a:rPr>
              <a:t>&lt;/a&gt;</a:t>
            </a: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&lt;button </a:t>
            </a:r>
            <a:r>
              <a:rPr lang="en-US" sz="1800" dirty="0" smtClean="0">
                <a:solidFill>
                  <a:srgbClr val="002060"/>
                </a:solidFill>
              </a:rPr>
              <a:t>type="button" class="</a:t>
            </a:r>
            <a:r>
              <a:rPr lang="en-US" sz="1800" dirty="0" err="1" smtClean="0">
                <a:solidFill>
                  <a:srgbClr val="002060"/>
                </a:solidFill>
              </a:rPr>
              <a:t>navbar-toggler</a:t>
            </a:r>
            <a:r>
              <a:rPr lang="en-US" sz="1800" dirty="0" smtClean="0">
                <a:solidFill>
                  <a:srgbClr val="002060"/>
                </a:solidFill>
              </a:rPr>
              <a:t>" data-toggle="collapse" data-target="#</a:t>
            </a:r>
            <a:r>
              <a:rPr lang="en-US" sz="1800" dirty="0" err="1" smtClean="0">
                <a:solidFill>
                  <a:srgbClr val="002060"/>
                </a:solidFill>
              </a:rPr>
              <a:t>myNavbar</a:t>
            </a:r>
            <a:r>
              <a:rPr lang="en-US" sz="1800" dirty="0" smtClean="0">
                <a:solidFill>
                  <a:srgbClr val="002060"/>
                </a:solidFill>
              </a:rPr>
              <a:t>"&gt;</a:t>
            </a:r>
          </a:p>
          <a:p>
            <a:pPr>
              <a:buNone/>
            </a:pPr>
            <a:r>
              <a:rPr lang="en-US" sz="1800" dirty="0" smtClean="0"/>
              <a:t>       &lt;span class="</a:t>
            </a:r>
            <a:r>
              <a:rPr lang="en-US" sz="1800" dirty="0" err="1" smtClean="0"/>
              <a:t>navbar</a:t>
            </a:r>
            <a:r>
              <a:rPr lang="en-US" sz="1800" dirty="0" smtClean="0"/>
              <a:t>-</a:t>
            </a:r>
            <a:r>
              <a:rPr lang="en-US" sz="1800" dirty="0" err="1" smtClean="0"/>
              <a:t>toggler</a:t>
            </a:r>
            <a:r>
              <a:rPr lang="en-US" sz="1800" dirty="0" smtClean="0"/>
              <a:t>-icon"&gt;&lt;/span&gt;</a:t>
            </a:r>
            <a:endParaRPr lang="en-US" sz="1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&lt;/button&gt;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Take a division like. &lt;div class="collapse </a:t>
            </a:r>
            <a:r>
              <a:rPr lang="en-US" sz="1800" dirty="0" err="1" smtClean="0">
                <a:solidFill>
                  <a:srgbClr val="002060"/>
                </a:solidFill>
              </a:rPr>
              <a:t>navbar</a:t>
            </a:r>
            <a:r>
              <a:rPr lang="en-US" sz="1800" dirty="0" smtClean="0">
                <a:solidFill>
                  <a:srgbClr val="002060"/>
                </a:solidFill>
              </a:rPr>
              <a:t>-collapse" id="</a:t>
            </a:r>
            <a:r>
              <a:rPr lang="en-US" sz="1800" dirty="0" err="1" smtClean="0">
                <a:solidFill>
                  <a:srgbClr val="002060"/>
                </a:solidFill>
              </a:rPr>
              <a:t>myNavbar</a:t>
            </a:r>
            <a:r>
              <a:rPr lang="en-US" sz="1800" dirty="0" smtClean="0">
                <a:solidFill>
                  <a:srgbClr val="002060"/>
                </a:solidFill>
              </a:rPr>
              <a:t>"&gt;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334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2"/>
                </a:solidFill>
              </a:rPr>
              <a:t>Navigation Bar With Dropdown</a:t>
            </a:r>
          </a:p>
          <a:p>
            <a:pPr>
              <a:buNone/>
            </a:pPr>
            <a:r>
              <a:rPr lang="en-US" dirty="0" smtClean="0"/>
              <a:t>  Navigation bars can also hold dropdown menus.</a:t>
            </a:r>
          </a:p>
          <a:p>
            <a:pPr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&lt;</a:t>
            </a:r>
            <a:r>
              <a:rPr lang="en-US" sz="1600" dirty="0" err="1" smtClean="0">
                <a:solidFill>
                  <a:srgbClr val="002060"/>
                </a:solidFill>
              </a:rPr>
              <a:t>li</a:t>
            </a:r>
            <a:r>
              <a:rPr lang="en-US" sz="1600" dirty="0" smtClean="0">
                <a:solidFill>
                  <a:srgbClr val="002060"/>
                </a:solidFill>
              </a:rPr>
              <a:t> class="</a:t>
            </a:r>
            <a:r>
              <a:rPr lang="en-US" sz="1600" dirty="0" err="1" smtClean="0"/>
              <a:t>nav</a:t>
            </a:r>
            <a:r>
              <a:rPr lang="en-US" sz="1600" dirty="0" smtClean="0"/>
              <a:t>-item </a:t>
            </a:r>
            <a:r>
              <a:rPr lang="en-US" sz="1600" dirty="0" smtClean="0">
                <a:solidFill>
                  <a:srgbClr val="C00000"/>
                </a:solidFill>
              </a:rPr>
              <a:t>dropdown</a:t>
            </a:r>
            <a:r>
              <a:rPr lang="en-US" sz="1600" dirty="0" smtClean="0">
                <a:solidFill>
                  <a:srgbClr val="002060"/>
                </a:solidFill>
              </a:rPr>
              <a:t>"&gt;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              &lt;a class="</a:t>
            </a:r>
            <a:r>
              <a:rPr lang="en-US" sz="1600" dirty="0" err="1" smtClean="0">
                <a:solidFill>
                  <a:srgbClr val="002060"/>
                </a:solidFill>
              </a:rPr>
              <a:t>nav</a:t>
            </a:r>
            <a:r>
              <a:rPr lang="en-US" sz="1600" dirty="0" smtClean="0">
                <a:solidFill>
                  <a:srgbClr val="002060"/>
                </a:solidFill>
              </a:rPr>
              <a:t>-link </a:t>
            </a:r>
            <a:r>
              <a:rPr lang="en-US" sz="1600" dirty="0" smtClean="0">
                <a:solidFill>
                  <a:srgbClr val="C00000"/>
                </a:solidFill>
              </a:rPr>
              <a:t>dropdown-toggle</a:t>
            </a:r>
            <a:r>
              <a:rPr lang="en-US" sz="1600" dirty="0" smtClean="0">
                <a:solidFill>
                  <a:srgbClr val="002060"/>
                </a:solidFill>
              </a:rPr>
              <a:t>" data-toggle="dropdown" </a:t>
            </a:r>
            <a:r>
              <a:rPr lang="en-US" sz="1600" dirty="0" err="1" smtClean="0">
                <a:solidFill>
                  <a:srgbClr val="002060"/>
                </a:solidFill>
              </a:rPr>
              <a:t>href</a:t>
            </a:r>
            <a:r>
              <a:rPr lang="en-US" sz="1600" dirty="0" smtClean="0">
                <a:solidFill>
                  <a:srgbClr val="002060"/>
                </a:solidFill>
              </a:rPr>
              <a:t>=""&gt;contact&lt;/a&gt;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     	               </a:t>
            </a:r>
            <a:r>
              <a:rPr lang="en-US" sz="1600" dirty="0" smtClean="0"/>
              <a:t>&lt;div class="dropdown-menu"&gt;</a:t>
            </a:r>
            <a:br>
              <a:rPr lang="en-US" sz="1600" dirty="0" smtClean="0"/>
            </a:br>
            <a:r>
              <a:rPr lang="en-US" sz="1600" dirty="0" smtClean="0"/>
              <a:t>                    &lt;a class="dropdown-item" </a:t>
            </a:r>
            <a:r>
              <a:rPr lang="en-US" sz="1600" dirty="0" err="1" smtClean="0"/>
              <a:t>href</a:t>
            </a:r>
            <a:r>
              <a:rPr lang="en-US" sz="1600" dirty="0" smtClean="0"/>
              <a:t>="#"&gt;Link 1&lt;/a&gt;</a:t>
            </a:r>
            <a:br>
              <a:rPr lang="en-US" sz="1600" dirty="0" smtClean="0"/>
            </a:br>
            <a:r>
              <a:rPr lang="en-US" sz="1600" dirty="0" smtClean="0"/>
              <a:t>                    &lt;a class="dropdown-item" </a:t>
            </a:r>
            <a:r>
              <a:rPr lang="en-US" sz="1600" dirty="0" err="1" smtClean="0"/>
              <a:t>href</a:t>
            </a:r>
            <a:r>
              <a:rPr lang="en-US" sz="1600" dirty="0" smtClean="0"/>
              <a:t>="#"&gt;Link 2&lt;/a&gt;</a:t>
            </a:r>
            <a:br>
              <a:rPr lang="en-US" sz="1600" dirty="0" smtClean="0"/>
            </a:br>
            <a:r>
              <a:rPr lang="en-US" sz="1600" dirty="0" smtClean="0"/>
              <a:t>                    &lt;a class="dropdown-item" </a:t>
            </a:r>
            <a:r>
              <a:rPr lang="en-US" sz="1600" dirty="0" err="1" smtClean="0"/>
              <a:t>href</a:t>
            </a:r>
            <a:r>
              <a:rPr lang="en-US" sz="1600" dirty="0" smtClean="0"/>
              <a:t>="#"&gt;Link 3&lt;/a&gt;</a:t>
            </a:r>
            <a:br>
              <a:rPr lang="en-US" sz="1600" dirty="0" smtClean="0"/>
            </a:br>
            <a:r>
              <a:rPr lang="en-US" sz="1600" dirty="0" smtClean="0"/>
              <a:t>                &lt;/div&gt;</a:t>
            </a:r>
            <a:r>
              <a:rPr lang="en-US" sz="1600" dirty="0" smtClean="0">
                <a:solidFill>
                  <a:srgbClr val="002060"/>
                </a:solidFill>
              </a:rPr>
              <a:t>     	 	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      &lt;/</a:t>
            </a:r>
            <a:r>
              <a:rPr lang="en-US" sz="1600" dirty="0" err="1" smtClean="0">
                <a:solidFill>
                  <a:srgbClr val="002060"/>
                </a:solidFill>
              </a:rPr>
              <a:t>li</a:t>
            </a:r>
            <a:endParaRPr lang="en-US" sz="16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sz="2000" b="1" dirty="0" smtClean="0">
                <a:solidFill>
                  <a:srgbClr val="002060"/>
                </a:solidFill>
              </a:rPr>
              <a:t> Text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b="1" dirty="0" smtClean="0">
                <a:solidFill>
                  <a:srgbClr val="002060"/>
                </a:solidFill>
              </a:rPr>
              <a:t>Put this code after &lt;/</a:t>
            </a:r>
            <a:r>
              <a:rPr lang="en-US" sz="1800" b="1" dirty="0" err="1" smtClean="0">
                <a:solidFill>
                  <a:srgbClr val="002060"/>
                </a:solidFill>
              </a:rPr>
              <a:t>ul</a:t>
            </a:r>
            <a:r>
              <a:rPr lang="en-US" sz="1800" b="1" dirty="0" smtClean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&lt;span class="</a:t>
            </a:r>
            <a:r>
              <a:rPr lang="en-US" sz="1600" dirty="0" err="1" smtClean="0">
                <a:solidFill>
                  <a:srgbClr val="002060"/>
                </a:solidFill>
              </a:rPr>
              <a:t>navbar</a:t>
            </a:r>
            <a:r>
              <a:rPr lang="en-US" sz="1600" dirty="0" smtClean="0">
                <a:solidFill>
                  <a:srgbClr val="002060"/>
                </a:solidFill>
              </a:rPr>
              <a:t>-text"&gt;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    </a:t>
            </a:r>
            <a:r>
              <a:rPr lang="en-US" sz="1600" dirty="0" err="1" smtClean="0">
                <a:solidFill>
                  <a:srgbClr val="002060"/>
                </a:solidFill>
              </a:rPr>
              <a:t>Navbar</a:t>
            </a:r>
            <a:r>
              <a:rPr lang="en-US" sz="1600" dirty="0" smtClean="0">
                <a:solidFill>
                  <a:srgbClr val="002060"/>
                </a:solidFill>
              </a:rPr>
              <a:t> text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  &lt;/span&gt;</a:t>
            </a:r>
          </a:p>
          <a:p>
            <a:pPr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7437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Custom </a:t>
            </a:r>
            <a:r>
              <a:rPr lang="en-US" sz="3200" b="1" dirty="0" err="1" smtClean="0"/>
              <a:t>css</a:t>
            </a:r>
            <a:r>
              <a:rPr lang="en-US" sz="3200" b="1" dirty="0" smtClean="0"/>
              <a:t> to </a:t>
            </a:r>
            <a:r>
              <a:rPr lang="en-US" sz="3200" b="1" dirty="0" err="1" smtClean="0"/>
              <a:t>Navbar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Of course, it’s possible to use </a:t>
            </a:r>
            <a:r>
              <a:rPr lang="en-US" i="1" dirty="0" smtClean="0"/>
              <a:t>any</a:t>
            </a:r>
            <a:r>
              <a:rPr lang="en-US" dirty="0" smtClean="0"/>
              <a:t> </a:t>
            </a:r>
            <a:r>
              <a:rPr lang="en-US" b="1" dirty="0" err="1" smtClean="0"/>
              <a:t>Navbar</a:t>
            </a:r>
            <a:r>
              <a:rPr lang="en-US" b="1" dirty="0" smtClean="0"/>
              <a:t> color</a:t>
            </a:r>
            <a:r>
              <a:rPr lang="en-US" dirty="0" smtClean="0"/>
              <a:t> with a little </a:t>
            </a:r>
            <a:r>
              <a:rPr lang="en-US" dirty="0" smtClean="0"/>
              <a:t>CSS.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Then just reference the .</a:t>
            </a:r>
            <a:r>
              <a:rPr lang="en-US" dirty="0" err="1" smtClean="0"/>
              <a:t>navbar</a:t>
            </a:r>
            <a:r>
              <a:rPr lang="en-US" dirty="0" smtClean="0"/>
              <a:t>-custom CSS in the </a:t>
            </a:r>
            <a:r>
              <a:rPr lang="en-US" dirty="0" err="1" smtClean="0"/>
              <a:t>Navbar</a:t>
            </a:r>
            <a:r>
              <a:rPr lang="en-US" dirty="0" smtClean="0"/>
              <a:t> </a:t>
            </a:r>
            <a:r>
              <a:rPr lang="en-US" dirty="0" smtClean="0"/>
              <a:t>element.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To change background color: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To change </a:t>
            </a:r>
            <a:r>
              <a:rPr lang="en-US" dirty="0" err="1" smtClean="0"/>
              <a:t>navbar</a:t>
            </a:r>
            <a:r>
              <a:rPr lang="en-US" dirty="0" smtClean="0"/>
              <a:t> brand color: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To change links colors: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2895600"/>
            <a:ext cx="34290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navbar</a:t>
            </a:r>
            <a:r>
              <a:rPr lang="en-US" dirty="0" smtClean="0"/>
              <a:t>-custom</a:t>
            </a:r>
          </a:p>
          <a:p>
            <a:r>
              <a:rPr lang="en-US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background-color</a:t>
            </a:r>
            <a:r>
              <a:rPr lang="en-US" dirty="0" smtClean="0"/>
              <a:t>: #ff5500;</a:t>
            </a:r>
            <a:br>
              <a:rPr lang="en-US" dirty="0" smtClean="0"/>
            </a:br>
            <a:r>
              <a:rPr lang="en-US" dirty="0" smtClean="0"/>
              <a:t> }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34000" y="4191000"/>
            <a:ext cx="34290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navbar</a:t>
            </a:r>
            <a:r>
              <a:rPr lang="en-US" dirty="0" smtClean="0"/>
              <a:t>-custom .</a:t>
            </a:r>
            <a:r>
              <a:rPr lang="en-US" dirty="0" err="1" smtClean="0"/>
              <a:t>navbar</a:t>
            </a:r>
            <a:r>
              <a:rPr lang="en-US" dirty="0" smtClean="0"/>
              <a:t>-brand,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navbar</a:t>
            </a:r>
            <a:r>
              <a:rPr lang="en-US" dirty="0" smtClean="0"/>
              <a:t>-custom .</a:t>
            </a:r>
            <a:r>
              <a:rPr lang="en-US" dirty="0" err="1" smtClean="0"/>
              <a:t>navbar</a:t>
            </a:r>
            <a:r>
              <a:rPr lang="en-US" dirty="0" smtClean="0"/>
              <a:t>-text</a:t>
            </a:r>
          </a:p>
          <a:p>
            <a:r>
              <a:rPr lang="en-US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color</a:t>
            </a:r>
            <a:r>
              <a:rPr lang="en-US" dirty="0" smtClean="0"/>
              <a:t>: </a:t>
            </a:r>
            <a:r>
              <a:rPr lang="en-US" dirty="0" err="1" smtClean="0"/>
              <a:t>rgba</a:t>
            </a:r>
            <a:r>
              <a:rPr lang="en-US" dirty="0" smtClean="0"/>
              <a:t>(255,255,255,.8);</a:t>
            </a:r>
            <a:br>
              <a:rPr lang="en-US" dirty="0" smtClean="0"/>
            </a:br>
            <a:r>
              <a:rPr lang="en-US" dirty="0" smtClean="0"/>
              <a:t>  }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09600" y="5181600"/>
            <a:ext cx="39624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navbar</a:t>
            </a:r>
            <a:r>
              <a:rPr lang="en-US" dirty="0" smtClean="0"/>
              <a:t>-custom .</a:t>
            </a:r>
            <a:r>
              <a:rPr lang="en-US" dirty="0" err="1" smtClean="0"/>
              <a:t>navbar-nav</a:t>
            </a:r>
            <a:r>
              <a:rPr lang="en-US" dirty="0" smtClean="0"/>
              <a:t> .</a:t>
            </a:r>
            <a:r>
              <a:rPr lang="en-US" dirty="0" err="1" smtClean="0"/>
              <a:t>nav</a:t>
            </a:r>
            <a:r>
              <a:rPr lang="en-US" dirty="0" smtClean="0"/>
              <a:t>-link {</a:t>
            </a:r>
          </a:p>
          <a:p>
            <a:r>
              <a:rPr lang="en-US" dirty="0" smtClean="0"/>
              <a:t>    color: black;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</a:t>
            </a:r>
            <a:r>
              <a:rPr lang="en-US" dirty="0" smtClean="0"/>
              <a:t>the color of active or hovered links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Web-Designing By Muhammad Shafiq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DA90-D3F3-4F6C-BDE3-D530E8B42CD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2743200"/>
            <a:ext cx="4572000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navbar</a:t>
            </a:r>
            <a:r>
              <a:rPr lang="en-US" dirty="0" smtClean="0"/>
              <a:t>-custom .</a:t>
            </a:r>
            <a:r>
              <a:rPr lang="en-US" dirty="0" err="1" smtClean="0"/>
              <a:t>nav-item.active</a:t>
            </a:r>
            <a:r>
              <a:rPr lang="en-US" dirty="0" smtClean="0"/>
              <a:t> .</a:t>
            </a:r>
            <a:r>
              <a:rPr lang="en-US" dirty="0" err="1" smtClean="0"/>
              <a:t>nav</a:t>
            </a:r>
            <a:r>
              <a:rPr lang="en-US" dirty="0" smtClean="0"/>
              <a:t>-link,</a:t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 err="1" smtClean="0"/>
              <a:t>navbar</a:t>
            </a:r>
            <a:r>
              <a:rPr lang="en-US" dirty="0" smtClean="0"/>
              <a:t>-custom .</a:t>
            </a:r>
            <a:r>
              <a:rPr lang="en-US" dirty="0" err="1" smtClean="0"/>
              <a:t>nav-item:hover</a:t>
            </a:r>
            <a:r>
              <a:rPr lang="en-US" dirty="0" smtClean="0"/>
              <a:t> .</a:t>
            </a:r>
            <a:r>
              <a:rPr lang="en-US" dirty="0" err="1" smtClean="0"/>
              <a:t>nav</a:t>
            </a:r>
            <a:r>
              <a:rPr lang="en-US" dirty="0" smtClean="0"/>
              <a:t>-link</a:t>
            </a:r>
          </a:p>
          <a:p>
            <a:r>
              <a:rPr lang="en-US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 color</a:t>
            </a:r>
            <a:r>
              <a:rPr lang="en-US" dirty="0" smtClean="0"/>
              <a:t>: #</a:t>
            </a:r>
            <a:r>
              <a:rPr lang="en-US" dirty="0" err="1" smtClean="0"/>
              <a:t>ffffff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3360</TotalTime>
  <Words>420</Words>
  <Application>Microsoft Office PowerPoint</Application>
  <PresentationFormat>On-screen Show (4:3)</PresentationFormat>
  <Paragraphs>122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Web Designing BOOTSTRAP </vt:lpstr>
      <vt:lpstr>Navbar with Bootstrap </vt:lpstr>
      <vt:lpstr>Slide 4</vt:lpstr>
      <vt:lpstr>Slide 5</vt:lpstr>
      <vt:lpstr>Collapsing The Navigation Bar </vt:lpstr>
      <vt:lpstr>Slide 7</vt:lpstr>
      <vt:lpstr>Custom css to Navbar</vt:lpstr>
      <vt:lpstr>Slide 9</vt:lpstr>
      <vt:lpstr>Change the Navbar Height </vt:lpstr>
      <vt:lpstr>To create space between cols</vt:lpstr>
      <vt:lpstr>Slide 12</vt:lpstr>
      <vt:lpstr>Slide 13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Based Smart Silencer</dc:title>
  <dc:creator>Asafandiyar Khan</dc:creator>
  <cp:lastModifiedBy>hello.shafiqkhan@gmail.com</cp:lastModifiedBy>
  <cp:revision>474</cp:revision>
  <dcterms:created xsi:type="dcterms:W3CDTF">2016-07-19T17:28:20Z</dcterms:created>
  <dcterms:modified xsi:type="dcterms:W3CDTF">2017-12-25T11:45:40Z</dcterms:modified>
</cp:coreProperties>
</file>