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8"/>
  </p:notesMasterIdLst>
  <p:sldIdLst>
    <p:sldId id="270" r:id="rId2"/>
    <p:sldId id="271" r:id="rId3"/>
    <p:sldId id="272" r:id="rId4"/>
    <p:sldId id="274" r:id="rId5"/>
    <p:sldId id="282" r:id="rId6"/>
    <p:sldId id="276" r:id="rId7"/>
    <p:sldId id="285" r:id="rId8"/>
    <p:sldId id="277" r:id="rId9"/>
    <p:sldId id="286" r:id="rId10"/>
    <p:sldId id="283" r:id="rId11"/>
    <p:sldId id="287" r:id="rId12"/>
    <p:sldId id="280" r:id="rId13"/>
    <p:sldId id="278" r:id="rId14"/>
    <p:sldId id="288" r:id="rId15"/>
    <p:sldId id="281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58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85FDD-8AC2-46C6-8081-929C776CDE3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104874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4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BEB0-7C3C-4B89-8600-67F3CAAB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7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9BEB0-7C3C-4B89-8600-67F3CAAB76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7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9BEB0-7C3C-4B89-8600-67F3CAAB76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5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E4A6-7CE0-47BD-935C-A49CCC6D1BD3}" type="datetime3">
              <a:rPr lang="en-US" smtClean="0"/>
              <a:t>3 January 2023</a:t>
            </a:fld>
            <a:endParaRPr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0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2B5D5E-A0A5-43B9-B999-65C3E9E86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14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9402-5D22-4F87-8CA3-ADDD5C355713}" type="datetime3">
              <a:rPr lang="en-US" smtClean="0"/>
              <a:t>3 January 2023</a:t>
            </a:fld>
            <a:endParaRPr lang="en-US"/>
          </a:p>
        </p:txBody>
      </p:sp>
      <p:sp>
        <p:nvSpPr>
          <p:cNvPr id="10487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7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2B5D5E-A0A5-43B9-B999-65C3E9E86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6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442F-8C8F-4469-A89F-1D3C2C74DD24}" type="datetime3">
              <a:rPr lang="en-US" smtClean="0"/>
              <a:t>3 January 2023</a:t>
            </a:fld>
            <a:endParaRPr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2B5D5E-A0A5-43B9-B999-65C3E9E86D81}" type="slidenum">
              <a:rPr lang="en-US" smtClean="0"/>
              <a:t>‹#›</a:t>
            </a:fld>
            <a:endParaRPr lang="en-US"/>
          </a:p>
        </p:txBody>
      </p:sp>
      <p:sp>
        <p:nvSpPr>
          <p:cNvPr id="1048673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4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08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487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C58D-43B2-4DAD-9A1E-8B9261F98EA6}" type="datetime3">
              <a:rPr lang="en-US" smtClean="0"/>
              <a:t>3 January 2023</a:t>
            </a:fld>
            <a:endParaRPr lang="en-US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2B5D5E-A0A5-43B9-B999-65C3E9E86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5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BF7E-16A4-48E2-A6C7-AE2E3024A19F}" type="datetime3">
              <a:rPr lang="en-US" smtClean="0"/>
              <a:t>3 January 2023</a:t>
            </a:fld>
            <a:endParaRPr 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2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6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2B5D5E-A0A5-43B9-B999-65C3E9E86D81}" type="slidenum">
              <a:rPr lang="en-US" smtClean="0"/>
              <a:t>‹#›</a:t>
            </a:fld>
            <a:endParaRPr lang="en-US"/>
          </a:p>
        </p:txBody>
      </p:sp>
      <p:sp>
        <p:nvSpPr>
          <p:cNvPr id="1048664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5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2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8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487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C4DF-4645-4030-BA4D-33B67AB1EE31}" type="datetime3">
              <a:rPr lang="en-US" smtClean="0"/>
              <a:t>3 January 2023</a:t>
            </a:fld>
            <a:endParaRPr lang="en-US"/>
          </a:p>
        </p:txBody>
      </p:sp>
      <p:sp>
        <p:nvSpPr>
          <p:cNvPr id="10487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2B5D5E-A0A5-43B9-B999-65C3E9E86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822D-249D-4DEC-8E04-BA0E2B983A61}" type="datetime3">
              <a:rPr lang="en-US" smtClean="0"/>
              <a:t>3 January 2023</a:t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5E-A0A5-43B9-B999-65C3E9E86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4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2E0B-0674-46CB-A7DE-8BE16F9E6207}" type="datetime3">
              <a:rPr lang="en-US" smtClean="0"/>
              <a:t>3 January 2023</a:t>
            </a:fld>
            <a:endParaRPr lang="en-US"/>
          </a:p>
        </p:txBody>
      </p:sp>
      <p:sp>
        <p:nvSpPr>
          <p:cNvPr id="10487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4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5E-A0A5-43B9-B999-65C3E9E86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3C3E-46F4-445D-B81F-1BD6B998E427}" type="datetime3">
              <a:rPr lang="en-US" smtClean="0"/>
              <a:t>3 January 2023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5E-A0A5-43B9-B999-65C3E9E86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0E3C-8983-4766-A6B1-0B27ABAC2114}" type="datetime3">
              <a:rPr lang="en-US" smtClean="0"/>
              <a:t>3 January 2023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2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2B5D5E-A0A5-43B9-B999-65C3E9E86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20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21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B7E4-2C39-4EEA-A0A0-1B88223AEA9A}" type="datetime3">
              <a:rPr lang="en-US" smtClean="0"/>
              <a:t>3 January 2023</a:t>
            </a:fld>
            <a:endParaRPr lang="en-US"/>
          </a:p>
        </p:txBody>
      </p:sp>
      <p:sp>
        <p:nvSpPr>
          <p:cNvPr id="10487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4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2B5D5E-A0A5-43B9-B999-65C3E9E86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6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9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8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9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914D-36CF-4C51-AE78-D613C718BA21}" type="datetime3">
              <a:rPr lang="en-US" smtClean="0"/>
              <a:t>3 January 2023</a:t>
            </a:fld>
            <a:endParaRPr lang="en-US"/>
          </a:p>
        </p:txBody>
      </p:sp>
      <p:sp>
        <p:nvSpPr>
          <p:cNvPr id="104870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2B5D5E-A0A5-43B9-B999-65C3E9E86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5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94CD-E022-4BCA-BD23-86EA7F9845FA}" type="datetime3">
              <a:rPr lang="en-US" smtClean="0"/>
              <a:t>3 January 2023</a:t>
            </a:fld>
            <a:endParaRPr lang="en-US"/>
          </a:p>
        </p:txBody>
      </p:sp>
      <p:sp>
        <p:nvSpPr>
          <p:cNvPr id="10486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5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5E-A0A5-43B9-B999-65C3E9E86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2505-EA73-4BAB-BAFA-CC4E7903EFB4}" type="datetime3">
              <a:rPr lang="en-US" smtClean="0"/>
              <a:t>3 January 2023</a:t>
            </a:fld>
            <a:endParaRPr lang="en-US"/>
          </a:p>
        </p:txBody>
      </p:sp>
      <p:sp>
        <p:nvSpPr>
          <p:cNvPr id="104870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5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5E-A0A5-43B9-B999-65C3E9E86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34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35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C179-4CE8-4FFD-A9A1-3B77C14884DC}" type="datetime3">
              <a:rPr lang="en-US" smtClean="0"/>
              <a:t>3 January 2023</a:t>
            </a:fld>
            <a:endParaRPr lang="en-US"/>
          </a:p>
        </p:txBody>
      </p:sp>
      <p:sp>
        <p:nvSpPr>
          <p:cNvPr id="10487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5E-A0A5-43B9-B999-65C3E9E86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7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677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B2F-0B3F-4851-9870-04D6D175EE82}" type="datetime3">
              <a:rPr lang="en-US" smtClean="0"/>
              <a:t>3 January 2023</a:t>
            </a:fld>
            <a:endParaRPr lang="en-US"/>
          </a:p>
        </p:txBody>
      </p:sp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0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2B5D5E-A0A5-43B9-B999-65C3E9E86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2D946-B2D3-4BB7-84EE-AC48CDF4C7D9}" type="datetime3">
              <a:rPr lang="en-US" smtClean="0"/>
              <a:t>3 January 2023</a:t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2B5D5E-A0A5-43B9-B999-65C3E9E86D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0">
              <a:schemeClr val="bg2">
                <a:shade val="98000"/>
                <a:satMod val="120000"/>
                <a:lumMod val="98000"/>
                <a:alpha val="49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: Rounded Corners 3"/>
          <p:cNvSpPr/>
          <p:nvPr/>
        </p:nvSpPr>
        <p:spPr>
          <a:xfrm>
            <a:off x="2760617" y="1588286"/>
            <a:ext cx="9353006" cy="903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 Guidance Recommendation System using Machine Learning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72270"/>
              </p:ext>
            </p:extLst>
          </p:nvPr>
        </p:nvGraphicFramePr>
        <p:xfrm>
          <a:off x="5352256" y="4676774"/>
          <a:ext cx="6113984" cy="17301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56992"/>
                <a:gridCol w="3056992"/>
              </a:tblGrid>
              <a:tr h="5767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67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Shahriair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Alam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20103204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67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Md.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Abdul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Hakim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20103281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8613" name="Arrow: Chevron 19"/>
          <p:cNvSpPr/>
          <p:nvPr/>
        </p:nvSpPr>
        <p:spPr>
          <a:xfrm>
            <a:off x="1646937" y="4485124"/>
            <a:ext cx="3705319" cy="465436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1048614" name="Arrow: Chevron 20"/>
          <p:cNvSpPr/>
          <p:nvPr/>
        </p:nvSpPr>
        <p:spPr>
          <a:xfrm>
            <a:off x="632797" y="1375363"/>
            <a:ext cx="2326939" cy="442334"/>
          </a:xfrm>
          <a:prstGeom prst="chevron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</p:txBody>
      </p:sp>
      <p:sp>
        <p:nvSpPr>
          <p:cNvPr id="1048615" name="TextBox 7"/>
          <p:cNvSpPr txBox="1"/>
          <p:nvPr/>
        </p:nvSpPr>
        <p:spPr>
          <a:xfrm>
            <a:off x="1243914" y="377395"/>
            <a:ext cx="986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IUBAT-International University of Business Agriculture and Technology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Picture 10" descr="c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967" y="263613"/>
            <a:ext cx="846123" cy="832021"/>
          </a:xfrm>
          <a:prstGeom prst="rect">
            <a:avLst/>
          </a:prstGeom>
        </p:spPr>
      </p:pic>
      <p:pic>
        <p:nvPicPr>
          <p:cNvPr id="2097154" name="Picture 11" descr="iuba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05" y="327714"/>
            <a:ext cx="733167" cy="641521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701673" y="2668162"/>
            <a:ext cx="2857500" cy="15811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48616" name="TextBox 12"/>
          <p:cNvSpPr txBox="1"/>
          <p:nvPr/>
        </p:nvSpPr>
        <p:spPr>
          <a:xfrm>
            <a:off x="2308466" y="2668162"/>
            <a:ext cx="3865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pPr algn="ctr"/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Ehsan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Ahmed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Niloy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IUBAT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: Rounded Corners 4"/>
          <p:cNvSpPr/>
          <p:nvPr/>
        </p:nvSpPr>
        <p:spPr>
          <a:xfrm>
            <a:off x="2972625" y="305471"/>
            <a:ext cx="5586488" cy="561257"/>
          </a:xfrm>
          <a:prstGeom prst="roundRect">
            <a:avLst>
              <a:gd name="adj" fmla="val 189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Literature </a:t>
            </a:r>
            <a:r>
              <a:rPr lang="en-US" sz="2800" b="1" dirty="0" smtClean="0">
                <a:solidFill>
                  <a:schemeClr val="bg1"/>
                </a:solidFill>
              </a:rPr>
              <a:t>Review-3 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19430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67207"/>
              </p:ext>
            </p:extLst>
          </p:nvPr>
        </p:nvGraphicFramePr>
        <p:xfrm>
          <a:off x="1413179" y="1491671"/>
          <a:ext cx="5668341" cy="479879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22858"/>
                <a:gridCol w="4645483"/>
              </a:tblGrid>
              <a:tr h="1577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Career Guidance using Machine Learning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baseline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Authors: </a:t>
                      </a:r>
                      <a:r>
                        <a:rPr lang="en-US" b="0" u="none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Shubham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Metha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Sarvesh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Kamble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Dr. 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Suhasini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Vijay Kumar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Published in: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June,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541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used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Logistics Regression,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  <a:r>
                        <a:rPr lang="en-US" sz="1800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Support vector Machine ( SVM ) </a:t>
                      </a:r>
                      <a:r>
                        <a:rPr lang="en-US" sz="1800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algorithm.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57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US" sz="1800" b="1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Logistics Regression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gives 93.3% accurate result.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377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work</a:t>
                      </a:r>
                      <a:endParaRPr lang="en-US" sz="1800" b="1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those who completed SSC and need to counselling for HSC.</a:t>
                      </a: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Further academic areas were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not covered.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098" name="Picture 2" descr="Logistic Regression: Equation, Assumptions, Types, and Best Pract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988" y="1612054"/>
            <a:ext cx="4855132" cy="460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0739120" y="1493520"/>
            <a:ext cx="1452880" cy="4267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857757" y="6394452"/>
            <a:ext cx="1146283" cy="370396"/>
          </a:xfrm>
        </p:spPr>
        <p:txBody>
          <a:bodyPr/>
          <a:lstStyle/>
          <a:p>
            <a:fld id="{8E67B0B3-0D5F-4090-98ED-B810BE64E917}" type="datetime3">
              <a:rPr lang="en-US" b="1" smtClean="0">
                <a:solidFill>
                  <a:schemeClr val="tx1"/>
                </a:solidFill>
              </a:rPr>
              <a:t>3 January 2023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5E-A0A5-43B9-B999-65C3E9E86D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3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4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3257975" y="113072"/>
            <a:ext cx="4795911" cy="561257"/>
          </a:xfrm>
          <a:prstGeom prst="roundRect">
            <a:avLst>
              <a:gd name="adj" fmla="val 189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Review-3 Cont. 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6720" y="6320100"/>
            <a:ext cx="329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Working Phase of the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42" y="878948"/>
            <a:ext cx="8497036" cy="544115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8636000" y="3464560"/>
            <a:ext cx="0" cy="134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27533" y="3481494"/>
            <a:ext cx="0" cy="152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94000" y="4937760"/>
            <a:ext cx="0" cy="568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367520" y="2712720"/>
            <a:ext cx="0" cy="47921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48200" y="1152907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lonna MT" panose="04020805060202030203" pitchFamily="82" charset="0"/>
              </a:rPr>
              <a:t>Filling Survey Form</a:t>
            </a:r>
            <a:endParaRPr lang="en-US" sz="1600" b="1" dirty="0">
              <a:latin typeface="Colonna MT" panose="04020805060202030203" pitchFamily="82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9164320" y="3208867"/>
            <a:ext cx="203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10856912" y="6406662"/>
            <a:ext cx="1146283" cy="370396"/>
          </a:xfrm>
        </p:spPr>
        <p:txBody>
          <a:bodyPr/>
          <a:lstStyle/>
          <a:p>
            <a:fld id="{C3E16FA7-8A9D-4B5C-B049-1F454D67B969}" type="datetime3">
              <a:rPr lang="en-US" b="1" smtClean="0">
                <a:solidFill>
                  <a:schemeClr val="tx1"/>
                </a:solidFill>
              </a:rPr>
              <a:t>3 January 2023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5E-A0A5-43B9-B999-65C3E9E86D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6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: Rounded Corners 3"/>
          <p:cNvSpPr/>
          <p:nvPr/>
        </p:nvSpPr>
        <p:spPr>
          <a:xfrm>
            <a:off x="4157444" y="379501"/>
            <a:ext cx="3484097" cy="590843"/>
          </a:xfrm>
          <a:prstGeom prst="roundRect">
            <a:avLst>
              <a:gd name="adj" fmla="val 189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837862" y="6320937"/>
            <a:ext cx="1146283" cy="370396"/>
          </a:xfrm>
        </p:spPr>
        <p:txBody>
          <a:bodyPr/>
          <a:lstStyle/>
          <a:p>
            <a:fld id="{66FE0C4F-5567-4395-B5EF-E29AC8F36987}" type="datetime3">
              <a:rPr lang="en-US" b="1" smtClean="0">
                <a:solidFill>
                  <a:schemeClr val="tx1"/>
                </a:solidFill>
              </a:rPr>
              <a:t>4 January 2023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5E-A0A5-43B9-B999-65C3E9E86D81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26274"/>
              </p:ext>
            </p:extLst>
          </p:nvPr>
        </p:nvGraphicFramePr>
        <p:xfrm>
          <a:off x="2051048" y="1720637"/>
          <a:ext cx="9159876" cy="3849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7552"/>
                <a:gridCol w="2428875"/>
                <a:gridCol w="2453480"/>
                <a:gridCol w="2289969"/>
              </a:tblGrid>
              <a:tr h="499534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Paper-1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Paper-2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Paper-3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86324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Methodologies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Neighbors Algorithm ( KNN) and Naive Bayes</a:t>
                      </a:r>
                      <a:r>
                        <a:rPr lang="en-US" sz="1800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 SVM ), Decision tree and </a:t>
                      </a:r>
                      <a:r>
                        <a:rPr lang="en-US" sz="1800" kern="12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sz="1800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Machine learning algorithms.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Logistics Regression,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  <a:r>
                        <a:rPr lang="en-US" sz="1800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Support vector Machine ( SVM ) algorithm.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63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 - 94%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- 90.3%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Regression-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93.3%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476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Limitations/</a:t>
                      </a:r>
                    </a:p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</a:t>
                      </a:r>
                      <a:r>
                        <a:rPr lang="en-U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Work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Can’t handle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large number of data set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were taken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directly.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Further academic areas were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not covered.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: Rounded Corners 3"/>
          <p:cNvSpPr/>
          <p:nvPr/>
        </p:nvSpPr>
        <p:spPr>
          <a:xfrm>
            <a:off x="3138518" y="40640"/>
            <a:ext cx="4797365" cy="50585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60423" y="2294006"/>
            <a:ext cx="3783952" cy="241915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992905" y="2281892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9331" y="2999276"/>
            <a:ext cx="4749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Algorithm ( KNN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 SVM )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and collaborative filtering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43" y="1337337"/>
            <a:ext cx="6415438" cy="533968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602702" y="3156313"/>
            <a:ext cx="766629" cy="53325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10904537" y="6378087"/>
            <a:ext cx="1146283" cy="370396"/>
          </a:xfrm>
        </p:spPr>
        <p:txBody>
          <a:bodyPr/>
          <a:lstStyle/>
          <a:p>
            <a:fld id="{45A883E6-E281-4741-8A04-A15C103AE2D4}" type="datetime3">
              <a:rPr lang="en-US" b="1" smtClean="0">
                <a:solidFill>
                  <a:schemeClr val="tx1"/>
                </a:solidFill>
              </a:rPr>
              <a:t>3 January 2023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5E-A0A5-43B9-B999-65C3E9E86D8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: Rounded Corners 3"/>
          <p:cNvSpPr/>
          <p:nvPr/>
        </p:nvSpPr>
        <p:spPr>
          <a:xfrm>
            <a:off x="4128869" y="548643"/>
            <a:ext cx="3484097" cy="590843"/>
          </a:xfrm>
          <a:prstGeom prst="roundRect">
            <a:avLst>
              <a:gd name="adj" fmla="val 189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44699" y="1920240"/>
            <a:ext cx="96917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always fail to choose their field of study according to their own interest and choices.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can help students to choose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of study and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help further to get a job in future with his own interest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doing so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only the students will be benefited from this but also our country and the industries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assign these pupil in work will be benefited as well.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837862" y="6320937"/>
            <a:ext cx="1146283" cy="370396"/>
          </a:xfrm>
        </p:spPr>
        <p:txBody>
          <a:bodyPr/>
          <a:lstStyle/>
          <a:p>
            <a:fld id="{66FE0C4F-5567-4395-B5EF-E29AC8F36987}" type="datetime3">
              <a:rPr lang="en-US" b="1" smtClean="0">
                <a:solidFill>
                  <a:schemeClr val="tx1"/>
                </a:solidFill>
              </a:rPr>
              <a:t>3 January 2023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5E-A0A5-43B9-B999-65C3E9E86D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Man Hand writing Any Questions? with black marker on visual scre Stock  Photo by ©j.dudzinski 994310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5E-A0A5-43B9-B999-65C3E9E86D8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ank you frame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5E-A0A5-43B9-B999-65C3E9E86D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: Rounded Corners 3"/>
          <p:cNvSpPr/>
          <p:nvPr/>
        </p:nvSpPr>
        <p:spPr>
          <a:xfrm>
            <a:off x="3600450" y="622740"/>
            <a:ext cx="5238750" cy="6631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4" name="TextBox 4"/>
          <p:cNvSpPr txBox="1"/>
          <p:nvPr/>
        </p:nvSpPr>
        <p:spPr>
          <a:xfrm>
            <a:off x="3960112" y="1614058"/>
            <a:ext cx="519595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Cont.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045717" y="6549537"/>
            <a:ext cx="1146283" cy="370396"/>
          </a:xfrm>
        </p:spPr>
        <p:txBody>
          <a:bodyPr/>
          <a:lstStyle/>
          <a:p>
            <a:fld id="{73E85214-A3F5-48C5-BA93-B5EA6091B152}" type="datetime3">
              <a:rPr lang="en-US" b="1" smtClean="0">
                <a:solidFill>
                  <a:schemeClr val="tx1"/>
                </a:solidFill>
              </a:rPr>
              <a:t>3 January 2023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5E-A0A5-43B9-B999-65C3E9E86D8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4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3" grpId="0" animBg="1"/>
      <p:bldP spid="10486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Rectangle: Rounded Corners 3"/>
          <p:cNvSpPr/>
          <p:nvPr/>
        </p:nvSpPr>
        <p:spPr>
          <a:xfrm>
            <a:off x="3732629" y="548642"/>
            <a:ext cx="4609515" cy="60491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4240" y="1519646"/>
            <a:ext cx="787009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better career path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fter Intermediate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Graduation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counselling method of career guidance.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take wrong decision for their career because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lacking of appropriate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have knowledge and skills but can’t take proper decision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resolved with high accuracy by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approach.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42637" y="6559062"/>
            <a:ext cx="1146283" cy="370396"/>
          </a:xfrm>
        </p:spPr>
        <p:txBody>
          <a:bodyPr/>
          <a:lstStyle/>
          <a:p>
            <a:fld id="{5A765EC0-413C-44B4-93C3-1D2D817FE290}" type="datetime3">
              <a:rPr lang="en-US" b="1" smtClean="0">
                <a:solidFill>
                  <a:schemeClr val="tx1"/>
                </a:solidFill>
              </a:rPr>
              <a:t>3 January 2023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5E-A0A5-43B9-B999-65C3E9E86D8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Rectangle: Rounded Corners 3"/>
          <p:cNvSpPr/>
          <p:nvPr/>
        </p:nvSpPr>
        <p:spPr>
          <a:xfrm>
            <a:off x="3732629" y="365762"/>
            <a:ext cx="4609515" cy="60491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2480" y="1442720"/>
            <a:ext cx="11135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about the concept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about the main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Career Guidance.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elicited the Importance of Career Guidance at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 and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Graduation level.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of Career Guidance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best career path.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suggesting point-out for improving Career Guidance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045717" y="6487604"/>
            <a:ext cx="1146283" cy="370396"/>
          </a:xfrm>
        </p:spPr>
        <p:txBody>
          <a:bodyPr/>
          <a:lstStyle/>
          <a:p>
            <a:fld id="{ED48633A-5259-4A2B-948A-42021640179C}" type="datetime3">
              <a:rPr lang="en-US" b="1" smtClean="0">
                <a:solidFill>
                  <a:schemeClr val="tx1"/>
                </a:solidFill>
              </a:rPr>
              <a:t>3 January 2023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5E-A0A5-43B9-B999-65C3E9E86D8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Rectangle: Rounded Corners 3"/>
          <p:cNvSpPr/>
          <p:nvPr/>
        </p:nvSpPr>
        <p:spPr>
          <a:xfrm>
            <a:off x="3732629" y="365762"/>
            <a:ext cx="4609515" cy="60491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6425" y="1233374"/>
            <a:ext cx="102630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in Bangladesh are extremely hesitating for career selection and what career is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suited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counseling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costly and they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always focus on student’s own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In our research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machine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career related confusions for a student 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career guidance can help a student to choose their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career field based on his/her skills and performance.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6" name="Picture 2" descr="Motivation - The Difference Between Self Motivation and External Motivators  | Unbridling Your Brilli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014" y="4383019"/>
            <a:ext cx="3369945" cy="211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7 Effective Tips to Motivate Your Inbound Call Center Agents – Go4custom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4" r="22011"/>
          <a:stretch/>
        </p:blipFill>
        <p:spPr bwMode="auto">
          <a:xfrm>
            <a:off x="7233918" y="4393180"/>
            <a:ext cx="3637281" cy="211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883157" y="6487604"/>
            <a:ext cx="1146283" cy="370396"/>
          </a:xfrm>
        </p:spPr>
        <p:txBody>
          <a:bodyPr/>
          <a:lstStyle/>
          <a:p>
            <a:fld id="{B3D58065-0F36-41AB-BB53-AEEDF7614A1C}" type="datetime3">
              <a:rPr lang="en-US" b="1" smtClean="0">
                <a:solidFill>
                  <a:schemeClr val="tx1"/>
                </a:solidFill>
              </a:rPr>
              <a:t>3 January 2023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5E-A0A5-43B9-B999-65C3E9E86D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5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7309"/>
              </p:ext>
            </p:extLst>
          </p:nvPr>
        </p:nvGraphicFramePr>
        <p:xfrm>
          <a:off x="1539376" y="1290321"/>
          <a:ext cx="6470091" cy="50327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15029"/>
                <a:gridCol w="4755062"/>
              </a:tblGrid>
              <a:tr h="1281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Intelligent Career Guidance System using</a:t>
                      </a:r>
                      <a:r>
                        <a:rPr lang="en-US" sz="16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</a:t>
                      </a:r>
                      <a:r>
                        <a:rPr lang="en-US" sz="1600" b="1" u="sng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600" b="0" u="non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u="non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Shivani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Priyanka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C, Shree </a:t>
                      </a:r>
                      <a:r>
                        <a:rPr lang="en-US" sz="16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Manju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H, </a:t>
                      </a:r>
                      <a:r>
                        <a:rPr lang="en-US" sz="16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Mythili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in: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7th International Conference on Advanced Computing &amp; Communication Systems (ICACCS)</a:t>
                      </a:r>
                      <a:endParaRPr lang="en-US" sz="1600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428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 used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Neighbors Algorithm ( KNN) and Naive Bayes</a:t>
                      </a:r>
                      <a:r>
                        <a:rPr lang="en-US" sz="1600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 for the find out better accuracy of career prediction.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95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KNN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did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work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well and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defined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correctness of results up to 94% of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accuracy.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95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 </a:t>
                      </a:r>
                      <a:r>
                        <a:rPr lang="en-US" sz="16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algoithoms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able to handle a large number of categorical 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departments.</a:t>
                      </a:r>
                      <a:endParaRPr lang="en-US" sz="16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48636" name="Rectangle: Rounded Corners 4"/>
          <p:cNvSpPr/>
          <p:nvPr/>
        </p:nvSpPr>
        <p:spPr>
          <a:xfrm>
            <a:off x="3075095" y="113072"/>
            <a:ext cx="4795911" cy="561257"/>
          </a:xfrm>
          <a:prstGeom prst="roundRect">
            <a:avLst>
              <a:gd name="adj" fmla="val 189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Review-1 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K-Nearest Neighbor(KNN) Algorithm for Machine Learning - Javatpoi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78"/>
          <a:stretch/>
        </p:blipFill>
        <p:spPr bwMode="auto">
          <a:xfrm>
            <a:off x="8571443" y="1257659"/>
            <a:ext cx="3070224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-Nearest Neighbor(KNN) Algorithm for Machine Learning - Javatpoi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3"/>
          <a:stretch/>
        </p:blipFill>
        <p:spPr bwMode="auto">
          <a:xfrm>
            <a:off x="8362427" y="4080933"/>
            <a:ext cx="2737908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045717" y="6444212"/>
            <a:ext cx="1146283" cy="370396"/>
          </a:xfrm>
        </p:spPr>
        <p:txBody>
          <a:bodyPr/>
          <a:lstStyle/>
          <a:p>
            <a:fld id="{ECED803B-1400-4E42-B31B-8FB92253CF8A}" type="datetime3">
              <a:rPr lang="en-US" b="1" smtClean="0">
                <a:solidFill>
                  <a:schemeClr val="tx1"/>
                </a:solidFill>
              </a:rPr>
              <a:t>3 January 2023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5E-A0A5-43B9-B999-65C3E9E86D8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9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4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03" y="574423"/>
            <a:ext cx="7434437" cy="565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: Rounded Corners 4"/>
          <p:cNvSpPr/>
          <p:nvPr/>
        </p:nvSpPr>
        <p:spPr>
          <a:xfrm>
            <a:off x="3257975" y="113072"/>
            <a:ext cx="4795911" cy="561257"/>
          </a:xfrm>
          <a:prstGeom prst="roundRect">
            <a:avLst>
              <a:gd name="adj" fmla="val 189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Review-1 Cont. 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6720" y="6320100"/>
            <a:ext cx="329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Working Phase of the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045717" y="6504766"/>
            <a:ext cx="1146283" cy="370396"/>
          </a:xfrm>
        </p:spPr>
        <p:txBody>
          <a:bodyPr/>
          <a:lstStyle/>
          <a:p>
            <a:fld id="{81988B94-3B13-49B6-B293-2030A728DF7C}" type="datetime3">
              <a:rPr lang="en-US" b="1" smtClean="0">
                <a:solidFill>
                  <a:schemeClr val="tx1"/>
                </a:solidFill>
              </a:rPr>
              <a:t>3 January 2023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5E-A0A5-43B9-B999-65C3E9E86D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5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: Rounded Corners 4"/>
          <p:cNvSpPr/>
          <p:nvPr/>
        </p:nvSpPr>
        <p:spPr>
          <a:xfrm>
            <a:off x="2972625" y="214031"/>
            <a:ext cx="5586488" cy="561257"/>
          </a:xfrm>
          <a:prstGeom prst="roundRect">
            <a:avLst>
              <a:gd name="adj" fmla="val 189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Literature </a:t>
            </a:r>
            <a:r>
              <a:rPr lang="en-US" sz="2800" b="1" dirty="0" smtClean="0">
                <a:solidFill>
                  <a:schemeClr val="bg1"/>
                </a:solidFill>
              </a:rPr>
              <a:t>Review-2 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19430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48248"/>
              </p:ext>
            </p:extLst>
          </p:nvPr>
        </p:nvGraphicFramePr>
        <p:xfrm>
          <a:off x="1524000" y="1111846"/>
          <a:ext cx="6680200" cy="52728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86933"/>
                <a:gridCol w="5393267"/>
              </a:tblGrid>
              <a:tr h="13292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Career Prediction Using</a:t>
                      </a:r>
                      <a:r>
                        <a:rPr lang="en-US" sz="18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Machine Learning Techniques.</a:t>
                      </a:r>
                      <a:endParaRPr lang="en-US" sz="1800" b="1" baseline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US" sz="1800" b="1" u="sng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b="0" u="non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</a:t>
                      </a:r>
                      <a:r>
                        <a:rPr lang="en-US" sz="1800" b="0" u="non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Sripath</a:t>
                      </a:r>
                      <a:r>
                        <a:rPr lang="en-US" sz="1800" b="0" u="non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Roy , </a:t>
                      </a:r>
                      <a:r>
                        <a:rPr lang="en-US" sz="1800" b="0" u="non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K.Roopkanth</a:t>
                      </a:r>
                      <a:r>
                        <a:rPr lang="en-US" sz="1800" b="0" u="non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1800" b="0" u="non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V.Uday</a:t>
                      </a:r>
                      <a:r>
                        <a:rPr lang="en-US" sz="1800" b="0" u="non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Teja</a:t>
                      </a:r>
                      <a:r>
                        <a:rPr lang="en-US" sz="1800" b="0" u="non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en-US" sz="1800" b="0" u="non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V.Bhavana</a:t>
                      </a:r>
                      <a:r>
                        <a:rPr lang="en-US" sz="1800" b="0" u="non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0" u="none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J.Priyanka</a:t>
                      </a:r>
                      <a:r>
                        <a:rPr lang="en-US" sz="1800" b="0" u="non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in:</a:t>
                      </a:r>
                      <a:r>
                        <a:rPr lang="en-US" sz="1800" b="0" u="non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April , 2018 </a:t>
                      </a:r>
                      <a:endParaRPr lang="en-US" sz="18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08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 SVM ), Decision tree and </a:t>
                      </a:r>
                      <a:r>
                        <a:rPr lang="en-US" sz="1800" kern="12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sz="1800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Machine learning algorithms.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02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US" sz="1800" b="1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 of all algorithms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SVM gave more accuracy with 90.3 percent.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6760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Future</a:t>
                      </a:r>
                      <a:r>
                        <a:rPr lang="en-US" sz="1800" b="1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work</a:t>
                      </a:r>
                      <a:endParaRPr lang="en-US" sz="1800" b="1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more powerful web application can be developed where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 are not given directly instead student parameters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taken by evaluating students through various evaluations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examining. Technical, analytical, logical, memory based,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general awareness, interests and skill based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tests can be designed and parameters are collected through them.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098" name="Picture 2" descr="SVM | Support Vector Machine Algorithm in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842" y="1152907"/>
            <a:ext cx="3518958" cy="232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upport Vector Machines: A Simple Explanation - KDnugget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0"/>
          <a:stretch/>
        </p:blipFill>
        <p:spPr bwMode="auto">
          <a:xfrm>
            <a:off x="8424334" y="3597655"/>
            <a:ext cx="3437466" cy="244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856912" y="6387612"/>
            <a:ext cx="1146283" cy="370396"/>
          </a:xfrm>
        </p:spPr>
        <p:txBody>
          <a:bodyPr/>
          <a:lstStyle/>
          <a:p>
            <a:fld id="{C44D9C52-771F-494C-881E-9A2163D7D908}" type="datetime3">
              <a:rPr lang="en-US" b="1" smtClean="0">
                <a:solidFill>
                  <a:schemeClr val="tx1"/>
                </a:solidFill>
              </a:rPr>
              <a:t>4 January 2023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5E-A0A5-43B9-B999-65C3E9E86D8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4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3257975" y="223140"/>
            <a:ext cx="4795911" cy="561257"/>
          </a:xfrm>
          <a:prstGeom prst="roundRect">
            <a:avLst>
              <a:gd name="adj" fmla="val 189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Review-2 Cont. 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6720" y="632010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Process flow diagram of the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lh5.googleusercontent.com/XgONmDVj4C4kSyAi5IjEgHc0VFxm1RuYlHe3hmT4XxExU4pnnRd4UiE4aid7U6uZFZ7NAoGVr9XwStRrjp_2CdJI_ZXCQWh3PnHQxVXcJ5UOvetTomoRNyg5iEz05A3M4wdY6DtrChIkrDSHli7mP0nmBLaEDheTwPOcf1MeD1s3W0NKXHBom6aPR8GFJ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619" y="1448182"/>
            <a:ext cx="4309267" cy="426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866437" y="6320100"/>
            <a:ext cx="1146283" cy="370396"/>
          </a:xfrm>
        </p:spPr>
        <p:txBody>
          <a:bodyPr/>
          <a:lstStyle/>
          <a:p>
            <a:fld id="{ECF5D70A-F75C-43CB-BBF1-61D9FEC6A803}" type="datetime3">
              <a:rPr lang="en-US" b="1" smtClean="0">
                <a:solidFill>
                  <a:schemeClr val="tx1"/>
                </a:solidFill>
              </a:rPr>
              <a:t>3 January 2023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D5E-A0A5-43B9-B999-65C3E9E86D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770</Words>
  <Application>Microsoft Office PowerPoint</Application>
  <PresentationFormat>Widescreen</PresentationFormat>
  <Paragraphs>151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Colonna MT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Mehedi Hasan</dc:creator>
  <cp:lastModifiedBy>Microsoft account</cp:lastModifiedBy>
  <cp:revision>78</cp:revision>
  <dcterms:created xsi:type="dcterms:W3CDTF">2021-11-01T05:57:55Z</dcterms:created>
  <dcterms:modified xsi:type="dcterms:W3CDTF">2023-01-03T18:21:39Z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b5948192bc90435895ac1ab33dbe971b</vt:lpwstr>
  </property>
</Properties>
</file>