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95" r:id="rId18"/>
    <p:sldId id="273" r:id="rId19"/>
    <p:sldId id="265" r:id="rId20"/>
    <p:sldId id="274" r:id="rId21"/>
    <p:sldId id="275" r:id="rId22"/>
    <p:sldId id="276" r:id="rId23"/>
    <p:sldId id="296" r:id="rId24"/>
    <p:sldId id="297" r:id="rId25"/>
    <p:sldId id="298" r:id="rId26"/>
    <p:sldId id="299" r:id="rId27"/>
    <p:sldId id="310" r:id="rId28"/>
    <p:sldId id="300" r:id="rId29"/>
    <p:sldId id="311" r:id="rId30"/>
    <p:sldId id="301" r:id="rId31"/>
    <p:sldId id="312" r:id="rId32"/>
    <p:sldId id="303" r:id="rId33"/>
    <p:sldId id="278" r:id="rId34"/>
    <p:sldId id="279" r:id="rId35"/>
    <p:sldId id="280" r:id="rId36"/>
    <p:sldId id="281" r:id="rId37"/>
    <p:sldId id="282" r:id="rId38"/>
    <p:sldId id="283" r:id="rId39"/>
    <p:sldId id="306" r:id="rId40"/>
    <p:sldId id="284" r:id="rId41"/>
    <p:sldId id="285" r:id="rId42"/>
    <p:sldId id="286" r:id="rId43"/>
    <p:sldId id="287" r:id="rId44"/>
    <p:sldId id="288" r:id="rId45"/>
    <p:sldId id="289" r:id="rId46"/>
    <p:sldId id="290" r:id="rId47"/>
    <p:sldId id="291" r:id="rId48"/>
    <p:sldId id="292" r:id="rId49"/>
    <p:sldId id="307" r:id="rId50"/>
    <p:sldId id="308" r:id="rId51"/>
    <p:sldId id="293" r:id="rId52"/>
    <p:sldId id="294"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96F10-0C7B-4E70-AF88-0A54EF47B4A2}" type="datetimeFigureOut">
              <a:rPr lang="en-US" smtClean="0"/>
              <a:pPr/>
              <a:t>7/9/2024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3D8E28-2AE8-41B5-BCC8-83F74B69227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3D8E28-2AE8-41B5-BCC8-83F74B692275}"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2180E50-ED5F-4440-8707-B5379B6FD372}" type="datetime1">
              <a:rPr lang="en-US" smtClean="0"/>
              <a:pPr/>
              <a:t>7/9/2024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52A3D4-8668-4C24-95BD-18BF37797915}" type="datetime1">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2535D-C3BF-4D0A-A601-E53B86463366}" type="datetime1">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89A91B-C51A-43D7-9003-7702001E68F2}" type="datetime1">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65A959-A211-4FF6-A10B-6DFD1D40602E}" type="datetime1">
              <a:rPr lang="en-US" smtClean="0"/>
              <a:pPr/>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D0A67C-781B-4774-BEFC-48C608037A78}" type="datetime1">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11033F-4FA9-474F-BDA6-20E359DCADE7}" type="datetime1">
              <a:rPr lang="en-US" smtClean="0"/>
              <a:pPr/>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F1D76D-7A6E-42BB-8BAE-C78154D98F92}" type="datetime1">
              <a:rPr lang="en-US" smtClean="0"/>
              <a:pPr/>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4C4E2-34F9-416C-8D19-32B5C583E53D}" type="datetime1">
              <a:rPr lang="en-US" smtClean="0"/>
              <a:pPr/>
              <a:t>7/9/2024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D36D8D-5ACA-4914-9D1C-A60DA1121924}" type="datetime1">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2D1165-755F-489A-A59F-6F0B33897B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00D9BC-BC60-4948-B271-7C319A0551BC}" type="datetime1">
              <a:rPr lang="en-US" smtClean="0"/>
              <a:pPr/>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72D1165-755F-489A-A59F-6F0B33897BE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3919F1-2932-4FAB-BBB7-17C709F0F5FC}" type="datetime1">
              <a:rPr lang="en-US" smtClean="0"/>
              <a:pPr/>
              <a:t>7/9/2024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72D1165-755F-489A-A59F-6F0B33897BE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and Object</a:t>
            </a:r>
            <a:endParaRPr lang="en-US" dirty="0"/>
          </a:p>
        </p:txBody>
      </p:sp>
      <p:sp>
        <p:nvSpPr>
          <p:cNvPr id="3" name="Subtitle 2"/>
          <p:cNvSpPr>
            <a:spLocks noGrp="1"/>
          </p:cNvSpPr>
          <p:nvPr>
            <p:ph type="subTitle" idx="1"/>
          </p:nvPr>
        </p:nvSpPr>
        <p:spPr/>
        <p:txBody>
          <a:bodyPr/>
          <a:lstStyle/>
          <a:p>
            <a:r>
              <a:rPr lang="en-US" dirty="0" smtClean="0"/>
              <a:t>Chapter </a:t>
            </a:r>
            <a:r>
              <a:rPr lang="en-US" smtClean="0"/>
              <a:t>- </a:t>
            </a:r>
            <a:r>
              <a:rPr lang="en-US" smtClean="0"/>
              <a:t>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85800"/>
            <a:ext cx="8229600" cy="1219200"/>
          </a:xfrm>
        </p:spPr>
        <p:txBody>
          <a:bodyPr>
            <a:normAutofit fontScale="90000"/>
          </a:bodyPr>
          <a:lstStyle/>
          <a:p>
            <a:r>
              <a:rPr lang="en-US" dirty="0" smtClean="0"/>
              <a:t>Constructor:</a:t>
            </a:r>
            <a:br>
              <a:rPr lang="en-US" dirty="0" smtClean="0"/>
            </a:br>
            <a:endParaRPr lang="en-US" dirty="0"/>
          </a:p>
        </p:txBody>
      </p:sp>
      <p:sp>
        <p:nvSpPr>
          <p:cNvPr id="2" name="Content Placeholder 1"/>
          <p:cNvSpPr>
            <a:spLocks noGrp="1"/>
          </p:cNvSpPr>
          <p:nvPr>
            <p:ph idx="1"/>
          </p:nvPr>
        </p:nvSpPr>
        <p:spPr/>
        <p:txBody>
          <a:bodyPr/>
          <a:lstStyle/>
          <a:p>
            <a:r>
              <a:rPr lang="en-US" dirty="0" smtClean="0"/>
              <a:t>It is the special member function that allows us to set up values while defining the objects without the needs to make a separate call to a member function. Thus constructor is a member function that is executed automatically whenever object is created.</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Characteristics of a constructor:</a:t>
            </a:r>
            <a:br>
              <a:rPr lang="en-US" dirty="0" smtClean="0"/>
            </a:br>
            <a:endParaRPr lang="en-US" dirty="0"/>
          </a:p>
        </p:txBody>
      </p:sp>
      <p:sp>
        <p:nvSpPr>
          <p:cNvPr id="2" name="Content Placeholder 1"/>
          <p:cNvSpPr>
            <a:spLocks noGrp="1"/>
          </p:cNvSpPr>
          <p:nvPr>
            <p:ph idx="1"/>
          </p:nvPr>
        </p:nvSpPr>
        <p:spPr/>
        <p:txBody>
          <a:bodyPr/>
          <a:lstStyle/>
          <a:p>
            <a:pPr lvl="0"/>
            <a:r>
              <a:rPr lang="en-US" dirty="0" smtClean="0"/>
              <a:t>It has the same name as that of class to which it belongs.</a:t>
            </a:r>
          </a:p>
          <a:p>
            <a:pPr lvl="0"/>
            <a:r>
              <a:rPr lang="en-US" dirty="0" smtClean="0"/>
              <a:t>It is executed automatically whenever the objects are created.</a:t>
            </a:r>
          </a:p>
          <a:p>
            <a:pPr lvl="0"/>
            <a:r>
              <a:rPr lang="en-US" dirty="0" smtClean="0"/>
              <a:t>It is normally used to initialize the data members of the class.</a:t>
            </a:r>
          </a:p>
          <a:p>
            <a:pPr lvl="0"/>
            <a:r>
              <a:rPr lang="en-US" dirty="0" smtClean="0"/>
              <a:t>It does not have any return type.</a:t>
            </a:r>
          </a:p>
          <a:p>
            <a:pPr lvl="0"/>
            <a:r>
              <a:rPr lang="en-US" dirty="0" smtClean="0"/>
              <a:t>We can’t refer to their address.</a:t>
            </a:r>
          </a:p>
          <a:p>
            <a:pPr lvl="0"/>
            <a:r>
              <a:rPr lang="en-US" dirty="0" smtClean="0"/>
              <a:t>It makes implicit calls to operator.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Syntax of constructor:</a:t>
            </a:r>
            <a:br>
              <a:rPr lang="en-US" dirty="0" smtClean="0"/>
            </a:br>
            <a:endParaRPr lang="en-US" dirty="0"/>
          </a:p>
        </p:txBody>
      </p:sp>
      <p:sp>
        <p:nvSpPr>
          <p:cNvPr id="2" name="Content Placeholder 1"/>
          <p:cNvSpPr>
            <a:spLocks noGrp="1"/>
          </p:cNvSpPr>
          <p:nvPr>
            <p:ph idx="1"/>
          </p:nvPr>
        </p:nvSpPr>
        <p:spPr/>
        <p:txBody>
          <a:bodyPr/>
          <a:lstStyle/>
          <a:p>
            <a:pPr>
              <a:buNone/>
            </a:pPr>
            <a:r>
              <a:rPr lang="en-US" dirty="0" smtClean="0"/>
              <a:t>class rectangle</a:t>
            </a:r>
          </a:p>
          <a:p>
            <a:pPr>
              <a:buNone/>
            </a:pPr>
            <a:r>
              <a:rPr lang="en-US" dirty="0" smtClean="0"/>
              <a:t>	{</a:t>
            </a:r>
          </a:p>
          <a:p>
            <a:pPr>
              <a:buNone/>
            </a:pPr>
            <a:r>
              <a:rPr lang="en-US" dirty="0" smtClean="0"/>
              <a:t>		rectangle()</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Types of constructor</a:t>
            </a:r>
            <a:br>
              <a:rPr lang="en-US" dirty="0" smtClean="0"/>
            </a:br>
            <a:endParaRPr lang="en-US" dirty="0"/>
          </a:p>
        </p:txBody>
      </p:sp>
      <p:sp>
        <p:nvSpPr>
          <p:cNvPr id="2" name="Content Placeholder 1"/>
          <p:cNvSpPr>
            <a:spLocks noGrp="1"/>
          </p:cNvSpPr>
          <p:nvPr>
            <p:ph idx="1"/>
          </p:nvPr>
        </p:nvSpPr>
        <p:spPr/>
        <p:txBody>
          <a:bodyPr/>
          <a:lstStyle/>
          <a:p>
            <a:r>
              <a:rPr lang="en-US" dirty="0" smtClean="0"/>
              <a:t>Types of constructor are given below:</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Default constructor:</a:t>
            </a:r>
            <a:endParaRPr lang="en-US" dirty="0"/>
          </a:p>
        </p:txBody>
      </p:sp>
      <p:sp>
        <p:nvSpPr>
          <p:cNvPr id="2" name="Content Placeholder 1"/>
          <p:cNvSpPr>
            <a:spLocks noGrp="1"/>
          </p:cNvSpPr>
          <p:nvPr>
            <p:ph idx="1"/>
          </p:nvPr>
        </p:nvSpPr>
        <p:spPr/>
        <p:txBody>
          <a:bodyPr>
            <a:normAutofit fontScale="92500" lnSpcReduction="10000"/>
          </a:bodyPr>
          <a:lstStyle/>
          <a:p>
            <a:pPr lvl="0"/>
            <a:r>
              <a:rPr lang="en-US" dirty="0" smtClean="0"/>
              <a:t>It takes no parameters and performs no processing. when there is no any constructor in the class then C++ automatically creates default constructor.</a:t>
            </a:r>
          </a:p>
          <a:p>
            <a:r>
              <a:rPr lang="en-US" dirty="0" smtClean="0"/>
              <a:t>Syntax:</a:t>
            </a:r>
          </a:p>
          <a:p>
            <a:pPr>
              <a:buNone/>
            </a:pPr>
            <a:r>
              <a:rPr lang="en-US" dirty="0" smtClean="0"/>
              <a:t>	class rectangle</a:t>
            </a:r>
          </a:p>
          <a:p>
            <a:pPr>
              <a:buNone/>
            </a:pPr>
            <a:r>
              <a:rPr lang="en-US" dirty="0" smtClean="0"/>
              <a:t>	{</a:t>
            </a:r>
          </a:p>
          <a:p>
            <a:pPr>
              <a:buNone/>
            </a:pPr>
            <a:r>
              <a:rPr lang="en-US" dirty="0" smtClean="0"/>
              <a:t>	public:</a:t>
            </a:r>
          </a:p>
          <a:p>
            <a:pPr>
              <a:buNone/>
            </a:pPr>
            <a:r>
              <a:rPr lang="en-US" dirty="0" smtClean="0"/>
              <a:t>		rectangle()</a:t>
            </a:r>
          </a:p>
          <a:p>
            <a:pPr>
              <a:buNone/>
            </a:pPr>
            <a:r>
              <a:rPr lang="en-US" dirty="0" smtClean="0"/>
              <a:t>		{                       default constructor</a:t>
            </a:r>
          </a:p>
          <a:p>
            <a:pPr>
              <a:buNone/>
            </a:pPr>
            <a:r>
              <a:rPr lang="en-US" dirty="0" smtClean="0"/>
              <a:t>		}</a:t>
            </a:r>
          </a:p>
          <a:p>
            <a:pPr>
              <a:buNone/>
            </a:pPr>
            <a:r>
              <a:rPr lang="en-US" dirty="0" smtClean="0"/>
              <a:t>	};</a:t>
            </a:r>
          </a:p>
          <a:p>
            <a:endParaRPr lang="en-US" dirty="0"/>
          </a:p>
        </p:txBody>
      </p:sp>
      <p:sp>
        <p:nvSpPr>
          <p:cNvPr id="5" name="Right Brace 4"/>
          <p:cNvSpPr/>
          <p:nvPr/>
        </p:nvSpPr>
        <p:spPr>
          <a:xfrm>
            <a:off x="2971800" y="4876800"/>
            <a:ext cx="1524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 Parameterized Constructor:</a:t>
            </a:r>
            <a:endParaRPr lang="en-US" dirty="0"/>
          </a:p>
        </p:txBody>
      </p:sp>
      <p:sp>
        <p:nvSpPr>
          <p:cNvPr id="2" name="Content Placeholder 1"/>
          <p:cNvSpPr>
            <a:spLocks noGrp="1"/>
          </p:cNvSpPr>
          <p:nvPr>
            <p:ph idx="1"/>
          </p:nvPr>
        </p:nvSpPr>
        <p:spPr/>
        <p:txBody>
          <a:bodyPr>
            <a:normAutofit fontScale="77500" lnSpcReduction="20000"/>
          </a:bodyPr>
          <a:lstStyle/>
          <a:p>
            <a:pPr lvl="0"/>
            <a:r>
              <a:rPr lang="en-US" dirty="0" smtClean="0"/>
              <a:t>Constructors can be executed with arguments (parameter) just like in the case of function. The parameter list can be specified within braces. The constructor that can take parameter is called parameterized constructor.</a:t>
            </a:r>
          </a:p>
          <a:p>
            <a:r>
              <a:rPr lang="en-US" b="1" dirty="0" smtClean="0"/>
              <a:t>Syntax:</a:t>
            </a:r>
          </a:p>
          <a:p>
            <a:pPr>
              <a:buNone/>
            </a:pPr>
            <a:r>
              <a:rPr lang="en-US" dirty="0" smtClean="0"/>
              <a:t>	class rectangle</a:t>
            </a:r>
          </a:p>
          <a:p>
            <a:pPr>
              <a:buNone/>
            </a:pPr>
            <a:r>
              <a:rPr lang="en-US" dirty="0" smtClean="0"/>
              <a:t>	{</a:t>
            </a:r>
          </a:p>
          <a:p>
            <a:pPr>
              <a:buNone/>
            </a:pPr>
            <a:r>
              <a:rPr lang="en-US" dirty="0" smtClean="0"/>
              <a:t>	public:</a:t>
            </a:r>
          </a:p>
          <a:p>
            <a:pPr>
              <a:buNone/>
            </a:pPr>
            <a:r>
              <a:rPr lang="en-US" dirty="0" smtClean="0"/>
              <a:t>	 rectangle(int a, int b)</a:t>
            </a:r>
          </a:p>
          <a:p>
            <a:pPr>
              <a:buNone/>
            </a:pPr>
            <a:r>
              <a:rPr lang="en-US" dirty="0" smtClean="0"/>
              <a:t>	{                                          parameterized constructor</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endParaRPr lang="en-US" dirty="0"/>
          </a:p>
        </p:txBody>
      </p:sp>
      <p:sp>
        <p:nvSpPr>
          <p:cNvPr id="5" name="Right Brace 4"/>
          <p:cNvSpPr/>
          <p:nvPr/>
        </p:nvSpPr>
        <p:spPr>
          <a:xfrm>
            <a:off x="3200400" y="4267200"/>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 Copy Constructor:</a:t>
            </a:r>
            <a:endParaRPr lang="en-US" dirty="0"/>
          </a:p>
        </p:txBody>
      </p:sp>
      <p:sp>
        <p:nvSpPr>
          <p:cNvPr id="2" name="Content Placeholder 1"/>
          <p:cNvSpPr>
            <a:spLocks noGrp="1"/>
          </p:cNvSpPr>
          <p:nvPr>
            <p:ph idx="1"/>
          </p:nvPr>
        </p:nvSpPr>
        <p:spPr/>
        <p:txBody>
          <a:bodyPr>
            <a:normAutofit fontScale="77500" lnSpcReduction="20000"/>
          </a:bodyPr>
          <a:lstStyle/>
          <a:p>
            <a:pPr lvl="0"/>
            <a:r>
              <a:rPr lang="en-US" dirty="0" smtClean="0"/>
              <a:t>Class own object can be passed as a reference parameter. Such a constructor having a reference parameter is known as copy constructor. Copy constructor is executed using object as argument. A copy constructor has a single parameter of reference type that refers to the class itself.</a:t>
            </a:r>
          </a:p>
          <a:p>
            <a:r>
              <a:rPr lang="en-US" b="1" dirty="0" smtClean="0"/>
              <a:t>Syntax:</a:t>
            </a:r>
          </a:p>
          <a:p>
            <a:pPr>
              <a:buNone/>
            </a:pPr>
            <a:r>
              <a:rPr lang="en-US" dirty="0" smtClean="0"/>
              <a:t>	class rectangle</a:t>
            </a:r>
          </a:p>
          <a:p>
            <a:pPr>
              <a:buNone/>
            </a:pPr>
            <a:r>
              <a:rPr lang="en-US" dirty="0" smtClean="0"/>
              <a:t>	{</a:t>
            </a:r>
          </a:p>
          <a:p>
            <a:pPr>
              <a:buNone/>
            </a:pPr>
            <a:r>
              <a:rPr lang="en-US" dirty="0" smtClean="0"/>
              <a:t>	public:</a:t>
            </a:r>
          </a:p>
          <a:p>
            <a:pPr>
              <a:buNone/>
            </a:pPr>
            <a:r>
              <a:rPr lang="en-US" dirty="0" smtClean="0"/>
              <a:t>	rectangle(rectangle &amp;r1)</a:t>
            </a:r>
          </a:p>
          <a:p>
            <a:pPr>
              <a:buNone/>
            </a:pPr>
            <a:r>
              <a:rPr lang="en-US" dirty="0" smtClean="0"/>
              <a:t>	{</a:t>
            </a:r>
          </a:p>
          <a:p>
            <a:pPr>
              <a:buNone/>
            </a:pPr>
            <a:r>
              <a:rPr lang="en-US" dirty="0" smtClean="0"/>
              <a:t>	………………                                          copy constructor</a:t>
            </a:r>
          </a:p>
          <a:p>
            <a:pPr>
              <a:buNone/>
            </a:pPr>
            <a:r>
              <a:rPr lang="en-US" dirty="0" smtClean="0"/>
              <a:t>	………………</a:t>
            </a:r>
          </a:p>
          <a:p>
            <a:pPr>
              <a:buNone/>
            </a:pPr>
            <a:r>
              <a:rPr lang="en-US" dirty="0" smtClean="0"/>
              <a:t>	}</a:t>
            </a:r>
          </a:p>
          <a:p>
            <a:pPr>
              <a:buNone/>
            </a:pPr>
            <a:r>
              <a:rPr lang="en-US" dirty="0" smtClean="0"/>
              <a:t>	};</a:t>
            </a:r>
            <a:endParaRPr lang="en-US" dirty="0"/>
          </a:p>
        </p:txBody>
      </p:sp>
      <p:sp>
        <p:nvSpPr>
          <p:cNvPr id="5" name="Right Brace 4"/>
          <p:cNvSpPr/>
          <p:nvPr/>
        </p:nvSpPr>
        <p:spPr>
          <a:xfrm>
            <a:off x="3581400" y="4343400"/>
            <a:ext cx="381000"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Default Copy constructor:</a:t>
            </a:r>
            <a:endParaRPr lang="en-US" dirty="0"/>
          </a:p>
        </p:txBody>
      </p:sp>
      <p:sp>
        <p:nvSpPr>
          <p:cNvPr id="3" name="Content Placeholder 2"/>
          <p:cNvSpPr>
            <a:spLocks noGrp="1"/>
          </p:cNvSpPr>
          <p:nvPr>
            <p:ph idx="1"/>
          </p:nvPr>
        </p:nvSpPr>
        <p:spPr/>
        <p:txBody>
          <a:bodyPr/>
          <a:lstStyle/>
          <a:p>
            <a:r>
              <a:rPr lang="en-US" dirty="0" smtClean="0"/>
              <a:t>If we don’t define copy constructor, the C++ compiler creates a default copy constructor for each class which does a member-wise copy between objects.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09600"/>
            <a:ext cx="8229600" cy="533400"/>
          </a:xfrm>
        </p:spPr>
        <p:txBody>
          <a:bodyPr>
            <a:noAutofit/>
          </a:bodyPr>
          <a:lstStyle/>
          <a:p>
            <a:r>
              <a:rPr lang="en-US" sz="2800" b="1" dirty="0" smtClean="0"/>
              <a:t>Example of constructor </a:t>
            </a:r>
            <a:br>
              <a:rPr lang="en-US" sz="2800" b="1" dirty="0" smtClean="0"/>
            </a:br>
            <a:endParaRPr lang="en-US" sz="2800" b="1" dirty="0"/>
          </a:p>
        </p:txBody>
      </p:sp>
      <p:sp>
        <p:nvSpPr>
          <p:cNvPr id="2" name="Content Placeholder 1"/>
          <p:cNvSpPr>
            <a:spLocks noGrp="1"/>
          </p:cNvSpPr>
          <p:nvPr>
            <p:ph sz="half" idx="1"/>
          </p:nvPr>
        </p:nvSpPr>
        <p:spPr>
          <a:xfrm>
            <a:off x="304800" y="762000"/>
            <a:ext cx="4495800" cy="5562600"/>
          </a:xfrm>
        </p:spPr>
        <p:txBody>
          <a:bodyPr>
            <a:noAutofit/>
          </a:bodyPr>
          <a:lstStyle/>
          <a:p>
            <a:pPr>
              <a:buNone/>
            </a:pPr>
            <a:r>
              <a:rPr lang="en-US" sz="1600" dirty="0" smtClean="0"/>
              <a:t>#include&lt;iostream&gt;</a:t>
            </a:r>
          </a:p>
          <a:p>
            <a:pPr>
              <a:buNone/>
            </a:pPr>
            <a:r>
              <a:rPr lang="en-US" sz="1600" dirty="0" smtClean="0"/>
              <a:t>using namespace std;</a:t>
            </a:r>
          </a:p>
          <a:p>
            <a:pPr>
              <a:buNone/>
            </a:pPr>
            <a:r>
              <a:rPr lang="en-US" sz="1600" dirty="0" smtClean="0"/>
              <a:t>class rectangle</a:t>
            </a:r>
          </a:p>
          <a:p>
            <a:pPr>
              <a:buNone/>
            </a:pPr>
            <a:r>
              <a:rPr lang="en-US" sz="1600" dirty="0" smtClean="0"/>
              <a:t>{</a:t>
            </a:r>
          </a:p>
          <a:p>
            <a:pPr>
              <a:buNone/>
            </a:pPr>
            <a:r>
              <a:rPr lang="en-US" sz="1600" dirty="0" smtClean="0"/>
              <a:t>private:</a:t>
            </a:r>
          </a:p>
          <a:p>
            <a:pPr>
              <a:buNone/>
            </a:pPr>
            <a:r>
              <a:rPr lang="en-US" sz="1600" dirty="0" smtClean="0"/>
              <a:t>int l,b,a;</a:t>
            </a:r>
          </a:p>
          <a:p>
            <a:pPr>
              <a:buNone/>
            </a:pPr>
            <a:r>
              <a:rPr lang="en-US" sz="1600" dirty="0" smtClean="0"/>
              <a:t>public:</a:t>
            </a:r>
          </a:p>
          <a:p>
            <a:pPr>
              <a:buNone/>
            </a:pPr>
            <a:r>
              <a:rPr lang="en-US" sz="1600" dirty="0" smtClean="0"/>
              <a:t>rectangle(int l1, int b1) // </a:t>
            </a:r>
            <a:r>
              <a:rPr lang="en-US" sz="1400" dirty="0" smtClean="0"/>
              <a:t>parameterized constructor</a:t>
            </a:r>
            <a:endParaRPr lang="en-US" sz="1600" dirty="0" smtClean="0"/>
          </a:p>
          <a:p>
            <a:pPr>
              <a:buNone/>
            </a:pPr>
            <a:r>
              <a:rPr lang="en-US" sz="1600" dirty="0" smtClean="0"/>
              <a:t>{</a:t>
            </a:r>
          </a:p>
          <a:p>
            <a:pPr>
              <a:buNone/>
            </a:pPr>
            <a:r>
              <a:rPr lang="en-US" sz="1600" dirty="0" smtClean="0"/>
              <a:t>l=l1;</a:t>
            </a:r>
          </a:p>
          <a:p>
            <a:pPr>
              <a:buNone/>
            </a:pPr>
            <a:r>
              <a:rPr lang="en-US" sz="1600" dirty="0" smtClean="0"/>
              <a:t>b=b1;</a:t>
            </a:r>
          </a:p>
          <a:p>
            <a:pPr>
              <a:buNone/>
            </a:pPr>
            <a:r>
              <a:rPr lang="en-US" sz="1600" dirty="0" smtClean="0"/>
              <a:t>}</a:t>
            </a:r>
          </a:p>
          <a:p>
            <a:endParaRPr lang="en-US" sz="1600" dirty="0"/>
          </a:p>
        </p:txBody>
      </p:sp>
      <p:sp>
        <p:nvSpPr>
          <p:cNvPr id="3" name="Content Placeholder 2"/>
          <p:cNvSpPr>
            <a:spLocks noGrp="1"/>
          </p:cNvSpPr>
          <p:nvPr>
            <p:ph sz="half" idx="2"/>
          </p:nvPr>
        </p:nvSpPr>
        <p:spPr>
          <a:xfrm>
            <a:off x="4876800" y="762000"/>
            <a:ext cx="4114800" cy="5486400"/>
          </a:xfrm>
        </p:spPr>
        <p:txBody>
          <a:bodyPr>
            <a:noAutofit/>
          </a:bodyPr>
          <a:lstStyle/>
          <a:p>
            <a:pPr>
              <a:buNone/>
            </a:pPr>
            <a:r>
              <a:rPr lang="en-US" sz="1400" dirty="0" smtClean="0"/>
              <a:t>rectangle(rectangle &amp;x) //copy constructor</a:t>
            </a:r>
          </a:p>
          <a:p>
            <a:pPr>
              <a:buNone/>
            </a:pPr>
            <a:r>
              <a:rPr lang="en-US" sz="1400" dirty="0" smtClean="0"/>
              <a:t>{</a:t>
            </a:r>
          </a:p>
          <a:p>
            <a:pPr>
              <a:buNone/>
            </a:pPr>
            <a:r>
              <a:rPr lang="en-US" sz="1400" dirty="0" smtClean="0"/>
              <a:t>	l=x.l;</a:t>
            </a:r>
          </a:p>
          <a:p>
            <a:pPr>
              <a:buNone/>
            </a:pPr>
            <a:r>
              <a:rPr lang="en-US" sz="1400" dirty="0" smtClean="0"/>
              <a:t>	b=x.b;</a:t>
            </a:r>
          </a:p>
          <a:p>
            <a:pPr>
              <a:buNone/>
            </a:pPr>
            <a:r>
              <a:rPr lang="en-US" sz="1400" dirty="0" smtClean="0"/>
              <a:t>}</a:t>
            </a:r>
          </a:p>
          <a:p>
            <a:pPr>
              <a:buNone/>
            </a:pPr>
            <a:r>
              <a:rPr lang="en-US" sz="1400" dirty="0" smtClean="0"/>
              <a:t>void displaydata()</a:t>
            </a:r>
          </a:p>
          <a:p>
            <a:pPr>
              <a:buNone/>
            </a:pPr>
            <a:r>
              <a:rPr lang="en-US" sz="1400" dirty="0" smtClean="0"/>
              <a:t>{</a:t>
            </a:r>
          </a:p>
          <a:p>
            <a:pPr>
              <a:buNone/>
            </a:pPr>
            <a:r>
              <a:rPr lang="en-US" sz="1400" dirty="0" smtClean="0"/>
              <a:t>a=l*b;</a:t>
            </a:r>
          </a:p>
          <a:p>
            <a:pPr>
              <a:buNone/>
            </a:pPr>
            <a:r>
              <a:rPr lang="en-US" sz="1400" dirty="0" smtClean="0"/>
              <a:t>cout&lt;&lt; "Area of rectangle is"&lt;&lt;a&lt;&lt;endl;</a:t>
            </a:r>
          </a:p>
          <a:p>
            <a:pPr>
              <a:buNone/>
            </a:pPr>
            <a:r>
              <a:rPr lang="en-US" sz="1400" dirty="0" smtClean="0"/>
              <a:t>}</a:t>
            </a:r>
          </a:p>
          <a:p>
            <a:pPr>
              <a:buNone/>
            </a:pPr>
            <a:r>
              <a:rPr lang="en-US" sz="1400" dirty="0" smtClean="0"/>
              <a:t>};</a:t>
            </a:r>
          </a:p>
          <a:p>
            <a:pPr>
              <a:buNone/>
            </a:pPr>
            <a:r>
              <a:rPr lang="en-US" sz="1400" dirty="0" smtClean="0"/>
              <a:t>main()</a:t>
            </a:r>
          </a:p>
          <a:p>
            <a:pPr>
              <a:buNone/>
            </a:pPr>
            <a:r>
              <a:rPr lang="en-US" sz="1400" dirty="0" smtClean="0"/>
              <a:t>{</a:t>
            </a:r>
          </a:p>
          <a:p>
            <a:pPr>
              <a:buNone/>
            </a:pPr>
            <a:r>
              <a:rPr lang="en-US" sz="1400" dirty="0" smtClean="0"/>
              <a:t>rectangle r1(10,20);</a:t>
            </a:r>
          </a:p>
          <a:p>
            <a:pPr>
              <a:buNone/>
            </a:pPr>
            <a:r>
              <a:rPr lang="en-US" sz="1400" dirty="0" smtClean="0"/>
              <a:t>rectangle r2(r1);</a:t>
            </a:r>
          </a:p>
          <a:p>
            <a:pPr>
              <a:buNone/>
            </a:pPr>
            <a:r>
              <a:rPr lang="en-US" sz="1400" dirty="0" smtClean="0"/>
              <a:t>r1.displaydata();</a:t>
            </a:r>
          </a:p>
          <a:p>
            <a:pPr>
              <a:buNone/>
            </a:pPr>
            <a:r>
              <a:rPr lang="en-US" sz="1400" dirty="0" smtClean="0"/>
              <a:t>r2.displaydata();</a:t>
            </a:r>
          </a:p>
          <a:p>
            <a:pPr>
              <a:buNone/>
            </a:pPr>
            <a:r>
              <a:rPr lang="en-US" sz="1400" dirty="0" smtClean="0"/>
              <a:t>}</a:t>
            </a:r>
          </a:p>
          <a:p>
            <a:pPr>
              <a:buNone/>
            </a:pPr>
            <a:endParaRPr lang="en-US"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noAutofit/>
          </a:bodyPr>
          <a:lstStyle/>
          <a:p>
            <a:r>
              <a:rPr lang="en-US" sz="3600" b="1" dirty="0" smtClean="0"/>
              <a:t>Destructor:</a:t>
            </a:r>
            <a:br>
              <a:rPr lang="en-US" sz="3600" b="1" dirty="0" smtClean="0"/>
            </a:br>
            <a:endParaRPr lang="en-US" sz="3600" b="1" dirty="0"/>
          </a:p>
        </p:txBody>
      </p:sp>
      <p:sp>
        <p:nvSpPr>
          <p:cNvPr id="2" name="Content Placeholder 1"/>
          <p:cNvSpPr>
            <a:spLocks noGrp="1"/>
          </p:cNvSpPr>
          <p:nvPr>
            <p:ph idx="1"/>
          </p:nvPr>
        </p:nvSpPr>
        <p:spPr>
          <a:xfrm>
            <a:off x="457200" y="838200"/>
            <a:ext cx="8305800" cy="5486400"/>
          </a:xfrm>
        </p:spPr>
        <p:txBody>
          <a:bodyPr>
            <a:normAutofit fontScale="92500" lnSpcReduction="20000"/>
          </a:bodyPr>
          <a:lstStyle/>
          <a:p>
            <a:r>
              <a:rPr lang="en-US" dirty="0" smtClean="0"/>
              <a:t>It is a special member function which is executed automatically when object is destroyed. Destructor has the same name as the class name. But it is preceded by tilde (~). The most common use of destructor is to de–allocate the memory that was allocated for the object of the constructor. Destructor cannot be overloaded. In other words, there is only one destructor in a single program.</a:t>
            </a:r>
          </a:p>
          <a:p>
            <a:r>
              <a:rPr lang="en-US" b="1" dirty="0" smtClean="0"/>
              <a:t>Syntax:</a:t>
            </a:r>
          </a:p>
          <a:p>
            <a:pPr>
              <a:buNone/>
            </a:pPr>
            <a:r>
              <a:rPr lang="en-US" dirty="0" smtClean="0"/>
              <a:t>class rectangle</a:t>
            </a:r>
          </a:p>
          <a:p>
            <a:pPr>
              <a:buNone/>
            </a:pPr>
            <a:r>
              <a:rPr lang="en-US" dirty="0" smtClean="0"/>
              <a:t>{</a:t>
            </a:r>
          </a:p>
          <a:p>
            <a:pPr>
              <a:buNone/>
            </a:pPr>
            <a:r>
              <a:rPr lang="en-US" dirty="0" smtClean="0"/>
              <a:t>~rectangle()</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smtClean="0"/>
              <a:t>Differentiate between Class and Object:</a:t>
            </a:r>
            <a:br>
              <a:rPr lang="en-US" sz="3600" b="1" dirty="0" smtClean="0"/>
            </a:b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707129"/>
              </p:ext>
            </p:extLst>
          </p:nvPr>
        </p:nvGraphicFramePr>
        <p:xfrm>
          <a:off x="457200" y="1481138"/>
          <a:ext cx="8458200" cy="4194112"/>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29444">
                <a:tc>
                  <a:txBody>
                    <a:bodyPr/>
                    <a:lstStyle/>
                    <a:p>
                      <a:r>
                        <a:rPr kumimoji="0" lang="en-US" sz="3200" b="1" kern="1200" dirty="0" smtClean="0">
                          <a:solidFill>
                            <a:schemeClr val="lt1"/>
                          </a:solidFill>
                          <a:latin typeface="+mn-lt"/>
                          <a:ea typeface="+mn-ea"/>
                          <a:cs typeface="+mn-cs"/>
                        </a:rPr>
                        <a:t>S.N.</a:t>
                      </a:r>
                      <a:endParaRPr lang="en-US" sz="3200" dirty="0"/>
                    </a:p>
                  </a:txBody>
                  <a:tcPr/>
                </a:tc>
                <a:tc>
                  <a:txBody>
                    <a:bodyPr/>
                    <a:lstStyle/>
                    <a:p>
                      <a:r>
                        <a:rPr kumimoji="0" lang="en-US" sz="3200" b="1" kern="1200" dirty="0" smtClean="0">
                          <a:solidFill>
                            <a:schemeClr val="lt1"/>
                          </a:solidFill>
                          <a:latin typeface="+mn-lt"/>
                          <a:ea typeface="+mn-ea"/>
                          <a:cs typeface="+mn-cs"/>
                        </a:rPr>
                        <a:t>Class</a:t>
                      </a:r>
                      <a:endParaRPr lang="en-US" sz="3200" dirty="0"/>
                    </a:p>
                  </a:txBody>
                  <a:tcPr/>
                </a:tc>
                <a:tc>
                  <a:txBody>
                    <a:bodyPr/>
                    <a:lstStyle/>
                    <a:p>
                      <a:r>
                        <a:rPr kumimoji="0" lang="en-US" sz="3200" b="1" kern="1200" dirty="0" smtClean="0">
                          <a:solidFill>
                            <a:schemeClr val="lt1"/>
                          </a:solidFill>
                          <a:latin typeface="+mn-lt"/>
                          <a:ea typeface="+mn-ea"/>
                          <a:cs typeface="+mn-cs"/>
                        </a:rPr>
                        <a:t>Object</a:t>
                      </a:r>
                      <a:endParaRPr lang="en-US" sz="3200" dirty="0"/>
                    </a:p>
                  </a:txBody>
                  <a:tcPr/>
                </a:tc>
                <a:extLst>
                  <a:ext uri="{0D108BD9-81ED-4DB2-BD59-A6C34878D82A}">
                    <a16:rowId xmlns:a16="http://schemas.microsoft.com/office/drawing/2014/main" val="10000"/>
                  </a:ext>
                </a:extLst>
              </a:tr>
              <a:tr h="629444">
                <a:tc>
                  <a:txBody>
                    <a:bodyPr/>
                    <a:lstStyle/>
                    <a:p>
                      <a:pPr marL="0" marR="0" algn="just">
                        <a:lnSpc>
                          <a:spcPct val="107000"/>
                        </a:lnSpc>
                        <a:spcBef>
                          <a:spcPts val="0"/>
                        </a:spcBef>
                        <a:spcAft>
                          <a:spcPts val="0"/>
                        </a:spcAft>
                      </a:pPr>
                      <a:r>
                        <a:rPr lang="en-US" sz="2000" dirty="0" smtClean="0">
                          <a:latin typeface="Calibri"/>
                          <a:ea typeface="Calibri"/>
                          <a:cs typeface="Times New Roman"/>
                        </a:rPr>
                        <a:t>1.</a:t>
                      </a:r>
                      <a:endParaRPr lang="en-US" sz="1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Calibri"/>
                          <a:ea typeface="Calibri"/>
                          <a:cs typeface="Times New Roman"/>
                        </a:rPr>
                        <a:t>Class is a user defined data type.</a:t>
                      </a:r>
                      <a:endParaRPr lang="en-US" sz="1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Calibri"/>
                          <a:ea typeface="Calibri"/>
                          <a:cs typeface="Times New Roman"/>
                        </a:rPr>
                        <a:t>Object is </a:t>
                      </a:r>
                      <a:r>
                        <a:rPr lang="en-US" sz="2000">
                          <a:latin typeface="Calibri"/>
                          <a:ea typeface="Calibri"/>
                          <a:cs typeface="Times New Roman"/>
                        </a:rPr>
                        <a:t>a </a:t>
                      </a:r>
                      <a:r>
                        <a:rPr lang="en-US" sz="2000" smtClean="0">
                          <a:latin typeface="Calibri"/>
                          <a:ea typeface="Calibri"/>
                          <a:cs typeface="Times New Roman"/>
                        </a:rPr>
                        <a:t>instance </a:t>
                      </a:r>
                      <a:r>
                        <a:rPr lang="en-US" sz="2000" dirty="0">
                          <a:latin typeface="Calibri"/>
                          <a:ea typeface="Calibri"/>
                          <a:cs typeface="Times New Roman"/>
                        </a:rPr>
                        <a:t>of a class.</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29444">
                <a:tc>
                  <a:txBody>
                    <a:bodyPr/>
                    <a:lstStyle/>
                    <a:p>
                      <a:r>
                        <a:rPr kumimoji="0" lang="en-US" sz="3200" kern="1200" dirty="0" smtClean="0">
                          <a:solidFill>
                            <a:schemeClr val="dk1"/>
                          </a:solidFill>
                          <a:latin typeface="+mn-lt"/>
                          <a:ea typeface="+mn-ea"/>
                          <a:cs typeface="+mn-cs"/>
                        </a:rPr>
                        <a:t>2.</a:t>
                      </a:r>
                      <a:endParaRPr lang="en-US" sz="3200" dirty="0"/>
                    </a:p>
                  </a:txBody>
                  <a:tcPr/>
                </a:tc>
                <a:tc>
                  <a:txBody>
                    <a:bodyPr/>
                    <a:lstStyle/>
                    <a:p>
                      <a:pPr marL="0" marR="0" algn="just">
                        <a:lnSpc>
                          <a:spcPct val="107000"/>
                        </a:lnSpc>
                        <a:spcBef>
                          <a:spcPts val="0"/>
                        </a:spcBef>
                        <a:spcAft>
                          <a:spcPts val="0"/>
                        </a:spcAft>
                      </a:pPr>
                      <a:r>
                        <a:rPr lang="en-US" sz="2000" dirty="0">
                          <a:latin typeface="Calibri"/>
                          <a:ea typeface="Calibri"/>
                          <a:cs typeface="Times New Roman"/>
                        </a:rPr>
                        <a:t>It generates object.</a:t>
                      </a:r>
                      <a:endParaRPr lang="en-US" sz="1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Calibri"/>
                          <a:ea typeface="Calibri"/>
                          <a:cs typeface="Times New Roman"/>
                        </a:rPr>
                        <a:t>It gives life to a class.</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29444">
                <a:tc>
                  <a:txBody>
                    <a:bodyPr/>
                    <a:lstStyle/>
                    <a:p>
                      <a:r>
                        <a:rPr lang="en-US" sz="3200" dirty="0" smtClean="0"/>
                        <a:t>3. </a:t>
                      </a:r>
                      <a:endParaRPr lang="en-US" sz="3200" dirty="0"/>
                    </a:p>
                  </a:txBody>
                  <a:tcPr/>
                </a:tc>
                <a:tc>
                  <a:txBody>
                    <a:bodyPr/>
                    <a:lstStyle/>
                    <a:p>
                      <a:pPr marL="0" marR="0" algn="just">
                        <a:lnSpc>
                          <a:spcPct val="107000"/>
                        </a:lnSpc>
                        <a:spcBef>
                          <a:spcPts val="0"/>
                        </a:spcBef>
                        <a:spcAft>
                          <a:spcPts val="0"/>
                        </a:spcAft>
                      </a:pPr>
                      <a:r>
                        <a:rPr lang="en-US" sz="2000" dirty="0">
                          <a:latin typeface="Calibri"/>
                          <a:ea typeface="Calibri"/>
                          <a:cs typeface="Times New Roman"/>
                        </a:rPr>
                        <a:t>It is the prototype of model.</a:t>
                      </a:r>
                      <a:endParaRPr lang="en-US" sz="1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Calibri"/>
                          <a:ea typeface="Calibri"/>
                          <a:cs typeface="Times New Roman"/>
                        </a:rPr>
                        <a:t>It is a container for storing its features.</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29444">
                <a:tc>
                  <a:txBody>
                    <a:bodyPr/>
                    <a:lstStyle/>
                    <a:p>
                      <a:r>
                        <a:rPr lang="en-US" sz="3200" dirty="0" smtClean="0"/>
                        <a:t>4.</a:t>
                      </a:r>
                      <a:endParaRPr lang="en-US" sz="3200" dirty="0"/>
                    </a:p>
                  </a:txBody>
                  <a:tcPr/>
                </a:tc>
                <a:tc>
                  <a:txBody>
                    <a:bodyPr/>
                    <a:lstStyle/>
                    <a:p>
                      <a:pPr marL="0" marR="0" algn="just">
                        <a:lnSpc>
                          <a:spcPct val="107000"/>
                        </a:lnSpc>
                        <a:spcBef>
                          <a:spcPts val="0"/>
                        </a:spcBef>
                        <a:spcAft>
                          <a:spcPts val="0"/>
                        </a:spcAft>
                      </a:pPr>
                      <a:r>
                        <a:rPr lang="en-US" sz="2000" dirty="0">
                          <a:latin typeface="Calibri"/>
                          <a:ea typeface="Calibri"/>
                          <a:cs typeface="Times New Roman"/>
                        </a:rPr>
                        <a:t>Class does not occupy memory space.</a:t>
                      </a:r>
                      <a:endParaRPr lang="en-US" sz="1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Calibri"/>
                          <a:ea typeface="Calibri"/>
                          <a:cs typeface="Times New Roman"/>
                        </a:rPr>
                        <a:t>Objects occupy memory space.</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629444">
                <a:tc>
                  <a:txBody>
                    <a:bodyPr/>
                    <a:lstStyle/>
                    <a:p>
                      <a:r>
                        <a:rPr lang="en-US" sz="3200" dirty="0" smtClean="0"/>
                        <a:t>5.</a:t>
                      </a:r>
                      <a:endParaRPr lang="en-US" sz="3200" dirty="0"/>
                    </a:p>
                  </a:txBody>
                  <a:tcPr/>
                </a:tc>
                <a:tc>
                  <a:txBody>
                    <a:bodyPr/>
                    <a:lstStyle/>
                    <a:p>
                      <a:pPr marL="0" marR="0" algn="just">
                        <a:lnSpc>
                          <a:spcPct val="107000"/>
                        </a:lnSpc>
                        <a:spcBef>
                          <a:spcPts val="0"/>
                        </a:spcBef>
                        <a:spcAft>
                          <a:spcPts val="0"/>
                        </a:spcAft>
                      </a:pPr>
                      <a:r>
                        <a:rPr lang="en-US" sz="2000" dirty="0">
                          <a:latin typeface="Calibri"/>
                          <a:ea typeface="Calibri"/>
                          <a:cs typeface="Times New Roman"/>
                        </a:rPr>
                        <a:t>It cannot be manipulated because it is not available in memory.</a:t>
                      </a:r>
                      <a:endParaRPr lang="en-US" sz="18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US" sz="2000" dirty="0">
                          <a:latin typeface="Calibri"/>
                          <a:ea typeface="Calibri"/>
                          <a:cs typeface="Times New Roman"/>
                        </a:rPr>
                        <a:t>It can be manipulated.</a:t>
                      </a:r>
                      <a:endParaRPr lang="en-US" sz="1800" dirty="0">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Example of destructor:</a:t>
            </a:r>
            <a:br>
              <a:rPr lang="en-US" dirty="0" smtClean="0"/>
            </a:br>
            <a:endParaRPr lang="en-US" dirty="0"/>
          </a:p>
        </p:txBody>
      </p:sp>
      <p:sp>
        <p:nvSpPr>
          <p:cNvPr id="2" name="Content Placeholder 1"/>
          <p:cNvSpPr>
            <a:spLocks noGrp="1"/>
          </p:cNvSpPr>
          <p:nvPr>
            <p:ph sz="half" idx="1"/>
          </p:nvPr>
        </p:nvSpPr>
        <p:spPr>
          <a:xfrm>
            <a:off x="457200" y="1524000"/>
            <a:ext cx="4038600" cy="4830925"/>
          </a:xfrm>
        </p:spPr>
        <p:txBody>
          <a:bodyPr>
            <a:normAutofit fontScale="77500" lnSpcReduction="20000"/>
          </a:bodyPr>
          <a:lstStyle/>
          <a:p>
            <a:pPr>
              <a:buNone/>
            </a:pPr>
            <a:r>
              <a:rPr lang="en-US" dirty="0" smtClean="0"/>
              <a:t>#include&lt;iostream&gt;</a:t>
            </a:r>
          </a:p>
          <a:p>
            <a:pPr>
              <a:buNone/>
            </a:pPr>
            <a:r>
              <a:rPr lang="en-US" dirty="0" smtClean="0"/>
              <a:t>using namespace std;</a:t>
            </a:r>
          </a:p>
          <a:p>
            <a:pPr>
              <a:buNone/>
            </a:pPr>
            <a:r>
              <a:rPr lang="en-US" dirty="0" smtClean="0"/>
              <a:t>class test</a:t>
            </a:r>
          </a:p>
          <a:p>
            <a:pPr>
              <a:buNone/>
            </a:pPr>
            <a:r>
              <a:rPr lang="en-US" dirty="0" smtClean="0"/>
              <a:t>{</a:t>
            </a:r>
          </a:p>
          <a:p>
            <a:pPr>
              <a:buNone/>
            </a:pPr>
            <a:r>
              <a:rPr lang="en-US" dirty="0" smtClean="0"/>
              <a:t>public:</a:t>
            </a:r>
          </a:p>
          <a:p>
            <a:pPr>
              <a:buNone/>
            </a:pPr>
            <a:r>
              <a:rPr lang="en-US" dirty="0" smtClean="0"/>
              <a:t>test()</a:t>
            </a:r>
          </a:p>
          <a:p>
            <a:pPr>
              <a:buNone/>
            </a:pPr>
            <a:r>
              <a:rPr lang="en-US" dirty="0" smtClean="0"/>
              <a:t>{</a:t>
            </a:r>
          </a:p>
          <a:p>
            <a:pPr>
              <a:buNone/>
            </a:pPr>
            <a:r>
              <a:rPr lang="en-US" sz="2600" dirty="0" smtClean="0"/>
              <a:t>cout&lt;&lt; “Control in constructor\n”;</a:t>
            </a:r>
          </a:p>
          <a:p>
            <a:pPr>
              <a:buNone/>
            </a:pPr>
            <a:r>
              <a:rPr lang="en-US" dirty="0" smtClean="0"/>
              <a:t>}</a:t>
            </a:r>
          </a:p>
          <a:p>
            <a:pPr>
              <a:buNone/>
            </a:pPr>
            <a:r>
              <a:rPr lang="en-US" dirty="0" smtClean="0"/>
              <a:t>~test()</a:t>
            </a:r>
          </a:p>
          <a:p>
            <a:pPr>
              <a:buNone/>
            </a:pPr>
            <a:r>
              <a:rPr lang="en-US" dirty="0" smtClean="0"/>
              <a:t>{</a:t>
            </a:r>
          </a:p>
          <a:p>
            <a:pPr>
              <a:buNone/>
            </a:pPr>
            <a:r>
              <a:rPr lang="en-US" dirty="0" smtClean="0"/>
              <a:t>cout&lt;&lt; “Control in destructor”;</a:t>
            </a:r>
          </a:p>
          <a:p>
            <a:pPr>
              <a:buNone/>
            </a:pPr>
            <a:r>
              <a:rPr lang="en-US" dirty="0" smtClean="0"/>
              <a:t>}</a:t>
            </a:r>
          </a:p>
          <a:p>
            <a:pPr>
              <a:buNone/>
            </a:pPr>
            <a:r>
              <a:rPr lang="en-US" dirty="0" smtClean="0"/>
              <a:t>};</a:t>
            </a:r>
          </a:p>
          <a:p>
            <a:pPr>
              <a:buNone/>
            </a:pPr>
            <a:endParaRPr lang="en-US" dirty="0" smtClean="0"/>
          </a:p>
          <a:p>
            <a:endParaRPr lang="en-US" dirty="0"/>
          </a:p>
        </p:txBody>
      </p:sp>
      <p:sp>
        <p:nvSpPr>
          <p:cNvPr id="3" name="Content Placeholder 2"/>
          <p:cNvSpPr>
            <a:spLocks noGrp="1"/>
          </p:cNvSpPr>
          <p:nvPr>
            <p:ph sz="half" idx="2"/>
          </p:nvPr>
        </p:nvSpPr>
        <p:spPr>
          <a:xfrm>
            <a:off x="4648200" y="1371601"/>
            <a:ext cx="3962400" cy="4876799"/>
          </a:xfrm>
        </p:spPr>
        <p:txBody>
          <a:bodyPr>
            <a:noAutofit/>
          </a:bodyPr>
          <a:lstStyle/>
          <a:p>
            <a:pPr>
              <a:buNone/>
            </a:pPr>
            <a:r>
              <a:rPr lang="en-US" sz="1800" dirty="0" smtClean="0"/>
              <a:t>main()</a:t>
            </a:r>
          </a:p>
          <a:p>
            <a:pPr>
              <a:buNone/>
            </a:pPr>
            <a:r>
              <a:rPr lang="en-US" sz="1800" dirty="0" smtClean="0"/>
              <a:t>{</a:t>
            </a:r>
          </a:p>
          <a:p>
            <a:pPr>
              <a:buNone/>
            </a:pPr>
            <a:r>
              <a:rPr lang="en-US" sz="1800" dirty="0" smtClean="0"/>
              <a:t>test t;</a:t>
            </a:r>
          </a:p>
          <a:p>
            <a:pPr>
              <a:buNone/>
            </a:pPr>
            <a:r>
              <a:rPr lang="en-US" sz="1600" dirty="0" smtClean="0"/>
              <a:t>cout&lt;&lt; “function main terminated”;</a:t>
            </a:r>
          </a:p>
          <a:p>
            <a:pPr>
              <a:buNone/>
            </a:pPr>
            <a:r>
              <a:rPr lang="en-US" sz="1800" dirty="0" smtClean="0"/>
              <a:t>}</a:t>
            </a:r>
          </a:p>
          <a:p>
            <a:pPr>
              <a:buNone/>
            </a:pPr>
            <a:r>
              <a:rPr lang="en-US" sz="1800" b="1" dirty="0" smtClean="0"/>
              <a:t>Output:</a:t>
            </a:r>
            <a:endParaRPr lang="en-US" sz="1800" dirty="0" smtClean="0"/>
          </a:p>
          <a:p>
            <a:pPr>
              <a:buNone/>
            </a:pPr>
            <a:r>
              <a:rPr lang="en-US" sz="1800" dirty="0" smtClean="0"/>
              <a:t>	Control in constructor</a:t>
            </a:r>
          </a:p>
          <a:p>
            <a:pPr>
              <a:buNone/>
            </a:pPr>
            <a:r>
              <a:rPr lang="en-US" sz="1800" dirty="0" smtClean="0"/>
              <a:t>	Function main terminated</a:t>
            </a:r>
          </a:p>
          <a:p>
            <a:pPr>
              <a:buNone/>
            </a:pPr>
            <a:r>
              <a:rPr lang="en-US" sz="1800" dirty="0" smtClean="0"/>
              <a:t>	Control in destructor</a:t>
            </a:r>
          </a:p>
          <a:p>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b="1" dirty="0" smtClean="0"/>
              <a:t>Similarities between constructor and destructor.</a:t>
            </a:r>
            <a:br>
              <a:rPr lang="en-US" sz="2800" b="1" dirty="0" smtClean="0"/>
            </a:br>
            <a:endParaRPr lang="en-US" sz="2800" b="1" dirty="0"/>
          </a:p>
        </p:txBody>
      </p:sp>
      <p:sp>
        <p:nvSpPr>
          <p:cNvPr id="2" name="Content Placeholder 1"/>
          <p:cNvSpPr>
            <a:spLocks noGrp="1"/>
          </p:cNvSpPr>
          <p:nvPr>
            <p:ph idx="1"/>
          </p:nvPr>
        </p:nvSpPr>
        <p:spPr/>
        <p:txBody>
          <a:bodyPr/>
          <a:lstStyle/>
          <a:p>
            <a:pPr lvl="0"/>
            <a:r>
              <a:rPr lang="en-US" dirty="0" smtClean="0"/>
              <a:t>Both have same class name.</a:t>
            </a:r>
          </a:p>
          <a:p>
            <a:pPr lvl="0"/>
            <a:r>
              <a:rPr lang="en-US" dirty="0" smtClean="0"/>
              <a:t>Both don’t have return type nor can they return value.</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Differences between constructor and destructor:</a:t>
            </a:r>
            <a:br>
              <a:rPr lang="en-US" sz="2800" b="1" dirty="0" smtClean="0"/>
            </a:br>
            <a:endParaRPr lang="en-US" sz="2800" b="1" dirty="0"/>
          </a:p>
        </p:txBody>
      </p:sp>
      <p:sp>
        <p:nvSpPr>
          <p:cNvPr id="3" name="Text Placeholder 2"/>
          <p:cNvSpPr>
            <a:spLocks noGrp="1"/>
          </p:cNvSpPr>
          <p:nvPr>
            <p:ph type="body" idx="1"/>
          </p:nvPr>
        </p:nvSpPr>
        <p:spPr/>
        <p:txBody>
          <a:bodyPr/>
          <a:lstStyle/>
          <a:p>
            <a:r>
              <a:rPr lang="en-US" dirty="0" smtClean="0"/>
              <a:t>Constructor</a:t>
            </a:r>
            <a:endParaRPr lang="en-US" dirty="0"/>
          </a:p>
        </p:txBody>
      </p:sp>
      <p:sp>
        <p:nvSpPr>
          <p:cNvPr id="4" name="Text Placeholder 3"/>
          <p:cNvSpPr>
            <a:spLocks noGrp="1"/>
          </p:cNvSpPr>
          <p:nvPr>
            <p:ph type="body" sz="half" idx="3"/>
          </p:nvPr>
        </p:nvSpPr>
        <p:spPr/>
        <p:txBody>
          <a:bodyPr/>
          <a:lstStyle/>
          <a:p>
            <a:r>
              <a:rPr lang="en-US" dirty="0" smtClean="0"/>
              <a:t>Destructor</a:t>
            </a:r>
            <a:endParaRPr lang="en-US" dirty="0"/>
          </a:p>
        </p:txBody>
      </p:sp>
      <p:sp>
        <p:nvSpPr>
          <p:cNvPr id="5" name="Content Placeholder 4"/>
          <p:cNvSpPr>
            <a:spLocks noGrp="1"/>
          </p:cNvSpPr>
          <p:nvPr>
            <p:ph sz="quarter" idx="2"/>
          </p:nvPr>
        </p:nvSpPr>
        <p:spPr/>
        <p:txBody>
          <a:bodyPr>
            <a:normAutofit fontScale="92500" lnSpcReduction="10000"/>
          </a:bodyPr>
          <a:lstStyle/>
          <a:p>
            <a:pPr algn="just">
              <a:buNone/>
            </a:pPr>
            <a:r>
              <a:rPr lang="en-US" dirty="0" smtClean="0"/>
              <a:t>1) It allocates memory for an object whenever it is created.</a:t>
            </a:r>
          </a:p>
          <a:p>
            <a:pPr algn="just">
              <a:buNone/>
            </a:pPr>
            <a:r>
              <a:rPr lang="en-US" dirty="0" smtClean="0"/>
              <a:t>2) It is not preceded by tilde operator.</a:t>
            </a:r>
          </a:p>
          <a:p>
            <a:pPr algn="just">
              <a:buNone/>
            </a:pPr>
            <a:r>
              <a:rPr lang="en-US" dirty="0" smtClean="0"/>
              <a:t>3) It can take arguments.</a:t>
            </a:r>
          </a:p>
          <a:p>
            <a:pPr algn="just">
              <a:buNone/>
            </a:pPr>
            <a:r>
              <a:rPr lang="en-US" dirty="0" smtClean="0"/>
              <a:t>4) Constructor can be overloaded.</a:t>
            </a:r>
          </a:p>
          <a:p>
            <a:pPr algn="just">
              <a:buNone/>
            </a:pPr>
            <a:r>
              <a:rPr lang="en-US" dirty="0" smtClean="0"/>
              <a:t>5) It is executed automatically whenever object is created.</a:t>
            </a:r>
          </a:p>
          <a:p>
            <a:pPr algn="just">
              <a:buNone/>
            </a:pPr>
            <a:r>
              <a:rPr lang="en-US" dirty="0" smtClean="0"/>
              <a:t>6) It is used to initialize the data member of class.</a:t>
            </a:r>
          </a:p>
          <a:p>
            <a:pPr algn="just">
              <a:buNone/>
            </a:pPr>
            <a:r>
              <a:rPr lang="en-US" dirty="0" smtClean="0"/>
              <a:t>7) It indirectly uses the new operator to initialize the objects.</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a:p>
        </p:txBody>
      </p:sp>
      <p:sp>
        <p:nvSpPr>
          <p:cNvPr id="6" name="Content Placeholder 5"/>
          <p:cNvSpPr>
            <a:spLocks noGrp="1"/>
          </p:cNvSpPr>
          <p:nvPr>
            <p:ph sz="quarter" idx="4"/>
          </p:nvPr>
        </p:nvSpPr>
        <p:spPr/>
        <p:txBody>
          <a:bodyPr>
            <a:normAutofit fontScale="92500" lnSpcReduction="20000"/>
          </a:bodyPr>
          <a:lstStyle/>
          <a:p>
            <a:pPr algn="just">
              <a:buNone/>
            </a:pPr>
            <a:r>
              <a:rPr lang="en-US" dirty="0" smtClean="0"/>
              <a:t>1) It de–allocates memory for an object whenever object is out of scope.</a:t>
            </a:r>
          </a:p>
          <a:p>
            <a:pPr algn="just">
              <a:buNone/>
            </a:pPr>
            <a:r>
              <a:rPr lang="en-US" dirty="0" smtClean="0"/>
              <a:t>2) It is preceded by tilde operator.</a:t>
            </a:r>
          </a:p>
          <a:p>
            <a:pPr algn="just">
              <a:buNone/>
            </a:pPr>
            <a:r>
              <a:rPr lang="en-US" dirty="0" smtClean="0"/>
              <a:t>3) It doesn’t take arguments.</a:t>
            </a:r>
          </a:p>
          <a:p>
            <a:pPr algn="just">
              <a:buNone/>
            </a:pPr>
            <a:r>
              <a:rPr lang="en-US" dirty="0" smtClean="0"/>
              <a:t>4) Destructor cannot be overloaded.</a:t>
            </a:r>
          </a:p>
          <a:p>
            <a:pPr algn="just">
              <a:buNone/>
            </a:pPr>
            <a:r>
              <a:rPr lang="en-US" dirty="0" smtClean="0"/>
              <a:t>5) It is executed automatically whenever object is destroyed.</a:t>
            </a:r>
          </a:p>
          <a:p>
            <a:pPr algn="just">
              <a:buNone/>
            </a:pPr>
            <a:r>
              <a:rPr lang="en-US" dirty="0" smtClean="0"/>
              <a:t>6) It is not used to initialize data members of class.</a:t>
            </a:r>
          </a:p>
          <a:p>
            <a:pPr algn="just">
              <a:buNone/>
            </a:pPr>
            <a:r>
              <a:rPr lang="en-US" dirty="0" smtClean="0"/>
              <a:t>7) It indirectly uses the delete operator to destroy the object.</a:t>
            </a:r>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Objects as function arguments:	</a:t>
            </a:r>
            <a:br>
              <a:rPr lang="en-US" dirty="0" smtClean="0"/>
            </a:br>
            <a:endParaRPr lang="en-US" dirty="0"/>
          </a:p>
        </p:txBody>
      </p:sp>
      <p:sp>
        <p:nvSpPr>
          <p:cNvPr id="2" name="Content Placeholder 1"/>
          <p:cNvSpPr>
            <a:spLocks noGrp="1"/>
          </p:cNvSpPr>
          <p:nvPr>
            <p:ph idx="1"/>
          </p:nvPr>
        </p:nvSpPr>
        <p:spPr/>
        <p:txBody>
          <a:bodyPr/>
          <a:lstStyle/>
          <a:p>
            <a:r>
              <a:rPr lang="en-US" dirty="0" smtClean="0"/>
              <a:t>Like any other data type, an object may be used as function argument in three ways:</a:t>
            </a:r>
          </a:p>
          <a:p>
            <a:pPr marL="514350" indent="-514350">
              <a:buAutoNum type="arabicParenR"/>
            </a:pPr>
            <a:r>
              <a:rPr lang="en-US" dirty="0" smtClean="0"/>
              <a:t>Pass-by-value</a:t>
            </a:r>
          </a:p>
          <a:p>
            <a:pPr marL="514350" indent="-514350">
              <a:buAutoNum type="arabicParenR"/>
            </a:pPr>
            <a:r>
              <a:rPr lang="en-US" dirty="0" smtClean="0"/>
              <a:t>Pass-by-reference</a:t>
            </a:r>
          </a:p>
          <a:p>
            <a:pPr marL="514350" indent="-514350">
              <a:buAutoNum type="arabicParenR"/>
            </a:pPr>
            <a:r>
              <a:rPr lang="en-US" dirty="0" smtClean="0"/>
              <a:t>Pass-by-pointer</a:t>
            </a:r>
          </a:p>
          <a:p>
            <a:r>
              <a:rPr lang="en-US" dirty="0" smtClean="0"/>
              <a:t>Similar to variable, objects can be passed to the function. </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Pass-by-value</a:t>
            </a:r>
            <a:endParaRPr lang="en-US" dirty="0"/>
          </a:p>
        </p:txBody>
      </p:sp>
      <p:sp>
        <p:nvSpPr>
          <p:cNvPr id="3" name="Content Placeholder 2"/>
          <p:cNvSpPr>
            <a:spLocks noGrp="1"/>
          </p:cNvSpPr>
          <p:nvPr>
            <p:ph idx="1"/>
          </p:nvPr>
        </p:nvSpPr>
        <p:spPr/>
        <p:txBody>
          <a:bodyPr/>
          <a:lstStyle/>
          <a:p>
            <a:r>
              <a:rPr lang="en-US" dirty="0" smtClean="0"/>
              <a:t>If arguments are passed by value to the method, a copy of the object is passed to the function. Any changes made to the object inside the function does not affect the object used in the function call.</a:t>
            </a:r>
          </a:p>
          <a:p>
            <a:r>
              <a:rPr lang="en-US" dirty="0" smtClean="0"/>
              <a:t>Example is given below.</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153400" cy="914400"/>
          </a:xfrm>
        </p:spPr>
        <p:txBody>
          <a:bodyPr>
            <a:noAutofit/>
          </a:bodyPr>
          <a:lstStyle/>
          <a:p>
            <a:r>
              <a:rPr lang="en-US" sz="2000" dirty="0" smtClean="0"/>
              <a:t>Create a class distance with the data member feet and inch. Create the object of that class and add two object of the class.</a:t>
            </a:r>
            <a:br>
              <a:rPr lang="en-US" sz="2000" dirty="0" smtClean="0"/>
            </a:br>
            <a:endParaRPr lang="en-US" sz="2000" dirty="0"/>
          </a:p>
        </p:txBody>
      </p:sp>
      <p:sp>
        <p:nvSpPr>
          <p:cNvPr id="2" name="Content Placeholder 1"/>
          <p:cNvSpPr>
            <a:spLocks noGrp="1"/>
          </p:cNvSpPr>
          <p:nvPr>
            <p:ph sz="half" idx="1"/>
          </p:nvPr>
        </p:nvSpPr>
        <p:spPr>
          <a:xfrm>
            <a:off x="457200" y="1295400"/>
            <a:ext cx="4114800" cy="5029200"/>
          </a:xfrm>
        </p:spPr>
        <p:txBody>
          <a:bodyPr>
            <a:normAutofit fontScale="62500" lnSpcReduction="20000"/>
          </a:bodyPr>
          <a:lstStyle/>
          <a:p>
            <a:pPr>
              <a:buNone/>
            </a:pPr>
            <a:r>
              <a:rPr lang="en-US" dirty="0" smtClean="0"/>
              <a:t>#include&lt;iostream&gt;</a:t>
            </a:r>
          </a:p>
          <a:p>
            <a:pPr>
              <a:buNone/>
            </a:pPr>
            <a:r>
              <a:rPr lang="en-US" dirty="0" smtClean="0"/>
              <a:t>using namespace std;</a:t>
            </a:r>
          </a:p>
          <a:p>
            <a:pPr>
              <a:buNone/>
            </a:pPr>
            <a:r>
              <a:rPr lang="en-US" dirty="0" smtClean="0"/>
              <a:t>class distance</a:t>
            </a:r>
          </a:p>
          <a:p>
            <a:pPr>
              <a:buNone/>
            </a:pPr>
            <a:r>
              <a:rPr lang="en-US" dirty="0" smtClean="0"/>
              <a:t>{</a:t>
            </a:r>
          </a:p>
          <a:p>
            <a:pPr>
              <a:buNone/>
            </a:pPr>
            <a:r>
              <a:rPr lang="en-US" dirty="0" smtClean="0"/>
              <a:t>private:</a:t>
            </a:r>
          </a:p>
          <a:p>
            <a:pPr>
              <a:buNone/>
            </a:pPr>
            <a:r>
              <a:rPr lang="en-US" dirty="0" smtClean="0"/>
              <a:t>int feet;</a:t>
            </a:r>
          </a:p>
          <a:p>
            <a:pPr>
              <a:buNone/>
            </a:pPr>
            <a:r>
              <a:rPr lang="en-US" dirty="0" smtClean="0"/>
              <a:t>float inch;</a:t>
            </a:r>
          </a:p>
          <a:p>
            <a:pPr>
              <a:buNone/>
            </a:pPr>
            <a:r>
              <a:rPr lang="en-US" dirty="0" smtClean="0"/>
              <a:t>public:</a:t>
            </a:r>
          </a:p>
          <a:p>
            <a:pPr>
              <a:buNone/>
            </a:pPr>
            <a:r>
              <a:rPr lang="en-US" dirty="0" smtClean="0"/>
              <a:t>	void getdata()</a:t>
            </a:r>
          </a:p>
          <a:p>
            <a:pPr>
              <a:buNone/>
            </a:pPr>
            <a:r>
              <a:rPr lang="en-US" dirty="0" smtClean="0"/>
              <a:t>{</a:t>
            </a:r>
          </a:p>
          <a:p>
            <a:pPr>
              <a:buNone/>
            </a:pPr>
            <a:r>
              <a:rPr lang="en-US" dirty="0" smtClean="0"/>
              <a:t>cout&lt;&lt;"Enter feet and inch\n";</a:t>
            </a:r>
          </a:p>
          <a:p>
            <a:pPr>
              <a:buNone/>
            </a:pPr>
            <a:r>
              <a:rPr lang="en-US" dirty="0" smtClean="0"/>
              <a:t>cin&gt;&gt;feet&gt;&gt;inch;</a:t>
            </a:r>
          </a:p>
          <a:p>
            <a:pPr>
              <a:buNone/>
            </a:pPr>
            <a:r>
              <a:rPr lang="en-US" dirty="0" smtClean="0"/>
              <a:t>}</a:t>
            </a:r>
          </a:p>
          <a:p>
            <a:pPr>
              <a:buNone/>
            </a:pPr>
            <a:r>
              <a:rPr lang="en-US" sz="2500" dirty="0" smtClean="0"/>
              <a:t>void adddistance(distance d1, distance d2)</a:t>
            </a:r>
          </a:p>
          <a:p>
            <a:pPr>
              <a:buNone/>
            </a:pPr>
            <a:r>
              <a:rPr lang="en-US" dirty="0" smtClean="0"/>
              <a:t>{</a:t>
            </a:r>
          </a:p>
          <a:p>
            <a:pPr>
              <a:buNone/>
            </a:pPr>
            <a:r>
              <a:rPr lang="en-US" dirty="0" smtClean="0"/>
              <a:t>inch=d1.inch+d2.inch;</a:t>
            </a:r>
          </a:p>
          <a:p>
            <a:pPr>
              <a:buNone/>
            </a:pPr>
            <a:r>
              <a:rPr lang="en-US" dirty="0" smtClean="0"/>
              <a:t>feet=d1.feet+d2.feet;</a:t>
            </a:r>
          </a:p>
          <a:p>
            <a:pPr>
              <a:buNone/>
            </a:pPr>
            <a:r>
              <a:rPr lang="en-US" dirty="0" smtClean="0"/>
              <a:t>}</a:t>
            </a:r>
          </a:p>
          <a:p>
            <a:pPr>
              <a:buNone/>
            </a:pPr>
            <a:endParaRPr lang="en-US" dirty="0"/>
          </a:p>
        </p:txBody>
      </p:sp>
      <p:sp>
        <p:nvSpPr>
          <p:cNvPr id="3" name="Content Placeholder 2"/>
          <p:cNvSpPr>
            <a:spLocks noGrp="1"/>
          </p:cNvSpPr>
          <p:nvPr>
            <p:ph sz="half" idx="2"/>
          </p:nvPr>
        </p:nvSpPr>
        <p:spPr>
          <a:xfrm>
            <a:off x="4572000" y="1371600"/>
            <a:ext cx="4114800" cy="4419600"/>
          </a:xfrm>
        </p:spPr>
        <p:txBody>
          <a:bodyPr>
            <a:normAutofit fontScale="62500" lnSpcReduction="20000"/>
          </a:bodyPr>
          <a:lstStyle/>
          <a:p>
            <a:pPr>
              <a:buNone/>
            </a:pPr>
            <a:r>
              <a:rPr lang="en-US" dirty="0" smtClean="0"/>
              <a:t>void display()</a:t>
            </a:r>
          </a:p>
          <a:p>
            <a:pPr>
              <a:buNone/>
            </a:pPr>
            <a:r>
              <a:rPr lang="en-US" dirty="0" smtClean="0"/>
              <a:t>{</a:t>
            </a:r>
          </a:p>
          <a:p>
            <a:pPr>
              <a:buNone/>
            </a:pPr>
            <a:r>
              <a:rPr lang="en-US" dirty="0" smtClean="0"/>
              <a:t>cout&lt;&lt;feet&lt;&lt; "-"&lt;&lt;inch;</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distance d1,d2,d3;</a:t>
            </a:r>
          </a:p>
          <a:p>
            <a:pPr>
              <a:buNone/>
            </a:pPr>
            <a:r>
              <a:rPr lang="en-US" dirty="0" smtClean="0"/>
              <a:t>d1.getdata();</a:t>
            </a:r>
          </a:p>
          <a:p>
            <a:pPr>
              <a:buNone/>
            </a:pPr>
            <a:r>
              <a:rPr lang="en-US" dirty="0" smtClean="0"/>
              <a:t>d2.getdata();</a:t>
            </a:r>
          </a:p>
          <a:p>
            <a:pPr>
              <a:buNone/>
            </a:pPr>
            <a:r>
              <a:rPr lang="en-US" dirty="0" smtClean="0"/>
              <a:t>d3.adddistance(d1,d2);</a:t>
            </a:r>
          </a:p>
          <a:p>
            <a:pPr>
              <a:buNone/>
            </a:pPr>
            <a:r>
              <a:rPr lang="en-US" dirty="0" smtClean="0"/>
              <a:t>d3.display();</a:t>
            </a:r>
          </a:p>
          <a:p>
            <a:pPr>
              <a:buNone/>
            </a:pP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buNone/>
            </a:pPr>
            <a:r>
              <a:rPr lang="en-US" sz="3600" b="1" dirty="0" smtClean="0"/>
              <a:t>	Pass-by-reference</a:t>
            </a:r>
          </a:p>
          <a:p>
            <a:r>
              <a:rPr lang="en-US" dirty="0" smtClean="0"/>
              <a:t>If arguments are passed by reference, an address of the object is passed to the function. This means that any changes made to the object inside the function will reflect the object used in function call.</a:t>
            </a:r>
          </a:p>
          <a:p>
            <a:pPr>
              <a:buNone/>
            </a:pPr>
            <a:r>
              <a:rPr lang="en-US" sz="2500" dirty="0" smtClean="0"/>
              <a:t>void adddistance(distance &amp;d1, distance &amp;d2)</a:t>
            </a:r>
          </a:p>
          <a:p>
            <a:pPr>
              <a:buNone/>
            </a:pPr>
            <a:r>
              <a:rPr lang="en-US" dirty="0" smtClean="0"/>
              <a:t>{</a:t>
            </a:r>
          </a:p>
          <a:p>
            <a:pPr>
              <a:buNone/>
            </a:pPr>
            <a:r>
              <a:rPr lang="en-US" dirty="0" smtClean="0"/>
              <a:t>inch=d1.inch+d2.inch;</a:t>
            </a:r>
          </a:p>
          <a:p>
            <a:pPr>
              <a:buNone/>
            </a:pPr>
            <a:r>
              <a:rPr lang="en-US" dirty="0" smtClean="0"/>
              <a:t>feet=d1.feet+d2.feet;</a:t>
            </a:r>
          </a:p>
          <a:p>
            <a:pPr>
              <a:buNone/>
            </a:pPr>
            <a:r>
              <a:rPr lang="en-US" dirty="0" smtClean="0"/>
              <a:t>}</a:t>
            </a:r>
          </a:p>
          <a:p>
            <a:pPr>
              <a:buNone/>
            </a:pPr>
            <a:r>
              <a:rPr lang="en-US" dirty="0" smtClean="0"/>
              <a:t>This function must be called as follows:</a:t>
            </a:r>
          </a:p>
          <a:p>
            <a:pPr>
              <a:buNone/>
            </a:pPr>
            <a:r>
              <a:rPr lang="en-US" dirty="0" smtClean="0"/>
              <a:t>d3.adddistance(d1,d2);</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23088"/>
          </a:xfrm>
        </p:spPr>
        <p:txBody>
          <a:bodyPr>
            <a:normAutofit fontScale="90000"/>
          </a:bodyPr>
          <a:lstStyle/>
          <a:p>
            <a:r>
              <a:rPr lang="en-US" sz="2400" b="1" dirty="0" smtClean="0"/>
              <a:t>Example of pass by reference</a:t>
            </a:r>
            <a:endParaRPr lang="en-US" sz="2400" b="1" dirty="0"/>
          </a:p>
        </p:txBody>
      </p:sp>
      <p:sp>
        <p:nvSpPr>
          <p:cNvPr id="3" name="Content Placeholder 2"/>
          <p:cNvSpPr>
            <a:spLocks noGrp="1"/>
          </p:cNvSpPr>
          <p:nvPr>
            <p:ph idx="1"/>
          </p:nvPr>
        </p:nvSpPr>
        <p:spPr>
          <a:xfrm>
            <a:off x="457200" y="1219200"/>
            <a:ext cx="8229600" cy="5410200"/>
          </a:xfrm>
        </p:spPr>
        <p:txBody>
          <a:bodyPr numCol="2">
            <a:normAutofit fontScale="77500" lnSpcReduction="20000"/>
          </a:bodyPr>
          <a:lstStyle/>
          <a:p>
            <a:pPr>
              <a:buNone/>
            </a:pPr>
            <a:r>
              <a:rPr lang="en-US" dirty="0" smtClean="0"/>
              <a:t>#include&lt;iostream&gt;</a:t>
            </a:r>
          </a:p>
          <a:p>
            <a:pPr>
              <a:buNone/>
            </a:pPr>
            <a:r>
              <a:rPr lang="en-US" dirty="0" smtClean="0"/>
              <a:t>using namespace std;</a:t>
            </a:r>
          </a:p>
          <a:p>
            <a:pPr>
              <a:buNone/>
            </a:pPr>
            <a:r>
              <a:rPr lang="en-US" dirty="0" smtClean="0"/>
              <a:t>class distance1</a:t>
            </a:r>
          </a:p>
          <a:p>
            <a:pPr>
              <a:buNone/>
            </a:pPr>
            <a:r>
              <a:rPr lang="en-US" dirty="0" smtClean="0"/>
              <a:t>{</a:t>
            </a:r>
          </a:p>
          <a:p>
            <a:pPr>
              <a:buNone/>
            </a:pPr>
            <a:r>
              <a:rPr lang="en-US" dirty="0" smtClean="0"/>
              <a:t>private:</a:t>
            </a:r>
          </a:p>
          <a:p>
            <a:pPr>
              <a:buNone/>
            </a:pPr>
            <a:r>
              <a:rPr lang="en-US" dirty="0" smtClean="0"/>
              <a:t>int feet;</a:t>
            </a:r>
          </a:p>
          <a:p>
            <a:pPr>
              <a:buNone/>
            </a:pPr>
            <a:r>
              <a:rPr lang="en-US" dirty="0" smtClean="0"/>
              <a:t>float inch;</a:t>
            </a:r>
          </a:p>
          <a:p>
            <a:pPr>
              <a:buNone/>
            </a:pPr>
            <a:r>
              <a:rPr lang="en-US" dirty="0" smtClean="0"/>
              <a:t>public:</a:t>
            </a:r>
          </a:p>
          <a:p>
            <a:pPr>
              <a:buNone/>
            </a:pPr>
            <a:r>
              <a:rPr lang="en-US" dirty="0" smtClean="0"/>
              <a:t>	void getdata()</a:t>
            </a:r>
          </a:p>
          <a:p>
            <a:pPr>
              <a:buNone/>
            </a:pPr>
            <a:r>
              <a:rPr lang="en-US" dirty="0" smtClean="0"/>
              <a:t>{</a:t>
            </a:r>
          </a:p>
          <a:p>
            <a:pPr>
              <a:buNone/>
            </a:pPr>
            <a:r>
              <a:rPr lang="en-US" dirty="0" smtClean="0"/>
              <a:t>cout&lt;&lt;"Enter feet and inch\n";</a:t>
            </a:r>
          </a:p>
          <a:p>
            <a:pPr>
              <a:buNone/>
            </a:pPr>
            <a:r>
              <a:rPr lang="en-US" dirty="0" smtClean="0"/>
              <a:t>cin&gt;&gt;feet&gt;&gt;inch;</a:t>
            </a:r>
          </a:p>
          <a:p>
            <a:pPr>
              <a:buNone/>
            </a:pPr>
            <a:r>
              <a:rPr lang="en-US" dirty="0" smtClean="0"/>
              <a:t>}</a:t>
            </a:r>
          </a:p>
          <a:p>
            <a:pPr>
              <a:buNone/>
            </a:pPr>
            <a:r>
              <a:rPr lang="en-US" sz="1800" dirty="0" smtClean="0"/>
              <a:t>void adddistance(distance1 &amp;d1, distance1 &amp;d2)</a:t>
            </a:r>
          </a:p>
          <a:p>
            <a:pPr>
              <a:buNone/>
            </a:pPr>
            <a:r>
              <a:rPr lang="en-US" dirty="0" smtClean="0"/>
              <a:t>{</a:t>
            </a:r>
          </a:p>
          <a:p>
            <a:pPr>
              <a:buNone/>
            </a:pPr>
            <a:r>
              <a:rPr lang="en-US" dirty="0" smtClean="0"/>
              <a:t>inch=d1.inch+d2.inch;</a:t>
            </a:r>
          </a:p>
          <a:p>
            <a:pPr>
              <a:buNone/>
            </a:pPr>
            <a:r>
              <a:rPr lang="en-US" dirty="0" smtClean="0"/>
              <a:t>feet=d1.feet+d2.feet;</a:t>
            </a:r>
          </a:p>
          <a:p>
            <a:pPr>
              <a:buNone/>
            </a:pPr>
            <a:r>
              <a:rPr lang="en-US" dirty="0" smtClean="0"/>
              <a:t>}</a:t>
            </a:r>
          </a:p>
          <a:p>
            <a:pPr>
              <a:buNone/>
            </a:pPr>
            <a:r>
              <a:rPr lang="en-US" dirty="0" smtClean="0"/>
              <a:t>void display()</a:t>
            </a:r>
          </a:p>
          <a:p>
            <a:pPr>
              <a:buNone/>
            </a:pPr>
            <a:r>
              <a:rPr lang="en-US" dirty="0" smtClean="0"/>
              <a:t>{</a:t>
            </a:r>
          </a:p>
          <a:p>
            <a:pPr>
              <a:buNone/>
            </a:pPr>
            <a:r>
              <a:rPr lang="en-US" dirty="0" smtClean="0"/>
              <a:t>cout&lt;&lt;feet&lt;&lt; "-"&lt;&lt;inch;</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distance1 d1,d2,d3;</a:t>
            </a:r>
          </a:p>
          <a:p>
            <a:pPr>
              <a:buNone/>
            </a:pPr>
            <a:r>
              <a:rPr lang="en-US" dirty="0" smtClean="0"/>
              <a:t>d1.getdata();</a:t>
            </a:r>
          </a:p>
          <a:p>
            <a:pPr>
              <a:buNone/>
            </a:pPr>
            <a:r>
              <a:rPr lang="en-US" dirty="0" smtClean="0"/>
              <a:t>d2.getdata();</a:t>
            </a:r>
          </a:p>
          <a:p>
            <a:pPr>
              <a:buNone/>
            </a:pPr>
            <a:r>
              <a:rPr lang="en-US" dirty="0" smtClean="0"/>
              <a:t>d3.adddistance(d1,d2);</a:t>
            </a:r>
          </a:p>
          <a:p>
            <a:pPr>
              <a:buNone/>
            </a:pPr>
            <a:r>
              <a:rPr lang="en-US" dirty="0" smtClean="0"/>
              <a:t>d3.display();</a:t>
            </a:r>
          </a:p>
          <a:p>
            <a:pPr>
              <a:buNone/>
            </a:pP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600"/>
          </a:xfrm>
        </p:spPr>
        <p:txBody>
          <a:bodyPr>
            <a:normAutofit/>
          </a:bodyPr>
          <a:lstStyle/>
          <a:p>
            <a:pPr>
              <a:buNone/>
            </a:pPr>
            <a:r>
              <a:rPr lang="en-US" sz="5100" b="1" dirty="0" smtClean="0"/>
              <a:t>	Pass-by-pointer</a:t>
            </a:r>
          </a:p>
          <a:p>
            <a:pPr>
              <a:buNone/>
            </a:pPr>
            <a:r>
              <a:rPr lang="en-US" dirty="0" smtClean="0"/>
              <a:t>	Like pass-by-reference method, pass-by-pointer method can also be used to work directly on the actual object used in the function call. For example,</a:t>
            </a:r>
          </a:p>
          <a:p>
            <a:pPr>
              <a:buNone/>
            </a:pPr>
            <a:r>
              <a:rPr lang="en-US" sz="2500" dirty="0" smtClean="0"/>
              <a:t>void adddistance(distance *d1, distance *d2)</a:t>
            </a:r>
          </a:p>
          <a:p>
            <a:pPr>
              <a:buNone/>
            </a:pPr>
            <a:r>
              <a:rPr lang="en-US" dirty="0" smtClean="0"/>
              <a:t>{</a:t>
            </a:r>
          </a:p>
          <a:p>
            <a:pPr>
              <a:buNone/>
            </a:pPr>
            <a:r>
              <a:rPr lang="en-US" dirty="0" smtClean="0"/>
              <a:t>inch=d1-&gt;inch+d2-&gt;inch;</a:t>
            </a:r>
          </a:p>
          <a:p>
            <a:pPr>
              <a:buNone/>
            </a:pPr>
            <a:r>
              <a:rPr lang="en-US" dirty="0" smtClean="0"/>
              <a:t>feet=d1-&gt;feet+d2-&gt;feet;</a:t>
            </a:r>
          </a:p>
          <a:p>
            <a:pPr>
              <a:buNone/>
            </a:pPr>
            <a:r>
              <a:rPr lang="en-US" dirty="0" smtClean="0"/>
              <a:t>}</a:t>
            </a:r>
          </a:p>
          <a:p>
            <a:pPr>
              <a:buNone/>
            </a:pPr>
            <a:r>
              <a:rPr lang="en-US" dirty="0" smtClean="0"/>
              <a:t>This function must be called as follows:</a:t>
            </a:r>
          </a:p>
          <a:p>
            <a:pPr>
              <a:buNone/>
            </a:pPr>
            <a:r>
              <a:rPr lang="en-US" dirty="0" smtClean="0"/>
              <a:t>d3.adddistance(&amp;d1,&amp;d2);</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9912"/>
            <a:ext cx="8229600" cy="323088"/>
          </a:xfrm>
        </p:spPr>
        <p:txBody>
          <a:bodyPr>
            <a:normAutofit fontScale="90000"/>
          </a:bodyPr>
          <a:lstStyle/>
          <a:p>
            <a:r>
              <a:rPr lang="en-US" sz="2000" b="1" dirty="0" smtClean="0"/>
              <a:t>Example of pass by pointer</a:t>
            </a:r>
            <a:endParaRPr lang="en-US" sz="2000" b="1" dirty="0"/>
          </a:p>
        </p:txBody>
      </p:sp>
      <p:sp>
        <p:nvSpPr>
          <p:cNvPr id="3" name="Content Placeholder 2"/>
          <p:cNvSpPr>
            <a:spLocks noGrp="1"/>
          </p:cNvSpPr>
          <p:nvPr>
            <p:ph idx="1"/>
          </p:nvPr>
        </p:nvSpPr>
        <p:spPr>
          <a:xfrm>
            <a:off x="457200" y="1295400"/>
            <a:ext cx="8229600" cy="5257800"/>
          </a:xfrm>
        </p:spPr>
        <p:txBody>
          <a:bodyPr numCol="2">
            <a:normAutofit fontScale="70000" lnSpcReduction="20000"/>
          </a:bodyPr>
          <a:lstStyle/>
          <a:p>
            <a:pPr>
              <a:buNone/>
            </a:pPr>
            <a:r>
              <a:rPr lang="en-US" dirty="0" smtClean="0"/>
              <a:t>#include&lt;iostream&gt;</a:t>
            </a:r>
          </a:p>
          <a:p>
            <a:pPr>
              <a:buNone/>
            </a:pPr>
            <a:r>
              <a:rPr lang="en-US" dirty="0" smtClean="0"/>
              <a:t>using namespace std;</a:t>
            </a:r>
          </a:p>
          <a:p>
            <a:pPr>
              <a:buNone/>
            </a:pPr>
            <a:r>
              <a:rPr lang="en-US" dirty="0" smtClean="0"/>
              <a:t>class distance</a:t>
            </a:r>
          </a:p>
          <a:p>
            <a:pPr>
              <a:buNone/>
            </a:pPr>
            <a:r>
              <a:rPr lang="en-US" dirty="0" smtClean="0"/>
              <a:t>{</a:t>
            </a:r>
          </a:p>
          <a:p>
            <a:pPr>
              <a:buNone/>
            </a:pPr>
            <a:r>
              <a:rPr lang="en-US" dirty="0" smtClean="0"/>
              <a:t>private:</a:t>
            </a:r>
          </a:p>
          <a:p>
            <a:pPr>
              <a:buNone/>
            </a:pPr>
            <a:r>
              <a:rPr lang="en-US" dirty="0" smtClean="0"/>
              <a:t>int feet;</a:t>
            </a:r>
          </a:p>
          <a:p>
            <a:pPr>
              <a:buNone/>
            </a:pPr>
            <a:r>
              <a:rPr lang="en-US" dirty="0" smtClean="0"/>
              <a:t>float inch;</a:t>
            </a:r>
          </a:p>
          <a:p>
            <a:pPr>
              <a:buNone/>
            </a:pPr>
            <a:r>
              <a:rPr lang="en-US" dirty="0" smtClean="0"/>
              <a:t>public:</a:t>
            </a:r>
          </a:p>
          <a:p>
            <a:pPr>
              <a:buNone/>
            </a:pPr>
            <a:r>
              <a:rPr lang="en-US" dirty="0" smtClean="0"/>
              <a:t>	void getdata()</a:t>
            </a:r>
          </a:p>
          <a:p>
            <a:pPr>
              <a:buNone/>
            </a:pPr>
            <a:r>
              <a:rPr lang="en-US" dirty="0" smtClean="0"/>
              <a:t>{</a:t>
            </a:r>
          </a:p>
          <a:p>
            <a:pPr>
              <a:buNone/>
            </a:pPr>
            <a:r>
              <a:rPr lang="en-US" dirty="0" smtClean="0"/>
              <a:t>cout&lt;&lt;"Enter feet and inch\n";</a:t>
            </a:r>
          </a:p>
          <a:p>
            <a:pPr>
              <a:buNone/>
            </a:pPr>
            <a:r>
              <a:rPr lang="en-US" dirty="0" smtClean="0"/>
              <a:t>cin&gt;&gt;feet&gt;&gt;inch;</a:t>
            </a:r>
          </a:p>
          <a:p>
            <a:pPr>
              <a:buNone/>
            </a:pPr>
            <a:r>
              <a:rPr lang="en-US" dirty="0" smtClean="0"/>
              <a:t>}</a:t>
            </a:r>
          </a:p>
          <a:p>
            <a:pPr>
              <a:buNone/>
            </a:pPr>
            <a:r>
              <a:rPr lang="en-US" sz="2300" dirty="0" smtClean="0"/>
              <a:t>void adddistance(distance *d1, distance *d2)</a:t>
            </a:r>
          </a:p>
          <a:p>
            <a:pPr>
              <a:buNone/>
            </a:pPr>
            <a:r>
              <a:rPr lang="en-US" dirty="0" smtClean="0"/>
              <a:t>{</a:t>
            </a:r>
          </a:p>
          <a:p>
            <a:pPr>
              <a:buNone/>
            </a:pPr>
            <a:r>
              <a:rPr lang="en-US" dirty="0" smtClean="0"/>
              <a:t>inch=d1-&gt;inch+d2-&gt;inch;</a:t>
            </a:r>
          </a:p>
          <a:p>
            <a:pPr>
              <a:buNone/>
            </a:pPr>
            <a:r>
              <a:rPr lang="en-US" dirty="0" smtClean="0"/>
              <a:t>feet=d1-&gt;feet+d2-&gt;feet;</a:t>
            </a:r>
          </a:p>
          <a:p>
            <a:pPr>
              <a:buNone/>
            </a:pPr>
            <a:r>
              <a:rPr lang="en-US" dirty="0" smtClean="0"/>
              <a:t>}</a:t>
            </a:r>
          </a:p>
          <a:p>
            <a:pPr>
              <a:buNone/>
            </a:pPr>
            <a:r>
              <a:rPr lang="en-US" dirty="0" smtClean="0"/>
              <a:t>void display()</a:t>
            </a:r>
          </a:p>
          <a:p>
            <a:pPr>
              <a:buNone/>
            </a:pPr>
            <a:r>
              <a:rPr lang="en-US" dirty="0" smtClean="0"/>
              <a:t>{</a:t>
            </a:r>
          </a:p>
          <a:p>
            <a:pPr>
              <a:buNone/>
            </a:pPr>
            <a:r>
              <a:rPr lang="en-US" dirty="0" smtClean="0"/>
              <a:t>cout&lt;&lt;feet&lt;&lt; "-"&lt;&lt;inch;</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distance d1,d2,d3;</a:t>
            </a:r>
          </a:p>
          <a:p>
            <a:pPr>
              <a:buNone/>
            </a:pPr>
            <a:r>
              <a:rPr lang="en-US" dirty="0" smtClean="0"/>
              <a:t>d1.getdata();</a:t>
            </a:r>
          </a:p>
          <a:p>
            <a:pPr>
              <a:buNone/>
            </a:pPr>
            <a:r>
              <a:rPr lang="en-US" dirty="0" smtClean="0"/>
              <a:t>d2.getdata();</a:t>
            </a:r>
          </a:p>
          <a:p>
            <a:pPr>
              <a:buNone/>
            </a:pPr>
            <a:r>
              <a:rPr lang="en-US" dirty="0" smtClean="0"/>
              <a:t>d3.adddistance(&amp;d1,&amp;d2);</a:t>
            </a:r>
          </a:p>
          <a:p>
            <a:pPr>
              <a:buNone/>
            </a:pPr>
            <a:r>
              <a:rPr lang="en-US" dirty="0" smtClean="0"/>
              <a:t>d3.display();</a:t>
            </a:r>
          </a:p>
          <a:p>
            <a:pPr>
              <a:buNone/>
            </a:pPr>
            <a:r>
              <a:rPr lang="en-US" dirty="0" smtClean="0"/>
              <a:t>}</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2000" b="1" dirty="0"/>
              <a:t>Write a program to display area of </a:t>
            </a:r>
            <a:r>
              <a:rPr lang="en-US" sz="2000" b="1" dirty="0" smtClean="0"/>
              <a:t>rectangle using class and object:</a:t>
            </a:r>
            <a:r>
              <a:rPr lang="en-US" sz="2000" dirty="0"/>
              <a:t/>
            </a:r>
            <a:br>
              <a:rPr lang="en-US" sz="2000" dirty="0"/>
            </a:br>
            <a:endParaRPr lang="en-US" sz="2000" dirty="0"/>
          </a:p>
        </p:txBody>
      </p:sp>
      <p:sp>
        <p:nvSpPr>
          <p:cNvPr id="3" name="Content Placeholder 2"/>
          <p:cNvSpPr>
            <a:spLocks noGrp="1"/>
          </p:cNvSpPr>
          <p:nvPr>
            <p:ph sz="half" idx="1"/>
          </p:nvPr>
        </p:nvSpPr>
        <p:spPr>
          <a:xfrm>
            <a:off x="457200" y="1143000"/>
            <a:ext cx="3505200" cy="5257799"/>
          </a:xfrm>
        </p:spPr>
        <p:txBody>
          <a:bodyPr>
            <a:noAutofit/>
          </a:bodyPr>
          <a:lstStyle/>
          <a:p>
            <a:pPr>
              <a:buNone/>
            </a:pPr>
            <a:r>
              <a:rPr lang="en-US" sz="1500" dirty="0" smtClean="0"/>
              <a:t>#include&lt;iostream&gt;</a:t>
            </a:r>
            <a:endParaRPr lang="en-US" sz="1500" dirty="0"/>
          </a:p>
          <a:p>
            <a:pPr>
              <a:buNone/>
            </a:pPr>
            <a:r>
              <a:rPr lang="en-US" sz="1500" dirty="0" smtClean="0"/>
              <a:t>using namespace std;</a:t>
            </a:r>
          </a:p>
          <a:p>
            <a:pPr>
              <a:buNone/>
            </a:pPr>
            <a:r>
              <a:rPr lang="en-US" sz="1500" dirty="0" smtClean="0"/>
              <a:t>class </a:t>
            </a:r>
            <a:r>
              <a:rPr lang="en-US" sz="1500" dirty="0"/>
              <a:t>area</a:t>
            </a:r>
          </a:p>
          <a:p>
            <a:pPr>
              <a:buNone/>
            </a:pPr>
            <a:r>
              <a:rPr lang="en-US" sz="1500" dirty="0"/>
              <a:t>{</a:t>
            </a:r>
          </a:p>
          <a:p>
            <a:pPr>
              <a:buNone/>
            </a:pPr>
            <a:r>
              <a:rPr lang="en-US" sz="1500" dirty="0"/>
              <a:t>private:</a:t>
            </a:r>
          </a:p>
          <a:p>
            <a:pPr>
              <a:buNone/>
            </a:pPr>
            <a:r>
              <a:rPr lang="en-US" sz="1500" dirty="0" smtClean="0"/>
              <a:t>int l,b,a;</a:t>
            </a:r>
            <a:endParaRPr lang="en-US" sz="1500" dirty="0"/>
          </a:p>
          <a:p>
            <a:pPr>
              <a:buNone/>
            </a:pPr>
            <a:r>
              <a:rPr lang="en-US" sz="1500" dirty="0"/>
              <a:t>public:</a:t>
            </a:r>
          </a:p>
          <a:p>
            <a:pPr>
              <a:buNone/>
            </a:pPr>
            <a:r>
              <a:rPr lang="en-US" sz="1500" dirty="0"/>
              <a:t>void getdata()</a:t>
            </a:r>
          </a:p>
          <a:p>
            <a:pPr>
              <a:buNone/>
            </a:pPr>
            <a:r>
              <a:rPr lang="en-US" sz="1500" dirty="0"/>
              <a:t>{</a:t>
            </a:r>
          </a:p>
          <a:p>
            <a:pPr>
              <a:buNone/>
            </a:pPr>
            <a:r>
              <a:rPr lang="en-US" sz="1500" dirty="0"/>
              <a:t>cin&gt;&gt;l&gt;&gt;b;</a:t>
            </a:r>
          </a:p>
          <a:p>
            <a:pPr>
              <a:buNone/>
            </a:pPr>
            <a:r>
              <a:rPr lang="en-US" sz="1500" dirty="0" smtClean="0"/>
              <a:t>}</a:t>
            </a:r>
          </a:p>
          <a:p>
            <a:pPr>
              <a:buNone/>
            </a:pPr>
            <a:r>
              <a:rPr lang="en-US" sz="1500" dirty="0"/>
              <a:t>void </a:t>
            </a:r>
            <a:r>
              <a:rPr lang="en-US" sz="1500" dirty="0" smtClean="0"/>
              <a:t>displaydata</a:t>
            </a:r>
            <a:r>
              <a:rPr lang="en-US" sz="1500" dirty="0"/>
              <a:t>()</a:t>
            </a:r>
          </a:p>
          <a:p>
            <a:pPr>
              <a:buNone/>
            </a:pPr>
            <a:r>
              <a:rPr lang="en-US" sz="1500" dirty="0"/>
              <a:t>{</a:t>
            </a:r>
          </a:p>
          <a:p>
            <a:pPr>
              <a:buNone/>
            </a:pPr>
            <a:r>
              <a:rPr lang="en-US" sz="1500" dirty="0" smtClean="0"/>
              <a:t>a=l*b</a:t>
            </a:r>
            <a:r>
              <a:rPr lang="en-US" sz="1500" dirty="0"/>
              <a:t>;</a:t>
            </a:r>
          </a:p>
          <a:p>
            <a:pPr>
              <a:buNone/>
            </a:pPr>
            <a:r>
              <a:rPr lang="en-US" sz="1500" dirty="0"/>
              <a:t>cout&lt;&lt; “area is</a:t>
            </a:r>
            <a:r>
              <a:rPr lang="en-US" sz="1500" dirty="0" smtClean="0"/>
              <a:t>”&lt;&lt;a;</a:t>
            </a:r>
            <a:endParaRPr lang="en-US" sz="1500" dirty="0"/>
          </a:p>
          <a:p>
            <a:pPr>
              <a:buNone/>
            </a:pPr>
            <a:r>
              <a:rPr lang="en-US" sz="1500" dirty="0"/>
              <a:t>}</a:t>
            </a:r>
          </a:p>
          <a:p>
            <a:pPr>
              <a:buNone/>
            </a:pPr>
            <a:r>
              <a:rPr lang="en-US" sz="1500" dirty="0"/>
              <a:t>};</a:t>
            </a:r>
          </a:p>
          <a:p>
            <a:pPr>
              <a:buNone/>
            </a:pPr>
            <a:endParaRPr lang="en-US" sz="1500" dirty="0"/>
          </a:p>
          <a:p>
            <a:pPr>
              <a:buNone/>
            </a:pPr>
            <a:endParaRPr lang="en-US" sz="1500" dirty="0"/>
          </a:p>
        </p:txBody>
      </p:sp>
      <p:sp>
        <p:nvSpPr>
          <p:cNvPr id="4" name="Content Placeholder 3"/>
          <p:cNvSpPr>
            <a:spLocks noGrp="1"/>
          </p:cNvSpPr>
          <p:nvPr>
            <p:ph sz="half" idx="2"/>
          </p:nvPr>
        </p:nvSpPr>
        <p:spPr>
          <a:xfrm>
            <a:off x="4648200" y="1219200"/>
            <a:ext cx="4038600" cy="4525963"/>
          </a:xfrm>
        </p:spPr>
        <p:txBody>
          <a:bodyPr>
            <a:normAutofit/>
          </a:bodyPr>
          <a:lstStyle/>
          <a:p>
            <a:pPr>
              <a:buNone/>
            </a:pPr>
            <a:r>
              <a:rPr lang="en-US" sz="1500" dirty="0" smtClean="0"/>
              <a:t>main</a:t>
            </a:r>
            <a:r>
              <a:rPr lang="en-US" sz="1500" dirty="0"/>
              <a:t>()</a:t>
            </a:r>
          </a:p>
          <a:p>
            <a:pPr>
              <a:buNone/>
            </a:pPr>
            <a:r>
              <a:rPr lang="en-US" sz="1500" dirty="0" smtClean="0"/>
              <a:t>{</a:t>
            </a:r>
            <a:endParaRPr lang="en-US" sz="1500" dirty="0"/>
          </a:p>
          <a:p>
            <a:pPr>
              <a:buNone/>
            </a:pPr>
            <a:r>
              <a:rPr lang="en-US" sz="1500" dirty="0"/>
              <a:t>area a1;</a:t>
            </a:r>
          </a:p>
          <a:p>
            <a:pPr>
              <a:buNone/>
            </a:pPr>
            <a:r>
              <a:rPr lang="en-US" sz="1500" dirty="0"/>
              <a:t>a1.getdata();</a:t>
            </a:r>
          </a:p>
          <a:p>
            <a:pPr>
              <a:buNone/>
            </a:pPr>
            <a:r>
              <a:rPr lang="en-US" sz="1500" dirty="0"/>
              <a:t>a1.displaydata</a:t>
            </a:r>
            <a:r>
              <a:rPr lang="en-US" sz="1500" dirty="0" smtClean="0"/>
              <a:t>();</a:t>
            </a:r>
            <a:endParaRPr lang="en-US" sz="1500" dirty="0"/>
          </a:p>
          <a:p>
            <a:pPr>
              <a:buNone/>
            </a:pPr>
            <a:r>
              <a:rPr lang="en-US" sz="1500" dirty="0" smtClean="0"/>
              <a:t>}</a:t>
            </a:r>
          </a:p>
          <a:p>
            <a:pPr>
              <a:buNone/>
            </a:pPr>
            <a:endParaRPr lang="en-US" sz="1500" dirty="0" smtClean="0"/>
          </a:p>
          <a:p>
            <a:pPr>
              <a:buNone/>
            </a:pPr>
            <a:r>
              <a:rPr lang="en-US" sz="1500" b="1" dirty="0" smtClean="0"/>
              <a:t>Output:</a:t>
            </a:r>
          </a:p>
          <a:p>
            <a:pPr>
              <a:buNone/>
            </a:pPr>
            <a:r>
              <a:rPr lang="en-US" sz="1500" dirty="0" smtClean="0"/>
              <a:t>area is 50 // if l is 10 and b is 5</a:t>
            </a:r>
            <a:endParaRPr lang="en-US" sz="1500" dirty="0"/>
          </a:p>
          <a:p>
            <a:pPr>
              <a:buNone/>
            </a:pPr>
            <a:endParaRPr lang="en-US" sz="15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objects:</a:t>
            </a:r>
            <a:endParaRPr lang="en-US" dirty="0"/>
          </a:p>
        </p:txBody>
      </p:sp>
      <p:sp>
        <p:nvSpPr>
          <p:cNvPr id="3" name="Content Placeholder 2"/>
          <p:cNvSpPr>
            <a:spLocks noGrp="1"/>
          </p:cNvSpPr>
          <p:nvPr>
            <p:ph idx="1"/>
          </p:nvPr>
        </p:nvSpPr>
        <p:spPr/>
        <p:txBody>
          <a:bodyPr/>
          <a:lstStyle/>
          <a:p>
            <a:r>
              <a:rPr lang="en-US" dirty="0" smtClean="0"/>
              <a:t>A function not only receives objects as arguments but also return them. </a:t>
            </a:r>
          </a:p>
          <a:p>
            <a:r>
              <a:rPr lang="en-US" dirty="0" smtClean="0"/>
              <a:t>We can return objects in three ways:</a:t>
            </a:r>
          </a:p>
          <a:p>
            <a:pPr lvl="1"/>
            <a:r>
              <a:rPr lang="en-US" dirty="0" smtClean="0"/>
              <a:t>Returning objects by value</a:t>
            </a:r>
          </a:p>
          <a:p>
            <a:pPr lvl="1"/>
            <a:r>
              <a:rPr lang="en-US" dirty="0" smtClean="0"/>
              <a:t>Returning objects by reference</a:t>
            </a:r>
          </a:p>
          <a:p>
            <a:pPr lvl="1"/>
            <a:r>
              <a:rPr lang="en-US" dirty="0" smtClean="0"/>
              <a:t>Returning objects by pointer</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99288"/>
          </a:xfrm>
        </p:spPr>
        <p:txBody>
          <a:bodyPr>
            <a:normAutofit/>
          </a:bodyPr>
          <a:lstStyle/>
          <a:p>
            <a:r>
              <a:rPr lang="en-US" sz="2000" b="1" dirty="0" smtClean="0"/>
              <a:t>Returning objects by value</a:t>
            </a:r>
            <a:endParaRPr lang="en-US" sz="2000" b="1" dirty="0"/>
          </a:p>
        </p:txBody>
      </p:sp>
      <p:sp>
        <p:nvSpPr>
          <p:cNvPr id="3" name="Content Placeholder 2"/>
          <p:cNvSpPr>
            <a:spLocks noGrp="1"/>
          </p:cNvSpPr>
          <p:nvPr>
            <p:ph idx="1"/>
          </p:nvPr>
        </p:nvSpPr>
        <p:spPr>
          <a:xfrm>
            <a:off x="457200" y="1524000"/>
            <a:ext cx="8229600" cy="4389120"/>
          </a:xfrm>
        </p:spPr>
        <p:txBody>
          <a:bodyPr/>
          <a:lstStyle/>
          <a:p>
            <a:r>
              <a:rPr lang="en-US" dirty="0" smtClean="0"/>
              <a:t>In this method, a copy of the object is returned to the function call. We can return any type of object by value. Like pass by value it makes program to work slow when we are working with larger objects.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numCol="2">
            <a:normAutofit fontScale="77500" lnSpcReduction="20000"/>
          </a:bodyPr>
          <a:lstStyle/>
          <a:p>
            <a:pPr>
              <a:buNone/>
            </a:pPr>
            <a:r>
              <a:rPr lang="en-US" b="1" dirty="0" smtClean="0"/>
              <a:t>// Example of Returning objects by value</a:t>
            </a:r>
          </a:p>
          <a:p>
            <a:pPr>
              <a:buNone/>
            </a:pPr>
            <a:r>
              <a:rPr lang="en-US" b="1" dirty="0" smtClean="0"/>
              <a:t> </a:t>
            </a:r>
            <a:r>
              <a:rPr lang="en-US" dirty="0" smtClean="0"/>
              <a:t>#include&lt;iostream&gt;</a:t>
            </a:r>
          </a:p>
          <a:p>
            <a:pPr>
              <a:buNone/>
            </a:pPr>
            <a:r>
              <a:rPr lang="en-US" dirty="0" smtClean="0"/>
              <a:t>using namespace std;</a:t>
            </a:r>
          </a:p>
          <a:p>
            <a:pPr>
              <a:buNone/>
            </a:pPr>
            <a:r>
              <a:rPr lang="en-US" dirty="0" smtClean="0"/>
              <a:t>class distance</a:t>
            </a:r>
          </a:p>
          <a:p>
            <a:pPr>
              <a:buNone/>
            </a:pPr>
            <a:r>
              <a:rPr lang="en-US" dirty="0" smtClean="0"/>
              <a:t>{</a:t>
            </a:r>
          </a:p>
          <a:p>
            <a:pPr>
              <a:buNone/>
            </a:pPr>
            <a:r>
              <a:rPr lang="en-US" dirty="0" smtClean="0"/>
              <a:t>private:</a:t>
            </a:r>
          </a:p>
          <a:p>
            <a:pPr>
              <a:buNone/>
            </a:pPr>
            <a:r>
              <a:rPr lang="en-US" dirty="0" smtClean="0"/>
              <a:t>int feet;</a:t>
            </a:r>
          </a:p>
          <a:p>
            <a:pPr>
              <a:buNone/>
            </a:pPr>
            <a:r>
              <a:rPr lang="en-US" dirty="0" smtClean="0"/>
              <a:t>float inch;</a:t>
            </a:r>
          </a:p>
          <a:p>
            <a:pPr>
              <a:buNone/>
            </a:pPr>
            <a:r>
              <a:rPr lang="en-US" dirty="0" smtClean="0"/>
              <a:t>public:</a:t>
            </a:r>
          </a:p>
          <a:p>
            <a:pPr>
              <a:buNone/>
            </a:pPr>
            <a:r>
              <a:rPr lang="en-US" dirty="0" smtClean="0"/>
              <a:t>void getdata()</a:t>
            </a:r>
          </a:p>
          <a:p>
            <a:pPr>
              <a:buNone/>
            </a:pPr>
            <a:r>
              <a:rPr lang="en-US" dirty="0" smtClean="0"/>
              <a:t>{</a:t>
            </a:r>
          </a:p>
          <a:p>
            <a:pPr>
              <a:buNone/>
            </a:pPr>
            <a:r>
              <a:rPr lang="en-US" dirty="0" smtClean="0"/>
              <a:t>	cout&lt;&lt;"Enter feet and inch \n";</a:t>
            </a:r>
          </a:p>
          <a:p>
            <a:pPr>
              <a:buNone/>
            </a:pPr>
            <a:r>
              <a:rPr lang="en-US" dirty="0" smtClean="0"/>
              <a:t>cin&gt;&gt;feet&gt;&gt;inch;</a:t>
            </a:r>
          </a:p>
          <a:p>
            <a:pPr>
              <a:buNone/>
            </a:pPr>
            <a:r>
              <a:rPr lang="en-US" dirty="0" smtClean="0"/>
              <a:t>}</a:t>
            </a:r>
          </a:p>
          <a:p>
            <a:pPr>
              <a:buNone/>
            </a:pPr>
            <a:r>
              <a:rPr lang="en-US" dirty="0" smtClean="0"/>
              <a:t>distance adddistance(distance d2)</a:t>
            </a:r>
          </a:p>
          <a:p>
            <a:pPr>
              <a:buNone/>
            </a:pPr>
            <a:r>
              <a:rPr lang="en-US" dirty="0" smtClean="0"/>
              <a:t>{</a:t>
            </a:r>
          </a:p>
          <a:p>
            <a:pPr>
              <a:buNone/>
            </a:pPr>
            <a:r>
              <a:rPr lang="en-US" dirty="0" smtClean="0"/>
              <a:t>feet=feet+d2.feet;</a:t>
            </a:r>
          </a:p>
          <a:p>
            <a:pPr>
              <a:buNone/>
            </a:pPr>
            <a:r>
              <a:rPr lang="en-US" dirty="0" smtClean="0"/>
              <a:t>inch=inch+d2.inch;</a:t>
            </a:r>
          </a:p>
          <a:p>
            <a:pPr>
              <a:buNone/>
            </a:pPr>
            <a:r>
              <a:rPr lang="en-US" dirty="0" smtClean="0"/>
              <a:t>return *this;</a:t>
            </a:r>
          </a:p>
          <a:p>
            <a:pPr>
              <a:buNone/>
            </a:pPr>
            <a:r>
              <a:rPr lang="en-US" dirty="0" smtClean="0"/>
              <a:t>}</a:t>
            </a:r>
          </a:p>
          <a:p>
            <a:pPr>
              <a:buNone/>
            </a:pPr>
            <a:r>
              <a:rPr lang="en-US" dirty="0" smtClean="0"/>
              <a:t>void display()</a:t>
            </a:r>
          </a:p>
          <a:p>
            <a:pPr>
              <a:buNone/>
            </a:pPr>
            <a:r>
              <a:rPr lang="en-US" dirty="0" smtClean="0"/>
              <a:t>{</a:t>
            </a:r>
          </a:p>
          <a:p>
            <a:pPr>
              <a:buNone/>
            </a:pPr>
            <a:r>
              <a:rPr lang="en-US" dirty="0" smtClean="0"/>
              <a:t>cout&lt;&lt;feet&lt;&lt; "-"&lt;&lt;inch;</a:t>
            </a:r>
          </a:p>
          <a:p>
            <a:pPr>
              <a:buNone/>
            </a:pPr>
            <a:r>
              <a:rPr lang="en-US" dirty="0" smtClean="0"/>
              <a:t>}</a:t>
            </a:r>
          </a:p>
          <a:p>
            <a:pPr>
              <a:buNone/>
            </a:pPr>
            <a:r>
              <a:rPr lang="en-US" dirty="0" smtClean="0"/>
              <a:t>};</a:t>
            </a:r>
          </a:p>
          <a:p>
            <a:pPr>
              <a:buNone/>
            </a:pPr>
            <a:r>
              <a:rPr lang="en-US" dirty="0" smtClean="0"/>
              <a:t> main()</a:t>
            </a:r>
          </a:p>
          <a:p>
            <a:pPr>
              <a:buNone/>
            </a:pPr>
            <a:r>
              <a:rPr lang="en-US" dirty="0" smtClean="0"/>
              <a:t> {</a:t>
            </a:r>
          </a:p>
          <a:p>
            <a:pPr>
              <a:buNone/>
            </a:pPr>
            <a:r>
              <a:rPr lang="en-US" dirty="0" smtClean="0"/>
              <a:t> </a:t>
            </a:r>
          </a:p>
          <a:p>
            <a:pPr>
              <a:buNone/>
            </a:pPr>
            <a:r>
              <a:rPr lang="en-US" dirty="0" smtClean="0"/>
              <a:t>distance d1,d2,d3;</a:t>
            </a:r>
          </a:p>
          <a:p>
            <a:pPr>
              <a:buNone/>
            </a:pPr>
            <a:r>
              <a:rPr lang="en-US" dirty="0" smtClean="0"/>
              <a:t>d1.getdata();</a:t>
            </a:r>
          </a:p>
          <a:p>
            <a:pPr>
              <a:buNone/>
            </a:pPr>
            <a:r>
              <a:rPr lang="en-US" dirty="0" smtClean="0"/>
              <a:t>d2.getdata();</a:t>
            </a:r>
          </a:p>
          <a:p>
            <a:pPr>
              <a:buNone/>
            </a:pPr>
            <a:r>
              <a:rPr lang="en-US" dirty="0" smtClean="0"/>
              <a:t>d3=d1.adddistance(d2);</a:t>
            </a:r>
          </a:p>
          <a:p>
            <a:pPr>
              <a:buNone/>
            </a:pPr>
            <a:r>
              <a:rPr lang="en-US" dirty="0" smtClean="0"/>
              <a:t>d3.display();</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914400"/>
          </a:xfrm>
        </p:spPr>
        <p:txBody>
          <a:bodyPr>
            <a:noAutofit/>
          </a:bodyPr>
          <a:lstStyle/>
          <a:p>
            <a:r>
              <a:rPr lang="en-US" sz="2000" dirty="0" smtClean="0"/>
              <a:t>Create a class time with required data member and member function to display the time format in HH:MM: SS. Add the two time object given by the user.</a:t>
            </a:r>
            <a:br>
              <a:rPr lang="en-US" sz="2000" dirty="0" smtClean="0"/>
            </a:br>
            <a:endParaRPr lang="en-US" sz="2000" dirty="0"/>
          </a:p>
        </p:txBody>
      </p:sp>
      <p:sp>
        <p:nvSpPr>
          <p:cNvPr id="2" name="Content Placeholder 1"/>
          <p:cNvSpPr>
            <a:spLocks noGrp="1"/>
          </p:cNvSpPr>
          <p:nvPr>
            <p:ph sz="half" idx="1"/>
          </p:nvPr>
        </p:nvSpPr>
        <p:spPr>
          <a:xfrm>
            <a:off x="381000" y="1219200"/>
            <a:ext cx="8153400" cy="5638800"/>
          </a:xfrm>
        </p:spPr>
        <p:txBody>
          <a:bodyPr>
            <a:noAutofit/>
          </a:bodyPr>
          <a:lstStyle/>
          <a:p>
            <a:pPr>
              <a:buNone/>
            </a:pPr>
            <a:r>
              <a:rPr lang="en-US" sz="1600" dirty="0" smtClean="0"/>
              <a:t>#include&lt;iostream&gt;</a:t>
            </a:r>
          </a:p>
          <a:p>
            <a:pPr>
              <a:buNone/>
            </a:pPr>
            <a:r>
              <a:rPr lang="en-US" sz="1600" dirty="0" smtClean="0"/>
              <a:t>using namespace std;</a:t>
            </a:r>
          </a:p>
          <a:p>
            <a:pPr>
              <a:buNone/>
            </a:pPr>
            <a:r>
              <a:rPr lang="en-US" sz="1600" dirty="0" smtClean="0"/>
              <a:t>class time</a:t>
            </a:r>
          </a:p>
          <a:p>
            <a:pPr>
              <a:buNone/>
            </a:pPr>
            <a:r>
              <a:rPr lang="en-US" sz="1600" dirty="0" smtClean="0"/>
              <a:t>{</a:t>
            </a:r>
          </a:p>
          <a:p>
            <a:pPr>
              <a:buNone/>
            </a:pPr>
            <a:r>
              <a:rPr lang="en-US" sz="1600" dirty="0" smtClean="0"/>
              <a:t>private:</a:t>
            </a:r>
          </a:p>
          <a:p>
            <a:pPr>
              <a:buNone/>
            </a:pPr>
            <a:r>
              <a:rPr lang="en-US" sz="1600" dirty="0" smtClean="0"/>
              <a:t>int h,m,s;</a:t>
            </a:r>
          </a:p>
          <a:p>
            <a:pPr>
              <a:buNone/>
            </a:pPr>
            <a:r>
              <a:rPr lang="en-US" sz="1600" dirty="0" smtClean="0"/>
              <a:t>public:</a:t>
            </a:r>
          </a:p>
          <a:p>
            <a:pPr>
              <a:buNone/>
            </a:pPr>
            <a:r>
              <a:rPr lang="en-US" sz="1600" dirty="0" smtClean="0"/>
              <a:t>void getdata()</a:t>
            </a:r>
          </a:p>
          <a:p>
            <a:pPr>
              <a:buNone/>
            </a:pPr>
            <a:r>
              <a:rPr lang="en-US" sz="1600" dirty="0" smtClean="0"/>
              <a:t>{</a:t>
            </a:r>
          </a:p>
          <a:p>
            <a:pPr>
              <a:buNone/>
            </a:pPr>
            <a:r>
              <a:rPr lang="en-US" sz="1600" dirty="0" smtClean="0"/>
              <a:t>cout&lt;&lt;“Enter hour, minute and second\n”;</a:t>
            </a:r>
          </a:p>
          <a:p>
            <a:pPr>
              <a:buNone/>
            </a:pPr>
            <a:r>
              <a:rPr lang="en-US" sz="1600" dirty="0" smtClean="0"/>
              <a:t>cin&gt;&gt;h&gt;&gt;m&gt;&gt;s;</a:t>
            </a:r>
          </a:p>
          <a:p>
            <a:pPr>
              <a:buNone/>
            </a:pPr>
            <a:r>
              <a:rPr lang="en-US" sz="1600" dirty="0" smtClean="0"/>
              <a:t>}</a:t>
            </a:r>
          </a:p>
          <a:p>
            <a:pPr>
              <a:buNone/>
            </a:pPr>
            <a:r>
              <a:rPr lang="en-US" sz="1600" dirty="0" smtClean="0"/>
              <a:t>void addtime(time t1, time t2)</a:t>
            </a:r>
          </a:p>
          <a:p>
            <a:pPr>
              <a:buNone/>
            </a:pPr>
            <a:r>
              <a:rPr lang="en-US" sz="1600" dirty="0" smtClean="0"/>
              <a:t>{</a:t>
            </a:r>
          </a:p>
          <a:p>
            <a:pPr>
              <a:buNone/>
            </a:pPr>
            <a:r>
              <a:rPr lang="en-US" sz="1600" dirty="0" smtClean="0"/>
              <a:t>s=t1.s+t2.s;</a:t>
            </a:r>
          </a:p>
          <a:p>
            <a:pPr>
              <a:buNone/>
            </a:pPr>
            <a:r>
              <a:rPr lang="en-US" sz="1600" dirty="0" smtClean="0"/>
              <a:t>m=t1.m+t2.m;</a:t>
            </a:r>
          </a:p>
          <a:p>
            <a:pPr>
              <a:buNone/>
            </a:pPr>
            <a:r>
              <a:rPr lang="en-US" sz="1600" dirty="0" smtClean="0"/>
              <a:t>h=t1.h+t2.h;</a:t>
            </a:r>
          </a:p>
          <a:p>
            <a:pPr>
              <a:buNone/>
            </a:pPr>
            <a:r>
              <a:rPr lang="en-US" sz="1600" dirty="0" smtClean="0"/>
              <a:t>}</a:t>
            </a:r>
          </a:p>
          <a:p>
            <a:endParaRPr lang="en-US" sz="1600" dirty="0"/>
          </a:p>
        </p:txBody>
      </p:sp>
      <p:sp>
        <p:nvSpPr>
          <p:cNvPr id="3" name="Content Placeholder 2"/>
          <p:cNvSpPr>
            <a:spLocks noGrp="1"/>
          </p:cNvSpPr>
          <p:nvPr>
            <p:ph sz="half" idx="2"/>
          </p:nvPr>
        </p:nvSpPr>
        <p:spPr>
          <a:xfrm>
            <a:off x="4648200" y="1219200"/>
            <a:ext cx="4038600" cy="5257800"/>
          </a:xfrm>
        </p:spPr>
        <p:txBody>
          <a:bodyPr>
            <a:normAutofit/>
          </a:bodyPr>
          <a:lstStyle/>
          <a:p>
            <a:pPr>
              <a:buNone/>
            </a:pPr>
            <a:r>
              <a:rPr lang="en-US" sz="1600" dirty="0" smtClean="0"/>
              <a:t>void display()</a:t>
            </a:r>
          </a:p>
          <a:p>
            <a:pPr>
              <a:buNone/>
            </a:pPr>
            <a:r>
              <a:rPr lang="en-US" sz="1600" dirty="0" smtClean="0"/>
              <a:t>{</a:t>
            </a:r>
          </a:p>
          <a:p>
            <a:pPr>
              <a:buNone/>
            </a:pPr>
            <a:r>
              <a:rPr lang="en-US" sz="1600" dirty="0" smtClean="0"/>
              <a:t>cout&lt;&lt;h&lt;&lt; “:”&lt;&lt;m&lt;&lt;”:”&lt;&lt;s;</a:t>
            </a:r>
          </a:p>
          <a:p>
            <a:pPr>
              <a:buNone/>
            </a:pPr>
            <a:r>
              <a:rPr lang="en-US" sz="1600" dirty="0" smtClean="0"/>
              <a:t>}</a:t>
            </a:r>
          </a:p>
          <a:p>
            <a:pPr>
              <a:buNone/>
            </a:pPr>
            <a:r>
              <a:rPr lang="en-US" sz="1600" dirty="0" smtClean="0"/>
              <a:t>};</a:t>
            </a:r>
          </a:p>
          <a:p>
            <a:pPr>
              <a:buNone/>
            </a:pPr>
            <a:r>
              <a:rPr lang="en-US" sz="1600" dirty="0" smtClean="0"/>
              <a:t> main()</a:t>
            </a:r>
          </a:p>
          <a:p>
            <a:pPr>
              <a:buNone/>
            </a:pPr>
            <a:r>
              <a:rPr lang="en-US" sz="1600" dirty="0" smtClean="0"/>
              <a:t>{</a:t>
            </a:r>
          </a:p>
          <a:p>
            <a:pPr>
              <a:buNone/>
            </a:pPr>
            <a:r>
              <a:rPr lang="en-US" sz="1600" dirty="0" smtClean="0"/>
              <a:t>time t1,t2,t3;</a:t>
            </a:r>
          </a:p>
          <a:p>
            <a:pPr>
              <a:buNone/>
            </a:pPr>
            <a:r>
              <a:rPr lang="en-US" sz="1600" dirty="0" smtClean="0"/>
              <a:t>t1.getdata();</a:t>
            </a:r>
          </a:p>
          <a:p>
            <a:pPr>
              <a:buNone/>
            </a:pPr>
            <a:r>
              <a:rPr lang="en-US" sz="1600" dirty="0" smtClean="0"/>
              <a:t>t2.getdata();</a:t>
            </a:r>
          </a:p>
          <a:p>
            <a:pPr>
              <a:buNone/>
            </a:pPr>
            <a:r>
              <a:rPr lang="en-US" sz="1600" dirty="0" smtClean="0"/>
              <a:t>t3.addtime(t1,t2);</a:t>
            </a:r>
          </a:p>
          <a:p>
            <a:pPr>
              <a:buNone/>
            </a:pPr>
            <a:r>
              <a:rPr lang="en-US" sz="1600" dirty="0" smtClean="0"/>
              <a:t>t3.display();</a:t>
            </a:r>
          </a:p>
          <a:p>
            <a:pPr>
              <a:buNone/>
            </a:pPr>
            <a:r>
              <a:rPr lang="en-US" sz="1600" dirty="0" smtClean="0"/>
              <a:t>}</a:t>
            </a:r>
          </a:p>
          <a:p>
            <a:pPr>
              <a:buNone/>
            </a:pPr>
            <a:endParaRPr 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0"/>
            <a:ext cx="8229600" cy="1143000"/>
          </a:xfrm>
        </p:spPr>
        <p:txBody>
          <a:bodyPr>
            <a:noAutofit/>
          </a:bodyPr>
          <a:lstStyle/>
          <a:p>
            <a:r>
              <a:rPr lang="en-US" sz="2000" dirty="0" smtClean="0"/>
              <a:t>Create a class time and add two time objects and return new time object.</a:t>
            </a:r>
            <a:br>
              <a:rPr lang="en-US" sz="2000" dirty="0" smtClean="0"/>
            </a:br>
            <a:endParaRPr lang="en-US" sz="2000" dirty="0"/>
          </a:p>
        </p:txBody>
      </p:sp>
      <p:sp>
        <p:nvSpPr>
          <p:cNvPr id="2" name="Content Placeholder 1"/>
          <p:cNvSpPr>
            <a:spLocks noGrp="1"/>
          </p:cNvSpPr>
          <p:nvPr>
            <p:ph sz="half" idx="1"/>
          </p:nvPr>
        </p:nvSpPr>
        <p:spPr>
          <a:xfrm>
            <a:off x="457200" y="1752600"/>
            <a:ext cx="4191000" cy="4953000"/>
          </a:xfrm>
        </p:spPr>
        <p:txBody>
          <a:bodyPr>
            <a:noAutofit/>
          </a:bodyPr>
          <a:lstStyle/>
          <a:p>
            <a:pPr>
              <a:buNone/>
            </a:pPr>
            <a:r>
              <a:rPr lang="en-US" sz="1600" dirty="0" smtClean="0"/>
              <a:t>	#include&lt;iostream&gt;</a:t>
            </a:r>
            <a:br>
              <a:rPr lang="en-US" sz="1600" dirty="0" smtClean="0"/>
            </a:br>
            <a:r>
              <a:rPr lang="en-US" sz="1600" dirty="0" smtClean="0"/>
              <a:t>using namespace std;</a:t>
            </a:r>
            <a:br>
              <a:rPr lang="en-US" sz="1600" dirty="0" smtClean="0"/>
            </a:br>
            <a:r>
              <a:rPr lang="en-US" sz="1600" dirty="0" smtClean="0"/>
              <a:t>class time</a:t>
            </a:r>
            <a:br>
              <a:rPr lang="en-US" sz="1600" dirty="0" smtClean="0"/>
            </a:br>
            <a:r>
              <a:rPr lang="en-US" sz="1600" dirty="0" smtClean="0"/>
              <a:t>{</a:t>
            </a:r>
            <a:br>
              <a:rPr lang="en-US" sz="1600" dirty="0" smtClean="0"/>
            </a:br>
            <a:r>
              <a:rPr lang="en-US" sz="1600" dirty="0" smtClean="0"/>
              <a:t>private:</a:t>
            </a:r>
            <a:br>
              <a:rPr lang="en-US" sz="1600" dirty="0" smtClean="0"/>
            </a:br>
            <a:r>
              <a:rPr lang="en-US" sz="1600" dirty="0" smtClean="0"/>
              <a:t>int h,m,s;</a:t>
            </a:r>
            <a:br>
              <a:rPr lang="en-US" sz="1600" dirty="0" smtClean="0"/>
            </a:br>
            <a:r>
              <a:rPr lang="en-US" sz="1600" dirty="0" smtClean="0"/>
              <a:t>public:</a:t>
            </a:r>
            <a:br>
              <a:rPr lang="en-US" sz="1600" dirty="0" smtClean="0"/>
            </a:br>
            <a:r>
              <a:rPr lang="en-US" sz="1600" dirty="0" smtClean="0"/>
              <a:t>void getdata()</a:t>
            </a:r>
            <a:br>
              <a:rPr lang="en-US" sz="1600" dirty="0" smtClean="0"/>
            </a:br>
            <a:r>
              <a:rPr lang="en-US" sz="1600" dirty="0" smtClean="0"/>
              <a:t>{</a:t>
            </a:r>
            <a:br>
              <a:rPr lang="en-US" sz="1600" dirty="0" smtClean="0"/>
            </a:br>
            <a:r>
              <a:rPr lang="en-US" sz="1600" dirty="0" smtClean="0"/>
              <a:t>	</a:t>
            </a:r>
            <a:br>
              <a:rPr lang="en-US" sz="1600" dirty="0" smtClean="0"/>
            </a:br>
            <a:r>
              <a:rPr lang="en-US" sz="1600" dirty="0" smtClean="0"/>
              <a:t>cout&lt;&lt;"Enter hour, minute and second\n";</a:t>
            </a:r>
            <a:br>
              <a:rPr lang="en-US" sz="1600" dirty="0" smtClean="0"/>
            </a:br>
            <a:r>
              <a:rPr lang="en-US" sz="1600" dirty="0" smtClean="0"/>
              <a:t>cin&gt;&gt;h&gt;&gt;m&gt;&gt;s;</a:t>
            </a:r>
            <a:br>
              <a:rPr lang="en-US" sz="1600" dirty="0" smtClean="0"/>
            </a:br>
            <a:r>
              <a:rPr lang="en-US" sz="1600" dirty="0" smtClean="0"/>
              <a:t>}</a:t>
            </a:r>
            <a:br>
              <a:rPr lang="en-US" sz="1600" dirty="0" smtClean="0"/>
            </a:br>
            <a:r>
              <a:rPr lang="en-US" sz="1600" dirty="0" smtClean="0"/>
              <a:t>time addtime(time t2)</a:t>
            </a:r>
            <a:br>
              <a:rPr lang="en-US" sz="1600" dirty="0" smtClean="0"/>
            </a:br>
            <a:r>
              <a:rPr lang="en-US" sz="1600" dirty="0" smtClean="0"/>
              <a:t>{</a:t>
            </a:r>
            <a:br>
              <a:rPr lang="en-US" sz="1600" dirty="0" smtClean="0"/>
            </a:br>
            <a:r>
              <a:rPr lang="en-US" sz="1600" dirty="0" smtClean="0"/>
              <a:t>s=s+t2.s;</a:t>
            </a:r>
            <a:br>
              <a:rPr lang="en-US" sz="1600" dirty="0" smtClean="0"/>
            </a:br>
            <a:r>
              <a:rPr lang="en-US" sz="1600" dirty="0" smtClean="0"/>
              <a:t>m=m+t2.m;</a:t>
            </a:r>
            <a:br>
              <a:rPr lang="en-US" sz="1600" dirty="0" smtClean="0"/>
            </a:br>
            <a:r>
              <a:rPr lang="en-US" sz="1600" dirty="0" smtClean="0"/>
              <a:t>h=h+t2.h;</a:t>
            </a:r>
            <a:br>
              <a:rPr lang="en-US" sz="1600" dirty="0" smtClean="0"/>
            </a:br>
            <a:r>
              <a:rPr lang="en-US" sz="1600" dirty="0" smtClean="0"/>
              <a:t>return *this;</a:t>
            </a:r>
            <a:br>
              <a:rPr lang="en-US" sz="1600" dirty="0" smtClean="0"/>
            </a:br>
            <a:r>
              <a:rPr lang="en-US" sz="1600" dirty="0" smtClean="0"/>
              <a:t>}</a:t>
            </a:r>
            <a:br>
              <a:rPr lang="en-US" sz="1600" dirty="0" smtClean="0"/>
            </a:br>
            <a:endParaRPr lang="en-US" sz="1600" dirty="0"/>
          </a:p>
        </p:txBody>
      </p:sp>
      <p:sp>
        <p:nvSpPr>
          <p:cNvPr id="3" name="Content Placeholder 2"/>
          <p:cNvSpPr>
            <a:spLocks noGrp="1"/>
          </p:cNvSpPr>
          <p:nvPr>
            <p:ph sz="half" idx="2"/>
          </p:nvPr>
        </p:nvSpPr>
        <p:spPr>
          <a:xfrm>
            <a:off x="4953000" y="2103437"/>
            <a:ext cx="3733800" cy="4525963"/>
          </a:xfrm>
        </p:spPr>
        <p:txBody>
          <a:bodyPr>
            <a:normAutofit fontScale="77500" lnSpcReduction="20000"/>
          </a:bodyPr>
          <a:lstStyle/>
          <a:p>
            <a:pPr>
              <a:buNone/>
            </a:pPr>
            <a:r>
              <a:rPr lang="en-US" dirty="0" smtClean="0"/>
              <a:t>void display()</a:t>
            </a:r>
          </a:p>
          <a:p>
            <a:pPr>
              <a:buNone/>
            </a:pPr>
            <a:r>
              <a:rPr lang="en-US" dirty="0" smtClean="0"/>
              <a:t>{</a:t>
            </a:r>
          </a:p>
          <a:p>
            <a:pPr>
              <a:buNone/>
            </a:pPr>
            <a:r>
              <a:rPr lang="en-US" dirty="0" smtClean="0"/>
              <a:t>cout&lt;&lt;h&lt;&lt; ":"&lt;&lt;m&lt;&lt; ":"&lt;&lt;s;</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endParaRPr lang="en-US" dirty="0" smtClean="0"/>
          </a:p>
          <a:p>
            <a:pPr>
              <a:buNone/>
            </a:pPr>
            <a:r>
              <a:rPr lang="en-US" dirty="0" smtClean="0"/>
              <a:t>time t1,t2,t3;</a:t>
            </a:r>
          </a:p>
          <a:p>
            <a:pPr>
              <a:buNone/>
            </a:pPr>
            <a:r>
              <a:rPr lang="en-US" dirty="0" smtClean="0"/>
              <a:t>t1.getdata();</a:t>
            </a:r>
          </a:p>
          <a:p>
            <a:pPr>
              <a:buNone/>
            </a:pPr>
            <a:r>
              <a:rPr lang="en-US" dirty="0" smtClean="0"/>
              <a:t>t2.getdata();</a:t>
            </a:r>
          </a:p>
          <a:p>
            <a:pPr>
              <a:buNone/>
            </a:pPr>
            <a:r>
              <a:rPr lang="en-US" dirty="0" smtClean="0"/>
              <a:t>t3=t1.addtime(t2);</a:t>
            </a:r>
          </a:p>
          <a:p>
            <a:pPr>
              <a:buNone/>
            </a:pPr>
            <a:r>
              <a:rPr lang="en-US" dirty="0" smtClean="0"/>
              <a:t>t3.display();</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85800"/>
            <a:ext cx="8153400" cy="914400"/>
          </a:xfrm>
        </p:spPr>
        <p:txBody>
          <a:bodyPr>
            <a:noAutofit/>
          </a:bodyPr>
          <a:lstStyle/>
          <a:p>
            <a:r>
              <a:rPr lang="en-US" sz="2000" dirty="0" smtClean="0"/>
              <a:t>Create a class distance with the data member feet and inch. Create the object of that class and add two object of the class.</a:t>
            </a:r>
            <a:br>
              <a:rPr lang="en-US" sz="2000" dirty="0" smtClean="0"/>
            </a:br>
            <a:endParaRPr lang="en-US" sz="2000" dirty="0"/>
          </a:p>
        </p:txBody>
      </p:sp>
      <p:sp>
        <p:nvSpPr>
          <p:cNvPr id="2" name="Content Placeholder 1"/>
          <p:cNvSpPr>
            <a:spLocks noGrp="1"/>
          </p:cNvSpPr>
          <p:nvPr>
            <p:ph sz="half" idx="1"/>
          </p:nvPr>
        </p:nvSpPr>
        <p:spPr>
          <a:xfrm>
            <a:off x="457200" y="1371600"/>
            <a:ext cx="4114800" cy="5334000"/>
          </a:xfrm>
        </p:spPr>
        <p:txBody>
          <a:bodyPr>
            <a:normAutofit fontScale="70000" lnSpcReduction="20000"/>
          </a:bodyPr>
          <a:lstStyle/>
          <a:p>
            <a:pPr>
              <a:buNone/>
            </a:pPr>
            <a:r>
              <a:rPr lang="en-US" dirty="0" smtClean="0"/>
              <a:t>#include&lt;iostream&gt;</a:t>
            </a:r>
          </a:p>
          <a:p>
            <a:pPr>
              <a:buNone/>
            </a:pPr>
            <a:r>
              <a:rPr lang="en-US" dirty="0" smtClean="0"/>
              <a:t>using namespace std;</a:t>
            </a:r>
          </a:p>
          <a:p>
            <a:pPr>
              <a:buNone/>
            </a:pPr>
            <a:r>
              <a:rPr lang="en-US" dirty="0" smtClean="0"/>
              <a:t>class distance</a:t>
            </a:r>
          </a:p>
          <a:p>
            <a:pPr>
              <a:buNone/>
            </a:pPr>
            <a:r>
              <a:rPr lang="en-US" dirty="0" smtClean="0"/>
              <a:t>{</a:t>
            </a:r>
          </a:p>
          <a:p>
            <a:pPr>
              <a:buNone/>
            </a:pPr>
            <a:r>
              <a:rPr lang="en-US" dirty="0" smtClean="0"/>
              <a:t>private:</a:t>
            </a:r>
          </a:p>
          <a:p>
            <a:pPr>
              <a:buNone/>
            </a:pPr>
            <a:r>
              <a:rPr lang="en-US" dirty="0" smtClean="0"/>
              <a:t>int feet;</a:t>
            </a:r>
          </a:p>
          <a:p>
            <a:pPr>
              <a:buNone/>
            </a:pPr>
            <a:r>
              <a:rPr lang="en-US" dirty="0" smtClean="0"/>
              <a:t>float inch;</a:t>
            </a:r>
          </a:p>
          <a:p>
            <a:pPr>
              <a:buNone/>
            </a:pPr>
            <a:r>
              <a:rPr lang="en-US" dirty="0" smtClean="0"/>
              <a:t>public:</a:t>
            </a:r>
          </a:p>
          <a:p>
            <a:pPr>
              <a:buNone/>
            </a:pPr>
            <a:r>
              <a:rPr lang="en-US" dirty="0" smtClean="0"/>
              <a:t>	void getdata()</a:t>
            </a:r>
          </a:p>
          <a:p>
            <a:pPr>
              <a:buNone/>
            </a:pPr>
            <a:r>
              <a:rPr lang="en-US" dirty="0" smtClean="0"/>
              <a:t>{</a:t>
            </a:r>
          </a:p>
          <a:p>
            <a:pPr>
              <a:buNone/>
            </a:pPr>
            <a:r>
              <a:rPr lang="en-US" dirty="0" smtClean="0"/>
              <a:t>cout&lt;&lt;"Enter feet and inch\n";</a:t>
            </a:r>
          </a:p>
          <a:p>
            <a:pPr>
              <a:buNone/>
            </a:pPr>
            <a:r>
              <a:rPr lang="en-US" dirty="0" smtClean="0"/>
              <a:t>cin&gt;&gt;feet&gt;&gt;inch;</a:t>
            </a:r>
          </a:p>
          <a:p>
            <a:pPr>
              <a:buNone/>
            </a:pPr>
            <a:r>
              <a:rPr lang="en-US" dirty="0" smtClean="0"/>
              <a:t>}</a:t>
            </a:r>
          </a:p>
          <a:p>
            <a:pPr>
              <a:buNone/>
            </a:pPr>
            <a:r>
              <a:rPr lang="en-US" sz="2300" dirty="0" smtClean="0"/>
              <a:t>void adddistance(distance d1, distance d2)</a:t>
            </a:r>
          </a:p>
          <a:p>
            <a:pPr>
              <a:buNone/>
            </a:pPr>
            <a:r>
              <a:rPr lang="en-US" dirty="0" smtClean="0"/>
              <a:t>{</a:t>
            </a:r>
          </a:p>
          <a:p>
            <a:pPr>
              <a:buNone/>
            </a:pPr>
            <a:r>
              <a:rPr lang="en-US" dirty="0" smtClean="0"/>
              <a:t>inch=d1.inch+d2.inch;</a:t>
            </a:r>
          </a:p>
          <a:p>
            <a:pPr>
              <a:buNone/>
            </a:pPr>
            <a:r>
              <a:rPr lang="en-US" dirty="0" smtClean="0"/>
              <a:t>feet=d1.feet+d2.feet;</a:t>
            </a:r>
          </a:p>
          <a:p>
            <a:pPr>
              <a:buNone/>
            </a:pPr>
            <a:r>
              <a:rPr lang="en-US" dirty="0" smtClean="0"/>
              <a:t>}</a:t>
            </a:r>
          </a:p>
          <a:p>
            <a:pPr>
              <a:buNone/>
            </a:pPr>
            <a:endParaRPr lang="en-US" dirty="0"/>
          </a:p>
        </p:txBody>
      </p:sp>
      <p:sp>
        <p:nvSpPr>
          <p:cNvPr id="3" name="Content Placeholder 2"/>
          <p:cNvSpPr>
            <a:spLocks noGrp="1"/>
          </p:cNvSpPr>
          <p:nvPr>
            <p:ph sz="half" idx="2"/>
          </p:nvPr>
        </p:nvSpPr>
        <p:spPr>
          <a:xfrm>
            <a:off x="4572000" y="1612709"/>
            <a:ext cx="4114800" cy="4940491"/>
          </a:xfrm>
        </p:spPr>
        <p:txBody>
          <a:bodyPr>
            <a:normAutofit fontScale="70000" lnSpcReduction="20000"/>
          </a:bodyPr>
          <a:lstStyle/>
          <a:p>
            <a:pPr>
              <a:buNone/>
            </a:pPr>
            <a:r>
              <a:rPr lang="en-US" dirty="0" smtClean="0"/>
              <a:t>void display()</a:t>
            </a:r>
          </a:p>
          <a:p>
            <a:pPr>
              <a:buNone/>
            </a:pPr>
            <a:r>
              <a:rPr lang="en-US" dirty="0" smtClean="0"/>
              <a:t>{</a:t>
            </a:r>
          </a:p>
          <a:p>
            <a:pPr>
              <a:buNone/>
            </a:pPr>
            <a:r>
              <a:rPr lang="en-US" dirty="0" smtClean="0"/>
              <a:t>cout&lt;&lt;feet&lt;&lt; "-"&lt;&lt;inch;</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distance d1,d2,d3;</a:t>
            </a:r>
          </a:p>
          <a:p>
            <a:pPr>
              <a:buNone/>
            </a:pPr>
            <a:r>
              <a:rPr lang="en-US" dirty="0" smtClean="0"/>
              <a:t>d1.getdata();</a:t>
            </a:r>
          </a:p>
          <a:p>
            <a:pPr>
              <a:buNone/>
            </a:pPr>
            <a:r>
              <a:rPr lang="en-US" dirty="0" smtClean="0"/>
              <a:t>d2.getdata();</a:t>
            </a:r>
          </a:p>
          <a:p>
            <a:pPr>
              <a:buNone/>
            </a:pPr>
            <a:r>
              <a:rPr lang="en-US" dirty="0" smtClean="0"/>
              <a:t>d3.adddistance(d1,d2);</a:t>
            </a:r>
          </a:p>
          <a:p>
            <a:pPr>
              <a:buNone/>
            </a:pPr>
            <a:r>
              <a:rPr lang="en-US" dirty="0" smtClean="0"/>
              <a:t>d3.display();</a:t>
            </a:r>
          </a:p>
          <a:p>
            <a:pPr>
              <a:buNone/>
            </a:pP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1143000"/>
          </a:xfrm>
        </p:spPr>
        <p:txBody>
          <a:bodyPr>
            <a:noAutofit/>
          </a:bodyPr>
          <a:lstStyle/>
          <a:p>
            <a:r>
              <a:rPr lang="en-US" sz="2000" dirty="0" smtClean="0"/>
              <a:t>Create a class distance with two data members feet and inch. Create three object of that class and add two objects of the class and return new distance object.</a:t>
            </a:r>
            <a:br>
              <a:rPr lang="en-US" sz="2000" dirty="0" smtClean="0"/>
            </a:br>
            <a:endParaRPr lang="en-US" sz="2000" dirty="0"/>
          </a:p>
        </p:txBody>
      </p:sp>
      <p:sp>
        <p:nvSpPr>
          <p:cNvPr id="2" name="Content Placeholder 1"/>
          <p:cNvSpPr>
            <a:spLocks noGrp="1"/>
          </p:cNvSpPr>
          <p:nvPr>
            <p:ph sz="half" idx="1"/>
          </p:nvPr>
        </p:nvSpPr>
        <p:spPr>
          <a:xfrm>
            <a:off x="381000" y="1447800"/>
            <a:ext cx="4114800" cy="5410200"/>
          </a:xfrm>
        </p:spPr>
        <p:txBody>
          <a:bodyPr>
            <a:normAutofit fontScale="70000" lnSpcReduction="20000"/>
          </a:bodyPr>
          <a:lstStyle/>
          <a:p>
            <a:pPr>
              <a:buNone/>
            </a:pPr>
            <a:r>
              <a:rPr lang="en-US" dirty="0" smtClean="0"/>
              <a:t>#include&lt;iostream&gt;</a:t>
            </a:r>
          </a:p>
          <a:p>
            <a:pPr>
              <a:buNone/>
            </a:pPr>
            <a:r>
              <a:rPr lang="en-US" dirty="0" smtClean="0"/>
              <a:t>using namespace std;</a:t>
            </a:r>
          </a:p>
          <a:p>
            <a:pPr>
              <a:buNone/>
            </a:pPr>
            <a:r>
              <a:rPr lang="en-US" dirty="0" smtClean="0"/>
              <a:t>class distance</a:t>
            </a:r>
          </a:p>
          <a:p>
            <a:pPr>
              <a:buNone/>
            </a:pPr>
            <a:r>
              <a:rPr lang="en-US" dirty="0" smtClean="0"/>
              <a:t>{</a:t>
            </a:r>
          </a:p>
          <a:p>
            <a:pPr>
              <a:buNone/>
            </a:pPr>
            <a:r>
              <a:rPr lang="en-US" dirty="0" smtClean="0"/>
              <a:t>private:</a:t>
            </a:r>
          </a:p>
          <a:p>
            <a:pPr>
              <a:buNone/>
            </a:pPr>
            <a:r>
              <a:rPr lang="en-US" dirty="0" smtClean="0"/>
              <a:t>int feet;</a:t>
            </a:r>
          </a:p>
          <a:p>
            <a:pPr>
              <a:buNone/>
            </a:pPr>
            <a:r>
              <a:rPr lang="en-US" dirty="0" smtClean="0"/>
              <a:t>float inch;</a:t>
            </a:r>
          </a:p>
          <a:p>
            <a:pPr>
              <a:buNone/>
            </a:pPr>
            <a:r>
              <a:rPr lang="en-US" dirty="0" smtClean="0"/>
              <a:t>public:</a:t>
            </a:r>
          </a:p>
          <a:p>
            <a:pPr>
              <a:buNone/>
            </a:pPr>
            <a:r>
              <a:rPr lang="en-US" dirty="0" smtClean="0"/>
              <a:t>void getdata()</a:t>
            </a:r>
          </a:p>
          <a:p>
            <a:pPr>
              <a:buNone/>
            </a:pPr>
            <a:r>
              <a:rPr lang="en-US" dirty="0" smtClean="0"/>
              <a:t>{</a:t>
            </a:r>
          </a:p>
          <a:p>
            <a:pPr>
              <a:buNone/>
            </a:pPr>
            <a:r>
              <a:rPr lang="en-US" dirty="0" smtClean="0"/>
              <a:t>cout&lt;&lt;"Enter feet and inch\n";</a:t>
            </a:r>
          </a:p>
          <a:p>
            <a:pPr>
              <a:buNone/>
            </a:pPr>
            <a:r>
              <a:rPr lang="en-US" dirty="0" smtClean="0"/>
              <a:t>cin&gt;&gt;feet&gt;&gt;inch;</a:t>
            </a:r>
          </a:p>
          <a:p>
            <a:pPr>
              <a:buNone/>
            </a:pPr>
            <a:r>
              <a:rPr lang="en-US" dirty="0" smtClean="0"/>
              <a:t>}</a:t>
            </a:r>
          </a:p>
          <a:p>
            <a:pPr>
              <a:buNone/>
            </a:pPr>
            <a:r>
              <a:rPr lang="en-US" dirty="0" smtClean="0"/>
              <a:t>distanc adddistance(distance d2)</a:t>
            </a:r>
          </a:p>
          <a:p>
            <a:pPr>
              <a:buNone/>
            </a:pPr>
            <a:r>
              <a:rPr lang="en-US" dirty="0" smtClean="0"/>
              <a:t>{</a:t>
            </a:r>
          </a:p>
          <a:p>
            <a:pPr>
              <a:buNone/>
            </a:pPr>
            <a:r>
              <a:rPr lang="en-US" dirty="0" smtClean="0"/>
              <a:t>feet=feet+d2.feet;</a:t>
            </a:r>
          </a:p>
          <a:p>
            <a:pPr>
              <a:buNone/>
            </a:pPr>
            <a:r>
              <a:rPr lang="en-US" dirty="0" smtClean="0"/>
              <a:t>inch=inch+d2.inch;</a:t>
            </a:r>
          </a:p>
          <a:p>
            <a:pPr>
              <a:buNone/>
            </a:pPr>
            <a:r>
              <a:rPr lang="en-US" dirty="0" smtClean="0"/>
              <a:t>return *this;</a:t>
            </a:r>
          </a:p>
          <a:p>
            <a:pPr>
              <a:buNone/>
            </a:pPr>
            <a:r>
              <a:rPr lang="en-US" dirty="0" smtClean="0"/>
              <a:t>}</a:t>
            </a:r>
          </a:p>
          <a:p>
            <a:pPr>
              <a:buNone/>
            </a:pPr>
            <a:endParaRPr lang="en-US" dirty="0"/>
          </a:p>
        </p:txBody>
      </p:sp>
      <p:sp>
        <p:nvSpPr>
          <p:cNvPr id="3" name="Content Placeholder 2"/>
          <p:cNvSpPr>
            <a:spLocks noGrp="1"/>
          </p:cNvSpPr>
          <p:nvPr>
            <p:ph sz="half" idx="2"/>
          </p:nvPr>
        </p:nvSpPr>
        <p:spPr>
          <a:xfrm>
            <a:off x="4648200" y="1371600"/>
            <a:ext cx="4114800" cy="5486400"/>
          </a:xfrm>
        </p:spPr>
        <p:txBody>
          <a:bodyPr>
            <a:noAutofit/>
          </a:bodyPr>
          <a:lstStyle/>
          <a:p>
            <a:pPr>
              <a:buNone/>
            </a:pPr>
            <a:r>
              <a:rPr lang="en-US" sz="2200" dirty="0" smtClean="0"/>
              <a:t>void display()</a:t>
            </a:r>
          </a:p>
          <a:p>
            <a:pPr>
              <a:buNone/>
            </a:pPr>
            <a:r>
              <a:rPr lang="en-US" sz="2200" dirty="0" smtClean="0"/>
              <a:t>{</a:t>
            </a:r>
          </a:p>
          <a:p>
            <a:pPr>
              <a:buNone/>
            </a:pPr>
            <a:r>
              <a:rPr lang="en-US" sz="2200" dirty="0" smtClean="0"/>
              <a:t>cout&lt;&lt;feet&lt;&lt; "-"&lt;&lt;inch;</a:t>
            </a:r>
          </a:p>
          <a:p>
            <a:pPr>
              <a:buNone/>
            </a:pPr>
            <a:r>
              <a:rPr lang="en-US" sz="2200" dirty="0" smtClean="0"/>
              <a:t>}</a:t>
            </a:r>
          </a:p>
          <a:p>
            <a:pPr>
              <a:buNone/>
            </a:pPr>
            <a:r>
              <a:rPr lang="en-US" sz="2200" dirty="0" smtClean="0"/>
              <a:t>};</a:t>
            </a:r>
          </a:p>
          <a:p>
            <a:pPr>
              <a:buNone/>
            </a:pPr>
            <a:r>
              <a:rPr lang="en-US" sz="2200" dirty="0" smtClean="0"/>
              <a:t> main()</a:t>
            </a:r>
          </a:p>
          <a:p>
            <a:pPr>
              <a:buNone/>
            </a:pPr>
            <a:r>
              <a:rPr lang="en-US" sz="2200" dirty="0" smtClean="0"/>
              <a:t> {</a:t>
            </a:r>
          </a:p>
          <a:p>
            <a:pPr>
              <a:buNone/>
            </a:pPr>
            <a:r>
              <a:rPr lang="en-US" sz="2200" dirty="0" smtClean="0"/>
              <a:t> distance d1,d2,d3;</a:t>
            </a:r>
          </a:p>
          <a:p>
            <a:pPr>
              <a:buNone/>
            </a:pPr>
            <a:r>
              <a:rPr lang="en-US" sz="2200" dirty="0" smtClean="0"/>
              <a:t>d1.getdata();</a:t>
            </a:r>
          </a:p>
          <a:p>
            <a:pPr>
              <a:buNone/>
            </a:pPr>
            <a:r>
              <a:rPr lang="en-US" sz="2200" dirty="0" smtClean="0"/>
              <a:t>d2.getdata();</a:t>
            </a:r>
          </a:p>
          <a:p>
            <a:pPr>
              <a:buNone/>
            </a:pPr>
            <a:r>
              <a:rPr lang="en-US" sz="2200" dirty="0" smtClean="0"/>
              <a:t>d3=d1.adddistance(d2);</a:t>
            </a:r>
          </a:p>
          <a:p>
            <a:pPr>
              <a:buNone/>
            </a:pPr>
            <a:r>
              <a:rPr lang="en-US" sz="2200" dirty="0" smtClean="0"/>
              <a:t>d3.display();</a:t>
            </a:r>
          </a:p>
          <a:p>
            <a:pPr>
              <a:buNone/>
            </a:pPr>
            <a:r>
              <a:rPr lang="en-US" sz="2200" dirty="0" smtClean="0"/>
              <a:t>}</a:t>
            </a:r>
          </a:p>
          <a:p>
            <a:pPr>
              <a:buNone/>
            </a:pPr>
            <a:endParaRPr lang="en-US" sz="2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noAutofit/>
          </a:bodyPr>
          <a:lstStyle/>
          <a:p>
            <a:r>
              <a:rPr lang="en-US" sz="2000" dirty="0" smtClean="0"/>
              <a:t>Create a class complex with two data type (real, image). Provide the method of adding two complex number passed as argument to those function.</a:t>
            </a:r>
            <a:br>
              <a:rPr lang="en-US" sz="2000" dirty="0" smtClean="0"/>
            </a:br>
            <a:endParaRPr lang="en-US" sz="2000" dirty="0"/>
          </a:p>
        </p:txBody>
      </p:sp>
      <p:sp>
        <p:nvSpPr>
          <p:cNvPr id="2" name="Content Placeholder 1"/>
          <p:cNvSpPr>
            <a:spLocks noGrp="1"/>
          </p:cNvSpPr>
          <p:nvPr>
            <p:ph sz="half" idx="1"/>
          </p:nvPr>
        </p:nvSpPr>
        <p:spPr>
          <a:xfrm>
            <a:off x="228600" y="1481328"/>
            <a:ext cx="4648200" cy="4525963"/>
          </a:xfrm>
        </p:spPr>
        <p:txBody>
          <a:bodyPr>
            <a:normAutofit fontScale="62500" lnSpcReduction="20000"/>
          </a:bodyPr>
          <a:lstStyle/>
          <a:p>
            <a:pPr>
              <a:buNone/>
            </a:pPr>
            <a:r>
              <a:rPr lang="en-US" dirty="0" smtClean="0"/>
              <a:t>#include&lt;iostream&gt;</a:t>
            </a:r>
          </a:p>
          <a:p>
            <a:pPr>
              <a:buNone/>
            </a:pPr>
            <a:r>
              <a:rPr lang="en-US" dirty="0" smtClean="0"/>
              <a:t>using namespace std;</a:t>
            </a:r>
          </a:p>
          <a:p>
            <a:pPr>
              <a:buNone/>
            </a:pPr>
            <a:r>
              <a:rPr lang="en-US" dirty="0" smtClean="0"/>
              <a:t>class complex</a:t>
            </a:r>
          </a:p>
          <a:p>
            <a:pPr>
              <a:buNone/>
            </a:pPr>
            <a:r>
              <a:rPr lang="en-US" dirty="0" smtClean="0"/>
              <a:t>{</a:t>
            </a:r>
          </a:p>
          <a:p>
            <a:pPr>
              <a:buNone/>
            </a:pPr>
            <a:r>
              <a:rPr lang="en-US" dirty="0" smtClean="0"/>
              <a:t>private:</a:t>
            </a:r>
          </a:p>
          <a:p>
            <a:pPr>
              <a:buNone/>
            </a:pPr>
            <a:r>
              <a:rPr lang="en-US" dirty="0" smtClean="0"/>
              <a:t>float real, imag;</a:t>
            </a:r>
          </a:p>
          <a:p>
            <a:pPr>
              <a:buNone/>
            </a:pPr>
            <a:r>
              <a:rPr lang="en-US" dirty="0" smtClean="0"/>
              <a:t>public:</a:t>
            </a:r>
          </a:p>
          <a:p>
            <a:pPr>
              <a:buNone/>
            </a:pPr>
            <a:r>
              <a:rPr lang="en-US" dirty="0" smtClean="0"/>
              <a:t>void getdata()</a:t>
            </a:r>
          </a:p>
          <a:p>
            <a:pPr>
              <a:buNone/>
            </a:pPr>
            <a:r>
              <a:rPr lang="en-US" dirty="0" smtClean="0"/>
              <a:t>{</a:t>
            </a:r>
          </a:p>
          <a:p>
            <a:pPr>
              <a:buNone/>
            </a:pPr>
            <a:r>
              <a:rPr lang="en-US" dirty="0" smtClean="0"/>
              <a:t>cout&lt;&lt;"Enter real and imag\n";</a:t>
            </a:r>
          </a:p>
          <a:p>
            <a:pPr>
              <a:buNone/>
            </a:pPr>
            <a:r>
              <a:rPr lang="en-US" dirty="0" smtClean="0"/>
              <a:t>cin&gt;&gt;real&gt;&gt;imag;</a:t>
            </a:r>
          </a:p>
          <a:p>
            <a:pPr>
              <a:buNone/>
            </a:pPr>
            <a:r>
              <a:rPr lang="en-US" dirty="0" smtClean="0"/>
              <a:t>}</a:t>
            </a:r>
          </a:p>
          <a:p>
            <a:pPr>
              <a:buNone/>
            </a:pPr>
            <a:r>
              <a:rPr lang="en-US" dirty="0" smtClean="0"/>
              <a:t>void addcomplex(complex c1, complex c2)</a:t>
            </a:r>
          </a:p>
          <a:p>
            <a:pPr>
              <a:buNone/>
            </a:pPr>
            <a:r>
              <a:rPr lang="en-US" dirty="0" smtClean="0"/>
              <a:t>{</a:t>
            </a:r>
          </a:p>
          <a:p>
            <a:pPr>
              <a:buNone/>
            </a:pPr>
            <a:r>
              <a:rPr lang="en-US" dirty="0" smtClean="0"/>
              <a:t>real=c1.real+c2.real;</a:t>
            </a:r>
          </a:p>
          <a:p>
            <a:pPr>
              <a:buNone/>
            </a:pPr>
            <a:r>
              <a:rPr lang="en-US" dirty="0" smtClean="0"/>
              <a:t>imag=c1.imag+c2.imag;</a:t>
            </a:r>
          </a:p>
          <a:p>
            <a:pPr>
              <a:buNone/>
            </a:pPr>
            <a:r>
              <a:rPr lang="en-US" dirty="0" smtClean="0"/>
              <a:t>}</a:t>
            </a:r>
          </a:p>
          <a:p>
            <a:pPr>
              <a:buNone/>
            </a:pPr>
            <a:endParaRPr lang="en-US" dirty="0"/>
          </a:p>
        </p:txBody>
      </p:sp>
      <p:sp>
        <p:nvSpPr>
          <p:cNvPr id="3" name="Content Placeholder 2"/>
          <p:cNvSpPr>
            <a:spLocks noGrp="1"/>
          </p:cNvSpPr>
          <p:nvPr>
            <p:ph sz="half" idx="2"/>
          </p:nvPr>
        </p:nvSpPr>
        <p:spPr>
          <a:xfrm>
            <a:off x="4953000" y="1481328"/>
            <a:ext cx="3733800" cy="4525963"/>
          </a:xfrm>
        </p:spPr>
        <p:txBody>
          <a:bodyPr>
            <a:normAutofit fontScale="62500" lnSpcReduction="20000"/>
          </a:bodyPr>
          <a:lstStyle/>
          <a:p>
            <a:pPr>
              <a:buNone/>
            </a:pPr>
            <a:r>
              <a:rPr lang="en-US" dirty="0" smtClean="0"/>
              <a:t>void display()</a:t>
            </a:r>
          </a:p>
          <a:p>
            <a:pPr>
              <a:buNone/>
            </a:pPr>
            <a:r>
              <a:rPr lang="en-US" dirty="0" smtClean="0"/>
              <a:t>{</a:t>
            </a:r>
          </a:p>
          <a:p>
            <a:pPr>
              <a:buNone/>
            </a:pPr>
            <a:r>
              <a:rPr lang="en-US" dirty="0" smtClean="0"/>
              <a:t>cout&lt;&lt;real&lt;&lt; "+"&lt;&lt;imag&lt;&lt; "i";</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complex c1, c2, c3;</a:t>
            </a:r>
          </a:p>
          <a:p>
            <a:pPr>
              <a:buNone/>
            </a:pPr>
            <a:r>
              <a:rPr lang="en-US" dirty="0" smtClean="0"/>
              <a:t>c1.getdata();</a:t>
            </a:r>
          </a:p>
          <a:p>
            <a:pPr>
              <a:buNone/>
            </a:pPr>
            <a:r>
              <a:rPr lang="en-US" dirty="0" smtClean="0"/>
              <a:t>c2.getdata();</a:t>
            </a:r>
          </a:p>
          <a:p>
            <a:pPr>
              <a:buNone/>
            </a:pPr>
            <a:r>
              <a:rPr lang="en-US" dirty="0" smtClean="0"/>
              <a:t>c3.addcomplex(c1,c2);</a:t>
            </a:r>
          </a:p>
          <a:p>
            <a:pPr>
              <a:buNone/>
            </a:pPr>
            <a:r>
              <a:rPr lang="en-US" dirty="0" smtClean="0"/>
              <a:t>c3.display();</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143000"/>
          </a:xfrm>
        </p:spPr>
        <p:txBody>
          <a:bodyPr>
            <a:noAutofit/>
          </a:bodyPr>
          <a:lstStyle/>
          <a:p>
            <a:r>
              <a:rPr lang="en-US" sz="2000" dirty="0" smtClean="0"/>
              <a:t>Create a class complex with two data types (real, imag). Provide the method of adding two complex numbers passed as argument to those function and return the new object.</a:t>
            </a:r>
            <a:br>
              <a:rPr lang="en-US" sz="2000" dirty="0" smtClean="0"/>
            </a:br>
            <a:endParaRPr lang="en-US" sz="2000" dirty="0"/>
          </a:p>
        </p:txBody>
      </p:sp>
      <p:sp>
        <p:nvSpPr>
          <p:cNvPr id="2" name="Content Placeholder 1"/>
          <p:cNvSpPr>
            <a:spLocks noGrp="1"/>
          </p:cNvSpPr>
          <p:nvPr>
            <p:ph sz="half" idx="1"/>
          </p:nvPr>
        </p:nvSpPr>
        <p:spPr>
          <a:xfrm>
            <a:off x="457200" y="1295400"/>
            <a:ext cx="4114800" cy="5334000"/>
          </a:xfrm>
        </p:spPr>
        <p:txBody>
          <a:bodyPr>
            <a:normAutofit fontScale="70000" lnSpcReduction="20000"/>
          </a:bodyPr>
          <a:lstStyle/>
          <a:p>
            <a:pPr>
              <a:buNone/>
            </a:pPr>
            <a:r>
              <a:rPr lang="en-US" dirty="0" smtClean="0"/>
              <a:t>#include&lt;iostream&gt;</a:t>
            </a:r>
          </a:p>
          <a:p>
            <a:pPr>
              <a:buNone/>
            </a:pPr>
            <a:r>
              <a:rPr lang="en-US" dirty="0" smtClean="0"/>
              <a:t>using namespace std;</a:t>
            </a:r>
          </a:p>
          <a:p>
            <a:pPr>
              <a:buNone/>
            </a:pPr>
            <a:r>
              <a:rPr lang="en-US" dirty="0" smtClean="0"/>
              <a:t>class complex</a:t>
            </a:r>
          </a:p>
          <a:p>
            <a:pPr>
              <a:buNone/>
            </a:pPr>
            <a:r>
              <a:rPr lang="en-US" dirty="0" smtClean="0"/>
              <a:t>{</a:t>
            </a:r>
          </a:p>
          <a:p>
            <a:pPr>
              <a:buNone/>
            </a:pPr>
            <a:r>
              <a:rPr lang="en-US" dirty="0" smtClean="0"/>
              <a:t>private:</a:t>
            </a:r>
          </a:p>
          <a:p>
            <a:pPr>
              <a:buNone/>
            </a:pPr>
            <a:r>
              <a:rPr lang="en-US" dirty="0" smtClean="0"/>
              <a:t>float real, imag;</a:t>
            </a:r>
          </a:p>
          <a:p>
            <a:pPr>
              <a:buNone/>
            </a:pPr>
            <a:r>
              <a:rPr lang="en-US" dirty="0" smtClean="0"/>
              <a:t>public:</a:t>
            </a:r>
          </a:p>
          <a:p>
            <a:pPr>
              <a:buNone/>
            </a:pPr>
            <a:r>
              <a:rPr lang="en-US" dirty="0" smtClean="0"/>
              <a:t>void getdata()</a:t>
            </a:r>
          </a:p>
          <a:p>
            <a:pPr>
              <a:buNone/>
            </a:pPr>
            <a:r>
              <a:rPr lang="en-US" dirty="0" smtClean="0"/>
              <a:t>{</a:t>
            </a:r>
          </a:p>
          <a:p>
            <a:pPr>
              <a:buNone/>
            </a:pPr>
            <a:r>
              <a:rPr lang="en-US" dirty="0" smtClean="0"/>
              <a:t>cout&lt;&lt;"Enter real and imag\n";</a:t>
            </a:r>
          </a:p>
          <a:p>
            <a:pPr>
              <a:buNone/>
            </a:pPr>
            <a:r>
              <a:rPr lang="en-US" dirty="0" smtClean="0"/>
              <a:t>cin&gt;&gt;real&gt;&gt;imag;</a:t>
            </a:r>
          </a:p>
          <a:p>
            <a:pPr>
              <a:buNone/>
            </a:pPr>
            <a:r>
              <a:rPr lang="en-US" dirty="0" smtClean="0"/>
              <a:t>}</a:t>
            </a:r>
          </a:p>
          <a:p>
            <a:pPr>
              <a:buNone/>
            </a:pPr>
            <a:r>
              <a:rPr lang="en-US" dirty="0" smtClean="0"/>
              <a:t>complex addcomplex(complex c2)</a:t>
            </a:r>
          </a:p>
          <a:p>
            <a:pPr>
              <a:buNone/>
            </a:pPr>
            <a:r>
              <a:rPr lang="en-US" dirty="0" smtClean="0"/>
              <a:t>{</a:t>
            </a:r>
          </a:p>
          <a:p>
            <a:pPr>
              <a:buNone/>
            </a:pPr>
            <a:r>
              <a:rPr lang="en-US" dirty="0" smtClean="0"/>
              <a:t>real=real+c2.real;</a:t>
            </a:r>
          </a:p>
          <a:p>
            <a:pPr>
              <a:buNone/>
            </a:pPr>
            <a:r>
              <a:rPr lang="en-US" dirty="0" smtClean="0"/>
              <a:t>imag=imag+c2.imag;</a:t>
            </a:r>
          </a:p>
          <a:p>
            <a:pPr>
              <a:buNone/>
            </a:pPr>
            <a:r>
              <a:rPr lang="en-US" dirty="0" smtClean="0"/>
              <a:t>return *this;</a:t>
            </a:r>
          </a:p>
          <a:p>
            <a:pPr>
              <a:buNone/>
            </a:pPr>
            <a:r>
              <a:rPr lang="en-US" dirty="0" smtClean="0"/>
              <a:t>}</a:t>
            </a:r>
          </a:p>
          <a:p>
            <a:pPr>
              <a:buNone/>
            </a:pPr>
            <a:endParaRPr lang="en-US" dirty="0"/>
          </a:p>
        </p:txBody>
      </p:sp>
      <p:sp>
        <p:nvSpPr>
          <p:cNvPr id="3" name="Content Placeholder 2"/>
          <p:cNvSpPr>
            <a:spLocks noGrp="1"/>
          </p:cNvSpPr>
          <p:nvPr>
            <p:ph sz="half" idx="2"/>
          </p:nvPr>
        </p:nvSpPr>
        <p:spPr/>
        <p:txBody>
          <a:bodyPr>
            <a:normAutofit fontScale="70000" lnSpcReduction="20000"/>
          </a:bodyPr>
          <a:lstStyle/>
          <a:p>
            <a:pPr>
              <a:buNone/>
            </a:pPr>
            <a:r>
              <a:rPr lang="en-US" dirty="0" smtClean="0"/>
              <a:t>void display()</a:t>
            </a:r>
          </a:p>
          <a:p>
            <a:pPr>
              <a:buNone/>
            </a:pPr>
            <a:r>
              <a:rPr lang="en-US" dirty="0" smtClean="0"/>
              <a:t>{</a:t>
            </a:r>
          </a:p>
          <a:p>
            <a:pPr>
              <a:buNone/>
            </a:pPr>
            <a:r>
              <a:rPr lang="en-US" dirty="0" smtClean="0"/>
              <a:t>cout&lt;&lt;real&lt;&lt; "+"&lt;&lt;imag&lt;&lt; "i";</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complex c1, c2, c3;</a:t>
            </a:r>
          </a:p>
          <a:p>
            <a:pPr>
              <a:buNone/>
            </a:pPr>
            <a:r>
              <a:rPr lang="en-US" dirty="0" smtClean="0"/>
              <a:t>c1.getdata();</a:t>
            </a:r>
          </a:p>
          <a:p>
            <a:pPr>
              <a:buNone/>
            </a:pPr>
            <a:r>
              <a:rPr lang="en-US" dirty="0" smtClean="0"/>
              <a:t>c2.getdata();</a:t>
            </a:r>
          </a:p>
          <a:p>
            <a:pPr>
              <a:buNone/>
            </a:pPr>
            <a:r>
              <a:rPr lang="en-US" dirty="0" smtClean="0"/>
              <a:t>c3= c1.addcomplex(c2);</a:t>
            </a:r>
          </a:p>
          <a:p>
            <a:pPr>
              <a:buNone/>
            </a:pPr>
            <a:r>
              <a:rPr lang="en-US" dirty="0" smtClean="0"/>
              <a:t>c3.display();</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dirty="0" smtClean="0"/>
              <a:t>Memory allocation for objects:</a:t>
            </a:r>
            <a:endParaRPr lang="en-US" sz="3600" b="1" dirty="0"/>
          </a:p>
        </p:txBody>
      </p:sp>
      <p:sp>
        <p:nvSpPr>
          <p:cNvPr id="3" name="Content Placeholder 2"/>
          <p:cNvSpPr>
            <a:spLocks noGrp="1"/>
          </p:cNvSpPr>
          <p:nvPr>
            <p:ph idx="1"/>
          </p:nvPr>
        </p:nvSpPr>
        <p:spPr>
          <a:xfrm>
            <a:off x="457200" y="1066800"/>
            <a:ext cx="8229600" cy="4389120"/>
          </a:xfrm>
        </p:spPr>
        <p:txBody>
          <a:bodyPr>
            <a:normAutofit/>
          </a:bodyPr>
          <a:lstStyle/>
          <a:p>
            <a:r>
              <a:rPr lang="en-US" sz="2000" dirty="0" smtClean="0"/>
              <a:t>Each objects has separate data item but the object in given class use the same member function. The member function are created and placed in memory only once when they are define in class. As against this the data members are placed in memory when each object is created. There is no point in duplication all the member function in a class because the function for each objects are identical. </a:t>
            </a:r>
          </a:p>
          <a:p>
            <a:pPr>
              <a:buNone/>
            </a:pPr>
            <a:endParaRPr lang="en-US" sz="2000" dirty="0"/>
          </a:p>
        </p:txBody>
      </p:sp>
      <p:sp>
        <p:nvSpPr>
          <p:cNvPr id="5" name="Rectangle 4"/>
          <p:cNvSpPr/>
          <p:nvPr/>
        </p:nvSpPr>
        <p:spPr>
          <a:xfrm>
            <a:off x="1143000" y="3048000"/>
            <a:ext cx="1676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1</a:t>
            </a:r>
          </a:p>
          <a:p>
            <a:pPr algn="ctr"/>
            <a:r>
              <a:rPr lang="en-US" dirty="0" smtClean="0"/>
              <a:t>Data 1</a:t>
            </a:r>
          </a:p>
          <a:p>
            <a:pPr algn="ctr"/>
            <a:r>
              <a:rPr lang="en-US" dirty="0" smtClean="0"/>
              <a:t>Data 2</a:t>
            </a:r>
          </a:p>
          <a:p>
            <a:pPr algn="ctr"/>
            <a:endParaRPr lang="en-US" dirty="0"/>
          </a:p>
        </p:txBody>
      </p:sp>
      <p:sp>
        <p:nvSpPr>
          <p:cNvPr id="11" name="Rectangle 10"/>
          <p:cNvSpPr/>
          <p:nvPr/>
        </p:nvSpPr>
        <p:spPr>
          <a:xfrm>
            <a:off x="2895600" y="5181600"/>
            <a:ext cx="1676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 1</a:t>
            </a:r>
          </a:p>
          <a:p>
            <a:pPr algn="ctr"/>
            <a:r>
              <a:rPr lang="en-US" dirty="0" smtClean="0"/>
              <a:t>Method 2</a:t>
            </a:r>
          </a:p>
          <a:p>
            <a:pPr algn="ctr"/>
            <a:r>
              <a:rPr lang="en-US" dirty="0" smtClean="0"/>
              <a:t>….</a:t>
            </a:r>
          </a:p>
          <a:p>
            <a:pPr algn="ctr"/>
            <a:r>
              <a:rPr lang="en-US" dirty="0" smtClean="0"/>
              <a:t>method n </a:t>
            </a:r>
          </a:p>
          <a:p>
            <a:pPr algn="ctr"/>
            <a:endParaRPr lang="en-US" dirty="0"/>
          </a:p>
        </p:txBody>
      </p:sp>
      <p:sp>
        <p:nvSpPr>
          <p:cNvPr id="12" name="Rectangle 11"/>
          <p:cNvSpPr/>
          <p:nvPr/>
        </p:nvSpPr>
        <p:spPr>
          <a:xfrm>
            <a:off x="3124200" y="3048000"/>
            <a:ext cx="1676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2</a:t>
            </a:r>
          </a:p>
          <a:p>
            <a:pPr algn="ctr"/>
            <a:r>
              <a:rPr lang="en-US" dirty="0" smtClean="0"/>
              <a:t>Data 1</a:t>
            </a:r>
          </a:p>
          <a:p>
            <a:pPr algn="ctr"/>
            <a:r>
              <a:rPr lang="en-US" dirty="0" smtClean="0"/>
              <a:t>Data 2</a:t>
            </a:r>
          </a:p>
          <a:p>
            <a:pPr algn="ctr"/>
            <a:endParaRPr lang="en-US" dirty="0"/>
          </a:p>
        </p:txBody>
      </p:sp>
      <p:sp>
        <p:nvSpPr>
          <p:cNvPr id="13" name="Rectangle 12"/>
          <p:cNvSpPr/>
          <p:nvPr/>
        </p:nvSpPr>
        <p:spPr>
          <a:xfrm>
            <a:off x="5257800" y="2971800"/>
            <a:ext cx="1676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 3</a:t>
            </a:r>
          </a:p>
          <a:p>
            <a:pPr algn="ctr"/>
            <a:r>
              <a:rPr lang="en-US" dirty="0" smtClean="0"/>
              <a:t>Data 1</a:t>
            </a:r>
          </a:p>
          <a:p>
            <a:pPr algn="ctr"/>
            <a:r>
              <a:rPr lang="en-US" dirty="0" smtClean="0"/>
              <a:t>Data 2</a:t>
            </a:r>
          </a:p>
          <a:p>
            <a:pPr algn="ctr"/>
            <a:endParaRPr lang="en-US" dirty="0"/>
          </a:p>
        </p:txBody>
      </p:sp>
      <p:cxnSp>
        <p:nvCxnSpPr>
          <p:cNvPr id="15" name="Straight Connector 14"/>
          <p:cNvCxnSpPr>
            <a:stCxn id="5" idx="2"/>
          </p:cNvCxnSpPr>
          <p:nvPr/>
        </p:nvCxnSpPr>
        <p:spPr>
          <a:xfrm>
            <a:off x="1981200" y="4114800"/>
            <a:ext cx="1066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33800" y="41148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038600" y="4038600"/>
            <a:ext cx="1828800" cy="1143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b="1" dirty="0" smtClean="0"/>
              <a:t>Access modifier (access specifier/visibility mode):</a:t>
            </a:r>
            <a:br>
              <a:rPr lang="en-US" sz="2800" b="1" dirty="0" smtClean="0"/>
            </a:br>
            <a:endParaRPr lang="en-US" sz="2800" b="1" dirty="0"/>
          </a:p>
        </p:txBody>
      </p:sp>
      <p:sp>
        <p:nvSpPr>
          <p:cNvPr id="2" name="Content Placeholder 1"/>
          <p:cNvSpPr>
            <a:spLocks noGrp="1"/>
          </p:cNvSpPr>
          <p:nvPr>
            <p:ph idx="1"/>
          </p:nvPr>
        </p:nvSpPr>
        <p:spPr/>
        <p:txBody>
          <a:bodyPr/>
          <a:lstStyle/>
          <a:p>
            <a:r>
              <a:rPr lang="en-US" dirty="0" smtClean="0"/>
              <a:t>Access modifier are keywords in object oriented programming (OOPs) that set the accessibility of class, methods and other members. OOPs uses three keywords as access modifier which is explained below:</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646238"/>
            <a:ext cx="8001000" cy="563562"/>
          </a:xfrm>
        </p:spPr>
        <p:txBody>
          <a:bodyPr>
            <a:normAutofit fontScale="90000"/>
          </a:bodyPr>
          <a:lstStyle/>
          <a:p>
            <a:r>
              <a:rPr lang="en-US" dirty="0" smtClean="0"/>
              <a:t>Static Data Member:</a:t>
            </a:r>
            <a:br>
              <a:rPr lang="en-US" dirty="0" smtClean="0"/>
            </a:br>
            <a:endParaRPr lang="en-US" dirty="0"/>
          </a:p>
        </p:txBody>
      </p:sp>
      <p:sp>
        <p:nvSpPr>
          <p:cNvPr id="2" name="Content Placeholder 1"/>
          <p:cNvSpPr>
            <a:spLocks noGrp="1"/>
          </p:cNvSpPr>
          <p:nvPr>
            <p:ph idx="1"/>
          </p:nvPr>
        </p:nvSpPr>
        <p:spPr>
          <a:xfrm>
            <a:off x="457200" y="2133600"/>
            <a:ext cx="8382000" cy="3352800"/>
          </a:xfrm>
        </p:spPr>
        <p:txBody>
          <a:bodyPr>
            <a:normAutofit/>
          </a:bodyPr>
          <a:lstStyle/>
          <a:p>
            <a:pPr algn="just"/>
            <a:r>
              <a:rPr lang="en-US" dirty="0" smtClean="0"/>
              <a:t>Having said that each object contains its own separate data, we must now alter that slightly. If a data item in a class is declared as static, only one such item is created for the entire class, no matter how many objects are there. A static data item is useful when all objects of the same class must share a common item of information.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85800"/>
            <a:ext cx="8229600" cy="533400"/>
          </a:xfrm>
        </p:spPr>
        <p:txBody>
          <a:bodyPr>
            <a:normAutofit/>
          </a:bodyPr>
          <a:lstStyle/>
          <a:p>
            <a:r>
              <a:rPr lang="en-US" sz="2800" dirty="0" smtClean="0"/>
              <a:t>Example of static data member</a:t>
            </a:r>
            <a:endParaRPr lang="en-US" sz="2800" dirty="0"/>
          </a:p>
        </p:txBody>
      </p:sp>
      <p:sp>
        <p:nvSpPr>
          <p:cNvPr id="2" name="Content Placeholder 1"/>
          <p:cNvSpPr>
            <a:spLocks noGrp="1"/>
          </p:cNvSpPr>
          <p:nvPr>
            <p:ph sz="half" idx="1"/>
          </p:nvPr>
        </p:nvSpPr>
        <p:spPr>
          <a:xfrm>
            <a:off x="457200" y="1676400"/>
            <a:ext cx="4038600" cy="4953000"/>
          </a:xfrm>
        </p:spPr>
        <p:txBody>
          <a:bodyPr>
            <a:normAutofit fontScale="77500" lnSpcReduction="20000"/>
          </a:bodyPr>
          <a:lstStyle/>
          <a:p>
            <a:pPr>
              <a:buNone/>
            </a:pPr>
            <a:r>
              <a:rPr lang="en-US" dirty="0" smtClean="0"/>
              <a:t>#include &lt;iostream&gt;</a:t>
            </a:r>
          </a:p>
          <a:p>
            <a:pPr>
              <a:buNone/>
            </a:pPr>
            <a:r>
              <a:rPr lang="en-US" dirty="0" smtClean="0"/>
              <a:t>using namespace std;</a:t>
            </a:r>
          </a:p>
          <a:p>
            <a:pPr>
              <a:buNone/>
            </a:pPr>
            <a:r>
              <a:rPr lang="en-US" dirty="0" smtClean="0"/>
              <a:t>class inc</a:t>
            </a:r>
          </a:p>
          <a:p>
            <a:pPr>
              <a:buNone/>
            </a:pPr>
            <a:r>
              <a:rPr lang="en-US" dirty="0" smtClean="0"/>
              <a:t>   {</a:t>
            </a:r>
          </a:p>
          <a:p>
            <a:pPr>
              <a:buNone/>
            </a:pPr>
            <a:r>
              <a:rPr lang="en-US" dirty="0" smtClean="0"/>
              <a:t>   private:</a:t>
            </a:r>
          </a:p>
          <a:p>
            <a:pPr>
              <a:buNone/>
            </a:pPr>
            <a:r>
              <a:rPr lang="en-US" dirty="0" smtClean="0"/>
              <a:t>      static int count;             </a:t>
            </a:r>
          </a:p>
          <a:p>
            <a:pPr>
              <a:buNone/>
            </a:pPr>
            <a:r>
              <a:rPr lang="en-US" dirty="0" smtClean="0"/>
              <a:t>   public:</a:t>
            </a:r>
          </a:p>
          <a:p>
            <a:pPr>
              <a:buNone/>
            </a:pPr>
            <a:r>
              <a:rPr lang="en-US" dirty="0" smtClean="0"/>
              <a:t>      void increment()  </a:t>
            </a:r>
          </a:p>
          <a:p>
            <a:pPr>
              <a:buNone/>
            </a:pPr>
            <a:r>
              <a:rPr lang="en-US" dirty="0" smtClean="0"/>
              <a:t>     { </a:t>
            </a:r>
          </a:p>
          <a:p>
            <a:pPr>
              <a:buNone/>
            </a:pPr>
            <a:r>
              <a:rPr lang="en-US" dirty="0" smtClean="0"/>
              <a:t>		 count++; </a:t>
            </a:r>
          </a:p>
          <a:p>
            <a:pPr>
              <a:buNone/>
            </a:pPr>
            <a:r>
              <a:rPr lang="en-US" dirty="0" smtClean="0"/>
              <a:t>	 }</a:t>
            </a:r>
          </a:p>
          <a:p>
            <a:pPr>
              <a:buNone/>
            </a:pPr>
            <a:r>
              <a:rPr lang="en-US" dirty="0" smtClean="0"/>
              <a:t>      void  display()     </a:t>
            </a:r>
          </a:p>
          <a:p>
            <a:pPr>
              <a:buNone/>
            </a:pPr>
            <a:r>
              <a:rPr lang="en-US" dirty="0" smtClean="0"/>
              <a:t>         { </a:t>
            </a:r>
          </a:p>
          <a:p>
            <a:pPr>
              <a:buNone/>
            </a:pPr>
            <a:r>
              <a:rPr lang="en-US" sz="2300" dirty="0" smtClean="0"/>
              <a:t>cout&lt;&lt;"count is"&lt;&lt;count&lt;&lt;"\n"; </a:t>
            </a:r>
          </a:p>
          <a:p>
            <a:pPr>
              <a:buNone/>
            </a:pPr>
            <a:r>
              <a:rPr lang="en-US" dirty="0" smtClean="0"/>
              <a:t>	 }</a:t>
            </a:r>
          </a:p>
          <a:p>
            <a:pPr>
              <a:buNone/>
            </a:pPr>
            <a:r>
              <a:rPr lang="en-US" dirty="0" smtClean="0"/>
              <a:t>   };</a:t>
            </a:r>
          </a:p>
          <a:p>
            <a:pPr>
              <a:buNone/>
            </a:pPr>
            <a:endParaRPr lang="en-US" dirty="0"/>
          </a:p>
        </p:txBody>
      </p:sp>
      <p:sp>
        <p:nvSpPr>
          <p:cNvPr id="3" name="Content Placeholder 2"/>
          <p:cNvSpPr>
            <a:spLocks noGrp="1"/>
          </p:cNvSpPr>
          <p:nvPr>
            <p:ph sz="half" idx="2"/>
          </p:nvPr>
        </p:nvSpPr>
        <p:spPr>
          <a:xfrm>
            <a:off x="4876800" y="2090928"/>
            <a:ext cx="4038600" cy="3852672"/>
          </a:xfrm>
        </p:spPr>
        <p:txBody>
          <a:bodyPr>
            <a:normAutofit fontScale="77500" lnSpcReduction="20000"/>
          </a:bodyPr>
          <a:lstStyle/>
          <a:p>
            <a:pPr>
              <a:buNone/>
            </a:pPr>
            <a:r>
              <a:rPr lang="en-US" dirty="0" smtClean="0"/>
              <a:t>int inc::count = 0;       </a:t>
            </a:r>
          </a:p>
          <a:p>
            <a:pPr>
              <a:buNone/>
            </a:pPr>
            <a:r>
              <a:rPr lang="en-US" dirty="0" smtClean="0"/>
              <a:t> main()</a:t>
            </a:r>
          </a:p>
          <a:p>
            <a:pPr>
              <a:buNone/>
            </a:pPr>
            <a:r>
              <a:rPr lang="en-US" dirty="0" smtClean="0"/>
              <a:t>   {</a:t>
            </a:r>
          </a:p>
          <a:p>
            <a:pPr>
              <a:buNone/>
            </a:pPr>
            <a:r>
              <a:rPr lang="en-US" dirty="0" smtClean="0"/>
              <a:t>   inc i1, i2, i3;        </a:t>
            </a:r>
          </a:p>
          <a:p>
            <a:pPr>
              <a:buNone/>
            </a:pPr>
            <a:r>
              <a:rPr lang="en-US" dirty="0" smtClean="0"/>
              <a:t>   i1.increment() ;  </a:t>
            </a:r>
          </a:p>
          <a:p>
            <a:pPr>
              <a:buNone/>
            </a:pPr>
            <a:r>
              <a:rPr lang="en-US" dirty="0" smtClean="0"/>
              <a:t>   i2.increment() ;  </a:t>
            </a:r>
          </a:p>
          <a:p>
            <a:pPr>
              <a:buNone/>
            </a:pPr>
            <a:r>
              <a:rPr lang="en-US" dirty="0" smtClean="0"/>
              <a:t>   i3.increment() ;</a:t>
            </a:r>
          </a:p>
          <a:p>
            <a:pPr>
              <a:buNone/>
            </a:pPr>
            <a:r>
              <a:rPr lang="en-US" dirty="0" smtClean="0"/>
              <a:t>   i1.display();  </a:t>
            </a:r>
          </a:p>
          <a:p>
            <a:pPr>
              <a:buNone/>
            </a:pPr>
            <a:r>
              <a:rPr lang="en-US" dirty="0" smtClean="0"/>
              <a:t>   i2.display();  </a:t>
            </a:r>
          </a:p>
          <a:p>
            <a:pPr>
              <a:buNone/>
            </a:pPr>
            <a:r>
              <a:rPr lang="en-US" dirty="0" smtClean="0"/>
              <a:t>   i3.display();  </a:t>
            </a:r>
          </a:p>
          <a:p>
            <a:pPr>
              <a:buNone/>
            </a:pPr>
            <a:r>
              <a:rPr lang="en-US" dirty="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Static member function:</a:t>
            </a:r>
            <a:br>
              <a:rPr lang="en-US" dirty="0" smtClean="0"/>
            </a:br>
            <a:endParaRPr lang="en-US" dirty="0"/>
          </a:p>
        </p:txBody>
      </p:sp>
      <p:sp>
        <p:nvSpPr>
          <p:cNvPr id="2" name="Content Placeholder 1"/>
          <p:cNvSpPr>
            <a:spLocks noGrp="1"/>
          </p:cNvSpPr>
          <p:nvPr>
            <p:ph idx="1"/>
          </p:nvPr>
        </p:nvSpPr>
        <p:spPr>
          <a:xfrm>
            <a:off x="457200" y="1066800"/>
            <a:ext cx="8229600" cy="4940491"/>
          </a:xfrm>
        </p:spPr>
        <p:txBody>
          <a:bodyPr>
            <a:normAutofit/>
          </a:bodyPr>
          <a:lstStyle/>
          <a:p>
            <a:r>
              <a:rPr lang="en-US" dirty="0" smtClean="0"/>
              <a:t>By declaring a member function as static, we make it independent of any particular object of the class. A static member function can be called even if no object of the class exists and the static functions are accessed using only the class name and the scope resolution operator(::). A static member function can only access static data member, other static member function. It has a class scope and they don’t have access to “this” pointer of the class. We could use a static member function to determine whether some objects of the class have been created or not.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normAutofit/>
          </a:bodyPr>
          <a:lstStyle/>
          <a:p>
            <a:r>
              <a:rPr lang="en-US" sz="4000" dirty="0" smtClean="0"/>
              <a:t>Example of static member function:</a:t>
            </a:r>
            <a:endParaRPr lang="en-US" sz="4000" dirty="0"/>
          </a:p>
        </p:txBody>
      </p:sp>
      <p:sp>
        <p:nvSpPr>
          <p:cNvPr id="2" name="Content Placeholder 1"/>
          <p:cNvSpPr>
            <a:spLocks noGrp="1"/>
          </p:cNvSpPr>
          <p:nvPr>
            <p:ph sz="half" idx="1"/>
          </p:nvPr>
        </p:nvSpPr>
        <p:spPr>
          <a:xfrm>
            <a:off x="457200" y="1481328"/>
            <a:ext cx="4114800" cy="4843272"/>
          </a:xfrm>
        </p:spPr>
        <p:txBody>
          <a:bodyPr>
            <a:normAutofit fontScale="70000" lnSpcReduction="20000"/>
          </a:bodyPr>
          <a:lstStyle/>
          <a:p>
            <a:pPr>
              <a:buNone/>
            </a:pPr>
            <a:r>
              <a:rPr lang="en-US" dirty="0" smtClean="0"/>
              <a:t>#include &lt;iostream&gt;</a:t>
            </a:r>
          </a:p>
          <a:p>
            <a:pPr>
              <a:buNone/>
            </a:pPr>
            <a:r>
              <a:rPr lang="en-US" dirty="0" smtClean="0"/>
              <a:t>using namespace std;</a:t>
            </a:r>
          </a:p>
          <a:p>
            <a:pPr>
              <a:buNone/>
            </a:pPr>
            <a:r>
              <a:rPr lang="en-US" dirty="0" smtClean="0"/>
              <a:t>class inc</a:t>
            </a:r>
          </a:p>
          <a:p>
            <a:pPr>
              <a:buNone/>
            </a:pPr>
            <a:r>
              <a:rPr lang="en-US" dirty="0" smtClean="0"/>
              <a:t>   {</a:t>
            </a:r>
          </a:p>
          <a:p>
            <a:pPr>
              <a:buNone/>
            </a:pPr>
            <a:r>
              <a:rPr lang="en-US" dirty="0" smtClean="0"/>
              <a:t>   private:</a:t>
            </a:r>
          </a:p>
          <a:p>
            <a:pPr>
              <a:buNone/>
            </a:pPr>
            <a:r>
              <a:rPr lang="en-US" dirty="0" smtClean="0"/>
              <a:t>      static int count;                   </a:t>
            </a:r>
          </a:p>
          <a:p>
            <a:pPr>
              <a:buNone/>
            </a:pPr>
            <a:r>
              <a:rPr lang="en-US" dirty="0" smtClean="0"/>
              <a:t>   public:</a:t>
            </a:r>
          </a:p>
          <a:p>
            <a:pPr>
              <a:buNone/>
            </a:pPr>
            <a:r>
              <a:rPr lang="en-US" dirty="0" smtClean="0"/>
              <a:t>      void increment()  </a:t>
            </a:r>
          </a:p>
          <a:p>
            <a:pPr>
              <a:buNone/>
            </a:pPr>
            <a:r>
              <a:rPr lang="en-US" dirty="0" smtClean="0"/>
              <a:t>        { </a:t>
            </a:r>
          </a:p>
          <a:p>
            <a:pPr>
              <a:buNone/>
            </a:pPr>
            <a:r>
              <a:rPr lang="en-US" dirty="0" smtClean="0"/>
              <a:t>	 count++; </a:t>
            </a:r>
          </a:p>
          <a:p>
            <a:pPr>
              <a:buNone/>
            </a:pPr>
            <a:r>
              <a:rPr lang="en-US" dirty="0" smtClean="0"/>
              <a:t>	 }</a:t>
            </a:r>
          </a:p>
          <a:p>
            <a:pPr>
              <a:buNone/>
            </a:pPr>
            <a:r>
              <a:rPr lang="en-US" dirty="0" smtClean="0"/>
              <a:t>      static void  display()     </a:t>
            </a:r>
          </a:p>
          <a:p>
            <a:pPr>
              <a:buNone/>
            </a:pPr>
            <a:r>
              <a:rPr lang="en-US" dirty="0" smtClean="0"/>
              <a:t>        { </a:t>
            </a:r>
          </a:p>
          <a:p>
            <a:pPr>
              <a:buNone/>
            </a:pPr>
            <a:r>
              <a:rPr lang="en-US" dirty="0" smtClean="0"/>
              <a:t> </a:t>
            </a:r>
            <a:r>
              <a:rPr lang="en-US" sz="2600" dirty="0" smtClean="0"/>
              <a:t>cout&lt;&lt;"count is "&lt;&lt;count&lt;&lt;"\n"; </a:t>
            </a:r>
          </a:p>
          <a:p>
            <a:pPr>
              <a:buNone/>
            </a:pPr>
            <a:r>
              <a:rPr lang="en-US" dirty="0" smtClean="0"/>
              <a:t>	 }</a:t>
            </a:r>
          </a:p>
          <a:p>
            <a:pPr>
              <a:buNone/>
            </a:pPr>
            <a:r>
              <a:rPr lang="en-US" dirty="0" smtClean="0"/>
              <a:t>   };</a:t>
            </a:r>
          </a:p>
          <a:p>
            <a:pPr>
              <a:buNone/>
            </a:pPr>
            <a:endParaRPr lang="en-US" dirty="0"/>
          </a:p>
        </p:txBody>
      </p:sp>
      <p:sp>
        <p:nvSpPr>
          <p:cNvPr id="3" name="Content Placeholder 2"/>
          <p:cNvSpPr>
            <a:spLocks noGrp="1"/>
          </p:cNvSpPr>
          <p:nvPr>
            <p:ph sz="half" idx="2"/>
          </p:nvPr>
        </p:nvSpPr>
        <p:spPr>
          <a:xfrm>
            <a:off x="4648200" y="1066800"/>
            <a:ext cx="4038600" cy="4940491"/>
          </a:xfrm>
        </p:spPr>
        <p:txBody>
          <a:bodyPr>
            <a:normAutofit fontScale="70000" lnSpcReduction="20000"/>
          </a:bodyPr>
          <a:lstStyle/>
          <a:p>
            <a:pPr>
              <a:buNone/>
            </a:pPr>
            <a:r>
              <a:rPr lang="en-US" dirty="0" smtClean="0"/>
              <a:t>int inc::count = 0;       </a:t>
            </a:r>
          </a:p>
          <a:p>
            <a:pPr>
              <a:buNone/>
            </a:pPr>
            <a:r>
              <a:rPr lang="en-US" dirty="0" smtClean="0"/>
              <a:t> main()</a:t>
            </a:r>
          </a:p>
          <a:p>
            <a:pPr>
              <a:buNone/>
            </a:pPr>
            <a:r>
              <a:rPr lang="en-US" dirty="0" smtClean="0"/>
              <a:t>   {</a:t>
            </a:r>
          </a:p>
          <a:p>
            <a:pPr>
              <a:buNone/>
            </a:pPr>
            <a:r>
              <a:rPr lang="en-US" dirty="0" smtClean="0"/>
              <a:t>   inc i1, i2, i3;        </a:t>
            </a:r>
          </a:p>
          <a:p>
            <a:pPr>
              <a:buNone/>
            </a:pPr>
            <a:r>
              <a:rPr lang="en-US" dirty="0" smtClean="0"/>
              <a:t>   i1.increment() ;  </a:t>
            </a:r>
          </a:p>
          <a:p>
            <a:pPr>
              <a:buNone/>
            </a:pPr>
            <a:r>
              <a:rPr lang="en-US" dirty="0" smtClean="0"/>
              <a:t>   i2.increment() ;  </a:t>
            </a:r>
          </a:p>
          <a:p>
            <a:pPr>
              <a:buNone/>
            </a:pPr>
            <a:r>
              <a:rPr lang="en-US" dirty="0" smtClean="0"/>
              <a:t>   i3.increment() ;</a:t>
            </a:r>
          </a:p>
          <a:p>
            <a:pPr>
              <a:buNone/>
            </a:pPr>
            <a:r>
              <a:rPr lang="en-US" dirty="0" smtClean="0"/>
              <a:t>   inc::display();  </a:t>
            </a:r>
          </a:p>
          <a:p>
            <a:pPr>
              <a:buNone/>
            </a:pPr>
            <a:r>
              <a:rPr lang="en-US" dirty="0" smtClean="0"/>
              <a:t>   inc::display();  </a:t>
            </a:r>
          </a:p>
          <a:p>
            <a:pPr>
              <a:buNone/>
            </a:pPr>
            <a:r>
              <a:rPr lang="en-US" dirty="0" smtClean="0"/>
              <a:t>   inc::display();  </a:t>
            </a:r>
          </a:p>
          <a:p>
            <a:pPr>
              <a:buNone/>
            </a:pPr>
            <a:r>
              <a:rPr lang="en-US" dirty="0" smtClean="0"/>
              <a:t>   }</a:t>
            </a:r>
          </a:p>
          <a:p>
            <a:pPr>
              <a:buNone/>
            </a:pPr>
            <a:endParaRPr lang="en-US" b="1" dirty="0" smtClean="0"/>
          </a:p>
          <a:p>
            <a:pPr>
              <a:buNone/>
            </a:pPr>
            <a:r>
              <a:rPr lang="en-US" b="1" dirty="0" smtClean="0"/>
              <a:t>Output:</a:t>
            </a:r>
          </a:p>
          <a:p>
            <a:pPr>
              <a:buNone/>
            </a:pPr>
            <a:r>
              <a:rPr lang="en-US" dirty="0" smtClean="0"/>
              <a:t>count is 3</a:t>
            </a:r>
          </a:p>
          <a:p>
            <a:pPr>
              <a:buNone/>
            </a:pPr>
            <a:r>
              <a:rPr lang="en-US" dirty="0" smtClean="0"/>
              <a:t>count is 3</a:t>
            </a:r>
          </a:p>
          <a:p>
            <a:pPr>
              <a:buNone/>
            </a:pPr>
            <a:r>
              <a:rPr lang="en-US" dirty="0" smtClean="0"/>
              <a:t>count is 3</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Array of object:</a:t>
            </a:r>
            <a:br>
              <a:rPr lang="en-US" dirty="0" smtClean="0"/>
            </a:br>
            <a:endParaRPr lang="en-US" dirty="0"/>
          </a:p>
        </p:txBody>
      </p:sp>
      <p:sp>
        <p:nvSpPr>
          <p:cNvPr id="2" name="Content Placeholder 1"/>
          <p:cNvSpPr>
            <a:spLocks noGrp="1"/>
          </p:cNvSpPr>
          <p:nvPr>
            <p:ph idx="1"/>
          </p:nvPr>
        </p:nvSpPr>
        <p:spPr/>
        <p:txBody>
          <a:bodyPr/>
          <a:lstStyle/>
          <a:p>
            <a:r>
              <a:rPr lang="en-US" dirty="0" smtClean="0"/>
              <a:t>We can also have array of variables that are of the type class. Such variables are called Array of object. If we want to store record of 50 student, we have to create 50 object. Creating 50 object will be time consuming, so to overcome the problem we use array of object.</a:t>
            </a:r>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1800" dirty="0" smtClean="0"/>
              <a:t/>
            </a:r>
            <a:br>
              <a:rPr lang="en-US" sz="1800" dirty="0" smtClean="0"/>
            </a:br>
            <a:r>
              <a:rPr lang="en-US" sz="1800" dirty="0" smtClean="0"/>
              <a:t>Example of Array of object:</a:t>
            </a:r>
            <a:br>
              <a:rPr lang="en-US" sz="1800" dirty="0" smtClean="0"/>
            </a:br>
            <a:r>
              <a:rPr lang="en-US" sz="1800" dirty="0" smtClean="0"/>
              <a:t>Create a class name employee with data member name and age and member function getdata() to ask user to enter name and age of employee. Write member function display() to display data of 10 staff.</a:t>
            </a:r>
            <a:br>
              <a:rPr lang="en-US" sz="1800" dirty="0" smtClean="0"/>
            </a:br>
            <a:endParaRPr lang="en-US" sz="1800" dirty="0"/>
          </a:p>
        </p:txBody>
      </p:sp>
      <p:sp>
        <p:nvSpPr>
          <p:cNvPr id="2" name="Content Placeholder 1"/>
          <p:cNvSpPr>
            <a:spLocks noGrp="1"/>
          </p:cNvSpPr>
          <p:nvPr>
            <p:ph sz="half" idx="1"/>
          </p:nvPr>
        </p:nvSpPr>
        <p:spPr>
          <a:xfrm>
            <a:off x="457200" y="1752600"/>
            <a:ext cx="4038600" cy="4602325"/>
          </a:xfrm>
        </p:spPr>
        <p:txBody>
          <a:bodyPr>
            <a:normAutofit fontScale="55000" lnSpcReduction="20000"/>
          </a:bodyPr>
          <a:lstStyle/>
          <a:p>
            <a:pPr>
              <a:buNone/>
            </a:pPr>
            <a:r>
              <a:rPr lang="en-US" dirty="0" smtClean="0"/>
              <a:t>#include&lt;iostream&gt;</a:t>
            </a:r>
          </a:p>
          <a:p>
            <a:pPr>
              <a:buNone/>
            </a:pPr>
            <a:r>
              <a:rPr lang="en-US" dirty="0" smtClean="0"/>
              <a:t>using namespace std;</a:t>
            </a:r>
          </a:p>
          <a:p>
            <a:pPr>
              <a:buNone/>
            </a:pPr>
            <a:r>
              <a:rPr lang="en-US" dirty="0" smtClean="0"/>
              <a:t>class employee</a:t>
            </a:r>
          </a:p>
          <a:p>
            <a:pPr>
              <a:buNone/>
            </a:pPr>
            <a:r>
              <a:rPr lang="en-US" dirty="0" smtClean="0"/>
              <a:t>{</a:t>
            </a:r>
          </a:p>
          <a:p>
            <a:pPr>
              <a:buNone/>
            </a:pPr>
            <a:r>
              <a:rPr lang="en-US" dirty="0" smtClean="0"/>
              <a:t>private:</a:t>
            </a:r>
          </a:p>
          <a:p>
            <a:pPr>
              <a:buNone/>
            </a:pPr>
            <a:r>
              <a:rPr lang="en-US" dirty="0" smtClean="0"/>
              <a:t>char name [20];</a:t>
            </a:r>
          </a:p>
          <a:p>
            <a:pPr>
              <a:buNone/>
            </a:pPr>
            <a:r>
              <a:rPr lang="en-US" dirty="0" smtClean="0"/>
              <a:t>int age;</a:t>
            </a:r>
          </a:p>
          <a:p>
            <a:pPr>
              <a:buNone/>
            </a:pPr>
            <a:r>
              <a:rPr lang="en-US" dirty="0" smtClean="0"/>
              <a:t>public:</a:t>
            </a:r>
          </a:p>
          <a:p>
            <a:pPr>
              <a:buNone/>
            </a:pPr>
            <a:r>
              <a:rPr lang="en-US" dirty="0" smtClean="0"/>
              <a:t>void getdata()</a:t>
            </a:r>
          </a:p>
          <a:p>
            <a:pPr>
              <a:buNone/>
            </a:pPr>
            <a:r>
              <a:rPr lang="en-US" dirty="0" smtClean="0"/>
              <a:t>{</a:t>
            </a:r>
          </a:p>
          <a:p>
            <a:pPr>
              <a:buNone/>
            </a:pPr>
            <a:r>
              <a:rPr lang="en-US" dirty="0" smtClean="0"/>
              <a:t>cout&lt;&lt; "hi Enter name and age\n";</a:t>
            </a:r>
          </a:p>
          <a:p>
            <a:pPr>
              <a:buNone/>
            </a:pPr>
            <a:r>
              <a:rPr lang="en-US" dirty="0" smtClean="0"/>
              <a:t>cin&gt;&gt;name&gt;&gt;age;</a:t>
            </a:r>
          </a:p>
          <a:p>
            <a:pPr>
              <a:buNone/>
            </a:pPr>
            <a:r>
              <a:rPr lang="en-US" dirty="0" smtClean="0"/>
              <a:t>}</a:t>
            </a:r>
          </a:p>
          <a:p>
            <a:pPr>
              <a:buNone/>
            </a:pPr>
            <a:r>
              <a:rPr lang="en-US" dirty="0" smtClean="0"/>
              <a:t>void display()</a:t>
            </a:r>
          </a:p>
          <a:p>
            <a:pPr>
              <a:buNone/>
            </a:pPr>
            <a:r>
              <a:rPr lang="en-US" dirty="0" smtClean="0"/>
              <a:t>{</a:t>
            </a:r>
          </a:p>
          <a:p>
            <a:pPr>
              <a:buNone/>
            </a:pPr>
            <a:r>
              <a:rPr lang="en-US" dirty="0" smtClean="0"/>
              <a:t>cout&lt;&lt; "Name is:"&lt;&lt;name&lt;&lt;"\n";</a:t>
            </a:r>
          </a:p>
          <a:p>
            <a:pPr>
              <a:buNone/>
            </a:pPr>
            <a:r>
              <a:rPr lang="en-US" dirty="0" smtClean="0"/>
              <a:t>cout&lt;&lt; "Age is:"&lt;&lt;age&lt;&lt;"\n";</a:t>
            </a:r>
          </a:p>
          <a:p>
            <a:pPr>
              <a:buNone/>
            </a:pPr>
            <a:r>
              <a:rPr lang="en-US" dirty="0" smtClean="0"/>
              <a:t>}</a:t>
            </a:r>
          </a:p>
          <a:p>
            <a:pPr>
              <a:buNone/>
            </a:pPr>
            <a:r>
              <a:rPr lang="en-US" dirty="0" smtClean="0"/>
              <a:t>};</a:t>
            </a:r>
          </a:p>
          <a:p>
            <a:pPr>
              <a:buNone/>
            </a:pPr>
            <a:endParaRPr lang="en-US" dirty="0"/>
          </a:p>
        </p:txBody>
      </p:sp>
      <p:sp>
        <p:nvSpPr>
          <p:cNvPr id="3" name="Content Placeholder 2"/>
          <p:cNvSpPr>
            <a:spLocks noGrp="1"/>
          </p:cNvSpPr>
          <p:nvPr>
            <p:ph sz="half" idx="2"/>
          </p:nvPr>
        </p:nvSpPr>
        <p:spPr>
          <a:xfrm>
            <a:off x="4648200" y="1524000"/>
            <a:ext cx="4038600" cy="4830925"/>
          </a:xfrm>
        </p:spPr>
        <p:txBody>
          <a:bodyPr>
            <a:normAutofit fontScale="55000" lnSpcReduction="20000"/>
          </a:bodyPr>
          <a:lstStyle/>
          <a:p>
            <a:pPr>
              <a:buNone/>
            </a:pPr>
            <a:r>
              <a:rPr lang="en-US" dirty="0" smtClean="0"/>
              <a:t>main()</a:t>
            </a:r>
          </a:p>
          <a:p>
            <a:pPr>
              <a:buNone/>
            </a:pPr>
            <a:r>
              <a:rPr lang="en-US" dirty="0" smtClean="0"/>
              <a:t>{</a:t>
            </a:r>
          </a:p>
          <a:p>
            <a:pPr>
              <a:buNone/>
            </a:pPr>
            <a:r>
              <a:rPr lang="en-US" dirty="0" smtClean="0"/>
              <a:t>employee e[10];</a:t>
            </a:r>
          </a:p>
          <a:p>
            <a:pPr>
              <a:buNone/>
            </a:pPr>
            <a:r>
              <a:rPr lang="en-US" dirty="0" smtClean="0"/>
              <a:t>int i;</a:t>
            </a:r>
          </a:p>
          <a:p>
            <a:pPr>
              <a:buNone/>
            </a:pPr>
            <a:r>
              <a:rPr lang="en-US" dirty="0" smtClean="0"/>
              <a:t>for(i=0;i&lt;10;i++)</a:t>
            </a:r>
          </a:p>
          <a:p>
            <a:pPr>
              <a:buNone/>
            </a:pPr>
            <a:r>
              <a:rPr lang="en-US" dirty="0" smtClean="0"/>
              <a:t>{</a:t>
            </a:r>
          </a:p>
          <a:p>
            <a:pPr>
              <a:buNone/>
            </a:pPr>
            <a:r>
              <a:rPr lang="en-US" dirty="0" smtClean="0"/>
              <a:t>e[i].getdata();</a:t>
            </a:r>
          </a:p>
          <a:p>
            <a:pPr>
              <a:buNone/>
            </a:pPr>
            <a:r>
              <a:rPr lang="en-US" dirty="0" smtClean="0"/>
              <a:t>}</a:t>
            </a:r>
          </a:p>
          <a:p>
            <a:pPr>
              <a:buNone/>
            </a:pPr>
            <a:r>
              <a:rPr lang="en-US" dirty="0" smtClean="0"/>
              <a:t>for(i=0;i&lt;10;i++)</a:t>
            </a:r>
          </a:p>
          <a:p>
            <a:pPr>
              <a:buNone/>
            </a:pPr>
            <a:r>
              <a:rPr lang="en-US" dirty="0" smtClean="0"/>
              <a:t>{</a:t>
            </a:r>
          </a:p>
          <a:p>
            <a:pPr>
              <a:buNone/>
            </a:pPr>
            <a:r>
              <a:rPr lang="en-US" dirty="0" smtClean="0"/>
              <a:t>e[i].display();</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000" dirty="0" smtClean="0"/>
              <a:t>Create a class mark that holds the mark of three different subject. Make two member function getdata() and display() to show the average mark. Implement the program for 10 different student. (Use array of object)</a:t>
            </a:r>
            <a:br>
              <a:rPr lang="en-US" sz="2000" dirty="0" smtClean="0"/>
            </a:br>
            <a:endParaRPr lang="en-US" sz="2000" dirty="0"/>
          </a:p>
        </p:txBody>
      </p:sp>
      <p:sp>
        <p:nvSpPr>
          <p:cNvPr id="2" name="Content Placeholder 1"/>
          <p:cNvSpPr>
            <a:spLocks noGrp="1"/>
          </p:cNvSpPr>
          <p:nvPr>
            <p:ph sz="half" idx="1"/>
          </p:nvPr>
        </p:nvSpPr>
        <p:spPr/>
        <p:txBody>
          <a:bodyPr>
            <a:normAutofit fontScale="55000" lnSpcReduction="20000"/>
          </a:bodyPr>
          <a:lstStyle/>
          <a:p>
            <a:pPr>
              <a:buNone/>
            </a:pPr>
            <a:r>
              <a:rPr lang="en-US" dirty="0" smtClean="0"/>
              <a:t>#include&lt;iostream&gt;</a:t>
            </a:r>
          </a:p>
          <a:p>
            <a:pPr>
              <a:buNone/>
            </a:pPr>
            <a:r>
              <a:rPr lang="en-US" dirty="0" smtClean="0"/>
              <a:t>using namespace std;</a:t>
            </a:r>
          </a:p>
          <a:p>
            <a:pPr>
              <a:buNone/>
            </a:pPr>
            <a:r>
              <a:rPr lang="en-US" dirty="0" smtClean="0"/>
              <a:t>class mark</a:t>
            </a:r>
          </a:p>
          <a:p>
            <a:pPr>
              <a:buNone/>
            </a:pPr>
            <a:r>
              <a:rPr lang="en-US" dirty="0" smtClean="0"/>
              <a:t>{</a:t>
            </a:r>
          </a:p>
          <a:p>
            <a:pPr>
              <a:buNone/>
            </a:pPr>
            <a:r>
              <a:rPr lang="en-US" dirty="0" smtClean="0"/>
              <a:t>private:</a:t>
            </a:r>
          </a:p>
          <a:p>
            <a:pPr>
              <a:buNone/>
            </a:pPr>
            <a:r>
              <a:rPr lang="en-US" dirty="0" smtClean="0"/>
              <a:t>int ms, me, mn;</a:t>
            </a:r>
          </a:p>
          <a:p>
            <a:pPr>
              <a:buNone/>
            </a:pPr>
            <a:r>
              <a:rPr lang="en-US" dirty="0" smtClean="0"/>
              <a:t>public:</a:t>
            </a:r>
          </a:p>
          <a:p>
            <a:pPr>
              <a:buNone/>
            </a:pPr>
            <a:r>
              <a:rPr lang="en-US" dirty="0" smtClean="0"/>
              <a:t>void getdata()</a:t>
            </a:r>
          </a:p>
          <a:p>
            <a:pPr>
              <a:buNone/>
            </a:pPr>
            <a:r>
              <a:rPr lang="en-US" dirty="0" smtClean="0"/>
              <a:t>{</a:t>
            </a:r>
          </a:p>
          <a:p>
            <a:pPr>
              <a:buNone/>
            </a:pPr>
            <a:r>
              <a:rPr lang="en-US" dirty="0" smtClean="0"/>
              <a:t>cout&lt;&lt; "Enter mark in three subject\n";</a:t>
            </a:r>
          </a:p>
          <a:p>
            <a:pPr>
              <a:buNone/>
            </a:pPr>
            <a:r>
              <a:rPr lang="en-US" dirty="0" smtClean="0"/>
              <a:t>cin&gt;&gt;ms&gt;&gt;me&gt;&gt;mn;</a:t>
            </a:r>
          </a:p>
          <a:p>
            <a:pPr>
              <a:buNone/>
            </a:pPr>
            <a:r>
              <a:rPr lang="en-US" dirty="0" smtClean="0"/>
              <a:t>}</a:t>
            </a:r>
          </a:p>
          <a:p>
            <a:pPr>
              <a:buNone/>
            </a:pPr>
            <a:r>
              <a:rPr lang="en-US" dirty="0" smtClean="0"/>
              <a:t>void display()</a:t>
            </a:r>
          </a:p>
          <a:p>
            <a:pPr>
              <a:buNone/>
            </a:pPr>
            <a:r>
              <a:rPr lang="en-US" dirty="0" smtClean="0"/>
              <a:t>{</a:t>
            </a:r>
          </a:p>
          <a:p>
            <a:pPr>
              <a:buNone/>
            </a:pPr>
            <a:r>
              <a:rPr lang="en-US" dirty="0" smtClean="0"/>
              <a:t>float tm=(ms+me+mn);</a:t>
            </a:r>
          </a:p>
          <a:p>
            <a:pPr>
              <a:buNone/>
            </a:pPr>
            <a:r>
              <a:rPr lang="en-US" dirty="0" smtClean="0"/>
              <a:t>float avg=(ms+me+mn)/3;</a:t>
            </a:r>
          </a:p>
          <a:p>
            <a:pPr>
              <a:buNone/>
            </a:pPr>
            <a:r>
              <a:rPr lang="en-US" dirty="0" smtClean="0"/>
              <a:t>cout&lt;&lt; "Total mark is"&lt;&lt;tm&lt;&lt;"\n";</a:t>
            </a:r>
          </a:p>
          <a:p>
            <a:pPr>
              <a:buNone/>
            </a:pPr>
            <a:r>
              <a:rPr lang="en-US" dirty="0" smtClean="0"/>
              <a:t>cout&lt;&lt; "Average mark is"&lt;&lt;avg&lt;&lt;"\n";</a:t>
            </a:r>
          </a:p>
          <a:p>
            <a:pPr>
              <a:buNone/>
            </a:pPr>
            <a:r>
              <a:rPr lang="en-US" dirty="0" smtClean="0"/>
              <a:t>}</a:t>
            </a:r>
          </a:p>
          <a:p>
            <a:pPr>
              <a:buNone/>
            </a:pPr>
            <a:r>
              <a:rPr lang="en-US" dirty="0" smtClean="0"/>
              <a:t>};</a:t>
            </a:r>
          </a:p>
          <a:p>
            <a:pPr>
              <a:buNone/>
            </a:pPr>
            <a:endParaRPr lang="en-US" dirty="0"/>
          </a:p>
        </p:txBody>
      </p:sp>
      <p:sp>
        <p:nvSpPr>
          <p:cNvPr id="3" name="Content Placeholder 2"/>
          <p:cNvSpPr>
            <a:spLocks noGrp="1"/>
          </p:cNvSpPr>
          <p:nvPr>
            <p:ph sz="half" idx="2"/>
          </p:nvPr>
        </p:nvSpPr>
        <p:spPr/>
        <p:txBody>
          <a:bodyPr>
            <a:normAutofit fontScale="55000" lnSpcReduction="20000"/>
          </a:bodyPr>
          <a:lstStyle/>
          <a:p>
            <a:pPr>
              <a:buNone/>
            </a:pPr>
            <a:r>
              <a:rPr lang="en-US" dirty="0" smtClean="0"/>
              <a:t>main()</a:t>
            </a:r>
          </a:p>
          <a:p>
            <a:pPr>
              <a:buNone/>
            </a:pPr>
            <a:r>
              <a:rPr lang="en-US" dirty="0" smtClean="0"/>
              <a:t>{</a:t>
            </a:r>
          </a:p>
          <a:p>
            <a:pPr>
              <a:buNone/>
            </a:pPr>
            <a:r>
              <a:rPr lang="en-US" dirty="0" smtClean="0"/>
              <a:t>mark m[10];</a:t>
            </a:r>
          </a:p>
          <a:p>
            <a:pPr>
              <a:buNone/>
            </a:pPr>
            <a:r>
              <a:rPr lang="en-US" dirty="0" smtClean="0"/>
              <a:t>int i;</a:t>
            </a:r>
          </a:p>
          <a:p>
            <a:pPr>
              <a:buNone/>
            </a:pPr>
            <a:r>
              <a:rPr lang="en-US" dirty="0" smtClean="0"/>
              <a:t>for(i=0;i&lt;10;i++)</a:t>
            </a:r>
          </a:p>
          <a:p>
            <a:pPr>
              <a:buNone/>
            </a:pPr>
            <a:r>
              <a:rPr lang="en-US" dirty="0" smtClean="0"/>
              <a:t>{</a:t>
            </a:r>
          </a:p>
          <a:p>
            <a:pPr>
              <a:buNone/>
            </a:pPr>
            <a:r>
              <a:rPr lang="en-US" dirty="0" smtClean="0"/>
              <a:t>m[i].getdata();</a:t>
            </a:r>
          </a:p>
          <a:p>
            <a:pPr>
              <a:buNone/>
            </a:pPr>
            <a:r>
              <a:rPr lang="en-US" dirty="0" smtClean="0"/>
              <a:t>}</a:t>
            </a:r>
          </a:p>
          <a:p>
            <a:pPr>
              <a:buNone/>
            </a:pPr>
            <a:r>
              <a:rPr lang="en-US" dirty="0" smtClean="0"/>
              <a:t>for(i=0;i&lt;10;i++)</a:t>
            </a:r>
          </a:p>
          <a:p>
            <a:pPr>
              <a:buNone/>
            </a:pPr>
            <a:r>
              <a:rPr lang="en-US" dirty="0" smtClean="0"/>
              <a:t>{</a:t>
            </a:r>
          </a:p>
          <a:p>
            <a:pPr>
              <a:buNone/>
            </a:pPr>
            <a:r>
              <a:rPr lang="en-US" dirty="0" smtClean="0"/>
              <a:t>m[i].display();</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dirty="0" smtClean="0"/>
              <a:t>Use of “this” pointer:</a:t>
            </a:r>
            <a:endParaRPr lang="en-US" dirty="0"/>
          </a:p>
        </p:txBody>
      </p:sp>
      <p:sp>
        <p:nvSpPr>
          <p:cNvPr id="2" name="Content Placeholder 1"/>
          <p:cNvSpPr>
            <a:spLocks noGrp="1"/>
          </p:cNvSpPr>
          <p:nvPr>
            <p:ph idx="1"/>
          </p:nvPr>
        </p:nvSpPr>
        <p:spPr>
          <a:xfrm>
            <a:off x="457200" y="914400"/>
            <a:ext cx="8229600" cy="5486400"/>
          </a:xfrm>
        </p:spPr>
        <p:txBody>
          <a:bodyPr>
            <a:normAutofit fontScale="70000" lnSpcReduction="20000"/>
          </a:bodyPr>
          <a:lstStyle/>
          <a:p>
            <a:pPr marL="624078" indent="-514350">
              <a:buNone/>
            </a:pPr>
            <a:r>
              <a:rPr lang="en-US" dirty="0" smtClean="0"/>
              <a:t>1) Using “this” for returning values.</a:t>
            </a:r>
          </a:p>
          <a:p>
            <a:pPr marL="624078" indent="-514350">
              <a:buNone/>
            </a:pPr>
            <a:r>
              <a:rPr lang="en-US" dirty="0" smtClean="0"/>
              <a:t>Example:</a:t>
            </a:r>
          </a:p>
          <a:p>
            <a:pPr marL="624078" indent="-514350">
              <a:buNone/>
            </a:pPr>
            <a:r>
              <a:rPr lang="en-US" dirty="0" smtClean="0"/>
              <a:t>distance adddistance(distance d2)</a:t>
            </a:r>
          </a:p>
          <a:p>
            <a:pPr marL="624078" indent="-514350">
              <a:buNone/>
            </a:pPr>
            <a:r>
              <a:rPr lang="en-US" dirty="0" smtClean="0"/>
              <a:t>{</a:t>
            </a:r>
          </a:p>
          <a:p>
            <a:pPr marL="624078" indent="-514350">
              <a:buNone/>
            </a:pPr>
            <a:r>
              <a:rPr lang="en-US" dirty="0" smtClean="0"/>
              <a:t>feet = feet +d2.feet;</a:t>
            </a:r>
          </a:p>
          <a:p>
            <a:pPr marL="624078" indent="-514350">
              <a:buNone/>
            </a:pPr>
            <a:r>
              <a:rPr lang="en-US" dirty="0" smtClean="0"/>
              <a:t>inches = inches + d2.inches;</a:t>
            </a:r>
          </a:p>
          <a:p>
            <a:pPr marL="624078" indent="-514350">
              <a:buNone/>
            </a:pPr>
            <a:r>
              <a:rPr lang="en-US" dirty="0" smtClean="0"/>
              <a:t>return *this;</a:t>
            </a:r>
          </a:p>
          <a:p>
            <a:pPr marL="624078" indent="-514350">
              <a:buNone/>
            </a:pPr>
            <a:r>
              <a:rPr lang="en-US" dirty="0" smtClean="0"/>
              <a:t>}</a:t>
            </a:r>
          </a:p>
          <a:p>
            <a:pPr marL="624078" indent="-514350">
              <a:buNone/>
            </a:pPr>
            <a:r>
              <a:rPr lang="en-US" dirty="0" smtClean="0"/>
              <a:t>2) Using “this” pointer to specify the member address.</a:t>
            </a:r>
          </a:p>
          <a:p>
            <a:pPr marL="624078" indent="-514350">
              <a:buNone/>
            </a:pPr>
            <a:r>
              <a:rPr lang="en-US" dirty="0" smtClean="0"/>
              <a:t>Example:</a:t>
            </a:r>
          </a:p>
          <a:p>
            <a:pPr marL="624078" indent="-514350">
              <a:buNone/>
            </a:pPr>
            <a:r>
              <a:rPr lang="en-US" dirty="0" smtClean="0"/>
              <a:t>class rectangle</a:t>
            </a:r>
          </a:p>
          <a:p>
            <a:pPr marL="624078" indent="-514350">
              <a:buNone/>
            </a:pPr>
            <a:r>
              <a:rPr lang="en-US" dirty="0" smtClean="0"/>
              <a:t>{</a:t>
            </a:r>
          </a:p>
          <a:p>
            <a:pPr marL="624078" indent="-514350">
              <a:buNone/>
            </a:pPr>
            <a:r>
              <a:rPr lang="en-US" dirty="0" smtClean="0"/>
              <a:t>private:</a:t>
            </a:r>
          </a:p>
          <a:p>
            <a:pPr marL="624078" indent="-514350">
              <a:buNone/>
            </a:pPr>
            <a:r>
              <a:rPr lang="en-US" dirty="0" smtClean="0"/>
              <a:t>int l ;</a:t>
            </a:r>
          </a:p>
          <a:p>
            <a:pPr marL="624078" indent="-514350">
              <a:buNone/>
            </a:pPr>
            <a:r>
              <a:rPr lang="en-US" dirty="0" smtClean="0"/>
              <a:t>public:</a:t>
            </a:r>
          </a:p>
          <a:p>
            <a:pPr marL="624078" indent="-514350">
              <a:buNone/>
            </a:pPr>
            <a:r>
              <a:rPr lang="en-US" dirty="0" smtClean="0"/>
              <a:t>void show()</a:t>
            </a:r>
          </a:p>
          <a:p>
            <a:pPr marL="624078" indent="-514350">
              <a:buNone/>
            </a:pPr>
            <a:r>
              <a:rPr lang="en-US" dirty="0" smtClean="0"/>
              <a:t>{</a:t>
            </a:r>
          </a:p>
          <a:p>
            <a:pPr marL="624078" indent="-514350">
              <a:buNone/>
            </a:pPr>
            <a:r>
              <a:rPr lang="en-US" dirty="0" smtClean="0"/>
              <a:t>cout&lt;&lt;this;</a:t>
            </a:r>
          </a:p>
          <a:p>
            <a:pPr marL="624078" indent="-514350">
              <a:buNone/>
            </a:pPr>
            <a:r>
              <a:rPr lang="en-US" dirty="0" smtClean="0"/>
              <a:t>}</a:t>
            </a:r>
            <a:br>
              <a:rPr lang="en-US" dirty="0" smtClean="0"/>
            </a:b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05800" cy="4953000"/>
          </a:xfrm>
        </p:spPr>
        <p:txBody>
          <a:bodyPr>
            <a:normAutofit fontScale="85000" lnSpcReduction="20000"/>
          </a:bodyPr>
          <a:lstStyle/>
          <a:p>
            <a:pPr>
              <a:buNone/>
            </a:pPr>
            <a:r>
              <a:rPr lang="en-US" dirty="0" smtClean="0"/>
              <a:t>3) Using “this” for accessing member</a:t>
            </a:r>
          </a:p>
          <a:p>
            <a:pPr>
              <a:buNone/>
            </a:pPr>
            <a:r>
              <a:rPr lang="en-US" dirty="0" smtClean="0"/>
              <a:t>Example:</a:t>
            </a:r>
          </a:p>
          <a:p>
            <a:pPr marL="624078" indent="-514350">
              <a:buNone/>
            </a:pPr>
            <a:r>
              <a:rPr lang="en-US" dirty="0" smtClean="0"/>
              <a:t>class rectangle</a:t>
            </a:r>
          </a:p>
          <a:p>
            <a:pPr marL="624078" indent="-514350">
              <a:buNone/>
            </a:pPr>
            <a:r>
              <a:rPr lang="en-US" dirty="0" smtClean="0"/>
              <a:t>{</a:t>
            </a:r>
          </a:p>
          <a:p>
            <a:pPr marL="624078" indent="-514350">
              <a:buNone/>
            </a:pPr>
            <a:r>
              <a:rPr lang="en-US" dirty="0" smtClean="0"/>
              <a:t>private:</a:t>
            </a:r>
          </a:p>
          <a:p>
            <a:pPr marL="624078" indent="-514350">
              <a:buNone/>
            </a:pPr>
            <a:r>
              <a:rPr lang="en-US" dirty="0" smtClean="0"/>
              <a:t>int l ;</a:t>
            </a:r>
          </a:p>
          <a:p>
            <a:pPr marL="624078" indent="-514350">
              <a:buNone/>
            </a:pPr>
            <a:r>
              <a:rPr lang="en-US" dirty="0" smtClean="0"/>
              <a:t>public:</a:t>
            </a:r>
          </a:p>
          <a:p>
            <a:pPr marL="624078" indent="-514350">
              <a:buNone/>
            </a:pPr>
            <a:r>
              <a:rPr lang="en-US" dirty="0" smtClean="0"/>
              <a:t>void show()</a:t>
            </a:r>
          </a:p>
          <a:p>
            <a:pPr marL="624078" indent="-514350">
              <a:buNone/>
            </a:pPr>
            <a:r>
              <a:rPr lang="en-US" dirty="0" smtClean="0"/>
              <a:t>{</a:t>
            </a:r>
          </a:p>
          <a:p>
            <a:pPr marL="624078" indent="-514350">
              <a:buNone/>
            </a:pPr>
            <a:r>
              <a:rPr lang="en-US" dirty="0" smtClean="0"/>
              <a:t>this-&gt;l=40;</a:t>
            </a:r>
          </a:p>
          <a:p>
            <a:pPr marL="624078" indent="-514350">
              <a:buNone/>
            </a:pPr>
            <a:r>
              <a:rPr lang="en-US" dirty="0" smtClean="0"/>
              <a:t>}</a:t>
            </a:r>
            <a:br>
              <a:rPr lang="en-US" dirty="0" smtClean="0"/>
            </a:b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51688"/>
          </a:xfrm>
        </p:spPr>
        <p:txBody>
          <a:bodyPr>
            <a:noAutofit/>
          </a:bodyPr>
          <a:lstStyle/>
          <a:p>
            <a:r>
              <a:rPr lang="en-US" sz="3200" b="1" dirty="0" smtClean="0"/>
              <a:t>Defining member function outside the class:</a:t>
            </a:r>
            <a:endParaRPr lang="en-US" sz="3200" b="1" dirty="0"/>
          </a:p>
        </p:txBody>
      </p:sp>
      <p:sp>
        <p:nvSpPr>
          <p:cNvPr id="3" name="Content Placeholder 2"/>
          <p:cNvSpPr>
            <a:spLocks noGrp="1"/>
          </p:cNvSpPr>
          <p:nvPr>
            <p:ph idx="1"/>
          </p:nvPr>
        </p:nvSpPr>
        <p:spPr>
          <a:xfrm>
            <a:off x="457200" y="1066800"/>
            <a:ext cx="8229600" cy="4389120"/>
          </a:xfrm>
        </p:spPr>
        <p:txBody>
          <a:bodyPr>
            <a:normAutofit fontScale="92500" lnSpcReduction="10000"/>
          </a:bodyPr>
          <a:lstStyle/>
          <a:p>
            <a:r>
              <a:rPr lang="en-US" dirty="0" smtClean="0"/>
              <a:t>We can define member functions of the class in two ways: inside the class and outside the class. In the first case both method declaration and definition is done at the same place inside the class. And in the second case method is declared inside the class but it’s definition is provided outside the class by using scope resolution operator(::)</a:t>
            </a:r>
          </a:p>
          <a:p>
            <a:pPr>
              <a:buNone/>
            </a:pPr>
            <a:r>
              <a:rPr lang="en-US" b="1" dirty="0" smtClean="0"/>
              <a:t>Syntax</a:t>
            </a:r>
            <a:r>
              <a:rPr lang="en-US" dirty="0" smtClean="0"/>
              <a:t>:</a:t>
            </a:r>
          </a:p>
          <a:p>
            <a:pPr>
              <a:buNone/>
            </a:pPr>
            <a:r>
              <a:rPr lang="en-US" sz="2200" dirty="0" smtClean="0"/>
              <a:t>return_type class_name:: function_name(argument declaration)</a:t>
            </a:r>
          </a:p>
          <a:p>
            <a:pPr>
              <a:buNone/>
            </a:pPr>
            <a:r>
              <a:rPr lang="en-US" dirty="0" smtClean="0"/>
              <a:t>{</a:t>
            </a:r>
          </a:p>
          <a:p>
            <a:pPr>
              <a:buNone/>
            </a:pPr>
            <a:r>
              <a:rPr lang="en-US" dirty="0" smtClean="0"/>
              <a:t>//function body</a:t>
            </a:r>
          </a:p>
          <a:p>
            <a:pPr>
              <a:buNone/>
            </a:pP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Private:</a:t>
            </a:r>
            <a:endParaRPr lang="en-US" dirty="0"/>
          </a:p>
        </p:txBody>
      </p:sp>
      <p:sp>
        <p:nvSpPr>
          <p:cNvPr id="2" name="Content Placeholder 1"/>
          <p:cNvSpPr>
            <a:spLocks noGrp="1"/>
          </p:cNvSpPr>
          <p:nvPr>
            <p:ph idx="1"/>
          </p:nvPr>
        </p:nvSpPr>
        <p:spPr/>
        <p:txBody>
          <a:bodyPr/>
          <a:lstStyle/>
          <a:p>
            <a:pPr lvl="0"/>
            <a:r>
              <a:rPr lang="en-US" dirty="0" smtClean="0"/>
              <a:t>The visibility of the private access specifier is limited to only for a class where it is defined. This is the ability of C++ programming language and is called data hiding. This protects data from misuse. By default in C++ all the members are private. Usually the data within a class is private and function are public. Private data can’t be accessed from main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400" b="1" dirty="0" smtClean="0"/>
              <a:t> Example of defining member function outside the class</a:t>
            </a:r>
            <a:endParaRPr lang="en-US" sz="2400" b="1" dirty="0"/>
          </a:p>
        </p:txBody>
      </p:sp>
      <p:sp>
        <p:nvSpPr>
          <p:cNvPr id="5" name="Content Placeholder 4"/>
          <p:cNvSpPr>
            <a:spLocks noGrp="1"/>
          </p:cNvSpPr>
          <p:nvPr>
            <p:ph sz="quarter" idx="2"/>
          </p:nvPr>
        </p:nvSpPr>
        <p:spPr>
          <a:xfrm>
            <a:off x="457200" y="1444294"/>
            <a:ext cx="4114800" cy="4727906"/>
          </a:xfrm>
        </p:spPr>
        <p:txBody>
          <a:bodyPr>
            <a:normAutofit fontScale="92500" lnSpcReduction="10000"/>
          </a:bodyPr>
          <a:lstStyle/>
          <a:p>
            <a:pPr>
              <a:buNone/>
            </a:pPr>
            <a:r>
              <a:rPr lang="en-US" dirty="0" smtClean="0"/>
              <a:t>#include&lt;iostream&gt;</a:t>
            </a:r>
          </a:p>
          <a:p>
            <a:pPr>
              <a:buNone/>
            </a:pPr>
            <a:r>
              <a:rPr lang="en-US" dirty="0" smtClean="0"/>
              <a:t>using namespace std;</a:t>
            </a:r>
          </a:p>
          <a:p>
            <a:pPr>
              <a:buNone/>
            </a:pPr>
            <a:r>
              <a:rPr lang="en-US" dirty="0" smtClean="0"/>
              <a:t>class area</a:t>
            </a:r>
          </a:p>
          <a:p>
            <a:pPr>
              <a:buNone/>
            </a:pPr>
            <a:r>
              <a:rPr lang="en-US" dirty="0" smtClean="0"/>
              <a:t>{</a:t>
            </a:r>
          </a:p>
          <a:p>
            <a:pPr>
              <a:buNone/>
            </a:pPr>
            <a:r>
              <a:rPr lang="en-US" dirty="0" smtClean="0"/>
              <a:t>private:</a:t>
            </a:r>
          </a:p>
          <a:p>
            <a:pPr>
              <a:buNone/>
            </a:pPr>
            <a:r>
              <a:rPr lang="en-US" dirty="0" smtClean="0"/>
              <a:t>int l,b;</a:t>
            </a:r>
          </a:p>
          <a:p>
            <a:pPr>
              <a:buNone/>
            </a:pPr>
            <a:r>
              <a:rPr lang="en-US" dirty="0" smtClean="0"/>
              <a:t>public:</a:t>
            </a:r>
          </a:p>
          <a:p>
            <a:pPr>
              <a:buNone/>
            </a:pPr>
            <a:r>
              <a:rPr lang="en-US" dirty="0" smtClean="0"/>
              <a:t>	void getdata();</a:t>
            </a:r>
          </a:p>
          <a:p>
            <a:pPr>
              <a:buNone/>
            </a:pPr>
            <a:r>
              <a:rPr lang="en-US" dirty="0" smtClean="0"/>
              <a:t>	void displaydata();</a:t>
            </a:r>
          </a:p>
          <a:p>
            <a:pPr>
              <a:buNone/>
            </a:pPr>
            <a:r>
              <a:rPr lang="en-US" dirty="0" smtClean="0"/>
              <a:t>};</a:t>
            </a:r>
          </a:p>
          <a:p>
            <a:pPr>
              <a:buNone/>
            </a:pPr>
            <a:r>
              <a:rPr lang="en-US" dirty="0" smtClean="0"/>
              <a:t>void  area::getdata()</a:t>
            </a:r>
          </a:p>
          <a:p>
            <a:pPr>
              <a:buNone/>
            </a:pPr>
            <a:r>
              <a:rPr lang="en-US" dirty="0" smtClean="0"/>
              <a:t>{</a:t>
            </a:r>
          </a:p>
          <a:p>
            <a:pPr>
              <a:buNone/>
            </a:pPr>
            <a:r>
              <a:rPr lang="en-US" dirty="0" smtClean="0"/>
              <a:t>cin&gt;&gt;l&gt;&gt;b;</a:t>
            </a:r>
          </a:p>
          <a:p>
            <a:pPr>
              <a:buNone/>
            </a:pPr>
            <a:r>
              <a:rPr lang="en-US" dirty="0" smtClean="0"/>
              <a:t>}</a:t>
            </a:r>
          </a:p>
          <a:p>
            <a:pPr>
              <a:buNone/>
            </a:pPr>
            <a:endParaRPr lang="en-US" dirty="0"/>
          </a:p>
        </p:txBody>
      </p:sp>
      <p:sp>
        <p:nvSpPr>
          <p:cNvPr id="6" name="Content Placeholder 5"/>
          <p:cNvSpPr>
            <a:spLocks noGrp="1"/>
          </p:cNvSpPr>
          <p:nvPr>
            <p:ph sz="quarter" idx="4"/>
          </p:nvPr>
        </p:nvSpPr>
        <p:spPr>
          <a:xfrm>
            <a:off x="4645025" y="1444294"/>
            <a:ext cx="4194175" cy="4804106"/>
          </a:xfrm>
        </p:spPr>
        <p:txBody>
          <a:bodyPr>
            <a:normAutofit lnSpcReduction="10000"/>
          </a:bodyPr>
          <a:lstStyle/>
          <a:p>
            <a:pPr>
              <a:buNone/>
            </a:pPr>
            <a:r>
              <a:rPr lang="en-US" dirty="0" smtClean="0"/>
              <a:t>void area::displaydata()</a:t>
            </a:r>
          </a:p>
          <a:p>
            <a:pPr>
              <a:buNone/>
            </a:pPr>
            <a:r>
              <a:rPr lang="en-US" dirty="0" smtClean="0"/>
              <a:t>{</a:t>
            </a:r>
          </a:p>
          <a:p>
            <a:pPr>
              <a:buNone/>
            </a:pPr>
            <a:r>
              <a:rPr lang="en-US" dirty="0" smtClean="0"/>
              <a:t>int a;</a:t>
            </a:r>
          </a:p>
          <a:p>
            <a:pPr>
              <a:buNone/>
            </a:pPr>
            <a:r>
              <a:rPr lang="en-US" dirty="0" smtClean="0"/>
              <a:t>a=l*b;</a:t>
            </a:r>
          </a:p>
          <a:p>
            <a:pPr>
              <a:buNone/>
            </a:pPr>
            <a:r>
              <a:rPr lang="en-US" dirty="0" smtClean="0"/>
              <a:t>cout&lt;&lt; "area is"&lt;&lt;a;</a:t>
            </a:r>
          </a:p>
          <a:p>
            <a:pPr>
              <a:buNone/>
            </a:pPr>
            <a:r>
              <a:rPr lang="en-US" dirty="0" smtClean="0"/>
              <a:t>}</a:t>
            </a:r>
          </a:p>
          <a:p>
            <a:pPr>
              <a:buNone/>
            </a:pPr>
            <a:r>
              <a:rPr lang="en-US" dirty="0" smtClean="0"/>
              <a:t>main()</a:t>
            </a:r>
          </a:p>
          <a:p>
            <a:pPr>
              <a:buNone/>
            </a:pPr>
            <a:r>
              <a:rPr lang="en-US" dirty="0" smtClean="0"/>
              <a:t>{</a:t>
            </a:r>
          </a:p>
          <a:p>
            <a:pPr>
              <a:buNone/>
            </a:pPr>
            <a:r>
              <a:rPr lang="en-US" dirty="0" smtClean="0"/>
              <a:t>area a1;</a:t>
            </a:r>
          </a:p>
          <a:p>
            <a:pPr>
              <a:buNone/>
            </a:pPr>
            <a:r>
              <a:rPr lang="en-US" dirty="0" smtClean="0"/>
              <a:t>a1.getdata();</a:t>
            </a:r>
          </a:p>
          <a:p>
            <a:pPr>
              <a:buNone/>
            </a:pPr>
            <a:r>
              <a:rPr lang="en-US" dirty="0" smtClean="0"/>
              <a:t>a1.displaydata();</a:t>
            </a:r>
          </a:p>
          <a:p>
            <a:pPr>
              <a:buNone/>
            </a:pPr>
            <a:r>
              <a:rPr lang="en-US" dirty="0" smtClean="0"/>
              <a:t>}</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normAutofit fontScale="90000"/>
          </a:bodyPr>
          <a:lstStyle/>
          <a:p>
            <a:r>
              <a:rPr lang="en-US" dirty="0" smtClean="0"/>
              <a:t/>
            </a:r>
            <a:br>
              <a:rPr lang="en-US" dirty="0" smtClean="0"/>
            </a:br>
            <a:r>
              <a:rPr lang="en-US" dirty="0" smtClean="0"/>
              <a:t>Scope Resolution Operator(::)</a:t>
            </a:r>
            <a:endParaRPr lang="en-US" dirty="0"/>
          </a:p>
        </p:txBody>
      </p:sp>
      <p:sp>
        <p:nvSpPr>
          <p:cNvPr id="2" name="Content Placeholder 1"/>
          <p:cNvSpPr>
            <a:spLocks noGrp="1"/>
          </p:cNvSpPr>
          <p:nvPr>
            <p:ph idx="1"/>
          </p:nvPr>
        </p:nvSpPr>
        <p:spPr>
          <a:xfrm>
            <a:off x="457200" y="1600200"/>
            <a:ext cx="8229600" cy="4724400"/>
          </a:xfrm>
        </p:spPr>
        <p:txBody>
          <a:bodyPr>
            <a:normAutofit fontScale="85000" lnSpcReduction="20000"/>
          </a:bodyPr>
          <a:lstStyle/>
          <a:p>
            <a:r>
              <a:rPr lang="en-US" dirty="0" smtClean="0"/>
              <a:t>It is the way of specifying what class  something is associated with.</a:t>
            </a:r>
          </a:p>
          <a:p>
            <a:pPr>
              <a:buNone/>
            </a:pPr>
            <a:r>
              <a:rPr lang="en-US" dirty="0" smtClean="0"/>
              <a:t>Example:</a:t>
            </a:r>
          </a:p>
          <a:p>
            <a:pPr>
              <a:buNone/>
            </a:pPr>
            <a:r>
              <a:rPr lang="en-US" sz="4100" dirty="0" smtClean="0"/>
              <a:t>void add::displaydata()</a:t>
            </a:r>
          </a:p>
          <a:p>
            <a:pPr>
              <a:buNone/>
            </a:pPr>
            <a:endParaRPr lang="en-US" dirty="0" smtClean="0"/>
          </a:p>
          <a:p>
            <a:pPr>
              <a:buNone/>
            </a:pPr>
            <a:r>
              <a:rPr lang="en-US" dirty="0" smtClean="0"/>
              <a:t>     </a:t>
            </a:r>
          </a:p>
          <a:p>
            <a:pPr>
              <a:buNone/>
            </a:pPr>
            <a:r>
              <a:rPr lang="en-US" dirty="0" smtClean="0"/>
              <a:t>        name Scope Resolution Operator</a:t>
            </a:r>
          </a:p>
          <a:p>
            <a:pPr>
              <a:buNone/>
            </a:pPr>
            <a:r>
              <a:rPr lang="en-US" dirty="0" smtClean="0"/>
              <a:t> 	      of </a:t>
            </a:r>
          </a:p>
          <a:p>
            <a:pPr>
              <a:buNone/>
            </a:pPr>
            <a:r>
              <a:rPr lang="en-US" dirty="0" smtClean="0"/>
              <a:t>	    class</a:t>
            </a:r>
          </a:p>
          <a:p>
            <a:pPr>
              <a:buFont typeface="Wingdings" pitchFamily="2" charset="2"/>
              <a:buChar char="Ø"/>
            </a:pPr>
            <a:r>
              <a:rPr lang="en-US" dirty="0" smtClean="0"/>
              <a:t>Here displaydata() function is declared inside the class and defined outside the class. The function declaration tells that the function is member of a class. While defining the function we have to used Scope Resolution Operator which tells the function is associated with this class. </a:t>
            </a:r>
            <a:endParaRPr lang="en-US" dirty="0"/>
          </a:p>
        </p:txBody>
      </p:sp>
      <p:cxnSp>
        <p:nvCxnSpPr>
          <p:cNvPr id="6" name="Straight Arrow Connector 5"/>
          <p:cNvCxnSpPr/>
          <p:nvPr/>
        </p:nvCxnSpPr>
        <p:spPr>
          <a:xfrm>
            <a:off x="24384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52600" y="28194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4000" dirty="0" smtClean="0"/>
              <a:t> Example of Scope Resolution Operator</a:t>
            </a:r>
            <a:endParaRPr lang="en-US" sz="4000" dirty="0"/>
          </a:p>
        </p:txBody>
      </p:sp>
      <p:sp>
        <p:nvSpPr>
          <p:cNvPr id="5" name="Content Placeholder 4"/>
          <p:cNvSpPr>
            <a:spLocks noGrp="1"/>
          </p:cNvSpPr>
          <p:nvPr>
            <p:ph sz="quarter" idx="2"/>
          </p:nvPr>
        </p:nvSpPr>
        <p:spPr>
          <a:xfrm>
            <a:off x="457200" y="1444294"/>
            <a:ext cx="4114800" cy="4727906"/>
          </a:xfrm>
        </p:spPr>
        <p:txBody>
          <a:bodyPr>
            <a:normAutofit fontScale="92500" lnSpcReduction="10000"/>
          </a:bodyPr>
          <a:lstStyle/>
          <a:p>
            <a:pPr>
              <a:buNone/>
            </a:pPr>
            <a:r>
              <a:rPr lang="en-US" dirty="0" smtClean="0"/>
              <a:t>#include&lt;iostream&gt;</a:t>
            </a:r>
          </a:p>
          <a:p>
            <a:pPr>
              <a:buNone/>
            </a:pPr>
            <a:r>
              <a:rPr lang="en-US" dirty="0" smtClean="0"/>
              <a:t>using namespace std;</a:t>
            </a:r>
          </a:p>
          <a:p>
            <a:pPr>
              <a:buNone/>
            </a:pPr>
            <a:r>
              <a:rPr lang="en-US" dirty="0" smtClean="0"/>
              <a:t>class area</a:t>
            </a:r>
          </a:p>
          <a:p>
            <a:pPr>
              <a:buNone/>
            </a:pPr>
            <a:r>
              <a:rPr lang="en-US" dirty="0" smtClean="0"/>
              <a:t>{</a:t>
            </a:r>
          </a:p>
          <a:p>
            <a:pPr>
              <a:buNone/>
            </a:pPr>
            <a:r>
              <a:rPr lang="en-US" dirty="0" smtClean="0"/>
              <a:t>private:</a:t>
            </a:r>
          </a:p>
          <a:p>
            <a:pPr>
              <a:buNone/>
            </a:pPr>
            <a:r>
              <a:rPr lang="en-US" dirty="0" smtClean="0"/>
              <a:t>int l,b;</a:t>
            </a:r>
          </a:p>
          <a:p>
            <a:pPr>
              <a:buNone/>
            </a:pPr>
            <a:r>
              <a:rPr lang="en-US" dirty="0" smtClean="0"/>
              <a:t>public:</a:t>
            </a:r>
          </a:p>
          <a:p>
            <a:pPr>
              <a:buNone/>
            </a:pPr>
            <a:r>
              <a:rPr lang="en-US" dirty="0" smtClean="0"/>
              <a:t>	void getdata();</a:t>
            </a:r>
          </a:p>
          <a:p>
            <a:pPr>
              <a:buNone/>
            </a:pPr>
            <a:r>
              <a:rPr lang="en-US" dirty="0" smtClean="0"/>
              <a:t>	void displaydata();</a:t>
            </a:r>
          </a:p>
          <a:p>
            <a:pPr>
              <a:buNone/>
            </a:pPr>
            <a:r>
              <a:rPr lang="en-US" dirty="0" smtClean="0"/>
              <a:t>};</a:t>
            </a:r>
          </a:p>
          <a:p>
            <a:pPr>
              <a:buNone/>
            </a:pPr>
            <a:r>
              <a:rPr lang="en-US" dirty="0" smtClean="0"/>
              <a:t>void  area::getdata()</a:t>
            </a:r>
          </a:p>
          <a:p>
            <a:pPr>
              <a:buNone/>
            </a:pPr>
            <a:r>
              <a:rPr lang="en-US" dirty="0" smtClean="0"/>
              <a:t>{</a:t>
            </a:r>
          </a:p>
          <a:p>
            <a:pPr>
              <a:buNone/>
            </a:pPr>
            <a:r>
              <a:rPr lang="en-US" dirty="0" smtClean="0"/>
              <a:t>cin&gt;&gt;l&gt;&gt;b;</a:t>
            </a:r>
          </a:p>
          <a:p>
            <a:pPr>
              <a:buNone/>
            </a:pPr>
            <a:r>
              <a:rPr lang="en-US" dirty="0" smtClean="0"/>
              <a:t>}</a:t>
            </a:r>
          </a:p>
          <a:p>
            <a:pPr>
              <a:buNone/>
            </a:pPr>
            <a:endParaRPr lang="en-US" dirty="0"/>
          </a:p>
        </p:txBody>
      </p:sp>
      <p:sp>
        <p:nvSpPr>
          <p:cNvPr id="6" name="Content Placeholder 5"/>
          <p:cNvSpPr>
            <a:spLocks noGrp="1"/>
          </p:cNvSpPr>
          <p:nvPr>
            <p:ph sz="quarter" idx="4"/>
          </p:nvPr>
        </p:nvSpPr>
        <p:spPr>
          <a:xfrm>
            <a:off x="4645025" y="1444294"/>
            <a:ext cx="4194175" cy="4804106"/>
          </a:xfrm>
        </p:spPr>
        <p:txBody>
          <a:bodyPr>
            <a:normAutofit lnSpcReduction="10000"/>
          </a:bodyPr>
          <a:lstStyle/>
          <a:p>
            <a:pPr>
              <a:buNone/>
            </a:pPr>
            <a:r>
              <a:rPr lang="en-US" dirty="0" smtClean="0"/>
              <a:t>void area::displaydata()</a:t>
            </a:r>
          </a:p>
          <a:p>
            <a:pPr>
              <a:buNone/>
            </a:pPr>
            <a:r>
              <a:rPr lang="en-US" dirty="0" smtClean="0"/>
              <a:t>{</a:t>
            </a:r>
          </a:p>
          <a:p>
            <a:pPr>
              <a:buNone/>
            </a:pPr>
            <a:r>
              <a:rPr lang="en-US" dirty="0" smtClean="0"/>
              <a:t>int a;</a:t>
            </a:r>
          </a:p>
          <a:p>
            <a:pPr>
              <a:buNone/>
            </a:pPr>
            <a:r>
              <a:rPr lang="en-US" dirty="0" smtClean="0"/>
              <a:t>a=l*b;</a:t>
            </a:r>
          </a:p>
          <a:p>
            <a:pPr>
              <a:buNone/>
            </a:pPr>
            <a:r>
              <a:rPr lang="en-US" dirty="0" smtClean="0"/>
              <a:t>cout&lt;&lt; "area is"&lt;&lt;a;</a:t>
            </a:r>
          </a:p>
          <a:p>
            <a:pPr>
              <a:buNone/>
            </a:pPr>
            <a:r>
              <a:rPr lang="en-US" dirty="0" smtClean="0"/>
              <a:t>}</a:t>
            </a:r>
          </a:p>
          <a:p>
            <a:pPr>
              <a:buNone/>
            </a:pPr>
            <a:r>
              <a:rPr lang="en-US" dirty="0" smtClean="0"/>
              <a:t>main()</a:t>
            </a:r>
          </a:p>
          <a:p>
            <a:pPr>
              <a:buNone/>
            </a:pPr>
            <a:r>
              <a:rPr lang="en-US" dirty="0" smtClean="0"/>
              <a:t>{</a:t>
            </a:r>
          </a:p>
          <a:p>
            <a:pPr>
              <a:buNone/>
            </a:pPr>
            <a:r>
              <a:rPr lang="en-US" dirty="0" smtClean="0"/>
              <a:t>area a1;</a:t>
            </a:r>
          </a:p>
          <a:p>
            <a:pPr>
              <a:buNone/>
            </a:pPr>
            <a:r>
              <a:rPr lang="en-US" dirty="0" smtClean="0"/>
              <a:t>a1.getdata();</a:t>
            </a:r>
          </a:p>
          <a:p>
            <a:pPr>
              <a:buNone/>
            </a:pPr>
            <a:r>
              <a:rPr lang="en-US" dirty="0" smtClean="0"/>
              <a:t>a1.displaydata();</a:t>
            </a:r>
          </a:p>
          <a:p>
            <a:pPr>
              <a:buNone/>
            </a:pPr>
            <a:r>
              <a:rPr lang="en-US" dirty="0" smtClean="0"/>
              <a:t>}</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********THE END*********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 Public:</a:t>
            </a:r>
            <a:endParaRPr lang="en-US" dirty="0"/>
          </a:p>
        </p:txBody>
      </p:sp>
      <p:sp>
        <p:nvSpPr>
          <p:cNvPr id="2" name="Content Placeholder 1"/>
          <p:cNvSpPr>
            <a:spLocks noGrp="1"/>
          </p:cNvSpPr>
          <p:nvPr>
            <p:ph idx="1"/>
          </p:nvPr>
        </p:nvSpPr>
        <p:spPr/>
        <p:txBody>
          <a:bodyPr/>
          <a:lstStyle/>
          <a:p>
            <a:pPr lvl="0"/>
            <a:r>
              <a:rPr lang="en-US" dirty="0" smtClean="0"/>
              <a:t>Public data and functions are accessible from outside the class. Usually data members are not declared in this part. The member function are usually declared in this part. Public allows easily to change the member of the class from outside the class. It gives flexibility of reading and writing the class member from anywhere in the class.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762000"/>
          </a:xfrm>
        </p:spPr>
        <p:txBody>
          <a:bodyPr>
            <a:normAutofit fontScale="90000"/>
          </a:bodyPr>
          <a:lstStyle/>
          <a:p>
            <a:r>
              <a:rPr lang="en-US" dirty="0" smtClean="0"/>
              <a:t>3. Protected:</a:t>
            </a:r>
            <a:endParaRPr lang="en-US" dirty="0"/>
          </a:p>
        </p:txBody>
      </p:sp>
      <p:sp>
        <p:nvSpPr>
          <p:cNvPr id="2" name="Content Placeholder 1"/>
          <p:cNvSpPr>
            <a:spLocks noGrp="1"/>
          </p:cNvSpPr>
          <p:nvPr>
            <p:ph idx="1"/>
          </p:nvPr>
        </p:nvSpPr>
        <p:spPr>
          <a:xfrm>
            <a:off x="457200" y="1143000"/>
            <a:ext cx="8229600" cy="2514600"/>
          </a:xfrm>
        </p:spPr>
        <p:txBody>
          <a:bodyPr>
            <a:normAutofit/>
          </a:bodyPr>
          <a:lstStyle/>
          <a:p>
            <a:pPr lvl="0"/>
            <a:r>
              <a:rPr lang="en-US" sz="2400" dirty="0" smtClean="0"/>
              <a:t>A protected member can be accessed from within the class where it lies and from any class derived from this class. It can’t be accessed from outside of these classes. This a protected member achieves data hiding as well as allows data member to be accessed from derived class. </a:t>
            </a:r>
          </a:p>
          <a:p>
            <a:pPr lvl="0"/>
            <a:r>
              <a:rPr lang="en-US" sz="2400" dirty="0" smtClean="0"/>
              <a:t>The table below summarizes the concept of access specifier</a:t>
            </a:r>
          </a:p>
          <a:p>
            <a:pPr lvl="0"/>
            <a:endParaRPr lang="en-US" sz="2400" dirty="0" smtClean="0"/>
          </a:p>
          <a:p>
            <a:endParaRPr lang="en-US" sz="2400" dirty="0"/>
          </a:p>
        </p:txBody>
      </p:sp>
      <p:graphicFrame>
        <p:nvGraphicFramePr>
          <p:cNvPr id="5" name="Table 4"/>
          <p:cNvGraphicFramePr>
            <a:graphicFrameLocks noGrp="1"/>
          </p:cNvGraphicFramePr>
          <p:nvPr/>
        </p:nvGraphicFramePr>
        <p:xfrm>
          <a:off x="533400" y="3733800"/>
          <a:ext cx="8458200" cy="230124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838200">
                <a:tc>
                  <a:txBody>
                    <a:bodyPr/>
                    <a:lstStyle/>
                    <a:p>
                      <a:r>
                        <a:rPr lang="en-US" dirty="0" smtClean="0"/>
                        <a:t>Access Specifier</a:t>
                      </a:r>
                      <a:endParaRPr lang="en-US" dirty="0"/>
                    </a:p>
                  </a:txBody>
                  <a:tcPr/>
                </a:tc>
                <a:tc>
                  <a:txBody>
                    <a:bodyPr/>
                    <a:lstStyle/>
                    <a:p>
                      <a:r>
                        <a:rPr lang="en-US" dirty="0" smtClean="0"/>
                        <a:t>Accessible from own class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Accessible from Derived class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Accessible from</a:t>
                      </a:r>
                      <a:r>
                        <a:rPr lang="en-US" baseline="0" dirty="0" smtClean="0"/>
                        <a:t> Objects Outside the class</a:t>
                      </a:r>
                      <a:endParaRPr lang="en-US" dirty="0" smtClean="0"/>
                    </a:p>
                    <a:p>
                      <a:endParaRPr lang="en-US" dirty="0"/>
                    </a:p>
                  </a:txBody>
                  <a:tcPr/>
                </a:tc>
                <a:extLst>
                  <a:ext uri="{0D108BD9-81ED-4DB2-BD59-A6C34878D82A}">
                    <a16:rowId xmlns:a16="http://schemas.microsoft.com/office/drawing/2014/main" val="10000"/>
                  </a:ext>
                </a:extLst>
              </a:tr>
              <a:tr h="370840">
                <a:tc>
                  <a:txBody>
                    <a:bodyPr/>
                    <a:lstStyle/>
                    <a:p>
                      <a:r>
                        <a:rPr lang="en-US" dirty="0" smtClean="0"/>
                        <a:t>Public</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0001"/>
                  </a:ext>
                </a:extLst>
              </a:tr>
              <a:tr h="370840">
                <a:tc>
                  <a:txBody>
                    <a:bodyPr/>
                    <a:lstStyle/>
                    <a:p>
                      <a:r>
                        <a:rPr lang="en-US" dirty="0" smtClean="0"/>
                        <a:t>Protected</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2"/>
                  </a:ext>
                </a:extLst>
              </a:tr>
              <a:tr h="370840">
                <a:tc>
                  <a:txBody>
                    <a:bodyPr/>
                    <a:lstStyle/>
                    <a:p>
                      <a:r>
                        <a:rPr lang="en-US" dirty="0" smtClean="0"/>
                        <a:t>Private</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Syntax of access specifier:</a:t>
            </a:r>
            <a:endParaRPr lang="en-US" dirty="0"/>
          </a:p>
        </p:txBody>
      </p:sp>
      <p:sp>
        <p:nvSpPr>
          <p:cNvPr id="2" name="Content Placeholder 1"/>
          <p:cNvSpPr>
            <a:spLocks noGrp="1"/>
          </p:cNvSpPr>
          <p:nvPr>
            <p:ph idx="1"/>
          </p:nvPr>
        </p:nvSpPr>
        <p:spPr/>
        <p:txBody>
          <a:bodyPr>
            <a:normAutofit fontScale="85000" lnSpcReduction="20000"/>
          </a:bodyPr>
          <a:lstStyle/>
          <a:p>
            <a:pPr>
              <a:buNone/>
            </a:pPr>
            <a:r>
              <a:rPr lang="en-US" dirty="0" smtClean="0"/>
              <a:t>class add</a:t>
            </a:r>
          </a:p>
          <a:p>
            <a:pPr>
              <a:buNone/>
            </a:pPr>
            <a:r>
              <a:rPr lang="en-US" dirty="0" smtClean="0"/>
              <a:t>{</a:t>
            </a:r>
          </a:p>
          <a:p>
            <a:pPr>
              <a:buNone/>
            </a:pPr>
            <a:r>
              <a:rPr lang="en-US" dirty="0" smtClean="0"/>
              <a:t>private:</a:t>
            </a:r>
          </a:p>
          <a:p>
            <a:pPr>
              <a:buNone/>
            </a:pPr>
            <a:r>
              <a:rPr lang="en-US" dirty="0" smtClean="0"/>
              <a:t>…………..</a:t>
            </a:r>
          </a:p>
          <a:p>
            <a:pPr>
              <a:buNone/>
            </a:pPr>
            <a:r>
              <a:rPr lang="en-US" dirty="0" smtClean="0"/>
              <a:t>…………..</a:t>
            </a:r>
          </a:p>
          <a:p>
            <a:pPr>
              <a:buNone/>
            </a:pPr>
            <a:r>
              <a:rPr lang="en-US" dirty="0" smtClean="0"/>
              <a:t>public:</a:t>
            </a:r>
          </a:p>
          <a:p>
            <a:pPr>
              <a:buNone/>
            </a:pPr>
            <a:r>
              <a:rPr lang="en-US" dirty="0" smtClean="0"/>
              <a:t>…………..</a:t>
            </a:r>
          </a:p>
          <a:p>
            <a:pPr>
              <a:buNone/>
            </a:pPr>
            <a:r>
              <a:rPr lang="en-US" dirty="0" smtClean="0"/>
              <a:t>…………..</a:t>
            </a:r>
          </a:p>
          <a:p>
            <a:pPr>
              <a:buNone/>
            </a:pPr>
            <a:r>
              <a:rPr lang="en-US" dirty="0" smtClean="0"/>
              <a:t>protected:</a:t>
            </a:r>
          </a:p>
          <a:p>
            <a:pPr>
              <a:buNone/>
            </a:pPr>
            <a:r>
              <a:rPr lang="en-US" dirty="0" smtClean="0"/>
              <a:t>………….</a:t>
            </a:r>
          </a:p>
          <a:p>
            <a:pPr>
              <a:buNone/>
            </a:pPr>
            <a:r>
              <a:rPr lang="en-US" dirty="0" smtClean="0"/>
              <a:t>………..</a:t>
            </a:r>
          </a:p>
          <a:p>
            <a:pPr>
              <a:buNone/>
            </a:pPr>
            <a:r>
              <a:rPr lang="en-US" dirty="0" smtClean="0"/>
              <a:t>};</a:t>
            </a:r>
          </a:p>
          <a:p>
            <a:pPr>
              <a:buNone/>
            </a:pPr>
            <a:r>
              <a:rPr lang="en-US" dirty="0" smtClean="0"/>
              <a:t>Here, private, public, protected are access modifier.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3600" b="1" dirty="0" smtClean="0"/>
              <a:t>Example of access specifier:</a:t>
            </a:r>
            <a:endParaRPr lang="en-US" sz="3600" b="1" dirty="0"/>
          </a:p>
        </p:txBody>
      </p:sp>
      <p:sp>
        <p:nvSpPr>
          <p:cNvPr id="5" name="Content Placeholder 4"/>
          <p:cNvSpPr>
            <a:spLocks noGrp="1"/>
          </p:cNvSpPr>
          <p:nvPr>
            <p:ph sz="quarter" idx="2"/>
          </p:nvPr>
        </p:nvSpPr>
        <p:spPr>
          <a:xfrm>
            <a:off x="457200" y="1444294"/>
            <a:ext cx="2743200" cy="4956506"/>
          </a:xfrm>
        </p:spPr>
        <p:txBody>
          <a:bodyPr>
            <a:normAutofit fontScale="85000" lnSpcReduction="20000"/>
          </a:bodyPr>
          <a:lstStyle/>
          <a:p>
            <a:pPr>
              <a:buNone/>
            </a:pPr>
            <a:r>
              <a:rPr lang="en-US" dirty="0" smtClean="0"/>
              <a:t>#include&lt;iostream&gt;</a:t>
            </a:r>
          </a:p>
          <a:p>
            <a:pPr>
              <a:buNone/>
            </a:pPr>
            <a:r>
              <a:rPr lang="en-US" dirty="0" smtClean="0"/>
              <a:t>using namespace std;</a:t>
            </a:r>
          </a:p>
          <a:p>
            <a:pPr>
              <a:buNone/>
            </a:pPr>
            <a:r>
              <a:rPr lang="en-US" dirty="0" smtClean="0"/>
              <a:t>class area</a:t>
            </a:r>
          </a:p>
          <a:p>
            <a:pPr>
              <a:buNone/>
            </a:pPr>
            <a:r>
              <a:rPr lang="en-US" dirty="0" smtClean="0"/>
              <a:t>{</a:t>
            </a:r>
          </a:p>
          <a:p>
            <a:pPr>
              <a:buNone/>
            </a:pPr>
            <a:r>
              <a:rPr lang="en-US" dirty="0" smtClean="0"/>
              <a:t>private:</a:t>
            </a:r>
          </a:p>
          <a:p>
            <a:pPr>
              <a:buNone/>
            </a:pPr>
            <a:r>
              <a:rPr lang="en-US" dirty="0" smtClean="0"/>
              <a:t>int l,b,a;</a:t>
            </a:r>
          </a:p>
          <a:p>
            <a:pPr>
              <a:buNone/>
            </a:pPr>
            <a:r>
              <a:rPr lang="en-US" dirty="0" smtClean="0"/>
              <a:t>public:</a:t>
            </a:r>
          </a:p>
          <a:p>
            <a:pPr>
              <a:buNone/>
            </a:pPr>
            <a:r>
              <a:rPr lang="en-US" dirty="0" smtClean="0"/>
              <a:t>void getdata()</a:t>
            </a:r>
          </a:p>
          <a:p>
            <a:pPr>
              <a:buNone/>
            </a:pPr>
            <a:r>
              <a:rPr lang="en-US" dirty="0" smtClean="0"/>
              <a:t>{</a:t>
            </a:r>
          </a:p>
          <a:p>
            <a:pPr>
              <a:buNone/>
            </a:pPr>
            <a:r>
              <a:rPr lang="en-US" dirty="0" smtClean="0"/>
              <a:t>cin&gt;&gt;l&gt;&gt;b;</a:t>
            </a:r>
          </a:p>
          <a:p>
            <a:pPr>
              <a:buNone/>
            </a:pPr>
            <a:r>
              <a:rPr lang="en-US" dirty="0" smtClean="0"/>
              <a:t>}</a:t>
            </a:r>
          </a:p>
          <a:p>
            <a:pPr>
              <a:buNone/>
            </a:pPr>
            <a:r>
              <a:rPr lang="en-US" dirty="0" smtClean="0"/>
              <a:t>void displaydata()</a:t>
            </a:r>
          </a:p>
          <a:p>
            <a:pPr>
              <a:buNone/>
            </a:pPr>
            <a:r>
              <a:rPr lang="en-US" dirty="0" smtClean="0"/>
              <a:t>{</a:t>
            </a:r>
          </a:p>
          <a:p>
            <a:pPr>
              <a:buNone/>
            </a:pPr>
            <a:r>
              <a:rPr lang="en-US" dirty="0" smtClean="0"/>
              <a:t>a=l*b;</a:t>
            </a:r>
          </a:p>
          <a:p>
            <a:pPr>
              <a:buNone/>
            </a:pPr>
            <a:r>
              <a:rPr lang="en-US" dirty="0" smtClean="0"/>
              <a:t>cout&lt;&lt; “area is”&lt;&lt;a;</a:t>
            </a:r>
          </a:p>
          <a:p>
            <a:pPr>
              <a:buNone/>
            </a:pPr>
            <a:r>
              <a:rPr lang="en-US" dirty="0" smtClean="0"/>
              <a:t>}</a:t>
            </a:r>
          </a:p>
          <a:p>
            <a:pPr>
              <a:buNone/>
            </a:pPr>
            <a:r>
              <a:rPr lang="en-US" dirty="0" smtClean="0"/>
              <a:t>};</a:t>
            </a:r>
          </a:p>
          <a:p>
            <a:pPr>
              <a:buNone/>
            </a:pPr>
            <a:endParaRPr lang="en-US" dirty="0" smtClean="0"/>
          </a:p>
          <a:p>
            <a:pPr>
              <a:buNone/>
            </a:pPr>
            <a:endParaRPr lang="en-US" dirty="0" smtClean="0"/>
          </a:p>
          <a:p>
            <a:endParaRPr lang="en-US" dirty="0"/>
          </a:p>
        </p:txBody>
      </p:sp>
      <p:sp>
        <p:nvSpPr>
          <p:cNvPr id="6" name="Content Placeholder 5"/>
          <p:cNvSpPr>
            <a:spLocks noGrp="1"/>
          </p:cNvSpPr>
          <p:nvPr>
            <p:ph sz="quarter" idx="4"/>
          </p:nvPr>
        </p:nvSpPr>
        <p:spPr>
          <a:xfrm>
            <a:off x="3352800" y="1444294"/>
            <a:ext cx="5334001" cy="3941763"/>
          </a:xfrm>
        </p:spPr>
        <p:txBody>
          <a:bodyPr>
            <a:normAutofit/>
          </a:bodyPr>
          <a:lstStyle/>
          <a:p>
            <a:pPr>
              <a:buNone/>
            </a:pPr>
            <a:r>
              <a:rPr lang="en-US" dirty="0" smtClean="0"/>
              <a:t>main()</a:t>
            </a:r>
          </a:p>
          <a:p>
            <a:pPr>
              <a:buNone/>
            </a:pPr>
            <a:r>
              <a:rPr lang="en-US" dirty="0" smtClean="0"/>
              <a:t>{</a:t>
            </a:r>
          </a:p>
          <a:p>
            <a:pPr>
              <a:buNone/>
            </a:pPr>
            <a:r>
              <a:rPr lang="en-US" dirty="0" smtClean="0"/>
              <a:t>area a1;</a:t>
            </a:r>
          </a:p>
          <a:p>
            <a:pPr>
              <a:buNone/>
            </a:pPr>
            <a:r>
              <a:rPr lang="en-US" dirty="0" smtClean="0"/>
              <a:t>a1.getdata();</a:t>
            </a:r>
          </a:p>
          <a:p>
            <a:pPr>
              <a:buNone/>
            </a:pPr>
            <a:r>
              <a:rPr lang="en-US" dirty="0" smtClean="0"/>
              <a:t>a1.displaydata();</a:t>
            </a:r>
          </a:p>
          <a:p>
            <a:pPr>
              <a:buNone/>
            </a:pPr>
            <a:r>
              <a:rPr lang="en-US" dirty="0" smtClean="0"/>
              <a:t>}</a:t>
            </a:r>
          </a:p>
          <a:p>
            <a:pPr>
              <a:buNone/>
            </a:pPr>
            <a:endParaRPr lang="en-US" dirty="0" smtClean="0"/>
          </a:p>
          <a:p>
            <a:pPr>
              <a:buNone/>
            </a:pPr>
            <a:r>
              <a:rPr lang="en-US" b="1" dirty="0" smtClean="0"/>
              <a:t>Output:</a:t>
            </a:r>
          </a:p>
          <a:p>
            <a:pPr>
              <a:buNone/>
            </a:pPr>
            <a:r>
              <a:rPr lang="en-US" dirty="0" smtClean="0"/>
              <a:t>area is 50 // if l is 10 and b is 5</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1304</TotalTime>
  <Words>3238</Words>
  <Application>Microsoft Office PowerPoint</Application>
  <PresentationFormat>On-screen Show (4:3)</PresentationFormat>
  <Paragraphs>861</Paragraphs>
  <Slides>53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Calibri</vt:lpstr>
      <vt:lpstr>Constantia</vt:lpstr>
      <vt:lpstr>Times New Roman</vt:lpstr>
      <vt:lpstr>Wingdings</vt:lpstr>
      <vt:lpstr>Wingdings 2</vt:lpstr>
      <vt:lpstr>Flow</vt:lpstr>
      <vt:lpstr>Class and Object</vt:lpstr>
      <vt:lpstr>Differentiate between Class and Object: </vt:lpstr>
      <vt:lpstr>Write a program to display area of rectangle using class and object: </vt:lpstr>
      <vt:lpstr>Access modifier (access specifier/visibility mode): </vt:lpstr>
      <vt:lpstr>1. Private:</vt:lpstr>
      <vt:lpstr>2. Public:</vt:lpstr>
      <vt:lpstr>3. Protected:</vt:lpstr>
      <vt:lpstr>Syntax of access specifier:</vt:lpstr>
      <vt:lpstr>Example of access specifier:</vt:lpstr>
      <vt:lpstr>Constructor: </vt:lpstr>
      <vt:lpstr>Characteristics of a constructor: </vt:lpstr>
      <vt:lpstr>Syntax of constructor: </vt:lpstr>
      <vt:lpstr>Types of constructor </vt:lpstr>
      <vt:lpstr>1) Default constructor:</vt:lpstr>
      <vt:lpstr>2) Parameterized Constructor:</vt:lpstr>
      <vt:lpstr>3) Copy Constructor:</vt:lpstr>
      <vt:lpstr>4) Default Copy constructor:</vt:lpstr>
      <vt:lpstr>Example of constructor  </vt:lpstr>
      <vt:lpstr>Destructor: </vt:lpstr>
      <vt:lpstr>Example of destructor: </vt:lpstr>
      <vt:lpstr>Similarities between constructor and destructor. </vt:lpstr>
      <vt:lpstr>Differences between constructor and destructor: </vt:lpstr>
      <vt:lpstr>Objects as function arguments:  </vt:lpstr>
      <vt:lpstr>Pass-by-value</vt:lpstr>
      <vt:lpstr>Create a class distance with the data member feet and inch. Create the object of that class and add two object of the class. </vt:lpstr>
      <vt:lpstr>PowerPoint Presentation</vt:lpstr>
      <vt:lpstr>Example of pass by reference</vt:lpstr>
      <vt:lpstr>PowerPoint Presentation</vt:lpstr>
      <vt:lpstr>Example of pass by pointer</vt:lpstr>
      <vt:lpstr>Returning objects:</vt:lpstr>
      <vt:lpstr>Returning objects by value</vt:lpstr>
      <vt:lpstr>PowerPoint Presentation</vt:lpstr>
      <vt:lpstr>Create a class time with required data member and member function to display the time format in HH:MM: SS. Add the two time object given by the user. </vt:lpstr>
      <vt:lpstr>Create a class time and add two time objects and return new time object. </vt:lpstr>
      <vt:lpstr>Create a class distance with the data member feet and inch. Create the object of that class and add two object of the class. </vt:lpstr>
      <vt:lpstr>Create a class distance with two data members feet and inch. Create three object of that class and add two objects of the class and return new distance object. </vt:lpstr>
      <vt:lpstr>Create a class complex with two data type (real, image). Provide the method of adding two complex number passed as argument to those function. </vt:lpstr>
      <vt:lpstr>Create a class complex with two data types (real, imag). Provide the method of adding two complex numbers passed as argument to those function and return the new object. </vt:lpstr>
      <vt:lpstr>Memory allocation for objects:</vt:lpstr>
      <vt:lpstr>Static Data Member: </vt:lpstr>
      <vt:lpstr>Example of static data member</vt:lpstr>
      <vt:lpstr>Static member function: </vt:lpstr>
      <vt:lpstr>Example of static member function:</vt:lpstr>
      <vt:lpstr>Array of object: </vt:lpstr>
      <vt:lpstr> Example of Array of object: Create a class name employee with data member name and age and member function getdata() to ask user to enter name and age of employee. Write member function display() to display data of 10 staff. </vt:lpstr>
      <vt:lpstr>Create a class mark that holds the mark of three different subject. Make two member function getdata() and display() to show the average mark. Implement the program for 10 different student. (Use array of object) </vt:lpstr>
      <vt:lpstr>Use of “this” pointer:</vt:lpstr>
      <vt:lpstr>PowerPoint Presentation</vt:lpstr>
      <vt:lpstr>Defining member function outside the class:</vt:lpstr>
      <vt:lpstr> Example of defining member function outside the class</vt:lpstr>
      <vt:lpstr> Scope Resolution Operator(::)</vt:lpstr>
      <vt:lpstr> Example of Scope Resolution Operator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nabraj</dc:creator>
  <cp:lastModifiedBy>abdul</cp:lastModifiedBy>
  <cp:revision>124</cp:revision>
  <dcterms:created xsi:type="dcterms:W3CDTF">2018-10-14T10:43:02Z</dcterms:created>
  <dcterms:modified xsi:type="dcterms:W3CDTF">2024-07-09T08:14:41Z</dcterms:modified>
</cp:coreProperties>
</file>