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1"/>
  </p:notesMasterIdLst>
  <p:handoutMasterIdLst>
    <p:handoutMasterId r:id="rId32"/>
  </p:handoutMasterIdLst>
  <p:sldIdLst>
    <p:sldId id="256" r:id="rId2"/>
    <p:sldId id="257" r:id="rId3"/>
    <p:sldId id="286" r:id="rId4"/>
    <p:sldId id="258" r:id="rId5"/>
    <p:sldId id="259" r:id="rId6"/>
    <p:sldId id="278" r:id="rId7"/>
    <p:sldId id="260" r:id="rId8"/>
    <p:sldId id="279" r:id="rId9"/>
    <p:sldId id="280" r:id="rId10"/>
    <p:sldId id="261" r:id="rId11"/>
    <p:sldId id="262" r:id="rId12"/>
    <p:sldId id="263" r:id="rId13"/>
    <p:sldId id="264" r:id="rId14"/>
    <p:sldId id="265" r:id="rId15"/>
    <p:sldId id="266" r:id="rId16"/>
    <p:sldId id="281" r:id="rId17"/>
    <p:sldId id="282" r:id="rId18"/>
    <p:sldId id="283" r:id="rId19"/>
    <p:sldId id="268" r:id="rId20"/>
    <p:sldId id="269" r:id="rId21"/>
    <p:sldId id="270" r:id="rId22"/>
    <p:sldId id="271" r:id="rId23"/>
    <p:sldId id="272" r:id="rId24"/>
    <p:sldId id="288" r:id="rId25"/>
    <p:sldId id="289" r:id="rId26"/>
    <p:sldId id="290" r:id="rId27"/>
    <p:sldId id="291" r:id="rId28"/>
    <p:sldId id="292" r:id="rId29"/>
    <p:sldId id="28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5770E4-FB4C-4E24-BA6E-604311AB3723}" type="datetimeFigureOut">
              <a:rPr lang="en-US" smtClean="0"/>
              <a:pPr/>
              <a:t>7/27/2024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403A34-B97E-4523-9A9D-9F566B6C663A}"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28C31-59A0-42C6-A25E-3ED697E4560F}" type="datetimeFigureOut">
              <a:rPr lang="en-US" smtClean="0"/>
              <a:pPr/>
              <a:t>7/27/2024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AD406A-EA18-4D31-BE3D-8A1CF536FF4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AD406A-EA18-4D31-BE3D-8A1CF536FF4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AD406A-EA18-4D31-BE3D-8A1CF536FF49}"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604914-5FE5-401F-8549-F6D53BB65D26}" type="datetime1">
              <a:rPr lang="en-US" smtClean="0"/>
              <a:pPr/>
              <a:t>7/27/2024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A94E215-AEA3-4F23-A2B1-ECA6B82A8D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407587-FC44-4EE3-9D97-BFE1ED5DB4FD}" type="datetime1">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6701F-CCF4-41C0-BD68-6035B104D0A4}" type="datetime1">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13B05A-3ED9-4230-853D-269BB4AF324D}" type="datetime1">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C9B4881-11DA-41DC-9A00-BAAA87F95F75}" type="datetime1">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94E215-AEA3-4F23-A2B1-ECA6B82A8DF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86FCB7-7F23-4A09-8421-7B4EFA5D784B}" type="datetime1">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D3D12-9266-4413-BE68-D8E0AC2BA698}" type="datetime1">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C6A20C7-C3C7-456D-94DF-01F8D929E7D9}" type="datetime1">
              <a:rPr lang="en-US" smtClean="0"/>
              <a:pPr/>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233DA-79CB-45FB-AD71-3356517671CB}" type="datetime1">
              <a:rPr lang="en-US" smtClean="0"/>
              <a:pPr/>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0AE00A-1193-4C80-8A97-731BD3A02C16}" type="datetime1">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94E215-AEA3-4F23-A2B1-ECA6B82A8D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FE8D94-C10F-4B36-87E1-5F0D65A81623}" type="datetime1">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A94E215-AEA3-4F23-A2B1-ECA6B82A8DF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4B0C69-F0BE-431E-B27C-43D31E1E0348}" type="datetime1">
              <a:rPr lang="en-US" smtClean="0"/>
              <a:pPr/>
              <a:t>7/27/2024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A94E215-AEA3-4F23-A2B1-ECA6B82A8DF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 Overloading</a:t>
            </a:r>
            <a:endParaRPr lang="en-US" dirty="0"/>
          </a:p>
        </p:txBody>
      </p:sp>
      <p:sp>
        <p:nvSpPr>
          <p:cNvPr id="3" name="Subtitle 2"/>
          <p:cNvSpPr>
            <a:spLocks noGrp="1"/>
          </p:cNvSpPr>
          <p:nvPr>
            <p:ph type="subTitle" idx="1"/>
          </p:nvPr>
        </p:nvSpPr>
        <p:spPr/>
        <p:txBody>
          <a:bodyPr/>
          <a:lstStyle/>
          <a:p>
            <a:r>
              <a:rPr lang="en-US" dirty="0" smtClean="0"/>
              <a:t>Chapter </a:t>
            </a:r>
            <a:r>
              <a:rPr lang="en-US" smtClean="0"/>
              <a:t>- 4</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6448"/>
            <a:ext cx="8534400" cy="758952"/>
          </a:xfrm>
        </p:spPr>
        <p:txBody>
          <a:bodyPr>
            <a:noAutofit/>
          </a:bodyPr>
          <a:lstStyle/>
          <a:p>
            <a:r>
              <a:rPr lang="en-US" sz="2000" b="1" dirty="0" smtClean="0"/>
              <a:t>Write a program to add two number using (++) and return new object.</a:t>
            </a:r>
            <a:r>
              <a:rPr lang="en-US" sz="2000" dirty="0" smtClean="0"/>
              <a:t/>
            </a:r>
            <a:br>
              <a:rPr lang="en-US" sz="2000" dirty="0" smtClean="0"/>
            </a:br>
            <a:endParaRPr lang="en-US" sz="2000" dirty="0"/>
          </a:p>
        </p:txBody>
      </p:sp>
      <p:sp>
        <p:nvSpPr>
          <p:cNvPr id="3" name="Content Placeholder 2"/>
          <p:cNvSpPr>
            <a:spLocks noGrp="1"/>
          </p:cNvSpPr>
          <p:nvPr>
            <p:ph sz="half" idx="1"/>
          </p:nvPr>
        </p:nvSpPr>
        <p:spPr/>
        <p:txBody>
          <a:bodyPr>
            <a:normAutofit fontScale="62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add</a:t>
            </a:r>
          </a:p>
          <a:p>
            <a:pPr>
              <a:buNone/>
            </a:pPr>
            <a:r>
              <a:rPr lang="en-US" dirty="0" smtClean="0"/>
              <a:t>{</a:t>
            </a:r>
          </a:p>
          <a:p>
            <a:pPr>
              <a:buNone/>
            </a:pPr>
            <a:r>
              <a:rPr lang="en-US" dirty="0" smtClean="0"/>
              <a:t>private:</a:t>
            </a:r>
          </a:p>
          <a:p>
            <a:pPr>
              <a:buNone/>
            </a:pPr>
            <a:r>
              <a:rPr lang="en-US" dirty="0" err="1" smtClean="0"/>
              <a:t>int</a:t>
            </a:r>
            <a:r>
              <a:rPr lang="en-US" dirty="0" smtClean="0"/>
              <a:t> </a:t>
            </a:r>
            <a:r>
              <a:rPr lang="en-US" dirty="0" err="1" smtClean="0"/>
              <a:t>a,b,c</a:t>
            </a: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 "Enter a and b\n";</a:t>
            </a:r>
          </a:p>
          <a:p>
            <a:pPr>
              <a:buNone/>
            </a:pPr>
            <a:r>
              <a:rPr lang="en-US" dirty="0" err="1" smtClean="0"/>
              <a:t>cin</a:t>
            </a:r>
            <a:r>
              <a:rPr lang="en-US" dirty="0" smtClean="0"/>
              <a:t>&gt;&gt;a&gt;&gt;b;</a:t>
            </a:r>
          </a:p>
          <a:p>
            <a:pPr>
              <a:buNone/>
            </a:pPr>
            <a:r>
              <a:rPr lang="en-US" dirty="0" smtClean="0"/>
              <a:t>}</a:t>
            </a:r>
          </a:p>
          <a:p>
            <a:pPr>
              <a:buNone/>
            </a:pPr>
            <a:r>
              <a:rPr lang="en-US" dirty="0" smtClean="0"/>
              <a:t>add operator++()</a:t>
            </a:r>
          </a:p>
          <a:p>
            <a:pPr>
              <a:buNone/>
            </a:pPr>
            <a:r>
              <a:rPr lang="en-US" dirty="0" smtClean="0"/>
              <a:t>{</a:t>
            </a:r>
          </a:p>
          <a:p>
            <a:pPr>
              <a:buNone/>
            </a:pPr>
            <a:r>
              <a:rPr lang="en-US" dirty="0" smtClean="0"/>
              <a:t>c=</a:t>
            </a:r>
            <a:r>
              <a:rPr lang="en-US" dirty="0" err="1" smtClean="0"/>
              <a:t>a+b</a:t>
            </a:r>
            <a:r>
              <a:rPr lang="en-US" dirty="0" smtClean="0"/>
              <a:t>;</a:t>
            </a:r>
          </a:p>
          <a:p>
            <a:pPr>
              <a:buNone/>
            </a:pPr>
            <a:r>
              <a:rPr lang="en-US" dirty="0" smtClean="0"/>
              <a:t>return *this;</a:t>
            </a:r>
          </a:p>
          <a:p>
            <a:pPr>
              <a:buNone/>
            </a:pPr>
            <a:r>
              <a:rPr lang="en-US" dirty="0" smtClean="0"/>
              <a:t>}</a:t>
            </a:r>
          </a:p>
          <a:p>
            <a:pPr>
              <a:buNone/>
            </a:pPr>
            <a:endParaRPr lang="en-US" dirty="0"/>
          </a:p>
        </p:txBody>
      </p:sp>
      <p:sp>
        <p:nvSpPr>
          <p:cNvPr id="4" name="Content Placeholder 3"/>
          <p:cNvSpPr>
            <a:spLocks noGrp="1"/>
          </p:cNvSpPr>
          <p:nvPr>
            <p:ph sz="half" idx="2"/>
          </p:nvPr>
        </p:nvSpPr>
        <p:spPr/>
        <p:txBody>
          <a:bodyPr>
            <a:normAutofit fontScale="62500" lnSpcReduction="20000"/>
          </a:bodyPr>
          <a:lstStyle/>
          <a:p>
            <a:pPr>
              <a:buNone/>
            </a:pPr>
            <a:r>
              <a:rPr lang="en-US" dirty="0" smtClean="0"/>
              <a:t>void display()</a:t>
            </a:r>
          </a:p>
          <a:p>
            <a:pPr>
              <a:buNone/>
            </a:pPr>
            <a:r>
              <a:rPr lang="en-US" dirty="0" smtClean="0"/>
              <a:t>{</a:t>
            </a:r>
          </a:p>
          <a:p>
            <a:pPr>
              <a:buNone/>
            </a:pPr>
            <a:r>
              <a:rPr lang="en-US" dirty="0" smtClean="0"/>
              <a:t>	</a:t>
            </a:r>
            <a:r>
              <a:rPr lang="en-US" dirty="0" err="1" smtClean="0"/>
              <a:t>cout</a:t>
            </a:r>
            <a:r>
              <a:rPr lang="en-US" dirty="0" smtClean="0"/>
              <a:t>&lt;&lt;"The sum is"&lt;&lt;c;</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endParaRPr lang="en-US" dirty="0" smtClean="0"/>
          </a:p>
          <a:p>
            <a:pPr>
              <a:buNone/>
            </a:pPr>
            <a:r>
              <a:rPr lang="en-US" dirty="0" smtClean="0"/>
              <a:t>add s1,s2;</a:t>
            </a:r>
          </a:p>
          <a:p>
            <a:pPr>
              <a:buNone/>
            </a:pPr>
            <a:r>
              <a:rPr lang="en-US" dirty="0" smtClean="0"/>
              <a:t>s1.getdata();</a:t>
            </a:r>
          </a:p>
          <a:p>
            <a:pPr>
              <a:buNone/>
            </a:pPr>
            <a:r>
              <a:rPr lang="en-US" dirty="0" smtClean="0"/>
              <a:t>s2=++s1;</a:t>
            </a:r>
          </a:p>
          <a:p>
            <a:pPr>
              <a:buNone/>
            </a:pPr>
            <a:r>
              <a:rPr lang="en-US" dirty="0" smtClean="0"/>
              <a:t>s2.display();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752" y="1146048"/>
            <a:ext cx="8534400" cy="758952"/>
          </a:xfrm>
        </p:spPr>
        <p:txBody>
          <a:bodyPr>
            <a:normAutofit fontScale="90000"/>
          </a:bodyPr>
          <a:lstStyle/>
          <a:p>
            <a:r>
              <a:rPr lang="en-US" dirty="0" smtClean="0"/>
              <a:t>Overloading Binary Operator:</a:t>
            </a:r>
            <a:br>
              <a:rPr lang="en-US" dirty="0" smtClean="0"/>
            </a:br>
            <a:endParaRPr lang="en-US" dirty="0"/>
          </a:p>
        </p:txBody>
      </p:sp>
      <p:sp>
        <p:nvSpPr>
          <p:cNvPr id="2" name="Content Placeholder 1"/>
          <p:cNvSpPr>
            <a:spLocks noGrp="1"/>
          </p:cNvSpPr>
          <p:nvPr>
            <p:ph idx="1"/>
          </p:nvPr>
        </p:nvSpPr>
        <p:spPr/>
        <p:txBody>
          <a:bodyPr>
            <a:normAutofit/>
          </a:bodyPr>
          <a:lstStyle/>
          <a:p>
            <a:r>
              <a:rPr lang="en-US" dirty="0" smtClean="0"/>
              <a:t>Binary operator are those that works on two operands. E.g. +, -, *, /, % (arithmetic operator) &lt;, &gt;, &lt;=, &gt;=,! = (comparison operator) </a:t>
            </a:r>
            <a:r>
              <a:rPr lang="en-US" smtClean="0"/>
              <a:t>and +=, </a:t>
            </a:r>
            <a:r>
              <a:rPr lang="en-US" dirty="0" smtClean="0"/>
              <a:t>–=, *= (assignment operator)</a:t>
            </a:r>
          </a:p>
          <a:p>
            <a:r>
              <a:rPr lang="en-US" dirty="0" smtClean="0"/>
              <a:t>It should be noted that in overloading Binary operator, the operand to left of operator is used to execute the operator function while operand to right of operator is always passed as an argument to the function. It return only one class type argument explicitly.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524000"/>
          </a:xfrm>
        </p:spPr>
        <p:txBody>
          <a:bodyPr>
            <a:noAutofit/>
          </a:bodyPr>
          <a:lstStyle/>
          <a:p>
            <a:pPr algn="l"/>
            <a:r>
              <a:rPr lang="en-US" sz="1600" dirty="0" smtClean="0"/>
              <a:t>Example of Binary operator overloading is given in the following program.</a:t>
            </a:r>
            <a:br>
              <a:rPr lang="en-US" sz="1600" dirty="0" smtClean="0"/>
            </a:br>
            <a:r>
              <a:rPr lang="en-US" sz="1600" dirty="0" smtClean="0"/>
              <a:t># Create a class distance with two data members feet and inch. Use appropriate member function to input data, add two distance objects and also return the distance object. Use‘+’ operator to add the distance object.</a:t>
            </a:r>
            <a:br>
              <a:rPr lang="en-US" sz="1600" dirty="0" smtClean="0"/>
            </a:br>
            <a:r>
              <a:rPr lang="en-US" sz="1600" dirty="0" smtClean="0"/>
              <a:t/>
            </a:r>
            <a:br>
              <a:rPr lang="en-US" sz="1600" dirty="0" smtClean="0"/>
            </a:br>
            <a:endParaRPr lang="en-US" sz="1600" dirty="0"/>
          </a:p>
        </p:txBody>
      </p:sp>
      <p:sp>
        <p:nvSpPr>
          <p:cNvPr id="2" name="Content Placeholder 1"/>
          <p:cNvSpPr>
            <a:spLocks noGrp="1"/>
          </p:cNvSpPr>
          <p:nvPr>
            <p:ph sz="half" idx="1"/>
          </p:nvPr>
        </p:nvSpPr>
        <p:spPr>
          <a:xfrm>
            <a:off x="301752" y="1371600"/>
            <a:ext cx="4041648" cy="4953000"/>
          </a:xfrm>
        </p:spPr>
        <p:txBody>
          <a:bodyPr>
            <a:noAutofit/>
          </a:bodyPr>
          <a:lstStyle/>
          <a:p>
            <a:pPr>
              <a:buNone/>
            </a:pPr>
            <a:r>
              <a:rPr lang="en-US" sz="1100" dirty="0" smtClean="0"/>
              <a:t>#include&lt;</a:t>
            </a:r>
            <a:r>
              <a:rPr lang="en-US" sz="1100" dirty="0" err="1" smtClean="0"/>
              <a:t>iostream</a:t>
            </a:r>
            <a:r>
              <a:rPr lang="en-US" sz="1100" dirty="0" smtClean="0"/>
              <a:t>&gt;</a:t>
            </a:r>
          </a:p>
          <a:p>
            <a:pPr>
              <a:buNone/>
            </a:pPr>
            <a:r>
              <a:rPr lang="en-US" sz="1100" dirty="0" smtClean="0"/>
              <a:t>using namespace std;</a:t>
            </a:r>
          </a:p>
          <a:p>
            <a:pPr>
              <a:buNone/>
            </a:pPr>
            <a:r>
              <a:rPr lang="en-US" sz="1100" dirty="0" smtClean="0"/>
              <a:t>class distance</a:t>
            </a:r>
          </a:p>
          <a:p>
            <a:pPr>
              <a:buNone/>
            </a:pPr>
            <a:r>
              <a:rPr lang="en-US" sz="1100" dirty="0" smtClean="0"/>
              <a:t>{</a:t>
            </a:r>
          </a:p>
          <a:p>
            <a:pPr>
              <a:buNone/>
            </a:pPr>
            <a:r>
              <a:rPr lang="en-US" sz="1100" dirty="0" smtClean="0"/>
              <a:t>private:</a:t>
            </a:r>
          </a:p>
          <a:p>
            <a:pPr>
              <a:buNone/>
            </a:pPr>
            <a:r>
              <a:rPr lang="en-US" sz="1100" dirty="0" err="1" smtClean="0"/>
              <a:t>int</a:t>
            </a:r>
            <a:r>
              <a:rPr lang="en-US" sz="1100" dirty="0" smtClean="0"/>
              <a:t> feet;</a:t>
            </a:r>
          </a:p>
          <a:p>
            <a:pPr>
              <a:buNone/>
            </a:pPr>
            <a:r>
              <a:rPr lang="en-US" sz="1100" dirty="0" smtClean="0"/>
              <a:t>float inch;</a:t>
            </a:r>
          </a:p>
          <a:p>
            <a:pPr>
              <a:buNone/>
            </a:pPr>
            <a:r>
              <a:rPr lang="en-US" sz="1100" dirty="0" smtClean="0"/>
              <a:t>public:</a:t>
            </a:r>
          </a:p>
          <a:p>
            <a:pPr>
              <a:buNone/>
            </a:pPr>
            <a:r>
              <a:rPr lang="en-US" sz="1100" dirty="0" smtClean="0"/>
              <a:t>void </a:t>
            </a:r>
            <a:r>
              <a:rPr lang="en-US" sz="1100" dirty="0" err="1" smtClean="0"/>
              <a:t>getdata</a:t>
            </a:r>
            <a:r>
              <a:rPr lang="en-US" sz="1100" dirty="0" smtClean="0"/>
              <a:t>()</a:t>
            </a:r>
          </a:p>
          <a:p>
            <a:pPr>
              <a:buNone/>
            </a:pPr>
            <a:r>
              <a:rPr lang="en-US" sz="1100" dirty="0" smtClean="0"/>
              <a:t>{</a:t>
            </a:r>
          </a:p>
          <a:p>
            <a:pPr>
              <a:buNone/>
            </a:pPr>
            <a:r>
              <a:rPr lang="en-US" sz="1100" dirty="0" err="1" smtClean="0"/>
              <a:t>cout</a:t>
            </a:r>
            <a:r>
              <a:rPr lang="en-US" sz="1100" dirty="0" smtClean="0"/>
              <a:t>&lt;&lt;"Enter feet and inch \n";</a:t>
            </a:r>
          </a:p>
          <a:p>
            <a:pPr>
              <a:buNone/>
            </a:pPr>
            <a:r>
              <a:rPr lang="en-US" sz="1100" dirty="0" err="1" smtClean="0"/>
              <a:t>cin</a:t>
            </a:r>
            <a:r>
              <a:rPr lang="en-US" sz="1100" dirty="0" smtClean="0"/>
              <a:t>&gt;&gt;feet&gt;&gt;inch;</a:t>
            </a:r>
          </a:p>
          <a:p>
            <a:pPr>
              <a:buNone/>
            </a:pPr>
            <a:r>
              <a:rPr lang="en-US" sz="1100" dirty="0" smtClean="0"/>
              <a:t>}</a:t>
            </a:r>
          </a:p>
          <a:p>
            <a:pPr>
              <a:buNone/>
            </a:pPr>
            <a:r>
              <a:rPr lang="en-US" sz="1100" dirty="0" smtClean="0"/>
              <a:t>distance operator + (distance d)</a:t>
            </a:r>
          </a:p>
          <a:p>
            <a:pPr>
              <a:buNone/>
            </a:pPr>
            <a:r>
              <a:rPr lang="en-US" sz="1100" dirty="0" smtClean="0"/>
              <a:t>{</a:t>
            </a:r>
          </a:p>
          <a:p>
            <a:pPr>
              <a:buNone/>
            </a:pPr>
            <a:r>
              <a:rPr lang="en-US" sz="1100" dirty="0" smtClean="0"/>
              <a:t>feet=</a:t>
            </a:r>
            <a:r>
              <a:rPr lang="en-US" sz="1100" dirty="0" err="1" smtClean="0"/>
              <a:t>feet+d.feet</a:t>
            </a:r>
            <a:r>
              <a:rPr lang="en-US" sz="1100" dirty="0" smtClean="0"/>
              <a:t>;</a:t>
            </a:r>
          </a:p>
          <a:p>
            <a:pPr>
              <a:buNone/>
            </a:pPr>
            <a:r>
              <a:rPr lang="en-US" sz="1100" dirty="0" smtClean="0"/>
              <a:t>inch=</a:t>
            </a:r>
            <a:r>
              <a:rPr lang="en-US" sz="1100" dirty="0" err="1" smtClean="0"/>
              <a:t>inch+d.inch</a:t>
            </a:r>
            <a:r>
              <a:rPr lang="en-US" sz="1100" dirty="0" smtClean="0"/>
              <a:t>;</a:t>
            </a:r>
          </a:p>
          <a:p>
            <a:pPr>
              <a:buNone/>
            </a:pPr>
            <a:r>
              <a:rPr lang="en-US" sz="1100" dirty="0" smtClean="0"/>
              <a:t>if(inch&gt;=12.0)</a:t>
            </a:r>
          </a:p>
          <a:p>
            <a:pPr>
              <a:buNone/>
            </a:pPr>
            <a:r>
              <a:rPr lang="en-US" sz="1100" dirty="0" smtClean="0"/>
              <a:t>{</a:t>
            </a:r>
          </a:p>
          <a:p>
            <a:pPr>
              <a:buNone/>
            </a:pPr>
            <a:r>
              <a:rPr lang="en-US" sz="1100" dirty="0" smtClean="0"/>
              <a:t>inch=inch-12.0;</a:t>
            </a:r>
          </a:p>
          <a:p>
            <a:pPr>
              <a:buNone/>
            </a:pPr>
            <a:r>
              <a:rPr lang="en-US" sz="1100" dirty="0" smtClean="0"/>
              <a:t>feet++;</a:t>
            </a:r>
          </a:p>
          <a:p>
            <a:pPr>
              <a:buNone/>
            </a:pPr>
            <a:r>
              <a:rPr lang="en-US" sz="1100" dirty="0" smtClean="0"/>
              <a:t>}</a:t>
            </a:r>
          </a:p>
          <a:p>
            <a:pPr>
              <a:buNone/>
            </a:pPr>
            <a:r>
              <a:rPr lang="en-US" sz="1100" dirty="0" smtClean="0"/>
              <a:t>return *this;</a:t>
            </a:r>
          </a:p>
          <a:p>
            <a:pPr>
              <a:buNone/>
            </a:pPr>
            <a:r>
              <a:rPr lang="en-US" sz="1100" dirty="0" smtClean="0"/>
              <a:t>}</a:t>
            </a:r>
          </a:p>
          <a:p>
            <a:pPr>
              <a:buNone/>
            </a:pPr>
            <a:endParaRPr lang="en-US" sz="1100" dirty="0"/>
          </a:p>
        </p:txBody>
      </p:sp>
      <p:sp>
        <p:nvSpPr>
          <p:cNvPr id="3" name="Content Placeholder 2"/>
          <p:cNvSpPr>
            <a:spLocks noGrp="1"/>
          </p:cNvSpPr>
          <p:nvPr>
            <p:ph sz="half" idx="2"/>
          </p:nvPr>
        </p:nvSpPr>
        <p:spPr/>
        <p:txBody>
          <a:bodyPr>
            <a:normAutofit fontScale="77500" lnSpcReduction="20000"/>
          </a:bodyPr>
          <a:lstStyle/>
          <a:p>
            <a:pPr>
              <a:buNone/>
            </a:pPr>
            <a:r>
              <a:rPr lang="en-US" dirty="0" smtClean="0"/>
              <a:t>void display()</a:t>
            </a:r>
          </a:p>
          <a:p>
            <a:pPr>
              <a:buNone/>
            </a:pPr>
            <a:r>
              <a:rPr lang="en-US" dirty="0" smtClean="0"/>
              <a:t>{</a:t>
            </a:r>
          </a:p>
          <a:p>
            <a:pPr>
              <a:buNone/>
            </a:pPr>
            <a:r>
              <a:rPr lang="en-US" dirty="0" err="1" smtClean="0"/>
              <a:t>cout</a:t>
            </a:r>
            <a:r>
              <a:rPr lang="en-US" dirty="0" smtClean="0"/>
              <a: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 {</a:t>
            </a:r>
          </a:p>
          <a:p>
            <a:pPr>
              <a:buNone/>
            </a:pPr>
            <a:r>
              <a:rPr lang="en-US" dirty="0" smtClean="0"/>
              <a:t> </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d3=d1+d2;</a:t>
            </a:r>
          </a:p>
          <a:p>
            <a:pPr>
              <a:buNone/>
            </a:pPr>
            <a:r>
              <a:rPr lang="en-US" dirty="0" smtClean="0"/>
              <a:t>d3.display();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Autofit/>
          </a:bodyPr>
          <a:lstStyle/>
          <a:p>
            <a:pPr algn="l"/>
            <a:r>
              <a:rPr lang="en-US" sz="1600" dirty="0" smtClean="0"/>
              <a:t>Create a class string and overload the arithmetic operator(+) to concatenate</a:t>
            </a:r>
            <a:br>
              <a:rPr lang="en-US" sz="1600" dirty="0" smtClean="0"/>
            </a:br>
            <a:r>
              <a:rPr lang="en-US" sz="1600" dirty="0" smtClean="0"/>
              <a:t>two strings using the statement s3=s1+s2, where s1,s2,s3 are objects of type</a:t>
            </a:r>
            <a:br>
              <a:rPr lang="en-US" sz="1600" dirty="0" smtClean="0"/>
            </a:br>
            <a:r>
              <a:rPr lang="en-US" sz="1600" dirty="0" smtClean="0"/>
              <a:t>string.</a:t>
            </a:r>
            <a:endParaRPr lang="en-US" sz="1600" dirty="0"/>
          </a:p>
        </p:txBody>
      </p:sp>
      <p:sp>
        <p:nvSpPr>
          <p:cNvPr id="4" name="Content Placeholder 3"/>
          <p:cNvSpPr>
            <a:spLocks noGrp="1"/>
          </p:cNvSpPr>
          <p:nvPr>
            <p:ph sz="half" idx="1"/>
          </p:nvPr>
        </p:nvSpPr>
        <p:spPr>
          <a:xfrm>
            <a:off x="457200" y="1295400"/>
            <a:ext cx="4038600" cy="4953000"/>
          </a:xfrm>
        </p:spPr>
        <p:txBody>
          <a:bodyPr>
            <a:noAutofit/>
          </a:bodyPr>
          <a:lstStyle/>
          <a:p>
            <a:pPr>
              <a:buNone/>
            </a:pPr>
            <a:r>
              <a:rPr lang="en-US" sz="1200" b="1" dirty="0" smtClean="0"/>
              <a:t>#include&lt;</a:t>
            </a:r>
            <a:r>
              <a:rPr lang="en-US" sz="1200" b="1" dirty="0" err="1" smtClean="0"/>
              <a:t>iostream</a:t>
            </a:r>
            <a:r>
              <a:rPr lang="en-US" sz="1200" b="1" dirty="0" smtClean="0"/>
              <a:t>&gt;</a:t>
            </a:r>
          </a:p>
          <a:p>
            <a:pPr>
              <a:buNone/>
            </a:pPr>
            <a:r>
              <a:rPr lang="en-US" sz="1200" b="1" dirty="0" smtClean="0"/>
              <a:t>using namespace std;</a:t>
            </a:r>
          </a:p>
          <a:p>
            <a:pPr>
              <a:buNone/>
            </a:pPr>
            <a:r>
              <a:rPr lang="en-US" sz="1200" b="1" dirty="0" smtClean="0"/>
              <a:t>#include&lt;</a:t>
            </a:r>
            <a:r>
              <a:rPr lang="en-US" sz="1200" b="1" dirty="0" err="1" smtClean="0"/>
              <a:t>string.h</a:t>
            </a:r>
            <a:r>
              <a:rPr lang="en-US" sz="1200" b="1" dirty="0" smtClean="0"/>
              <a:t>&gt;</a:t>
            </a:r>
          </a:p>
          <a:p>
            <a:pPr>
              <a:buNone/>
            </a:pPr>
            <a:r>
              <a:rPr lang="en-US" sz="1200" b="1" dirty="0" smtClean="0"/>
              <a:t>const </a:t>
            </a:r>
            <a:r>
              <a:rPr lang="en-US" sz="1200" b="1" dirty="0" err="1" smtClean="0"/>
              <a:t>int</a:t>
            </a:r>
            <a:r>
              <a:rPr lang="en-US" sz="1200" b="1" dirty="0" smtClean="0"/>
              <a:t> </a:t>
            </a:r>
            <a:r>
              <a:rPr lang="en-US" sz="1200" b="1" dirty="0" err="1" smtClean="0"/>
              <a:t>sz</a:t>
            </a:r>
            <a:r>
              <a:rPr lang="en-US" sz="1200" b="1" dirty="0" smtClean="0"/>
              <a:t>=80;</a:t>
            </a:r>
          </a:p>
          <a:p>
            <a:pPr>
              <a:buNone/>
            </a:pPr>
            <a:r>
              <a:rPr lang="en-US" sz="1200" b="1" dirty="0" smtClean="0"/>
              <a:t>class string</a:t>
            </a:r>
          </a:p>
          <a:p>
            <a:pPr>
              <a:buNone/>
            </a:pPr>
            <a:r>
              <a:rPr lang="en-US" sz="1200" b="1" dirty="0" smtClean="0"/>
              <a:t>{</a:t>
            </a:r>
          </a:p>
          <a:p>
            <a:pPr>
              <a:buNone/>
            </a:pPr>
            <a:r>
              <a:rPr lang="en-US" sz="1200" b="1" dirty="0" smtClean="0"/>
              <a:t>private:</a:t>
            </a:r>
          </a:p>
          <a:p>
            <a:pPr>
              <a:buNone/>
            </a:pPr>
            <a:r>
              <a:rPr lang="en-US" sz="1200" b="1" dirty="0" smtClean="0"/>
              <a:t>char </a:t>
            </a:r>
            <a:r>
              <a:rPr lang="en-US" sz="1200" b="1" dirty="0" err="1" smtClean="0"/>
              <a:t>str</a:t>
            </a:r>
            <a:r>
              <a:rPr lang="en-US" sz="1200" b="1" dirty="0" smtClean="0"/>
              <a:t>[</a:t>
            </a:r>
            <a:r>
              <a:rPr lang="en-US" sz="1200" b="1" dirty="0" err="1" smtClean="0"/>
              <a:t>sz</a:t>
            </a:r>
            <a:r>
              <a:rPr lang="en-US" sz="1200" b="1" dirty="0" smtClean="0"/>
              <a:t>];</a:t>
            </a:r>
          </a:p>
          <a:p>
            <a:pPr>
              <a:buNone/>
            </a:pPr>
            <a:r>
              <a:rPr lang="en-US" sz="1200" b="1" dirty="0" smtClean="0"/>
              <a:t>public:</a:t>
            </a:r>
          </a:p>
          <a:p>
            <a:pPr>
              <a:buNone/>
            </a:pPr>
            <a:r>
              <a:rPr lang="en-US" sz="1200" b="1" dirty="0" smtClean="0"/>
              <a:t>string()</a:t>
            </a:r>
          </a:p>
          <a:p>
            <a:pPr>
              <a:buNone/>
            </a:pPr>
            <a:r>
              <a:rPr lang="en-US" sz="1200" b="1" dirty="0" smtClean="0"/>
              <a:t>{</a:t>
            </a:r>
          </a:p>
          <a:p>
            <a:pPr>
              <a:buNone/>
            </a:pPr>
            <a:r>
              <a:rPr lang="en-US" sz="1200" b="1" dirty="0" err="1" smtClean="0"/>
              <a:t>strcpy</a:t>
            </a:r>
            <a:r>
              <a:rPr lang="en-US" sz="1200" b="1" dirty="0" smtClean="0"/>
              <a:t>(</a:t>
            </a:r>
            <a:r>
              <a:rPr lang="en-US" sz="1200" b="1" dirty="0" err="1" smtClean="0"/>
              <a:t>str</a:t>
            </a:r>
            <a:r>
              <a:rPr lang="en-US" sz="1200" b="1" dirty="0" smtClean="0"/>
              <a:t>," ");</a:t>
            </a:r>
          </a:p>
          <a:p>
            <a:pPr>
              <a:buNone/>
            </a:pPr>
            <a:r>
              <a:rPr lang="en-US" sz="1200" b="1" dirty="0" smtClean="0"/>
              <a:t>} </a:t>
            </a:r>
          </a:p>
          <a:p>
            <a:pPr>
              <a:buNone/>
            </a:pPr>
            <a:r>
              <a:rPr lang="en-US" sz="1200" b="1" dirty="0" smtClean="0"/>
              <a:t>string(char s[])</a:t>
            </a:r>
          </a:p>
          <a:p>
            <a:pPr>
              <a:buNone/>
            </a:pPr>
            <a:r>
              <a:rPr lang="en-US" sz="1200" b="1" dirty="0" smtClean="0"/>
              <a:t>{</a:t>
            </a:r>
          </a:p>
          <a:p>
            <a:pPr>
              <a:buNone/>
            </a:pPr>
            <a:r>
              <a:rPr lang="en-US" sz="1200" b="1" dirty="0" err="1" smtClean="0"/>
              <a:t>strcpy</a:t>
            </a:r>
            <a:r>
              <a:rPr lang="en-US" sz="1200" b="1" dirty="0" smtClean="0"/>
              <a:t>(</a:t>
            </a:r>
            <a:r>
              <a:rPr lang="en-US" sz="1200" b="1" dirty="0" err="1" smtClean="0"/>
              <a:t>str,s</a:t>
            </a:r>
            <a:r>
              <a:rPr lang="en-US" sz="1200" b="1" dirty="0" smtClean="0"/>
              <a:t>);</a:t>
            </a:r>
          </a:p>
          <a:p>
            <a:pPr>
              <a:buNone/>
            </a:pPr>
            <a:r>
              <a:rPr lang="en-US" sz="1200" b="1" dirty="0" smtClean="0"/>
              <a:t>}</a:t>
            </a:r>
          </a:p>
          <a:p>
            <a:pPr>
              <a:buNone/>
            </a:pPr>
            <a:r>
              <a:rPr lang="en-US" sz="1200" b="1" dirty="0" smtClean="0"/>
              <a:t>void display()</a:t>
            </a:r>
          </a:p>
          <a:p>
            <a:pPr>
              <a:buNone/>
            </a:pPr>
            <a:r>
              <a:rPr lang="en-US" sz="1200" b="1" dirty="0" smtClean="0"/>
              <a:t>{</a:t>
            </a:r>
          </a:p>
          <a:p>
            <a:pPr>
              <a:buNone/>
            </a:pPr>
            <a:r>
              <a:rPr lang="en-US" sz="1200" b="1" dirty="0" err="1" smtClean="0"/>
              <a:t>cout</a:t>
            </a:r>
            <a:r>
              <a:rPr lang="en-US" sz="1200" b="1" dirty="0" smtClean="0"/>
              <a:t>&lt;&lt;</a:t>
            </a:r>
            <a:r>
              <a:rPr lang="en-US" sz="1200" b="1" dirty="0" err="1" smtClean="0"/>
              <a:t>str</a:t>
            </a:r>
            <a:r>
              <a:rPr lang="en-US" sz="1200" b="1" dirty="0" smtClean="0"/>
              <a:t>;</a:t>
            </a:r>
          </a:p>
          <a:p>
            <a:pPr>
              <a:buNone/>
            </a:pPr>
            <a:r>
              <a:rPr lang="en-US" sz="1200" b="1" dirty="0" smtClean="0"/>
              <a:t>}</a:t>
            </a:r>
          </a:p>
          <a:p>
            <a:pPr>
              <a:buNone/>
            </a:pPr>
            <a:endParaRPr lang="en-US" sz="1200" b="1" dirty="0"/>
          </a:p>
        </p:txBody>
      </p:sp>
      <p:sp>
        <p:nvSpPr>
          <p:cNvPr id="5" name="Content Placeholder 4"/>
          <p:cNvSpPr>
            <a:spLocks noGrp="1"/>
          </p:cNvSpPr>
          <p:nvPr>
            <p:ph sz="half" idx="2"/>
          </p:nvPr>
        </p:nvSpPr>
        <p:spPr>
          <a:xfrm>
            <a:off x="4648200" y="1295400"/>
            <a:ext cx="4038600" cy="5257800"/>
          </a:xfrm>
        </p:spPr>
        <p:txBody>
          <a:bodyPr>
            <a:normAutofit fontScale="55000" lnSpcReduction="20000"/>
          </a:bodyPr>
          <a:lstStyle/>
          <a:p>
            <a:pPr>
              <a:buNone/>
            </a:pPr>
            <a:r>
              <a:rPr lang="en-US" dirty="0" smtClean="0"/>
              <a:t>string operator +(string s)</a:t>
            </a:r>
          </a:p>
          <a:p>
            <a:pPr>
              <a:buNone/>
            </a:pPr>
            <a:r>
              <a:rPr lang="en-US" dirty="0" smtClean="0"/>
              <a:t>{</a:t>
            </a:r>
          </a:p>
          <a:p>
            <a:pPr>
              <a:buNone/>
            </a:pPr>
            <a:r>
              <a:rPr lang="en-US" dirty="0" smtClean="0"/>
              <a:t>string temp;</a:t>
            </a:r>
          </a:p>
          <a:p>
            <a:pPr>
              <a:buNone/>
            </a:pPr>
            <a:r>
              <a:rPr lang="en-US" dirty="0" err="1" smtClean="0"/>
              <a:t>strcpy</a:t>
            </a:r>
            <a:r>
              <a:rPr lang="en-US" dirty="0" smtClean="0"/>
              <a:t>(</a:t>
            </a:r>
            <a:r>
              <a:rPr lang="en-US" dirty="0" err="1" smtClean="0"/>
              <a:t>temp.str,str</a:t>
            </a:r>
            <a:r>
              <a:rPr lang="en-US" dirty="0" smtClean="0"/>
              <a:t>);</a:t>
            </a:r>
          </a:p>
          <a:p>
            <a:pPr>
              <a:buNone/>
            </a:pPr>
            <a:r>
              <a:rPr lang="en-US" dirty="0" err="1" smtClean="0"/>
              <a:t>strcat</a:t>
            </a:r>
            <a:r>
              <a:rPr lang="en-US" dirty="0" smtClean="0"/>
              <a:t>(</a:t>
            </a:r>
            <a:r>
              <a:rPr lang="en-US" dirty="0" err="1" smtClean="0"/>
              <a:t>temp.str,s.str</a:t>
            </a:r>
            <a:r>
              <a:rPr lang="en-US" dirty="0" smtClean="0"/>
              <a:t>);</a:t>
            </a:r>
          </a:p>
          <a:p>
            <a:pPr>
              <a:buNone/>
            </a:pPr>
            <a:r>
              <a:rPr lang="en-US" dirty="0" smtClean="0"/>
              <a:t>return temp;</a:t>
            </a:r>
          </a:p>
          <a:p>
            <a:pPr>
              <a:buNone/>
            </a:pPr>
            <a:r>
              <a:rPr lang="en-US" dirty="0" smtClean="0"/>
              <a:t>}</a:t>
            </a:r>
          </a:p>
          <a:p>
            <a:pPr>
              <a:buNone/>
            </a:pPr>
            <a:endParaRPr lang="en-US" dirty="0" smtClean="0"/>
          </a:p>
          <a:p>
            <a:pPr>
              <a:buNone/>
            </a:pPr>
            <a:r>
              <a:rPr lang="en-US" dirty="0" smtClean="0"/>
              <a:t>};</a:t>
            </a:r>
          </a:p>
          <a:p>
            <a:pPr>
              <a:buNone/>
            </a:pPr>
            <a:r>
              <a:rPr lang="en-US" dirty="0" smtClean="0"/>
              <a:t> main()</a:t>
            </a:r>
          </a:p>
          <a:p>
            <a:pPr>
              <a:buNone/>
            </a:pPr>
            <a:r>
              <a:rPr lang="en-US" dirty="0" smtClean="0"/>
              <a:t>{</a:t>
            </a:r>
          </a:p>
          <a:p>
            <a:pPr>
              <a:buNone/>
            </a:pPr>
            <a:r>
              <a:rPr lang="en-US" dirty="0" smtClean="0"/>
              <a:t>string s1("merry </a:t>
            </a:r>
            <a:r>
              <a:rPr lang="en-US" dirty="0" err="1" smtClean="0"/>
              <a:t>christmass</a:t>
            </a:r>
            <a:r>
              <a:rPr lang="en-US" dirty="0" smtClean="0"/>
              <a:t>!");</a:t>
            </a:r>
          </a:p>
          <a:p>
            <a:pPr>
              <a:buNone/>
            </a:pPr>
            <a:r>
              <a:rPr lang="en-US" dirty="0" smtClean="0"/>
              <a:t>string s2("happy new year!");</a:t>
            </a:r>
          </a:p>
          <a:p>
            <a:pPr>
              <a:buNone/>
            </a:pPr>
            <a:r>
              <a:rPr lang="en-US" dirty="0" smtClean="0"/>
              <a:t>string s3;</a:t>
            </a:r>
          </a:p>
          <a:p>
            <a:pPr>
              <a:buNone/>
            </a:pPr>
            <a:r>
              <a:rPr lang="en-US" dirty="0" smtClean="0"/>
              <a:t>s1.display();</a:t>
            </a:r>
          </a:p>
          <a:p>
            <a:pPr>
              <a:buNone/>
            </a:pPr>
            <a:r>
              <a:rPr lang="en-US" dirty="0" err="1" smtClean="0"/>
              <a:t>cout</a:t>
            </a:r>
            <a:r>
              <a:rPr lang="en-US" dirty="0" smtClean="0"/>
              <a:t>&lt;&lt;"\n";</a:t>
            </a:r>
          </a:p>
          <a:p>
            <a:pPr>
              <a:buNone/>
            </a:pPr>
            <a:r>
              <a:rPr lang="en-US" dirty="0" smtClean="0"/>
              <a:t>s2.display();</a:t>
            </a:r>
          </a:p>
          <a:p>
            <a:pPr>
              <a:buNone/>
            </a:pPr>
            <a:r>
              <a:rPr lang="en-US" dirty="0" err="1" smtClean="0"/>
              <a:t>cout</a:t>
            </a:r>
            <a:r>
              <a:rPr lang="en-US" dirty="0" smtClean="0"/>
              <a:t>&lt;&lt;"\n";</a:t>
            </a:r>
          </a:p>
          <a:p>
            <a:pPr>
              <a:buNone/>
            </a:pPr>
            <a:r>
              <a:rPr lang="en-US" dirty="0" smtClean="0"/>
              <a:t>s3.display();</a:t>
            </a:r>
          </a:p>
          <a:p>
            <a:pPr>
              <a:buNone/>
            </a:pPr>
            <a:r>
              <a:rPr lang="en-US" dirty="0" err="1" smtClean="0"/>
              <a:t>cout</a:t>
            </a:r>
            <a:r>
              <a:rPr lang="en-US" dirty="0" smtClean="0"/>
              <a:t>&lt;&lt;"\n";</a:t>
            </a:r>
          </a:p>
          <a:p>
            <a:pPr>
              <a:buNone/>
            </a:pPr>
            <a:r>
              <a:rPr lang="en-US" dirty="0" smtClean="0"/>
              <a:t>s3=s1+s2;</a:t>
            </a:r>
          </a:p>
          <a:p>
            <a:pPr>
              <a:buNone/>
            </a:pPr>
            <a:r>
              <a:rPr lang="en-US" dirty="0" smtClean="0"/>
              <a:t>s3.display();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12648"/>
            <a:ext cx="8534400" cy="758952"/>
          </a:xfrm>
        </p:spPr>
        <p:txBody>
          <a:bodyPr>
            <a:noAutofit/>
          </a:bodyPr>
          <a:lstStyle/>
          <a:p>
            <a:pPr algn="l"/>
            <a:r>
              <a:rPr lang="en-US" sz="1400" dirty="0" smtClean="0"/>
              <a:t>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
            </a:r>
            <a:br>
              <a:rPr lang="en-US" sz="1400" dirty="0" smtClean="0"/>
            </a:br>
            <a:r>
              <a:rPr lang="en-US" sz="1400" dirty="0" smtClean="0"/>
              <a:t>Comparison Operator(==)</a:t>
            </a:r>
            <a:br>
              <a:rPr lang="en-US" sz="1400" dirty="0" smtClean="0"/>
            </a:br>
            <a:r>
              <a:rPr lang="en-US" sz="1400" dirty="0" smtClean="0"/>
              <a:t>write a program to compare two string object using overloaded operator(= = ) , returning true if they are same and false when they are different. </a:t>
            </a:r>
            <a:br>
              <a:rPr lang="en-US" sz="1400" dirty="0" smtClean="0"/>
            </a:br>
            <a:endParaRPr lang="en-US" sz="1400" dirty="0"/>
          </a:p>
        </p:txBody>
      </p:sp>
      <p:sp>
        <p:nvSpPr>
          <p:cNvPr id="4" name="Content Placeholder 3"/>
          <p:cNvSpPr>
            <a:spLocks noGrp="1"/>
          </p:cNvSpPr>
          <p:nvPr>
            <p:ph sz="half" idx="1"/>
          </p:nvPr>
        </p:nvSpPr>
        <p:spPr>
          <a:xfrm>
            <a:off x="301752" y="1219200"/>
            <a:ext cx="4041648" cy="4953000"/>
          </a:xfrm>
        </p:spPr>
        <p:txBody>
          <a:bodyPr>
            <a:normAutofit fontScale="47500" lnSpcReduction="20000"/>
          </a:bodyPr>
          <a:lstStyle/>
          <a:p>
            <a:pPr>
              <a:buNone/>
            </a:pPr>
            <a:r>
              <a:rPr lang="en-US" b="1" dirty="0" smtClean="0"/>
              <a:t>#include&lt;</a:t>
            </a:r>
            <a:r>
              <a:rPr lang="en-US" b="1" dirty="0" err="1" smtClean="0"/>
              <a:t>iostream</a:t>
            </a:r>
            <a:r>
              <a:rPr lang="en-US" b="1" dirty="0" smtClean="0"/>
              <a:t>&gt;</a:t>
            </a:r>
          </a:p>
          <a:p>
            <a:pPr>
              <a:buNone/>
            </a:pPr>
            <a:r>
              <a:rPr lang="en-US" b="1" dirty="0" smtClean="0"/>
              <a:t>#include&lt;</a:t>
            </a:r>
            <a:r>
              <a:rPr lang="en-US" b="1" dirty="0" err="1" smtClean="0"/>
              <a:t>string.h</a:t>
            </a:r>
            <a:r>
              <a:rPr lang="en-US" b="1" dirty="0" smtClean="0"/>
              <a:t>&gt;</a:t>
            </a:r>
          </a:p>
          <a:p>
            <a:pPr>
              <a:buNone/>
            </a:pPr>
            <a:r>
              <a:rPr lang="en-US" b="1" dirty="0" smtClean="0"/>
              <a:t>using namespace std;</a:t>
            </a:r>
          </a:p>
          <a:p>
            <a:pPr>
              <a:buNone/>
            </a:pPr>
            <a:r>
              <a:rPr lang="en-US" b="1" dirty="0" smtClean="0"/>
              <a:t>const </a:t>
            </a:r>
            <a:r>
              <a:rPr lang="en-US" b="1" dirty="0" err="1" smtClean="0"/>
              <a:t>int</a:t>
            </a:r>
            <a:r>
              <a:rPr lang="en-US" b="1" dirty="0" smtClean="0"/>
              <a:t> </a:t>
            </a:r>
            <a:r>
              <a:rPr lang="en-US" b="1" dirty="0" err="1" smtClean="0"/>
              <a:t>sz</a:t>
            </a:r>
            <a:r>
              <a:rPr lang="en-US" b="1" dirty="0" smtClean="0"/>
              <a:t>=80;</a:t>
            </a:r>
          </a:p>
          <a:p>
            <a:pPr>
              <a:buNone/>
            </a:pPr>
            <a:r>
              <a:rPr lang="en-US" b="1" dirty="0" smtClean="0"/>
              <a:t>class string</a:t>
            </a:r>
          </a:p>
          <a:p>
            <a:pPr>
              <a:buNone/>
            </a:pPr>
            <a:r>
              <a:rPr lang="en-US" b="1" dirty="0" smtClean="0"/>
              <a:t>{</a:t>
            </a:r>
          </a:p>
          <a:p>
            <a:pPr>
              <a:buNone/>
            </a:pPr>
            <a:r>
              <a:rPr lang="en-US" b="1" dirty="0" smtClean="0"/>
              <a:t>private:</a:t>
            </a:r>
          </a:p>
          <a:p>
            <a:pPr>
              <a:buNone/>
            </a:pPr>
            <a:r>
              <a:rPr lang="en-US" b="1" dirty="0" smtClean="0"/>
              <a:t>char </a:t>
            </a:r>
            <a:r>
              <a:rPr lang="en-US" b="1" dirty="0" err="1" smtClean="0"/>
              <a:t>str</a:t>
            </a:r>
            <a:r>
              <a:rPr lang="en-US" b="1" dirty="0" smtClean="0"/>
              <a:t>[</a:t>
            </a:r>
            <a:r>
              <a:rPr lang="en-US" b="1" dirty="0" err="1" smtClean="0"/>
              <a:t>sz</a:t>
            </a:r>
            <a:r>
              <a:rPr lang="en-US" b="1" dirty="0" smtClean="0"/>
              <a:t>];</a:t>
            </a:r>
          </a:p>
          <a:p>
            <a:pPr>
              <a:buNone/>
            </a:pPr>
            <a:r>
              <a:rPr lang="en-US" b="1" dirty="0" smtClean="0"/>
              <a:t>public:</a:t>
            </a:r>
          </a:p>
          <a:p>
            <a:pPr>
              <a:buNone/>
            </a:pPr>
            <a:r>
              <a:rPr lang="en-US" b="1" dirty="0" smtClean="0"/>
              <a:t>string()</a:t>
            </a:r>
          </a:p>
          <a:p>
            <a:pPr>
              <a:buNone/>
            </a:pPr>
            <a:r>
              <a:rPr lang="en-US" b="1" dirty="0" smtClean="0"/>
              <a:t>{</a:t>
            </a:r>
          </a:p>
          <a:p>
            <a:pPr>
              <a:buNone/>
            </a:pPr>
            <a:r>
              <a:rPr lang="en-US" b="1" dirty="0" err="1" smtClean="0"/>
              <a:t>strcpy</a:t>
            </a:r>
            <a:r>
              <a:rPr lang="en-US" b="1" dirty="0" smtClean="0"/>
              <a:t>(</a:t>
            </a:r>
            <a:r>
              <a:rPr lang="en-US" b="1" dirty="0" err="1" smtClean="0"/>
              <a:t>str</a:t>
            </a:r>
            <a:r>
              <a:rPr lang="en-US" b="1" dirty="0" smtClean="0"/>
              <a:t>," ");</a:t>
            </a:r>
          </a:p>
          <a:p>
            <a:pPr>
              <a:buNone/>
            </a:pPr>
            <a:r>
              <a:rPr lang="en-US" b="1" dirty="0" smtClean="0"/>
              <a:t>}</a:t>
            </a:r>
          </a:p>
          <a:p>
            <a:pPr>
              <a:buNone/>
            </a:pPr>
            <a:r>
              <a:rPr lang="en-US" b="1" dirty="0" smtClean="0"/>
              <a:t>string(char s[])</a:t>
            </a:r>
          </a:p>
          <a:p>
            <a:pPr>
              <a:buNone/>
            </a:pPr>
            <a:r>
              <a:rPr lang="en-US" b="1" dirty="0" smtClean="0"/>
              <a:t>{</a:t>
            </a:r>
          </a:p>
          <a:p>
            <a:pPr>
              <a:buNone/>
            </a:pPr>
            <a:r>
              <a:rPr lang="en-US" b="1" dirty="0" err="1" smtClean="0"/>
              <a:t>strcpy</a:t>
            </a:r>
            <a:r>
              <a:rPr lang="en-US" b="1" dirty="0" smtClean="0"/>
              <a:t>(</a:t>
            </a:r>
            <a:r>
              <a:rPr lang="en-US" b="1" dirty="0" err="1" smtClean="0"/>
              <a:t>str,s</a:t>
            </a:r>
            <a:r>
              <a:rPr lang="en-US" b="1" dirty="0" smtClean="0"/>
              <a:t>);</a:t>
            </a:r>
          </a:p>
          <a:p>
            <a:pPr>
              <a:buNone/>
            </a:pPr>
            <a:r>
              <a:rPr lang="en-US" b="1" dirty="0" smtClean="0"/>
              <a:t>}</a:t>
            </a:r>
          </a:p>
          <a:p>
            <a:pPr>
              <a:buNone/>
            </a:pPr>
            <a:r>
              <a:rPr lang="en-US" b="1" dirty="0" smtClean="0"/>
              <a:t>void display()</a:t>
            </a:r>
          </a:p>
          <a:p>
            <a:pPr>
              <a:buNone/>
            </a:pPr>
            <a:r>
              <a:rPr lang="en-US" b="1" dirty="0" smtClean="0"/>
              <a:t>{</a:t>
            </a:r>
          </a:p>
          <a:p>
            <a:pPr>
              <a:buNone/>
            </a:pPr>
            <a:r>
              <a:rPr lang="en-US" b="1" dirty="0" err="1" smtClean="0"/>
              <a:t>cout</a:t>
            </a:r>
            <a:r>
              <a:rPr lang="en-US" b="1" dirty="0" smtClean="0"/>
              <a:t>&lt;&lt;</a:t>
            </a:r>
            <a:r>
              <a:rPr lang="en-US" b="1" dirty="0" err="1" smtClean="0"/>
              <a:t>str</a:t>
            </a:r>
            <a:r>
              <a:rPr lang="en-US" b="1" dirty="0" smtClean="0"/>
              <a:t>;</a:t>
            </a:r>
          </a:p>
          <a:p>
            <a:pPr>
              <a:buNone/>
            </a:pPr>
            <a:r>
              <a:rPr lang="en-US" b="1" dirty="0" smtClean="0"/>
              <a:t>}</a:t>
            </a:r>
          </a:p>
          <a:p>
            <a:pPr>
              <a:buNone/>
            </a:pPr>
            <a:r>
              <a:rPr lang="en-US" b="1" dirty="0" smtClean="0"/>
              <a:t>void </a:t>
            </a:r>
            <a:r>
              <a:rPr lang="en-US" b="1" dirty="0" err="1" smtClean="0"/>
              <a:t>getstr</a:t>
            </a:r>
            <a:r>
              <a:rPr lang="en-US" b="1" dirty="0" smtClean="0"/>
              <a:t>()</a:t>
            </a:r>
          </a:p>
          <a:p>
            <a:pPr>
              <a:buNone/>
            </a:pPr>
            <a:r>
              <a:rPr lang="en-US" b="1" dirty="0" smtClean="0"/>
              <a:t>{</a:t>
            </a:r>
          </a:p>
          <a:p>
            <a:pPr>
              <a:buNone/>
            </a:pPr>
            <a:r>
              <a:rPr lang="en-US" b="1" dirty="0" err="1" smtClean="0"/>
              <a:t>cin</a:t>
            </a:r>
            <a:r>
              <a:rPr lang="en-US" b="1" dirty="0" smtClean="0"/>
              <a:t>&gt;&gt;</a:t>
            </a:r>
            <a:r>
              <a:rPr lang="en-US" b="1" dirty="0" err="1" smtClean="0"/>
              <a:t>str</a:t>
            </a:r>
            <a:r>
              <a:rPr lang="en-US" b="1" dirty="0" smtClean="0"/>
              <a:t>;</a:t>
            </a:r>
          </a:p>
          <a:p>
            <a:pPr>
              <a:buNone/>
            </a:pPr>
            <a:r>
              <a:rPr lang="en-US" b="1" dirty="0" smtClean="0"/>
              <a:t>}</a:t>
            </a:r>
          </a:p>
          <a:p>
            <a:pPr>
              <a:buNone/>
            </a:pPr>
            <a:endParaRPr lang="en-US" b="1" dirty="0"/>
          </a:p>
        </p:txBody>
      </p:sp>
      <p:sp>
        <p:nvSpPr>
          <p:cNvPr id="5" name="Content Placeholder 4"/>
          <p:cNvSpPr>
            <a:spLocks noGrp="1"/>
          </p:cNvSpPr>
          <p:nvPr>
            <p:ph sz="half" idx="2"/>
          </p:nvPr>
        </p:nvSpPr>
        <p:spPr>
          <a:xfrm>
            <a:off x="4648200" y="1066800"/>
            <a:ext cx="4038600" cy="5257800"/>
          </a:xfrm>
        </p:spPr>
        <p:txBody>
          <a:bodyPr>
            <a:normAutofit fontScale="47500" lnSpcReduction="20000"/>
          </a:bodyPr>
          <a:lstStyle/>
          <a:p>
            <a:pPr>
              <a:buNone/>
            </a:pPr>
            <a:r>
              <a:rPr lang="en-US" b="1" dirty="0" err="1" smtClean="0"/>
              <a:t>bool</a:t>
            </a:r>
            <a:r>
              <a:rPr lang="en-US" b="1" dirty="0" smtClean="0"/>
              <a:t> operator == (string </a:t>
            </a:r>
            <a:r>
              <a:rPr lang="en-US" b="1" dirty="0" err="1" smtClean="0"/>
              <a:t>ss</a:t>
            </a:r>
            <a:r>
              <a:rPr lang="en-US" b="1" dirty="0" smtClean="0"/>
              <a:t>)</a:t>
            </a:r>
          </a:p>
          <a:p>
            <a:pPr>
              <a:buNone/>
            </a:pPr>
            <a:r>
              <a:rPr lang="en-US" b="1" dirty="0" smtClean="0"/>
              <a:t>{</a:t>
            </a:r>
          </a:p>
          <a:p>
            <a:pPr>
              <a:buNone/>
            </a:pPr>
            <a:r>
              <a:rPr lang="en-US" b="1" dirty="0" smtClean="0"/>
              <a:t>return(</a:t>
            </a:r>
            <a:r>
              <a:rPr lang="en-US" b="1" dirty="0" err="1" smtClean="0"/>
              <a:t>strcmp</a:t>
            </a:r>
            <a:r>
              <a:rPr lang="en-US" b="1" dirty="0" smtClean="0"/>
              <a:t>(</a:t>
            </a:r>
            <a:r>
              <a:rPr lang="en-US" b="1" dirty="0" err="1" smtClean="0"/>
              <a:t>str,ss.str</a:t>
            </a:r>
            <a:r>
              <a:rPr lang="en-US" b="1" dirty="0" smtClean="0"/>
              <a:t>)==0)? </a:t>
            </a:r>
            <a:r>
              <a:rPr lang="en-US" b="1" dirty="0" err="1" smtClean="0"/>
              <a:t>true:false</a:t>
            </a:r>
            <a:r>
              <a:rPr lang="en-US" b="1" dirty="0" smtClean="0"/>
              <a:t>;</a:t>
            </a:r>
          </a:p>
          <a:p>
            <a:pPr>
              <a:buNone/>
            </a:pPr>
            <a:r>
              <a:rPr lang="en-US" b="1" dirty="0" smtClean="0"/>
              <a:t>}</a:t>
            </a:r>
          </a:p>
          <a:p>
            <a:pPr>
              <a:buNone/>
            </a:pPr>
            <a:r>
              <a:rPr lang="en-US" b="1" dirty="0" smtClean="0"/>
              <a:t>};</a:t>
            </a:r>
          </a:p>
          <a:p>
            <a:pPr>
              <a:buNone/>
            </a:pPr>
            <a:r>
              <a:rPr lang="en-US" b="1" dirty="0" smtClean="0"/>
              <a:t> main()</a:t>
            </a:r>
          </a:p>
          <a:p>
            <a:pPr>
              <a:buNone/>
            </a:pPr>
            <a:r>
              <a:rPr lang="en-US" b="1" dirty="0" smtClean="0"/>
              <a:t>{</a:t>
            </a:r>
          </a:p>
          <a:p>
            <a:pPr>
              <a:buNone/>
            </a:pPr>
            <a:r>
              <a:rPr lang="en-US" b="1" dirty="0" smtClean="0"/>
              <a:t>string s1="yes";</a:t>
            </a:r>
          </a:p>
          <a:p>
            <a:pPr>
              <a:buNone/>
            </a:pPr>
            <a:r>
              <a:rPr lang="en-US" b="1" dirty="0" smtClean="0"/>
              <a:t>string s2="no";</a:t>
            </a:r>
          </a:p>
          <a:p>
            <a:pPr>
              <a:buNone/>
            </a:pPr>
            <a:r>
              <a:rPr lang="en-US" b="1" dirty="0" smtClean="0"/>
              <a:t>string s3;</a:t>
            </a:r>
          </a:p>
          <a:p>
            <a:pPr>
              <a:buNone/>
            </a:pPr>
            <a:r>
              <a:rPr lang="en-US" b="1" dirty="0" err="1" smtClean="0"/>
              <a:t>cout</a:t>
            </a:r>
            <a:r>
              <a:rPr lang="en-US" b="1" dirty="0" smtClean="0"/>
              <a:t>&lt;&lt;"enter 'yes' or 'no'";</a:t>
            </a:r>
          </a:p>
          <a:p>
            <a:pPr>
              <a:buNone/>
            </a:pPr>
            <a:r>
              <a:rPr lang="en-US" b="1" dirty="0" smtClean="0"/>
              <a:t>s3.getstr();</a:t>
            </a:r>
          </a:p>
          <a:p>
            <a:pPr>
              <a:buNone/>
            </a:pPr>
            <a:r>
              <a:rPr lang="en-US" b="1" dirty="0" smtClean="0"/>
              <a:t>if(s3==s1)</a:t>
            </a:r>
          </a:p>
          <a:p>
            <a:pPr>
              <a:buNone/>
            </a:pPr>
            <a:r>
              <a:rPr lang="en-US" b="1" dirty="0" err="1" smtClean="0"/>
              <a:t>cout</a:t>
            </a:r>
            <a:r>
              <a:rPr lang="en-US" b="1" dirty="0" smtClean="0"/>
              <a:t>&lt;&lt;" you types yes";</a:t>
            </a:r>
          </a:p>
          <a:p>
            <a:pPr>
              <a:buNone/>
            </a:pPr>
            <a:r>
              <a:rPr lang="en-US" b="1" dirty="0" smtClean="0"/>
              <a:t>else if(s3==s2)</a:t>
            </a:r>
          </a:p>
          <a:p>
            <a:pPr>
              <a:buNone/>
            </a:pPr>
            <a:r>
              <a:rPr lang="en-US" b="1" dirty="0" err="1" smtClean="0"/>
              <a:t>cout</a:t>
            </a:r>
            <a:r>
              <a:rPr lang="en-US" b="1" dirty="0" smtClean="0"/>
              <a:t>&lt;&lt;" you typed no";</a:t>
            </a:r>
          </a:p>
          <a:p>
            <a:pPr>
              <a:buNone/>
            </a:pPr>
            <a:r>
              <a:rPr lang="en-US" b="1" dirty="0" smtClean="0"/>
              <a:t>else</a:t>
            </a:r>
          </a:p>
          <a:p>
            <a:pPr>
              <a:buNone/>
            </a:pPr>
            <a:r>
              <a:rPr lang="en-US" b="1" dirty="0" err="1" smtClean="0"/>
              <a:t>cout</a:t>
            </a:r>
            <a:r>
              <a:rPr lang="en-US" b="1" dirty="0" smtClean="0"/>
              <a:t>&lt;&lt;" you didn't follow instruction";</a:t>
            </a:r>
          </a:p>
          <a:p>
            <a:pPr>
              <a:buNone/>
            </a:pPr>
            <a:r>
              <a:rPr lang="en-US" b="1" dirty="0" smtClean="0"/>
              <a:t>}</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9600"/>
            <a:ext cx="8537448" cy="914400"/>
          </a:xfrm>
        </p:spPr>
        <p:txBody>
          <a:bodyPr>
            <a:noAutofit/>
          </a:bodyPr>
          <a:lstStyle/>
          <a:p>
            <a:r>
              <a:rPr lang="en-US" sz="1200" b="1" dirty="0" smtClean="0"/>
              <a:t>Arithmetic Assignment Operator(+=)</a:t>
            </a:r>
            <a:br>
              <a:rPr lang="en-US" sz="1200" b="1" dirty="0" smtClean="0"/>
            </a:br>
            <a:r>
              <a:rPr lang="en-US" sz="1200" b="1" dirty="0" smtClean="0"/>
              <a:t>Create a class distance with two data members feet and inch. Use appropriate member function to input data, add two distance objects and also return the distance object. Use assignment operator ‘+=’  to add the distance object.</a:t>
            </a:r>
            <a:br>
              <a:rPr lang="en-US" sz="1200" b="1" dirty="0" smtClean="0"/>
            </a:br>
            <a:endParaRPr lang="en-US" sz="1200" b="1" dirty="0"/>
          </a:p>
        </p:txBody>
      </p:sp>
      <p:sp>
        <p:nvSpPr>
          <p:cNvPr id="4" name="Content Placeholder 3"/>
          <p:cNvSpPr>
            <a:spLocks noGrp="1"/>
          </p:cNvSpPr>
          <p:nvPr>
            <p:ph sz="half" idx="1"/>
          </p:nvPr>
        </p:nvSpPr>
        <p:spPr>
          <a:xfrm>
            <a:off x="457200" y="1447800"/>
            <a:ext cx="4038600" cy="4907125"/>
          </a:xfrm>
        </p:spPr>
        <p:txBody>
          <a:bodyPr>
            <a:normAutofit fontScale="4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err="1" smtClean="0"/>
              <a:t>int</a:t>
            </a:r>
            <a:r>
              <a:rPr lang="en-US" dirty="0" smtClean="0"/>
              <a:t> feet;</a:t>
            </a:r>
          </a:p>
          <a:p>
            <a:pPr>
              <a:buNone/>
            </a:pPr>
            <a:r>
              <a:rPr lang="en-US" dirty="0" smtClean="0"/>
              <a:t>float inch;</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smtClean="0"/>
              <a:t>	</a:t>
            </a:r>
            <a:r>
              <a:rPr lang="en-US" dirty="0" err="1" smtClean="0"/>
              <a:t>cout</a:t>
            </a:r>
            <a:r>
              <a:rPr lang="en-US" dirty="0" smtClean="0"/>
              <a:t>&lt;&lt;"Enter feet and inch\n";</a:t>
            </a:r>
          </a:p>
          <a:p>
            <a:pPr>
              <a:buNone/>
            </a:pPr>
            <a:r>
              <a:rPr lang="en-US" dirty="0" err="1" smtClean="0"/>
              <a:t>cin</a:t>
            </a:r>
            <a:r>
              <a:rPr lang="en-US" dirty="0" smtClean="0"/>
              <a:t>&gt;&gt;feet&gt;&gt;inch;</a:t>
            </a:r>
          </a:p>
          <a:p>
            <a:pPr>
              <a:buNone/>
            </a:pPr>
            <a:r>
              <a:rPr lang="en-US" dirty="0" smtClean="0"/>
              <a:t>}</a:t>
            </a:r>
          </a:p>
          <a:p>
            <a:pPr>
              <a:buNone/>
            </a:pPr>
            <a:r>
              <a:rPr lang="en-US" dirty="0" smtClean="0"/>
              <a:t>distance operator +=(distance d2)</a:t>
            </a:r>
          </a:p>
          <a:p>
            <a:pPr>
              <a:buNone/>
            </a:pPr>
            <a:r>
              <a:rPr lang="en-US" dirty="0" smtClean="0"/>
              <a:t>{</a:t>
            </a:r>
          </a:p>
          <a:p>
            <a:pPr>
              <a:buNone/>
            </a:pPr>
            <a:r>
              <a:rPr lang="en-US" dirty="0" smtClean="0"/>
              <a:t>feet=feet+d2.feet;</a:t>
            </a:r>
          </a:p>
          <a:p>
            <a:pPr>
              <a:buNone/>
            </a:pPr>
            <a:r>
              <a:rPr lang="en-US" dirty="0" smtClean="0"/>
              <a:t>inch=inch+d2.inch;</a:t>
            </a:r>
          </a:p>
          <a:p>
            <a:pPr>
              <a:buNone/>
            </a:pPr>
            <a:r>
              <a:rPr lang="en-US" dirty="0" smtClean="0"/>
              <a:t>if(inch&gt;=12.0)</a:t>
            </a:r>
          </a:p>
          <a:p>
            <a:pPr>
              <a:buNone/>
            </a:pPr>
            <a:r>
              <a:rPr lang="en-US" dirty="0" smtClean="0"/>
              <a:t>{</a:t>
            </a:r>
          </a:p>
          <a:p>
            <a:pPr>
              <a:buNone/>
            </a:pPr>
            <a:r>
              <a:rPr lang="en-US" dirty="0" smtClean="0"/>
              <a:t>inch=inch-12.0;</a:t>
            </a:r>
          </a:p>
          <a:p>
            <a:pPr>
              <a:buNone/>
            </a:pPr>
            <a:r>
              <a:rPr lang="en-US" dirty="0" smtClean="0"/>
              <a:t>feet++;</a:t>
            </a:r>
          </a:p>
          <a:p>
            <a:pPr>
              <a:buNone/>
            </a:pPr>
            <a:r>
              <a:rPr lang="en-US" dirty="0" smtClean="0"/>
              <a:t>}</a:t>
            </a:r>
          </a:p>
          <a:p>
            <a:pPr>
              <a:buNone/>
            </a:pPr>
            <a:r>
              <a:rPr lang="en-US" dirty="0" smtClean="0"/>
              <a:t>return *this;</a:t>
            </a:r>
          </a:p>
          <a:p>
            <a:pPr>
              <a:buNone/>
            </a:pPr>
            <a:r>
              <a:rPr lang="en-US" dirty="0" smtClean="0"/>
              <a:t>}</a:t>
            </a:r>
          </a:p>
          <a:p>
            <a:pPr>
              <a:buNone/>
            </a:pPr>
            <a:endParaRPr lang="en-US" dirty="0"/>
          </a:p>
        </p:txBody>
      </p:sp>
      <p:sp>
        <p:nvSpPr>
          <p:cNvPr id="5" name="Content Placeholder 4"/>
          <p:cNvSpPr>
            <a:spLocks noGrp="1"/>
          </p:cNvSpPr>
          <p:nvPr>
            <p:ph sz="half" idx="2"/>
          </p:nvPr>
        </p:nvSpPr>
        <p:spPr>
          <a:xfrm>
            <a:off x="4648200" y="1600200"/>
            <a:ext cx="4038600" cy="4754725"/>
          </a:xfrm>
        </p:spPr>
        <p:txBody>
          <a:bodyPr>
            <a:normAutofit fontScale="47500" lnSpcReduction="20000"/>
          </a:bodyPr>
          <a:lstStyle/>
          <a:p>
            <a:pPr>
              <a:buNone/>
            </a:pPr>
            <a:r>
              <a:rPr lang="en-US" dirty="0" smtClean="0"/>
              <a:t>void display()</a:t>
            </a:r>
          </a:p>
          <a:p>
            <a:pPr>
              <a:buNone/>
            </a:pPr>
            <a:r>
              <a:rPr lang="en-US" dirty="0" smtClean="0"/>
              <a:t>{</a:t>
            </a:r>
          </a:p>
          <a:p>
            <a:pPr>
              <a:buNone/>
            </a:pPr>
            <a:r>
              <a:rPr lang="en-US" dirty="0" err="1" smtClean="0"/>
              <a:t>cout</a:t>
            </a:r>
            <a:r>
              <a:rPr lang="en-US" dirty="0" smtClean="0"/>
              <a:t>&lt;&lt;feet&lt;&lt; "-"&lt;&lt;inch;</a:t>
            </a:r>
          </a:p>
          <a:p>
            <a:pPr>
              <a:buNone/>
            </a:pPr>
            <a:r>
              <a:rPr lang="en-US" dirty="0" smtClean="0"/>
              <a:t>}</a:t>
            </a:r>
          </a:p>
          <a:p>
            <a:pPr>
              <a:buNone/>
            </a:pPr>
            <a:r>
              <a:rPr lang="en-US" dirty="0" smtClean="0"/>
              <a:t>};</a:t>
            </a:r>
          </a:p>
          <a:p>
            <a:pPr>
              <a:buNone/>
            </a:pPr>
            <a:r>
              <a:rPr lang="en-US" dirty="0" smtClean="0"/>
              <a:t> main()</a:t>
            </a:r>
          </a:p>
          <a:p>
            <a:pPr>
              <a:buNone/>
            </a:pPr>
            <a:r>
              <a:rPr lang="en-US" dirty="0" smtClean="0"/>
              <a:t> {</a:t>
            </a:r>
          </a:p>
          <a:p>
            <a:pPr>
              <a:buNone/>
            </a:pPr>
            <a:r>
              <a:rPr lang="en-US" dirty="0" smtClean="0"/>
              <a:t> </a:t>
            </a:r>
          </a:p>
          <a:p>
            <a:pPr>
              <a:buNone/>
            </a:pPr>
            <a:r>
              <a:rPr lang="en-US" dirty="0" smtClean="0"/>
              <a:t>distance d1,d2,d3;</a:t>
            </a:r>
          </a:p>
          <a:p>
            <a:pPr>
              <a:buNone/>
            </a:pPr>
            <a:r>
              <a:rPr lang="en-US" dirty="0" smtClean="0"/>
              <a:t>d1.getdata();</a:t>
            </a:r>
          </a:p>
          <a:p>
            <a:pPr>
              <a:buNone/>
            </a:pPr>
            <a:r>
              <a:rPr lang="en-US" dirty="0" smtClean="0"/>
              <a:t>d2.getdata();</a:t>
            </a:r>
          </a:p>
          <a:p>
            <a:pPr>
              <a:buNone/>
            </a:pPr>
            <a:r>
              <a:rPr lang="en-US" dirty="0" smtClean="0"/>
              <a:t>d3= d1+=d2;</a:t>
            </a:r>
          </a:p>
          <a:p>
            <a:pPr>
              <a:buNone/>
            </a:pPr>
            <a:r>
              <a:rPr lang="en-US" dirty="0" smtClean="0"/>
              <a:t>d3.display();</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Overloading Assignment operator(=)</a:t>
            </a:r>
            <a:endParaRPr lang="en-US" sz="4000" b="1" dirty="0"/>
          </a:p>
        </p:txBody>
      </p:sp>
      <p:sp>
        <p:nvSpPr>
          <p:cNvPr id="3" name="Content Placeholder 2"/>
          <p:cNvSpPr>
            <a:spLocks noGrp="1"/>
          </p:cNvSpPr>
          <p:nvPr>
            <p:ph idx="1"/>
          </p:nvPr>
        </p:nvSpPr>
        <p:spPr/>
        <p:txBody>
          <a:bodyPr/>
          <a:lstStyle/>
          <a:p>
            <a:r>
              <a:rPr lang="en-US" dirty="0" smtClean="0"/>
              <a:t>We can overload assignment(=) operator in </a:t>
            </a:r>
            <a:r>
              <a:rPr lang="en-US" dirty="0" err="1" smtClean="0"/>
              <a:t>c++</a:t>
            </a:r>
            <a:r>
              <a:rPr lang="en-US" dirty="0" smtClean="0"/>
              <a:t>. By overloading assignment operator, all values of one object can be copied to </a:t>
            </a:r>
            <a:r>
              <a:rPr lang="en-US" smtClean="0"/>
              <a:t>another object.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numCol="2">
            <a:normAutofit fontScale="70000" lnSpcReduction="20000"/>
          </a:bodyPr>
          <a:lstStyle/>
          <a:p>
            <a:pPr>
              <a:buNone/>
            </a:pPr>
            <a:r>
              <a:rPr lang="en-US" b="1" dirty="0" smtClean="0"/>
              <a:t>// overloading assignment operator</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marks</a:t>
            </a:r>
          </a:p>
          <a:p>
            <a:pPr>
              <a:buNone/>
            </a:pPr>
            <a:r>
              <a:rPr lang="en-US" dirty="0" smtClean="0"/>
              <a:t>{</a:t>
            </a:r>
          </a:p>
          <a:p>
            <a:pPr>
              <a:buNone/>
            </a:pPr>
            <a:r>
              <a:rPr lang="en-US" dirty="0" smtClean="0"/>
              <a:t>private:</a:t>
            </a:r>
          </a:p>
          <a:p>
            <a:pPr>
              <a:buNone/>
            </a:pPr>
            <a:r>
              <a:rPr lang="en-US" dirty="0" err="1" smtClean="0"/>
              <a:t>int</a:t>
            </a:r>
            <a:r>
              <a:rPr lang="en-US" dirty="0" smtClean="0"/>
              <a:t> s1,s2;</a:t>
            </a:r>
          </a:p>
          <a:p>
            <a:pPr>
              <a:buNone/>
            </a:pPr>
            <a:r>
              <a:rPr lang="en-US" dirty="0" smtClean="0"/>
              <a:t>public:</a:t>
            </a:r>
          </a:p>
          <a:p>
            <a:pPr>
              <a:buNone/>
            </a:pPr>
            <a:r>
              <a:rPr lang="en-US" dirty="0" smtClean="0"/>
              <a:t>marks(</a:t>
            </a:r>
            <a:r>
              <a:rPr lang="en-US" dirty="0" err="1" smtClean="0"/>
              <a:t>int</a:t>
            </a:r>
            <a:r>
              <a:rPr lang="en-US" dirty="0" smtClean="0"/>
              <a:t> </a:t>
            </a:r>
            <a:r>
              <a:rPr lang="en-US" dirty="0" err="1" smtClean="0"/>
              <a:t>i</a:t>
            </a:r>
            <a:r>
              <a:rPr lang="en-US" dirty="0" smtClean="0"/>
              <a:t>, </a:t>
            </a:r>
            <a:r>
              <a:rPr lang="en-US" dirty="0" err="1" smtClean="0"/>
              <a:t>int</a:t>
            </a:r>
            <a:r>
              <a:rPr lang="en-US" dirty="0" smtClean="0"/>
              <a:t> j)</a:t>
            </a:r>
          </a:p>
          <a:p>
            <a:pPr>
              <a:buNone/>
            </a:pPr>
            <a:r>
              <a:rPr lang="en-US" dirty="0" smtClean="0"/>
              <a:t>{</a:t>
            </a:r>
          </a:p>
          <a:p>
            <a:pPr>
              <a:buNone/>
            </a:pPr>
            <a:r>
              <a:rPr lang="en-US" dirty="0" smtClean="0"/>
              <a:t>	s1=</a:t>
            </a:r>
            <a:r>
              <a:rPr lang="en-US" dirty="0" err="1" smtClean="0"/>
              <a:t>i</a:t>
            </a:r>
            <a:r>
              <a:rPr lang="en-US" dirty="0" smtClean="0"/>
              <a:t>;</a:t>
            </a:r>
          </a:p>
          <a:p>
            <a:pPr>
              <a:buNone/>
            </a:pPr>
            <a:r>
              <a:rPr lang="en-US" dirty="0" smtClean="0"/>
              <a:t>	s2=j;</a:t>
            </a:r>
          </a:p>
          <a:p>
            <a:pPr>
              <a:buNone/>
            </a:pPr>
            <a:r>
              <a:rPr lang="en-US" dirty="0" smtClean="0"/>
              <a:t>}</a:t>
            </a:r>
          </a:p>
          <a:p>
            <a:pPr>
              <a:buNone/>
            </a:pPr>
            <a:r>
              <a:rPr lang="en-US" dirty="0" smtClean="0"/>
              <a:t>void operator = (marks &amp;m)</a:t>
            </a:r>
          </a:p>
          <a:p>
            <a:pPr>
              <a:buNone/>
            </a:pPr>
            <a:r>
              <a:rPr lang="en-US" dirty="0" smtClean="0"/>
              <a:t>{</a:t>
            </a:r>
          </a:p>
          <a:p>
            <a:pPr>
              <a:buNone/>
            </a:pPr>
            <a:r>
              <a:rPr lang="en-US" dirty="0" smtClean="0"/>
              <a:t>	s1=m.s1;</a:t>
            </a:r>
          </a:p>
          <a:p>
            <a:pPr>
              <a:buNone/>
            </a:pPr>
            <a:r>
              <a:rPr lang="en-US" dirty="0" smtClean="0"/>
              <a:t>	s2=m.s2;</a:t>
            </a:r>
          </a:p>
          <a:p>
            <a:pPr>
              <a:buNone/>
            </a:pPr>
            <a:r>
              <a:rPr lang="en-US" dirty="0" smtClean="0"/>
              <a:t>}</a:t>
            </a:r>
          </a:p>
          <a:p>
            <a:pPr>
              <a:buNone/>
            </a:pPr>
            <a:r>
              <a:rPr lang="en-US" dirty="0" smtClean="0"/>
              <a:t>void display()</a:t>
            </a:r>
          </a:p>
          <a:p>
            <a:pPr>
              <a:buNone/>
            </a:pPr>
            <a:r>
              <a:rPr lang="en-US" dirty="0" smtClean="0"/>
              <a:t>{</a:t>
            </a:r>
          </a:p>
          <a:p>
            <a:pPr>
              <a:buNone/>
            </a:pPr>
            <a:r>
              <a:rPr lang="en-US" sz="2300" dirty="0" err="1" smtClean="0">
                <a:latin typeface="Times New Roman" pitchFamily="18" charset="0"/>
                <a:cs typeface="Times New Roman" pitchFamily="18" charset="0"/>
              </a:rPr>
              <a:t>cout</a:t>
            </a:r>
            <a:r>
              <a:rPr lang="en-US" sz="2300" dirty="0" smtClean="0">
                <a:latin typeface="Times New Roman" pitchFamily="18" charset="0"/>
                <a:cs typeface="Times New Roman" pitchFamily="18" charset="0"/>
              </a:rPr>
              <a:t>&lt;&lt;"marks in 1st subject"&lt;&lt;s1&lt;&lt;</a:t>
            </a:r>
            <a:r>
              <a:rPr lang="en-US" sz="2300" dirty="0" err="1" smtClean="0">
                <a:latin typeface="Times New Roman" pitchFamily="18" charset="0"/>
                <a:cs typeface="Times New Roman" pitchFamily="18" charset="0"/>
              </a:rPr>
              <a:t>endl</a:t>
            </a:r>
            <a:r>
              <a:rPr lang="en-US" sz="2300" dirty="0" smtClean="0">
                <a:latin typeface="Times New Roman" pitchFamily="18" charset="0"/>
                <a:cs typeface="Times New Roman" pitchFamily="18" charset="0"/>
              </a:rPr>
              <a:t>;</a:t>
            </a:r>
          </a:p>
          <a:p>
            <a:pPr>
              <a:buNone/>
            </a:pPr>
            <a:r>
              <a:rPr lang="en-US" sz="2300" dirty="0" err="1" smtClean="0">
                <a:latin typeface="Times New Roman" pitchFamily="18" charset="0"/>
                <a:cs typeface="Times New Roman" pitchFamily="18" charset="0"/>
              </a:rPr>
              <a:t>cout</a:t>
            </a:r>
            <a:r>
              <a:rPr lang="en-US" sz="2300" dirty="0" smtClean="0">
                <a:latin typeface="Times New Roman" pitchFamily="18" charset="0"/>
                <a:cs typeface="Times New Roman" pitchFamily="18" charset="0"/>
              </a:rPr>
              <a:t>&lt;&lt;"marks in 2nd subject"&lt;&lt;s2&lt;&lt;</a:t>
            </a:r>
            <a:r>
              <a:rPr lang="en-US" sz="2300" dirty="0" err="1" smtClean="0">
                <a:latin typeface="Times New Roman" pitchFamily="18" charset="0"/>
                <a:cs typeface="Times New Roman" pitchFamily="18" charset="0"/>
              </a:rPr>
              <a:t>endl</a:t>
            </a:r>
            <a:r>
              <a:rPr lang="en-US" sz="2300" dirty="0" smtClean="0">
                <a:latin typeface="Times New Roman" pitchFamily="18" charset="0"/>
                <a:cs typeface="Times New Roman" pitchFamily="18" charset="0"/>
              </a:rPr>
              <a:t>;</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	marks m1(60,75);</a:t>
            </a:r>
          </a:p>
          <a:p>
            <a:pPr>
              <a:buNone/>
            </a:pPr>
            <a:r>
              <a:rPr lang="en-US" dirty="0" smtClean="0"/>
              <a:t>	marks m2(55,49);</a:t>
            </a:r>
          </a:p>
          <a:p>
            <a:pPr>
              <a:buNone/>
            </a:pPr>
            <a:r>
              <a:rPr lang="en-US" dirty="0" smtClean="0"/>
              <a:t>	</a:t>
            </a:r>
            <a:r>
              <a:rPr lang="en-US" dirty="0" err="1" smtClean="0"/>
              <a:t>cout</a:t>
            </a:r>
            <a:r>
              <a:rPr lang="en-US" dirty="0" smtClean="0"/>
              <a:t>&lt;&lt;"marks of first student\n";</a:t>
            </a:r>
          </a:p>
          <a:p>
            <a:pPr>
              <a:buNone/>
            </a:pPr>
            <a:r>
              <a:rPr lang="en-US" dirty="0" smtClean="0"/>
              <a:t>	m1.display();</a:t>
            </a:r>
          </a:p>
          <a:p>
            <a:pPr>
              <a:buNone/>
            </a:pPr>
            <a:r>
              <a:rPr lang="en-US" dirty="0" smtClean="0"/>
              <a:t>	</a:t>
            </a:r>
            <a:r>
              <a:rPr lang="en-US" dirty="0" err="1" smtClean="0"/>
              <a:t>cout</a:t>
            </a:r>
            <a:r>
              <a:rPr lang="en-US" dirty="0" smtClean="0"/>
              <a:t>&lt;&lt;"marks of second </a:t>
            </a:r>
            <a:r>
              <a:rPr lang="en-US" dirty="0" err="1" smtClean="0"/>
              <a:t>studnet</a:t>
            </a:r>
            <a:r>
              <a:rPr lang="en-US" dirty="0" smtClean="0"/>
              <a:t>\n";</a:t>
            </a:r>
          </a:p>
          <a:p>
            <a:pPr>
              <a:buNone/>
            </a:pPr>
            <a:r>
              <a:rPr lang="en-US" dirty="0" smtClean="0"/>
              <a:t>	m2.display();</a:t>
            </a:r>
          </a:p>
          <a:p>
            <a:pPr>
              <a:buNone/>
            </a:pPr>
            <a:r>
              <a:rPr lang="en-US" dirty="0" smtClean="0"/>
              <a:t>	m1 = m2;</a:t>
            </a:r>
          </a:p>
          <a:p>
            <a:pPr>
              <a:buNone/>
            </a:pPr>
            <a:r>
              <a:rPr lang="en-US" dirty="0" smtClean="0"/>
              <a:t>	</a:t>
            </a:r>
            <a:r>
              <a:rPr lang="en-US" dirty="0" err="1" smtClean="0"/>
              <a:t>cout</a:t>
            </a:r>
            <a:r>
              <a:rPr lang="en-US" dirty="0" smtClean="0"/>
              <a:t>&lt;&lt;"marks of first subject\n";</a:t>
            </a:r>
          </a:p>
          <a:p>
            <a:pPr>
              <a:buNone/>
            </a:pPr>
            <a:r>
              <a:rPr lang="en-US" dirty="0" smtClean="0"/>
              <a:t>	m1.display();</a:t>
            </a:r>
          </a:p>
          <a:p>
            <a:pPr>
              <a:buNone/>
            </a:pPr>
            <a:r>
              <a:rPr lang="en-US" dirty="0" smtClean="0"/>
              <a:t>}</a:t>
            </a:r>
          </a:p>
          <a:p>
            <a:pPr>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Data Conversion:</a:t>
            </a:r>
            <a:br>
              <a:rPr lang="en-US" dirty="0" smtClean="0"/>
            </a:br>
            <a:endParaRPr lang="en-US" dirty="0"/>
          </a:p>
        </p:txBody>
      </p:sp>
      <p:sp>
        <p:nvSpPr>
          <p:cNvPr id="4" name="Content Placeholder 3"/>
          <p:cNvSpPr>
            <a:spLocks noGrp="1"/>
          </p:cNvSpPr>
          <p:nvPr>
            <p:ph idx="1"/>
          </p:nvPr>
        </p:nvSpPr>
        <p:spPr/>
        <p:txBody>
          <a:bodyPr/>
          <a:lstStyle/>
          <a:p>
            <a:pPr algn="just"/>
            <a:r>
              <a:rPr lang="en-US" dirty="0" smtClean="0"/>
              <a:t>The conversion between same types whether they are basic type or user define type are handle by the compiler with no effort on our part.</a:t>
            </a:r>
          </a:p>
          <a:p>
            <a:pPr algn="just"/>
            <a:r>
              <a:rPr lang="en-US" dirty="0" smtClean="0"/>
              <a:t>What happens when we try to make data conversion in different user define data type? Since user define data type are designed by us to suit our requirement, compiler doesn’t support automatic type conversion. If this situation arises then we need to design the conversion routine by ourselves.</a:t>
            </a:r>
          </a:p>
          <a:p>
            <a:pPr algn="just">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Types of Data Conversion:</a:t>
            </a:r>
            <a:br>
              <a:rPr lang="en-US" dirty="0" smtClean="0"/>
            </a:br>
            <a:endParaRPr lang="en-US" dirty="0"/>
          </a:p>
        </p:txBody>
      </p:sp>
      <p:sp>
        <p:nvSpPr>
          <p:cNvPr id="4" name="Content Placeholder 3"/>
          <p:cNvSpPr>
            <a:spLocks noGrp="1"/>
          </p:cNvSpPr>
          <p:nvPr>
            <p:ph idx="1"/>
          </p:nvPr>
        </p:nvSpPr>
        <p:spPr/>
        <p:txBody>
          <a:bodyPr/>
          <a:lstStyle/>
          <a:p>
            <a:r>
              <a:rPr lang="en-US" dirty="0" smtClean="0"/>
              <a:t>The different types of Data Conversion are given below:</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8848"/>
            <a:ext cx="8534400" cy="758952"/>
          </a:xfrm>
        </p:spPr>
        <p:txBody>
          <a:bodyPr>
            <a:noAutofit/>
          </a:bodyPr>
          <a:lstStyle/>
          <a:p>
            <a:r>
              <a:rPr lang="en-US" sz="2400" b="1" dirty="0" smtClean="0"/>
              <a:t>Operator Overloading</a:t>
            </a:r>
            <a:br>
              <a:rPr lang="en-US" sz="2400" b="1" dirty="0" smtClean="0"/>
            </a:br>
            <a:endParaRPr lang="en-US" sz="2400" b="1" dirty="0"/>
          </a:p>
        </p:txBody>
      </p:sp>
      <p:sp>
        <p:nvSpPr>
          <p:cNvPr id="3" name="Content Placeholder 2"/>
          <p:cNvSpPr>
            <a:spLocks noGrp="1"/>
          </p:cNvSpPr>
          <p:nvPr>
            <p:ph idx="1"/>
          </p:nvPr>
        </p:nvSpPr>
        <p:spPr/>
        <p:txBody>
          <a:bodyPr/>
          <a:lstStyle/>
          <a:p>
            <a:r>
              <a:rPr lang="en-US" dirty="0" smtClean="0"/>
              <a:t>The mechanism of giving special meaning to an operator is called operator overloading. It refers to giving the normal C++ operators (+,-,*,&gt;=etc.) additional meaning when they are applied to user define data type. It allows the programmer to extend the programming language and give it new abilities.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Autofit/>
          </a:bodyPr>
          <a:lstStyle/>
          <a:p>
            <a:pPr algn="l"/>
            <a:r>
              <a:rPr lang="en-US" sz="2800" b="1" dirty="0" smtClean="0"/>
              <a:t>1) Conversion from basic to user define type (class  type):</a:t>
            </a:r>
            <a:endParaRPr lang="en-US" sz="2800" b="1" dirty="0"/>
          </a:p>
        </p:txBody>
      </p:sp>
      <p:sp>
        <p:nvSpPr>
          <p:cNvPr id="4" name="Content Placeholder 3"/>
          <p:cNvSpPr>
            <a:spLocks noGrp="1"/>
          </p:cNvSpPr>
          <p:nvPr>
            <p:ph idx="1"/>
          </p:nvPr>
        </p:nvSpPr>
        <p:spPr>
          <a:xfrm>
            <a:off x="301752" y="1371600"/>
            <a:ext cx="8613648" cy="5029200"/>
          </a:xfrm>
        </p:spPr>
        <p:txBody>
          <a:bodyPr>
            <a:normAutofit fontScale="70000" lnSpcReduction="20000"/>
          </a:bodyPr>
          <a:lstStyle/>
          <a:p>
            <a:pPr marL="0" indent="0">
              <a:buNone/>
            </a:pPr>
            <a:r>
              <a:rPr lang="en-US" dirty="0" smtClean="0"/>
              <a:t>When we need to convert between basic and user define type, we cannot depend on built in conversion routine. Since, compiler does not know anything about user define type besides what we tell it. So, we must write conversion routine ourselves.</a:t>
            </a:r>
          </a:p>
          <a:p>
            <a:pPr marL="0" indent="0">
              <a:buNone/>
            </a:pPr>
            <a:r>
              <a:rPr lang="en-US" dirty="0" smtClean="0"/>
              <a:t>In this case, constructor with argument of basic type is executed where the statement object-type = basic-type is found.</a:t>
            </a:r>
          </a:p>
          <a:p>
            <a:pPr marL="0" indent="0">
              <a:buNone/>
            </a:pPr>
            <a:r>
              <a:rPr lang="en-US" dirty="0" smtClean="0"/>
              <a:t>Syntax:</a:t>
            </a:r>
          </a:p>
          <a:p>
            <a:pPr marL="0" indent="0">
              <a:buNone/>
            </a:pPr>
            <a:r>
              <a:rPr lang="en-US" dirty="0" smtClean="0"/>
              <a:t>constructor(basic type)</a:t>
            </a:r>
          </a:p>
          <a:p>
            <a:pPr marL="0" indent="0">
              <a:buNone/>
            </a:pPr>
            <a:r>
              <a:rPr lang="en-US" dirty="0" smtClean="0"/>
              <a:t>{</a:t>
            </a:r>
          </a:p>
          <a:p>
            <a:pPr marL="0" indent="0">
              <a:buNone/>
            </a:pPr>
            <a:r>
              <a:rPr lang="en-US" dirty="0" smtClean="0"/>
              <a:t>……………..</a:t>
            </a:r>
          </a:p>
          <a:p>
            <a:pPr marL="0" indent="0">
              <a:buNone/>
            </a:pPr>
            <a:r>
              <a:rPr lang="en-US" dirty="0" smtClean="0"/>
              <a:t>……………..</a:t>
            </a:r>
          </a:p>
          <a:p>
            <a:pPr marL="0" indent="0">
              <a:buNone/>
            </a:pPr>
            <a:r>
              <a:rPr lang="en-US" dirty="0" smtClean="0"/>
              <a:t>converting statements</a:t>
            </a:r>
          </a:p>
          <a:p>
            <a:pPr marL="0" indent="0">
              <a:buNone/>
            </a:pPr>
            <a:r>
              <a:rPr lang="en-US" dirty="0" smtClean="0"/>
              <a:t>……………</a:t>
            </a:r>
          </a:p>
          <a:p>
            <a:pPr marL="0" indent="0">
              <a:buNone/>
            </a:pPr>
            <a:r>
              <a:rPr lang="en-US" dirty="0" smtClean="0"/>
              <a:t>}</a:t>
            </a:r>
          </a:p>
          <a:p>
            <a:pPr marL="0" indent="0">
              <a:buNone/>
            </a:pPr>
            <a:r>
              <a:rPr lang="en-US" dirty="0" smtClean="0"/>
              <a:t> In above syntax, constructor is called when basic data type is assigned to object.</a:t>
            </a:r>
          </a:p>
          <a:p>
            <a:pPr marL="0" indent="0">
              <a:buNone/>
            </a:pPr>
            <a:r>
              <a:rPr lang="en-US" dirty="0" smtClean="0"/>
              <a:t>Example:</a:t>
            </a:r>
          </a:p>
          <a:p>
            <a:pPr marL="0" indent="0">
              <a:buNone/>
            </a:pPr>
            <a:r>
              <a:rPr lang="en-US" dirty="0" smtClean="0"/>
              <a:t>base b1;</a:t>
            </a:r>
          </a:p>
          <a:p>
            <a:pPr marL="0" indent="0">
              <a:buNone/>
            </a:pPr>
            <a:r>
              <a:rPr lang="en-US" dirty="0" smtClean="0"/>
              <a:t>float m = 10.5;</a:t>
            </a:r>
          </a:p>
          <a:p>
            <a:pPr marL="0" indent="0">
              <a:buNone/>
            </a:pPr>
            <a:r>
              <a:rPr lang="en-US" dirty="0" smtClean="0"/>
              <a:t>b1=m;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pPr algn="l"/>
            <a:r>
              <a:rPr lang="en-US" sz="2400" b="1" dirty="0" smtClean="0"/>
              <a:t>Example of Conversion from basic to user define type (class  type):</a:t>
            </a:r>
            <a:endParaRPr lang="en-US" sz="2400" b="1" dirty="0"/>
          </a:p>
        </p:txBody>
      </p:sp>
      <p:sp>
        <p:nvSpPr>
          <p:cNvPr id="4" name="Content Placeholder 3"/>
          <p:cNvSpPr>
            <a:spLocks noGrp="1"/>
          </p:cNvSpPr>
          <p:nvPr>
            <p:ph sz="half" idx="1"/>
          </p:nvPr>
        </p:nvSpPr>
        <p:spPr>
          <a:xfrm>
            <a:off x="301752" y="1371600"/>
            <a:ext cx="3127248" cy="4681728"/>
          </a:xfrm>
        </p:spPr>
        <p:txBody>
          <a:bodyPr>
            <a:normAutofit fontScale="7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converter</a:t>
            </a:r>
          </a:p>
          <a:p>
            <a:pPr>
              <a:buNone/>
            </a:pPr>
            <a:r>
              <a:rPr lang="en-US" dirty="0" smtClean="0"/>
              <a:t>{</a:t>
            </a:r>
          </a:p>
          <a:p>
            <a:pPr>
              <a:buNone/>
            </a:pPr>
            <a:r>
              <a:rPr lang="en-US" dirty="0" smtClean="0"/>
              <a:t>private:</a:t>
            </a:r>
          </a:p>
          <a:p>
            <a:pPr>
              <a:buNone/>
            </a:pPr>
            <a:r>
              <a:rPr lang="en-US" smtClean="0"/>
              <a:t>float </a:t>
            </a:r>
            <a:r>
              <a:rPr lang="en-US" dirty="0" smtClean="0"/>
              <a:t>meter;</a:t>
            </a:r>
          </a:p>
          <a:p>
            <a:pPr>
              <a:buNone/>
            </a:pPr>
            <a:r>
              <a:rPr lang="en-US" dirty="0" smtClean="0"/>
              <a:t>public:</a:t>
            </a:r>
          </a:p>
          <a:p>
            <a:pPr>
              <a:buNone/>
            </a:pPr>
            <a:r>
              <a:rPr lang="en-US" dirty="0" smtClean="0"/>
              <a:t>converter()</a:t>
            </a:r>
          </a:p>
          <a:p>
            <a:pPr>
              <a:buNone/>
            </a:pPr>
            <a:r>
              <a:rPr lang="en-US" dirty="0" smtClean="0"/>
              <a:t>{</a:t>
            </a:r>
          </a:p>
          <a:p>
            <a:pPr>
              <a:buNone/>
            </a:pPr>
            <a:r>
              <a:rPr lang="en-US" dirty="0" smtClean="0"/>
              <a:t>meter=0;</a:t>
            </a:r>
          </a:p>
          <a:p>
            <a:pPr>
              <a:buNone/>
            </a:pPr>
            <a:r>
              <a:rPr lang="en-US" dirty="0" smtClean="0"/>
              <a:t>}</a:t>
            </a:r>
          </a:p>
          <a:p>
            <a:pPr>
              <a:buNone/>
            </a:pPr>
            <a:r>
              <a:rPr lang="en-US" dirty="0" smtClean="0"/>
              <a:t>converter(float km )</a:t>
            </a:r>
          </a:p>
          <a:p>
            <a:pPr>
              <a:buNone/>
            </a:pPr>
            <a:r>
              <a:rPr lang="en-US" dirty="0" smtClean="0"/>
              <a:t>{</a:t>
            </a:r>
          </a:p>
          <a:p>
            <a:pPr>
              <a:buNone/>
            </a:pPr>
            <a:r>
              <a:rPr lang="en-US" dirty="0" smtClean="0"/>
              <a:t>meter=km*1000;</a:t>
            </a:r>
          </a:p>
          <a:p>
            <a:pPr>
              <a:buNone/>
            </a:pPr>
            <a:r>
              <a:rPr lang="en-US" dirty="0" smtClean="0"/>
              <a:t>}</a:t>
            </a:r>
          </a:p>
          <a:p>
            <a:pPr>
              <a:buNone/>
            </a:pPr>
            <a:endParaRPr lang="en-US" dirty="0"/>
          </a:p>
        </p:txBody>
      </p:sp>
      <p:sp>
        <p:nvSpPr>
          <p:cNvPr id="5" name="Content Placeholder 4"/>
          <p:cNvSpPr>
            <a:spLocks noGrp="1"/>
          </p:cNvSpPr>
          <p:nvPr>
            <p:ph sz="half" idx="2"/>
          </p:nvPr>
        </p:nvSpPr>
        <p:spPr>
          <a:xfrm>
            <a:off x="3581400" y="1371600"/>
            <a:ext cx="5562600" cy="4724400"/>
          </a:xfrm>
        </p:spPr>
        <p:txBody>
          <a:bodyPr>
            <a:normAutofit fontScale="77500" lnSpcReduction="20000"/>
          </a:bodyPr>
          <a:lstStyle/>
          <a:p>
            <a:pPr>
              <a:buNone/>
            </a:pPr>
            <a:r>
              <a:rPr lang="en-US" dirty="0" smtClean="0"/>
              <a:t>void display()</a:t>
            </a:r>
          </a:p>
          <a:p>
            <a:pPr>
              <a:buNone/>
            </a:pPr>
            <a:r>
              <a:rPr lang="en-US" dirty="0" smtClean="0"/>
              <a:t>{</a:t>
            </a:r>
          </a:p>
          <a:p>
            <a:pPr>
              <a:buNone/>
            </a:pPr>
            <a:r>
              <a:rPr lang="en-US" dirty="0" err="1" smtClean="0"/>
              <a:t>cout</a:t>
            </a:r>
            <a:r>
              <a:rPr lang="en-US" dirty="0" smtClean="0"/>
              <a:t>&lt;&lt;"Meter is :"&lt;&lt;meter;</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converter c1;</a:t>
            </a:r>
          </a:p>
          <a:p>
            <a:pPr>
              <a:buNone/>
            </a:pPr>
            <a:r>
              <a:rPr lang="en-US" dirty="0" smtClean="0"/>
              <a:t>float km;</a:t>
            </a:r>
          </a:p>
          <a:p>
            <a:pPr>
              <a:buNone/>
            </a:pPr>
            <a:r>
              <a:rPr lang="en-US" dirty="0" err="1" smtClean="0"/>
              <a:t>cout</a:t>
            </a:r>
            <a:r>
              <a:rPr lang="en-US" dirty="0" smtClean="0"/>
              <a:t>&lt;&lt;"enter distance in km:";</a:t>
            </a:r>
          </a:p>
          <a:p>
            <a:pPr>
              <a:buNone/>
            </a:pPr>
            <a:r>
              <a:rPr lang="en-US" dirty="0" err="1" smtClean="0"/>
              <a:t>cin</a:t>
            </a:r>
            <a:r>
              <a:rPr lang="en-US" dirty="0" smtClean="0"/>
              <a:t>&gt;&gt;km;</a:t>
            </a:r>
          </a:p>
          <a:p>
            <a:pPr>
              <a:buNone/>
            </a:pPr>
            <a:r>
              <a:rPr lang="en-US" sz="2100" dirty="0" smtClean="0"/>
              <a:t>c1=km; // call goes to constructor passing argument as km</a:t>
            </a:r>
          </a:p>
          <a:p>
            <a:pPr>
              <a:buNone/>
            </a:pPr>
            <a:r>
              <a:rPr lang="en-US" dirty="0" smtClean="0"/>
              <a:t>c1.display();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Autofit/>
          </a:bodyPr>
          <a:lstStyle/>
          <a:p>
            <a:pPr algn="l"/>
            <a:r>
              <a:rPr lang="en-US" sz="2400" b="1" dirty="0" smtClean="0"/>
              <a:t>2) Conversion from class type(user define type)  to basic type:</a:t>
            </a:r>
            <a:endParaRPr lang="en-US" sz="2400" dirty="0"/>
          </a:p>
        </p:txBody>
      </p:sp>
      <p:sp>
        <p:nvSpPr>
          <p:cNvPr id="4" name="Content Placeholder 3"/>
          <p:cNvSpPr>
            <a:spLocks noGrp="1"/>
          </p:cNvSpPr>
          <p:nvPr>
            <p:ph idx="1"/>
          </p:nvPr>
        </p:nvSpPr>
        <p:spPr/>
        <p:txBody>
          <a:bodyPr>
            <a:normAutofit fontScale="77500" lnSpcReduction="20000"/>
          </a:bodyPr>
          <a:lstStyle/>
          <a:p>
            <a:pPr>
              <a:buNone/>
            </a:pPr>
            <a:r>
              <a:rPr lang="en-US" dirty="0" smtClean="0"/>
              <a:t>   We can’t use constructor for conversion from class type to basic type. Instead we can define an overloaded casting operator function which is used to convert from class type to basic type.</a:t>
            </a:r>
          </a:p>
          <a:p>
            <a:pPr>
              <a:buNone/>
            </a:pPr>
            <a:r>
              <a:rPr lang="en-US" dirty="0" smtClean="0"/>
              <a:t>Syntax:</a:t>
            </a:r>
          </a:p>
          <a:p>
            <a:pPr>
              <a:buNone/>
            </a:pPr>
            <a:r>
              <a:rPr lang="en-US" dirty="0" smtClean="0"/>
              <a:t>operator type_name()</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 The above syntax converts the class type into the type name mentioned in the function.</a:t>
            </a:r>
          </a:p>
          <a:p>
            <a:pPr>
              <a:buNone/>
            </a:pPr>
            <a:r>
              <a:rPr lang="en-US" dirty="0" smtClean="0"/>
              <a:t>For </a:t>
            </a:r>
            <a:r>
              <a:rPr lang="en-US" dirty="0" err="1" smtClean="0"/>
              <a:t>eg</a:t>
            </a:r>
            <a:r>
              <a:rPr lang="en-US" dirty="0" smtClean="0"/>
              <a:t>: </a:t>
            </a:r>
          </a:p>
          <a:p>
            <a:pPr>
              <a:buNone/>
            </a:pPr>
            <a:r>
              <a:rPr lang="en-US" dirty="0" smtClean="0"/>
              <a:t>operator float()               converts class type to float. </a:t>
            </a:r>
          </a:p>
          <a:p>
            <a:pPr>
              <a:buNone/>
            </a:pPr>
            <a:r>
              <a:rPr lang="en-US" dirty="0" smtClean="0"/>
              <a:t> </a:t>
            </a:r>
          </a:p>
          <a:p>
            <a:pPr>
              <a:buNone/>
            </a:pPr>
            <a:endParaRPr lang="en-US" dirty="0"/>
          </a:p>
        </p:txBody>
      </p:sp>
      <p:cxnSp>
        <p:nvCxnSpPr>
          <p:cNvPr id="6" name="Straight Arrow Connector 5"/>
          <p:cNvCxnSpPr/>
          <p:nvPr/>
        </p:nvCxnSpPr>
        <p:spPr>
          <a:xfrm>
            <a:off x="2362200" y="5562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smtClean="0"/>
              <a:t>Example  of class to basic type conversion</a:t>
            </a:r>
            <a:br>
              <a:rPr lang="en-US" sz="2400" dirty="0" smtClean="0"/>
            </a:br>
            <a:endParaRPr lang="en-US" sz="2400" dirty="0"/>
          </a:p>
        </p:txBody>
      </p:sp>
      <p:sp>
        <p:nvSpPr>
          <p:cNvPr id="4" name="Content Placeholder 3"/>
          <p:cNvSpPr>
            <a:spLocks noGrp="1"/>
          </p:cNvSpPr>
          <p:nvPr>
            <p:ph sz="half" idx="1"/>
          </p:nvPr>
        </p:nvSpPr>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converter</a:t>
            </a:r>
          </a:p>
          <a:p>
            <a:pPr>
              <a:buNone/>
            </a:pPr>
            <a:r>
              <a:rPr lang="en-US" dirty="0" smtClean="0"/>
              <a:t>{</a:t>
            </a:r>
          </a:p>
          <a:p>
            <a:pPr>
              <a:buNone/>
            </a:pPr>
            <a:r>
              <a:rPr lang="en-US" dirty="0" smtClean="0"/>
              <a:t>private:</a:t>
            </a:r>
          </a:p>
          <a:p>
            <a:pPr>
              <a:buNone/>
            </a:pPr>
            <a:r>
              <a:rPr lang="en-US" dirty="0" smtClean="0"/>
              <a:t>float </a:t>
            </a:r>
            <a:r>
              <a:rPr lang="en-US" dirty="0" err="1" smtClean="0"/>
              <a:t>len</a:t>
            </a: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smtClean="0"/>
              <a:t>	</a:t>
            </a:r>
            <a:r>
              <a:rPr lang="en-US" dirty="0" err="1" smtClean="0"/>
              <a:t>cout</a:t>
            </a:r>
            <a:r>
              <a:rPr lang="en-US" dirty="0" smtClean="0"/>
              <a:t>&lt;&lt;"Enter length in km\n";</a:t>
            </a:r>
          </a:p>
          <a:p>
            <a:pPr>
              <a:buNone/>
            </a:pPr>
            <a:r>
              <a:rPr lang="en-US" dirty="0" smtClean="0"/>
              <a:t>	</a:t>
            </a:r>
            <a:r>
              <a:rPr lang="en-US" dirty="0" err="1" smtClean="0"/>
              <a:t>cin</a:t>
            </a:r>
            <a:r>
              <a:rPr lang="en-US" dirty="0" smtClean="0"/>
              <a:t>&gt;&gt;</a:t>
            </a:r>
            <a:r>
              <a:rPr lang="en-US" dirty="0" err="1" smtClean="0"/>
              <a:t>len</a:t>
            </a: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p:txBody>
          <a:bodyPr>
            <a:normAutofit fontScale="70000" lnSpcReduction="20000"/>
          </a:bodyPr>
          <a:lstStyle/>
          <a:p>
            <a:pPr>
              <a:buNone/>
            </a:pPr>
            <a:endParaRPr lang="en-US" dirty="0" smtClean="0"/>
          </a:p>
          <a:p>
            <a:pPr>
              <a:buNone/>
            </a:pPr>
            <a:r>
              <a:rPr lang="en-US" dirty="0" smtClean="0"/>
              <a:t>operator float()</a:t>
            </a:r>
          </a:p>
          <a:p>
            <a:pPr>
              <a:buNone/>
            </a:pPr>
            <a:r>
              <a:rPr lang="en-US" dirty="0" smtClean="0"/>
              <a:t>{</a:t>
            </a:r>
          </a:p>
          <a:p>
            <a:pPr>
              <a:buNone/>
            </a:pPr>
            <a:r>
              <a:rPr lang="en-US" dirty="0" smtClean="0"/>
              <a:t>float m;</a:t>
            </a:r>
          </a:p>
          <a:p>
            <a:pPr>
              <a:buNone/>
            </a:pPr>
            <a:r>
              <a:rPr lang="en-US" dirty="0" smtClean="0"/>
              <a:t>m=</a:t>
            </a:r>
            <a:r>
              <a:rPr lang="en-US" dirty="0" err="1" smtClean="0"/>
              <a:t>len</a:t>
            </a:r>
            <a:r>
              <a:rPr lang="en-US" dirty="0" smtClean="0"/>
              <a:t>*1000.0;</a:t>
            </a:r>
          </a:p>
          <a:p>
            <a:pPr>
              <a:buNone/>
            </a:pPr>
            <a:r>
              <a:rPr lang="en-US" dirty="0" smtClean="0"/>
              <a:t>return(m);</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converter c1;</a:t>
            </a:r>
          </a:p>
          <a:p>
            <a:pPr>
              <a:buNone/>
            </a:pPr>
            <a:r>
              <a:rPr lang="en-US" dirty="0" smtClean="0"/>
              <a:t>c1.getdata();</a:t>
            </a:r>
          </a:p>
          <a:p>
            <a:pPr>
              <a:buNone/>
            </a:pPr>
            <a:r>
              <a:rPr lang="en-US" dirty="0" smtClean="0"/>
              <a:t>float l;</a:t>
            </a:r>
          </a:p>
          <a:p>
            <a:pPr>
              <a:buNone/>
            </a:pPr>
            <a:r>
              <a:rPr lang="en-US" dirty="0" smtClean="0"/>
              <a:t>l=c1; //call goes to operator function</a:t>
            </a:r>
          </a:p>
          <a:p>
            <a:pPr>
              <a:buNone/>
            </a:pPr>
            <a:r>
              <a:rPr lang="en-US" dirty="0" err="1" smtClean="0"/>
              <a:t>cout</a:t>
            </a:r>
            <a:r>
              <a:rPr lang="en-US" dirty="0" smtClean="0"/>
              <a:t>&lt;&lt;"length in meter is"&lt;&lt;l;</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1600" dirty="0" smtClean="0"/>
              <a:t>3)  Conversion between object of different classes  OR   Conversion between two user define type.</a:t>
            </a:r>
            <a:br>
              <a:rPr lang="en-US" sz="1600" dirty="0" smtClean="0"/>
            </a:br>
            <a:endParaRPr lang="en-US" sz="1600" dirty="0"/>
          </a:p>
        </p:txBody>
      </p:sp>
      <p:sp>
        <p:nvSpPr>
          <p:cNvPr id="4" name="Content Placeholder 3"/>
          <p:cNvSpPr>
            <a:spLocks noGrp="1"/>
          </p:cNvSpPr>
          <p:nvPr>
            <p:ph sz="quarter" idx="1"/>
          </p:nvPr>
        </p:nvSpPr>
        <p:spPr/>
        <p:txBody>
          <a:bodyPr>
            <a:normAutofit fontScale="92500" lnSpcReduction="10000"/>
          </a:bodyPr>
          <a:lstStyle/>
          <a:p>
            <a:pPr>
              <a:buNone/>
            </a:pPr>
            <a:r>
              <a:rPr lang="en-US" dirty="0" smtClean="0"/>
              <a:t>The same two method just shown for conversion between basic to user and user to basic type also apply to convert between two user define type. That is we can use one argument constructor or we can use overloaded casting operator function. The choice depends on whether we want to put conversion routine in source object or conversion routine in destination object. We will look at both cases:</a:t>
            </a:r>
          </a:p>
          <a:p>
            <a:pPr>
              <a:buNone/>
            </a:pPr>
            <a:r>
              <a:rPr lang="en-US" dirty="0" smtClean="0"/>
              <a:t>	object a = object b</a:t>
            </a:r>
          </a:p>
          <a:p>
            <a:pPr>
              <a:buNone/>
            </a:pPr>
            <a:r>
              <a:rPr lang="en-US" dirty="0" smtClean="0"/>
              <a:t> </a:t>
            </a:r>
          </a:p>
          <a:p>
            <a:pPr>
              <a:buNone/>
            </a:pPr>
            <a:r>
              <a:rPr lang="en-US" dirty="0" smtClean="0"/>
              <a:t> destination  source object</a:t>
            </a:r>
          </a:p>
          <a:p>
            <a:pPr>
              <a:buNone/>
            </a:pPr>
            <a:r>
              <a:rPr lang="en-US" dirty="0" smtClean="0"/>
              <a:t>	object			</a:t>
            </a:r>
          </a:p>
          <a:p>
            <a:pPr>
              <a:buNone/>
            </a:pPr>
            <a:endParaRPr lang="en-US" dirty="0"/>
          </a:p>
        </p:txBody>
      </p:sp>
      <p:cxnSp>
        <p:nvCxnSpPr>
          <p:cNvPr id="6" name="Straight Arrow Connector 5"/>
          <p:cNvCxnSpPr/>
          <p:nvPr/>
        </p:nvCxnSpPr>
        <p:spPr>
          <a:xfrm>
            <a:off x="1066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146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917448"/>
            <a:ext cx="8534400" cy="758952"/>
          </a:xfrm>
        </p:spPr>
        <p:txBody>
          <a:bodyPr>
            <a:noAutofit/>
          </a:bodyPr>
          <a:lstStyle/>
          <a:p>
            <a:pPr algn="l"/>
            <a:r>
              <a:rPr lang="en-US" sz="2400" dirty="0" smtClean="0"/>
              <a:t>a) Conversion routine in source object:</a:t>
            </a:r>
            <a:br>
              <a:rPr lang="en-US" sz="2400" dirty="0" smtClean="0"/>
            </a:br>
            <a:endParaRPr lang="en-US" sz="2400" dirty="0"/>
          </a:p>
        </p:txBody>
      </p:sp>
      <p:sp>
        <p:nvSpPr>
          <p:cNvPr id="4" name="Content Placeholder 3"/>
          <p:cNvSpPr>
            <a:spLocks noGrp="1"/>
          </p:cNvSpPr>
          <p:nvPr>
            <p:ph sz="quarter" idx="1"/>
          </p:nvPr>
        </p:nvSpPr>
        <p:spPr/>
        <p:txBody>
          <a:bodyPr/>
          <a:lstStyle/>
          <a:p>
            <a:r>
              <a:rPr lang="en-US" dirty="0" smtClean="0"/>
              <a:t>When conversion routine is in source object, it is common to use overloaded casting operator function.</a:t>
            </a:r>
          </a:p>
          <a:p>
            <a:r>
              <a:rPr lang="en-US" dirty="0" smtClean="0"/>
              <a:t>Example is given below:</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385048" cy="609600"/>
          </a:xfrm>
        </p:spPr>
        <p:txBody>
          <a:bodyPr>
            <a:noAutofit/>
          </a:bodyPr>
          <a:lstStyle/>
          <a:p>
            <a:r>
              <a:rPr lang="en-US" sz="1800" dirty="0" smtClean="0"/>
              <a:t>Example to convert from polar to </a:t>
            </a:r>
            <a:r>
              <a:rPr lang="en-US" sz="1800" dirty="0" err="1" smtClean="0"/>
              <a:t>rec</a:t>
            </a:r>
            <a:r>
              <a:rPr lang="en-US" sz="1800" dirty="0" smtClean="0"/>
              <a:t> using conversion routine in source object.</a:t>
            </a:r>
            <a:br>
              <a:rPr lang="en-US" sz="1800" dirty="0" smtClean="0"/>
            </a:br>
            <a:endParaRPr lang="en-US" sz="1800" dirty="0"/>
          </a:p>
        </p:txBody>
      </p:sp>
      <p:sp>
        <p:nvSpPr>
          <p:cNvPr id="4" name="Content Placeholder 3"/>
          <p:cNvSpPr>
            <a:spLocks noGrp="1"/>
          </p:cNvSpPr>
          <p:nvPr>
            <p:ph sz="half" idx="1"/>
          </p:nvPr>
        </p:nvSpPr>
        <p:spPr>
          <a:xfrm>
            <a:off x="301752" y="685800"/>
            <a:ext cx="4041648" cy="5486400"/>
          </a:xfrm>
        </p:spPr>
        <p:txBody>
          <a:bodyPr>
            <a:noAutofit/>
          </a:bodyPr>
          <a:lstStyle/>
          <a:p>
            <a:pPr>
              <a:buNone/>
            </a:pPr>
            <a:r>
              <a:rPr lang="en-US" sz="1200" dirty="0" smtClean="0"/>
              <a:t>#include&lt;</a:t>
            </a:r>
            <a:r>
              <a:rPr lang="en-US" sz="1200" dirty="0" err="1" smtClean="0"/>
              <a:t>iostream</a:t>
            </a:r>
            <a:r>
              <a:rPr lang="en-US" sz="1200" dirty="0" smtClean="0"/>
              <a:t>&gt;</a:t>
            </a:r>
          </a:p>
          <a:p>
            <a:pPr>
              <a:buNone/>
            </a:pPr>
            <a:r>
              <a:rPr lang="en-US" sz="1200" dirty="0" smtClean="0"/>
              <a:t>#include&lt;</a:t>
            </a:r>
            <a:r>
              <a:rPr lang="en-US" sz="1200" dirty="0" err="1" smtClean="0"/>
              <a:t>math.h</a:t>
            </a:r>
            <a:r>
              <a:rPr lang="en-US" sz="1200" dirty="0" smtClean="0"/>
              <a:t>&gt;</a:t>
            </a:r>
          </a:p>
          <a:p>
            <a:pPr>
              <a:buNone/>
            </a:pPr>
            <a:r>
              <a:rPr lang="en-US" sz="1200" dirty="0" smtClean="0"/>
              <a:t>sing namespace std;</a:t>
            </a:r>
          </a:p>
          <a:p>
            <a:pPr>
              <a:buNone/>
            </a:pPr>
            <a:r>
              <a:rPr lang="en-US" sz="1200" dirty="0" smtClean="0"/>
              <a:t>class </a:t>
            </a:r>
            <a:r>
              <a:rPr lang="en-US" sz="1200" dirty="0" err="1" smtClean="0"/>
              <a:t>rec</a:t>
            </a:r>
            <a:endParaRPr lang="en-US" sz="1200" dirty="0" smtClean="0"/>
          </a:p>
          <a:p>
            <a:pPr>
              <a:buNone/>
            </a:pPr>
            <a:r>
              <a:rPr lang="en-US" sz="1200" dirty="0" smtClean="0"/>
              <a:t>{</a:t>
            </a:r>
          </a:p>
          <a:p>
            <a:pPr>
              <a:buNone/>
            </a:pPr>
            <a:r>
              <a:rPr lang="en-US" sz="1200" dirty="0" smtClean="0"/>
              <a:t>private:</a:t>
            </a:r>
          </a:p>
          <a:p>
            <a:pPr>
              <a:buNone/>
            </a:pPr>
            <a:r>
              <a:rPr lang="en-US" sz="1200" dirty="0" smtClean="0"/>
              <a:t>double </a:t>
            </a:r>
            <a:r>
              <a:rPr lang="en-US" sz="1200" dirty="0" err="1" smtClean="0"/>
              <a:t>xco</a:t>
            </a:r>
            <a:r>
              <a:rPr lang="en-US" sz="1200" dirty="0" smtClean="0"/>
              <a:t>;</a:t>
            </a:r>
          </a:p>
          <a:p>
            <a:pPr>
              <a:buNone/>
            </a:pPr>
            <a:r>
              <a:rPr lang="en-US" sz="1200" dirty="0" smtClean="0"/>
              <a:t>double </a:t>
            </a:r>
            <a:r>
              <a:rPr lang="en-US" sz="1200" dirty="0" err="1" smtClean="0"/>
              <a:t>yco</a:t>
            </a:r>
            <a:r>
              <a:rPr lang="en-US" sz="1200" dirty="0" smtClean="0"/>
              <a:t>;</a:t>
            </a:r>
          </a:p>
          <a:p>
            <a:pPr>
              <a:buNone/>
            </a:pPr>
            <a:r>
              <a:rPr lang="en-US" sz="1200" dirty="0" smtClean="0"/>
              <a:t>public:</a:t>
            </a:r>
          </a:p>
          <a:p>
            <a:pPr>
              <a:buNone/>
            </a:pPr>
            <a:r>
              <a:rPr lang="en-US" sz="1200" dirty="0" err="1" smtClean="0"/>
              <a:t>rec</a:t>
            </a:r>
            <a:r>
              <a:rPr lang="en-US" sz="1200" dirty="0" smtClean="0"/>
              <a:t>()</a:t>
            </a:r>
          </a:p>
          <a:p>
            <a:pPr>
              <a:buNone/>
            </a:pPr>
            <a:r>
              <a:rPr lang="en-US" sz="1200" dirty="0" smtClean="0"/>
              <a:t>{</a:t>
            </a:r>
          </a:p>
          <a:p>
            <a:pPr>
              <a:buNone/>
            </a:pPr>
            <a:r>
              <a:rPr lang="en-US" sz="1200" dirty="0" err="1" smtClean="0"/>
              <a:t>xco</a:t>
            </a:r>
            <a:r>
              <a:rPr lang="en-US" sz="1200" dirty="0" smtClean="0"/>
              <a:t>=0.0;</a:t>
            </a:r>
          </a:p>
          <a:p>
            <a:pPr>
              <a:buNone/>
            </a:pPr>
            <a:r>
              <a:rPr lang="en-US" sz="1200" dirty="0" err="1" smtClean="0"/>
              <a:t>yco</a:t>
            </a:r>
            <a:r>
              <a:rPr lang="en-US" sz="1200" dirty="0" smtClean="0"/>
              <a:t>=0.0;</a:t>
            </a:r>
          </a:p>
          <a:p>
            <a:pPr>
              <a:buNone/>
            </a:pPr>
            <a:r>
              <a:rPr lang="en-US" sz="1200" dirty="0" smtClean="0"/>
              <a:t>}</a:t>
            </a:r>
          </a:p>
          <a:p>
            <a:pPr>
              <a:buNone/>
            </a:pPr>
            <a:r>
              <a:rPr lang="en-US" sz="1200" dirty="0" err="1" smtClean="0"/>
              <a:t>rec</a:t>
            </a:r>
            <a:r>
              <a:rPr lang="en-US" sz="1200" dirty="0" smtClean="0"/>
              <a:t>(double x ,double y)</a:t>
            </a:r>
          </a:p>
          <a:p>
            <a:pPr>
              <a:buNone/>
            </a:pPr>
            <a:r>
              <a:rPr lang="en-US" sz="1200" dirty="0" smtClean="0"/>
              <a:t>{</a:t>
            </a:r>
          </a:p>
          <a:p>
            <a:pPr>
              <a:buNone/>
            </a:pPr>
            <a:r>
              <a:rPr lang="en-US" sz="1200" dirty="0" err="1" smtClean="0"/>
              <a:t>xco</a:t>
            </a:r>
            <a:r>
              <a:rPr lang="en-US" sz="1200" dirty="0" smtClean="0"/>
              <a:t>=x;</a:t>
            </a:r>
          </a:p>
          <a:p>
            <a:pPr>
              <a:buNone/>
            </a:pPr>
            <a:r>
              <a:rPr lang="en-US" sz="1200" dirty="0" err="1" smtClean="0"/>
              <a:t>yco</a:t>
            </a:r>
            <a:r>
              <a:rPr lang="en-US" sz="1200" dirty="0" smtClean="0"/>
              <a:t>=y;</a:t>
            </a:r>
          </a:p>
          <a:p>
            <a:pPr>
              <a:buNone/>
            </a:pPr>
            <a:r>
              <a:rPr lang="en-US" sz="1200" dirty="0" smtClean="0"/>
              <a:t>}</a:t>
            </a:r>
          </a:p>
          <a:p>
            <a:pPr>
              <a:buNone/>
            </a:pPr>
            <a:r>
              <a:rPr lang="en-US" sz="1200" dirty="0" smtClean="0"/>
              <a:t>void display()</a:t>
            </a:r>
          </a:p>
          <a:p>
            <a:pPr>
              <a:buNone/>
            </a:pPr>
            <a:r>
              <a:rPr lang="en-US" sz="1200" dirty="0" smtClean="0"/>
              <a:t>{</a:t>
            </a:r>
          </a:p>
          <a:p>
            <a:pPr>
              <a:buNone/>
            </a:pPr>
            <a:r>
              <a:rPr lang="en-US" sz="1200" dirty="0" err="1" smtClean="0"/>
              <a:t>cout</a:t>
            </a:r>
            <a:r>
              <a:rPr lang="en-US" sz="1200" dirty="0" smtClean="0"/>
              <a:t>&lt;&lt;"("&lt;&lt;</a:t>
            </a:r>
            <a:r>
              <a:rPr lang="en-US" sz="1200" dirty="0" err="1" smtClean="0"/>
              <a:t>xco</a:t>
            </a:r>
            <a:r>
              <a:rPr lang="en-US" sz="1200" dirty="0" smtClean="0"/>
              <a:t>&lt;&lt;","&lt;&lt;</a:t>
            </a:r>
            <a:r>
              <a:rPr lang="en-US" sz="1200" dirty="0" err="1" smtClean="0"/>
              <a:t>yco</a:t>
            </a:r>
            <a:r>
              <a:rPr lang="en-US" sz="1200" dirty="0" smtClean="0"/>
              <a:t>&lt;&lt;")";</a:t>
            </a:r>
          </a:p>
          <a:p>
            <a:pPr>
              <a:buNone/>
            </a:pPr>
            <a:r>
              <a:rPr lang="en-US" sz="1200" dirty="0" smtClean="0"/>
              <a:t>}</a:t>
            </a:r>
          </a:p>
          <a:p>
            <a:pPr>
              <a:buNone/>
            </a:pPr>
            <a:r>
              <a:rPr lang="en-US" sz="1200" dirty="0" smtClean="0"/>
              <a:t>};</a:t>
            </a:r>
          </a:p>
          <a:p>
            <a:pPr>
              <a:buNone/>
            </a:pPr>
            <a:endParaRPr lang="en-US" sz="1200" dirty="0"/>
          </a:p>
        </p:txBody>
      </p:sp>
      <p:sp>
        <p:nvSpPr>
          <p:cNvPr id="5" name="Content Placeholder 4"/>
          <p:cNvSpPr>
            <a:spLocks noGrp="1"/>
          </p:cNvSpPr>
          <p:nvPr>
            <p:ph sz="half" idx="2"/>
          </p:nvPr>
        </p:nvSpPr>
        <p:spPr>
          <a:xfrm>
            <a:off x="4800600" y="533400"/>
            <a:ext cx="3505200" cy="6019800"/>
          </a:xfrm>
        </p:spPr>
        <p:txBody>
          <a:bodyPr>
            <a:noAutofit/>
          </a:bodyPr>
          <a:lstStyle/>
          <a:p>
            <a:pPr>
              <a:buNone/>
            </a:pPr>
            <a:r>
              <a:rPr lang="en-US" sz="850" dirty="0" smtClean="0"/>
              <a:t>class polar</a:t>
            </a:r>
          </a:p>
          <a:p>
            <a:pPr>
              <a:buNone/>
            </a:pPr>
            <a:r>
              <a:rPr lang="en-US" sz="850" dirty="0" smtClean="0"/>
              <a:t>{</a:t>
            </a:r>
          </a:p>
          <a:p>
            <a:pPr>
              <a:buNone/>
            </a:pPr>
            <a:r>
              <a:rPr lang="en-US" sz="850" dirty="0" smtClean="0"/>
              <a:t>private:</a:t>
            </a:r>
          </a:p>
          <a:p>
            <a:pPr>
              <a:buNone/>
            </a:pPr>
            <a:r>
              <a:rPr lang="en-US" sz="850" dirty="0" smtClean="0"/>
              <a:t>double radius;</a:t>
            </a:r>
          </a:p>
          <a:p>
            <a:pPr>
              <a:buNone/>
            </a:pPr>
            <a:r>
              <a:rPr lang="en-US" sz="850" dirty="0" smtClean="0"/>
              <a:t>double angle;</a:t>
            </a:r>
          </a:p>
          <a:p>
            <a:pPr>
              <a:buNone/>
            </a:pPr>
            <a:r>
              <a:rPr lang="en-US" sz="850" dirty="0" smtClean="0"/>
              <a:t>public:</a:t>
            </a:r>
          </a:p>
          <a:p>
            <a:pPr>
              <a:buNone/>
            </a:pPr>
            <a:r>
              <a:rPr lang="en-US" sz="850" dirty="0" smtClean="0"/>
              <a:t>polar()</a:t>
            </a:r>
          </a:p>
          <a:p>
            <a:pPr>
              <a:buNone/>
            </a:pPr>
            <a:r>
              <a:rPr lang="en-US" sz="850" dirty="0" smtClean="0"/>
              <a:t>{</a:t>
            </a:r>
          </a:p>
          <a:p>
            <a:pPr>
              <a:buNone/>
            </a:pPr>
            <a:r>
              <a:rPr lang="en-US" sz="850" dirty="0" smtClean="0"/>
              <a:t>radius=0.0;</a:t>
            </a:r>
          </a:p>
          <a:p>
            <a:pPr>
              <a:buNone/>
            </a:pPr>
            <a:r>
              <a:rPr lang="en-US" sz="850" dirty="0" smtClean="0"/>
              <a:t>angle=0.0;</a:t>
            </a:r>
          </a:p>
          <a:p>
            <a:pPr>
              <a:buNone/>
            </a:pPr>
            <a:r>
              <a:rPr lang="en-US" sz="850" dirty="0" smtClean="0"/>
              <a:t>}</a:t>
            </a:r>
          </a:p>
          <a:p>
            <a:pPr>
              <a:buNone/>
            </a:pPr>
            <a:r>
              <a:rPr lang="en-US" sz="850" dirty="0" smtClean="0"/>
              <a:t>polar(double r, double a )</a:t>
            </a:r>
          </a:p>
          <a:p>
            <a:pPr>
              <a:buNone/>
            </a:pPr>
            <a:r>
              <a:rPr lang="en-US" sz="850" dirty="0" smtClean="0"/>
              <a:t>{</a:t>
            </a:r>
          </a:p>
          <a:p>
            <a:pPr>
              <a:buNone/>
            </a:pPr>
            <a:r>
              <a:rPr lang="en-US" sz="850" dirty="0" smtClean="0"/>
              <a:t>radius=r;</a:t>
            </a:r>
          </a:p>
          <a:p>
            <a:pPr>
              <a:buNone/>
            </a:pPr>
            <a:r>
              <a:rPr lang="en-US" sz="850" dirty="0" smtClean="0"/>
              <a:t>angle=a;</a:t>
            </a:r>
          </a:p>
          <a:p>
            <a:pPr>
              <a:buNone/>
            </a:pPr>
            <a:r>
              <a:rPr lang="en-US" sz="850" dirty="0" smtClean="0"/>
              <a:t>}</a:t>
            </a:r>
          </a:p>
          <a:p>
            <a:pPr>
              <a:buNone/>
            </a:pPr>
            <a:r>
              <a:rPr lang="en-US" sz="850" dirty="0" smtClean="0"/>
              <a:t>void display()</a:t>
            </a:r>
          </a:p>
          <a:p>
            <a:pPr>
              <a:buNone/>
            </a:pPr>
            <a:r>
              <a:rPr lang="en-US" sz="850" dirty="0" smtClean="0"/>
              <a:t>{</a:t>
            </a:r>
          </a:p>
          <a:p>
            <a:pPr>
              <a:buNone/>
            </a:pPr>
            <a:r>
              <a:rPr lang="en-US" sz="850" dirty="0" err="1" smtClean="0"/>
              <a:t>cout</a:t>
            </a:r>
            <a:r>
              <a:rPr lang="en-US" sz="850" dirty="0" smtClean="0"/>
              <a:t>&lt;&lt;radius&lt;&lt;","&lt;&lt;angle;</a:t>
            </a:r>
          </a:p>
          <a:p>
            <a:pPr>
              <a:buNone/>
            </a:pPr>
            <a:r>
              <a:rPr lang="en-US" sz="850" dirty="0" smtClean="0"/>
              <a:t>}</a:t>
            </a:r>
          </a:p>
          <a:p>
            <a:pPr>
              <a:buNone/>
            </a:pPr>
            <a:r>
              <a:rPr lang="en-US" sz="850" dirty="0" smtClean="0"/>
              <a:t>operator </a:t>
            </a:r>
            <a:r>
              <a:rPr lang="en-US" sz="850" dirty="0" err="1" smtClean="0"/>
              <a:t>rec</a:t>
            </a:r>
            <a:r>
              <a:rPr lang="en-US" sz="850" dirty="0" smtClean="0"/>
              <a:t>()</a:t>
            </a:r>
          </a:p>
          <a:p>
            <a:pPr>
              <a:buNone/>
            </a:pPr>
            <a:r>
              <a:rPr lang="en-US" sz="850" dirty="0" smtClean="0"/>
              <a:t>{</a:t>
            </a:r>
          </a:p>
          <a:p>
            <a:pPr>
              <a:buNone/>
            </a:pPr>
            <a:r>
              <a:rPr lang="en-US" sz="850" dirty="0" smtClean="0"/>
              <a:t>double x=radius*</a:t>
            </a:r>
            <a:r>
              <a:rPr lang="en-US" sz="850" dirty="0" err="1" smtClean="0"/>
              <a:t>cos</a:t>
            </a:r>
            <a:r>
              <a:rPr lang="en-US" sz="850" dirty="0" smtClean="0"/>
              <a:t>(angle);</a:t>
            </a:r>
          </a:p>
          <a:p>
            <a:pPr>
              <a:buNone/>
            </a:pPr>
            <a:r>
              <a:rPr lang="en-US" sz="850" dirty="0" smtClean="0"/>
              <a:t>double y=radius*sin(angle);</a:t>
            </a:r>
          </a:p>
          <a:p>
            <a:pPr>
              <a:buNone/>
            </a:pPr>
            <a:r>
              <a:rPr lang="en-US" sz="850" dirty="0" smtClean="0"/>
              <a:t>return </a:t>
            </a:r>
            <a:r>
              <a:rPr lang="en-US" sz="850" dirty="0" err="1" smtClean="0"/>
              <a:t>rec</a:t>
            </a:r>
            <a:r>
              <a:rPr lang="en-US" sz="850" dirty="0" smtClean="0"/>
              <a:t>(</a:t>
            </a:r>
            <a:r>
              <a:rPr lang="en-US" sz="850" dirty="0" err="1" smtClean="0"/>
              <a:t>x,y</a:t>
            </a:r>
            <a:r>
              <a:rPr lang="en-US" sz="850" dirty="0" smtClean="0"/>
              <a:t>);</a:t>
            </a:r>
          </a:p>
          <a:p>
            <a:pPr>
              <a:buNone/>
            </a:pPr>
            <a:r>
              <a:rPr lang="en-US" sz="850" dirty="0" smtClean="0"/>
              <a:t>}</a:t>
            </a:r>
          </a:p>
          <a:p>
            <a:pPr>
              <a:buNone/>
            </a:pPr>
            <a:r>
              <a:rPr lang="en-US" sz="850" dirty="0" smtClean="0"/>
              <a:t>};</a:t>
            </a:r>
          </a:p>
          <a:p>
            <a:pPr>
              <a:buNone/>
            </a:pPr>
            <a:r>
              <a:rPr lang="en-US" sz="850" dirty="0" smtClean="0"/>
              <a:t> main()</a:t>
            </a:r>
          </a:p>
          <a:p>
            <a:pPr>
              <a:buNone/>
            </a:pPr>
            <a:r>
              <a:rPr lang="en-US" sz="850" dirty="0" smtClean="0"/>
              <a:t>{</a:t>
            </a:r>
          </a:p>
          <a:p>
            <a:pPr>
              <a:buNone/>
            </a:pPr>
            <a:r>
              <a:rPr lang="en-US" sz="850" dirty="0" smtClean="0"/>
              <a:t>	</a:t>
            </a:r>
            <a:r>
              <a:rPr lang="en-US" sz="850" dirty="0" err="1" smtClean="0"/>
              <a:t>rec</a:t>
            </a:r>
            <a:r>
              <a:rPr lang="en-US" sz="850" dirty="0" smtClean="0"/>
              <a:t> rec1;</a:t>
            </a:r>
          </a:p>
          <a:p>
            <a:pPr>
              <a:buNone/>
            </a:pPr>
            <a:r>
              <a:rPr lang="en-US" sz="850" dirty="0" smtClean="0"/>
              <a:t>polar </a:t>
            </a:r>
            <a:r>
              <a:rPr lang="en-US" sz="850" dirty="0" err="1" smtClean="0"/>
              <a:t>pol</a:t>
            </a:r>
            <a:r>
              <a:rPr lang="en-US" sz="850" dirty="0" smtClean="0"/>
              <a:t>(10.0, 0.785398);</a:t>
            </a:r>
          </a:p>
          <a:p>
            <a:pPr>
              <a:buNone/>
            </a:pPr>
            <a:r>
              <a:rPr lang="en-US" sz="850" dirty="0" smtClean="0"/>
              <a:t>rec1=</a:t>
            </a:r>
            <a:r>
              <a:rPr lang="en-US" sz="850" dirty="0" err="1" smtClean="0"/>
              <a:t>pol</a:t>
            </a:r>
            <a:r>
              <a:rPr lang="en-US" sz="850" dirty="0" smtClean="0"/>
              <a:t>;</a:t>
            </a:r>
          </a:p>
          <a:p>
            <a:pPr>
              <a:buNone/>
            </a:pPr>
            <a:r>
              <a:rPr lang="en-US" sz="850" dirty="0" err="1" smtClean="0"/>
              <a:t>cout</a:t>
            </a:r>
            <a:r>
              <a:rPr lang="en-US" sz="850" dirty="0" smtClean="0"/>
              <a:t>&lt;&lt;"\</a:t>
            </a:r>
            <a:r>
              <a:rPr lang="en-US" sz="850" dirty="0" err="1" smtClean="0"/>
              <a:t>npol</a:t>
            </a:r>
            <a:r>
              <a:rPr lang="en-US" sz="850" dirty="0" smtClean="0"/>
              <a:t>="; </a:t>
            </a:r>
            <a:r>
              <a:rPr lang="en-US" sz="850" dirty="0" err="1" smtClean="0"/>
              <a:t>pol.display</a:t>
            </a:r>
            <a:r>
              <a:rPr lang="en-US" sz="850" dirty="0" smtClean="0"/>
              <a:t>();</a:t>
            </a:r>
          </a:p>
          <a:p>
            <a:pPr>
              <a:buNone/>
            </a:pPr>
            <a:r>
              <a:rPr lang="en-US" sz="850" dirty="0" err="1" smtClean="0"/>
              <a:t>cout</a:t>
            </a:r>
            <a:r>
              <a:rPr lang="en-US" sz="850" dirty="0" smtClean="0"/>
              <a:t>&lt;&lt;"\</a:t>
            </a:r>
            <a:r>
              <a:rPr lang="en-US" sz="850" dirty="0" err="1" smtClean="0"/>
              <a:t>nrecc</a:t>
            </a:r>
            <a:r>
              <a:rPr lang="en-US" sz="850" dirty="0" smtClean="0"/>
              <a:t>="; rec1.display();</a:t>
            </a:r>
          </a:p>
          <a:p>
            <a:pPr>
              <a:buNone/>
            </a:pPr>
            <a:r>
              <a:rPr lang="en-US" sz="850" dirty="0" smtClean="0"/>
              <a:t>}</a:t>
            </a:r>
          </a:p>
          <a:p>
            <a:pPr>
              <a:buNone/>
            </a:pPr>
            <a:r>
              <a:rPr lang="en-US" sz="850" dirty="0" smtClean="0"/>
              <a:t>Output:</a:t>
            </a:r>
          </a:p>
          <a:p>
            <a:pPr>
              <a:buNone/>
            </a:pPr>
            <a:r>
              <a:rPr lang="en-US" sz="850" dirty="0" err="1" smtClean="0"/>
              <a:t>Pol</a:t>
            </a:r>
            <a:r>
              <a:rPr lang="en-US" sz="850" dirty="0" smtClean="0"/>
              <a:t> = 10,0.785398</a:t>
            </a:r>
          </a:p>
          <a:p>
            <a:pPr>
              <a:buNone/>
            </a:pPr>
            <a:r>
              <a:rPr lang="en-US" sz="850" dirty="0" smtClean="0"/>
              <a:t>Rec1 = 7.07107, 7.07107</a:t>
            </a:r>
          </a:p>
          <a:p>
            <a:pPr>
              <a:buNone/>
            </a:pPr>
            <a:endParaRPr lang="en-US" sz="85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b="1" dirty="0" smtClean="0"/>
              <a:t>b) Conversion routine in destination object:</a:t>
            </a:r>
            <a:r>
              <a:rPr lang="en-US" sz="2400" dirty="0" smtClean="0"/>
              <a:t/>
            </a:r>
            <a:br>
              <a:rPr lang="en-US" sz="2400" dirty="0" smtClean="0"/>
            </a:br>
            <a:endParaRPr lang="en-US" sz="2400" dirty="0"/>
          </a:p>
        </p:txBody>
      </p:sp>
      <p:sp>
        <p:nvSpPr>
          <p:cNvPr id="4" name="Content Placeholder 3"/>
          <p:cNvSpPr>
            <a:spLocks noGrp="1"/>
          </p:cNvSpPr>
          <p:nvPr>
            <p:ph sz="quarter" idx="1"/>
          </p:nvPr>
        </p:nvSpPr>
        <p:spPr/>
        <p:txBody>
          <a:bodyPr/>
          <a:lstStyle/>
          <a:p>
            <a:r>
              <a:rPr lang="en-US" dirty="0" smtClean="0"/>
              <a:t>When conversion routine is in destination object, it is common to use one argument constructor.</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60248"/>
            <a:ext cx="8534400" cy="758952"/>
          </a:xfrm>
        </p:spPr>
        <p:txBody>
          <a:bodyPr>
            <a:noAutofit/>
          </a:bodyPr>
          <a:lstStyle/>
          <a:p>
            <a:pPr algn="l"/>
            <a:r>
              <a:rPr lang="en-US" sz="2200" b="1" dirty="0" smtClean="0"/>
              <a:t>WAP to convert from polar to </a:t>
            </a:r>
            <a:r>
              <a:rPr lang="en-US" sz="2200" b="1" dirty="0" err="1" smtClean="0"/>
              <a:t>rec</a:t>
            </a:r>
            <a:r>
              <a:rPr lang="en-US" sz="2200" b="1" dirty="0" smtClean="0"/>
              <a:t> using conversion routine in destination.</a:t>
            </a:r>
            <a:r>
              <a:rPr lang="en-US" sz="2200" dirty="0" smtClean="0"/>
              <a:t/>
            </a:r>
            <a:br>
              <a:rPr lang="en-US" sz="2200" dirty="0" smtClean="0"/>
            </a:br>
            <a:endParaRPr lang="en-US" sz="2200" dirty="0"/>
          </a:p>
        </p:txBody>
      </p:sp>
      <p:sp>
        <p:nvSpPr>
          <p:cNvPr id="4" name="Content Placeholder 3"/>
          <p:cNvSpPr>
            <a:spLocks noGrp="1"/>
          </p:cNvSpPr>
          <p:nvPr>
            <p:ph sz="half" idx="1"/>
          </p:nvPr>
        </p:nvSpPr>
        <p:spPr>
          <a:xfrm>
            <a:off x="301752" y="1066800"/>
            <a:ext cx="4117848" cy="5181600"/>
          </a:xfrm>
        </p:spPr>
        <p:txBody>
          <a:bodyPr>
            <a:noAutofit/>
          </a:bodyPr>
          <a:lstStyle/>
          <a:p>
            <a:pPr>
              <a:buNone/>
            </a:pPr>
            <a:r>
              <a:rPr lang="en-US" sz="900" dirty="0" smtClean="0"/>
              <a:t>#include&lt;</a:t>
            </a:r>
            <a:r>
              <a:rPr lang="en-US" sz="900" dirty="0" err="1" smtClean="0"/>
              <a:t>iostream</a:t>
            </a:r>
            <a:r>
              <a:rPr lang="en-US" sz="900" dirty="0" smtClean="0"/>
              <a:t>&gt;</a:t>
            </a:r>
          </a:p>
          <a:p>
            <a:pPr>
              <a:buNone/>
            </a:pPr>
            <a:r>
              <a:rPr lang="en-US" sz="900" dirty="0" smtClean="0"/>
              <a:t>#include&lt;</a:t>
            </a:r>
            <a:r>
              <a:rPr lang="en-US" sz="900" dirty="0" err="1" smtClean="0"/>
              <a:t>math.h</a:t>
            </a:r>
            <a:r>
              <a:rPr lang="en-US" sz="900" dirty="0" smtClean="0"/>
              <a:t>&gt;</a:t>
            </a:r>
          </a:p>
          <a:p>
            <a:pPr>
              <a:buNone/>
            </a:pPr>
            <a:r>
              <a:rPr lang="en-US" sz="900" dirty="0" smtClean="0"/>
              <a:t>using namespace std;</a:t>
            </a:r>
          </a:p>
          <a:p>
            <a:pPr>
              <a:buNone/>
            </a:pPr>
            <a:r>
              <a:rPr lang="en-US" sz="900" dirty="0" smtClean="0"/>
              <a:t>class polar</a:t>
            </a:r>
          </a:p>
          <a:p>
            <a:pPr>
              <a:buNone/>
            </a:pPr>
            <a:r>
              <a:rPr lang="en-US" sz="900" dirty="0" smtClean="0"/>
              <a:t>{</a:t>
            </a:r>
          </a:p>
          <a:p>
            <a:pPr>
              <a:buNone/>
            </a:pPr>
            <a:r>
              <a:rPr lang="en-US" sz="900" dirty="0" smtClean="0"/>
              <a:t>private:</a:t>
            </a:r>
          </a:p>
          <a:p>
            <a:pPr>
              <a:buNone/>
            </a:pPr>
            <a:r>
              <a:rPr lang="en-US" sz="900" dirty="0" smtClean="0"/>
              <a:t>double radius;</a:t>
            </a:r>
          </a:p>
          <a:p>
            <a:pPr>
              <a:buNone/>
            </a:pPr>
            <a:r>
              <a:rPr lang="en-US" sz="900" dirty="0" smtClean="0"/>
              <a:t>double angle;</a:t>
            </a:r>
          </a:p>
          <a:p>
            <a:pPr>
              <a:buNone/>
            </a:pPr>
            <a:r>
              <a:rPr lang="en-US" sz="900" dirty="0" smtClean="0"/>
              <a:t>public:</a:t>
            </a:r>
          </a:p>
          <a:p>
            <a:pPr>
              <a:buNone/>
            </a:pPr>
            <a:r>
              <a:rPr lang="en-US" sz="900" dirty="0" smtClean="0"/>
              <a:t>polar()</a:t>
            </a:r>
          </a:p>
          <a:p>
            <a:pPr>
              <a:buNone/>
            </a:pPr>
            <a:r>
              <a:rPr lang="en-US" sz="900" dirty="0" smtClean="0"/>
              <a:t>{</a:t>
            </a:r>
          </a:p>
          <a:p>
            <a:pPr>
              <a:buNone/>
            </a:pPr>
            <a:r>
              <a:rPr lang="en-US" sz="900" dirty="0" smtClean="0"/>
              <a:t>radius=0.0;</a:t>
            </a:r>
          </a:p>
          <a:p>
            <a:pPr>
              <a:buNone/>
            </a:pPr>
            <a:r>
              <a:rPr lang="en-US" sz="900" dirty="0" smtClean="0"/>
              <a:t>angle=0.0;</a:t>
            </a:r>
          </a:p>
          <a:p>
            <a:pPr>
              <a:buNone/>
            </a:pPr>
            <a:r>
              <a:rPr lang="en-US" sz="900" dirty="0" smtClean="0"/>
              <a:t>}</a:t>
            </a:r>
          </a:p>
          <a:p>
            <a:pPr>
              <a:buNone/>
            </a:pPr>
            <a:r>
              <a:rPr lang="en-US" sz="900" dirty="0" smtClean="0"/>
              <a:t>polar(double r, double a )</a:t>
            </a:r>
          </a:p>
          <a:p>
            <a:pPr>
              <a:buNone/>
            </a:pPr>
            <a:r>
              <a:rPr lang="en-US" sz="900" dirty="0" smtClean="0"/>
              <a:t>{</a:t>
            </a:r>
          </a:p>
          <a:p>
            <a:pPr>
              <a:buNone/>
            </a:pPr>
            <a:r>
              <a:rPr lang="en-US" sz="900" dirty="0" smtClean="0"/>
              <a:t>radius=r;</a:t>
            </a:r>
          </a:p>
          <a:p>
            <a:pPr>
              <a:buNone/>
            </a:pPr>
            <a:r>
              <a:rPr lang="en-US" sz="900" dirty="0" smtClean="0"/>
              <a:t>angle=a;</a:t>
            </a:r>
          </a:p>
          <a:p>
            <a:pPr>
              <a:buNone/>
            </a:pPr>
            <a:r>
              <a:rPr lang="en-US" sz="900" dirty="0" smtClean="0"/>
              <a:t>}</a:t>
            </a:r>
          </a:p>
          <a:p>
            <a:pPr>
              <a:buNone/>
            </a:pPr>
            <a:r>
              <a:rPr lang="en-US" sz="900" dirty="0" smtClean="0"/>
              <a:t>void display()</a:t>
            </a:r>
          </a:p>
          <a:p>
            <a:pPr>
              <a:buNone/>
            </a:pPr>
            <a:r>
              <a:rPr lang="en-US" sz="900" dirty="0" smtClean="0"/>
              <a:t>{</a:t>
            </a:r>
          </a:p>
          <a:p>
            <a:pPr>
              <a:buNone/>
            </a:pPr>
            <a:r>
              <a:rPr lang="en-US" sz="900" dirty="0" err="1" smtClean="0"/>
              <a:t>cout</a:t>
            </a:r>
            <a:r>
              <a:rPr lang="en-US" sz="900" dirty="0" smtClean="0"/>
              <a:t>&lt;&lt;"("&lt;&lt;radius&lt;&lt;","&lt;&lt;angle&lt;&lt;")";</a:t>
            </a:r>
          </a:p>
          <a:p>
            <a:pPr>
              <a:buNone/>
            </a:pPr>
            <a:r>
              <a:rPr lang="en-US" sz="900" dirty="0" smtClean="0"/>
              <a:t>}</a:t>
            </a:r>
          </a:p>
          <a:p>
            <a:pPr>
              <a:buNone/>
            </a:pPr>
            <a:r>
              <a:rPr lang="en-US" sz="900" dirty="0" smtClean="0"/>
              <a:t>double </a:t>
            </a:r>
            <a:r>
              <a:rPr lang="en-US" sz="900" dirty="0" err="1" smtClean="0"/>
              <a:t>getr</a:t>
            </a:r>
            <a:r>
              <a:rPr lang="en-US" sz="900" dirty="0" smtClean="0"/>
              <a:t>()</a:t>
            </a:r>
          </a:p>
          <a:p>
            <a:pPr>
              <a:buNone/>
            </a:pPr>
            <a:r>
              <a:rPr lang="en-US" sz="900" dirty="0" smtClean="0"/>
              <a:t>{</a:t>
            </a:r>
          </a:p>
          <a:p>
            <a:pPr>
              <a:buNone/>
            </a:pPr>
            <a:r>
              <a:rPr lang="en-US" sz="900" dirty="0" smtClean="0"/>
              <a:t>return radius;</a:t>
            </a:r>
          </a:p>
          <a:p>
            <a:pPr>
              <a:buNone/>
            </a:pPr>
            <a:r>
              <a:rPr lang="en-US" sz="900" dirty="0" smtClean="0"/>
              <a:t>}</a:t>
            </a:r>
          </a:p>
          <a:p>
            <a:pPr>
              <a:buNone/>
            </a:pPr>
            <a:r>
              <a:rPr lang="en-US" sz="900" dirty="0" smtClean="0"/>
              <a:t>double </a:t>
            </a:r>
            <a:r>
              <a:rPr lang="en-US" sz="900" dirty="0" err="1" smtClean="0"/>
              <a:t>geta</a:t>
            </a:r>
            <a:r>
              <a:rPr lang="en-US" sz="900" dirty="0" smtClean="0"/>
              <a:t>()</a:t>
            </a:r>
          </a:p>
          <a:p>
            <a:pPr>
              <a:buNone/>
            </a:pPr>
            <a:r>
              <a:rPr lang="en-US" sz="900" dirty="0" smtClean="0"/>
              <a:t>{</a:t>
            </a:r>
          </a:p>
          <a:p>
            <a:pPr>
              <a:buNone/>
            </a:pPr>
            <a:r>
              <a:rPr lang="en-US" sz="900" dirty="0" smtClean="0"/>
              <a:t>return angle;</a:t>
            </a:r>
          </a:p>
          <a:p>
            <a:pPr>
              <a:buNone/>
            </a:pPr>
            <a:r>
              <a:rPr lang="en-US" sz="900" dirty="0" smtClean="0"/>
              <a:t>}</a:t>
            </a:r>
          </a:p>
          <a:p>
            <a:pPr>
              <a:buNone/>
            </a:pPr>
            <a:r>
              <a:rPr lang="en-US" sz="900" dirty="0" smtClean="0"/>
              <a:t>};</a:t>
            </a:r>
          </a:p>
          <a:p>
            <a:pPr>
              <a:buNone/>
            </a:pPr>
            <a:endParaRPr lang="en-US" sz="900" dirty="0"/>
          </a:p>
        </p:txBody>
      </p:sp>
      <p:sp>
        <p:nvSpPr>
          <p:cNvPr id="5" name="Content Placeholder 4"/>
          <p:cNvSpPr>
            <a:spLocks noGrp="1"/>
          </p:cNvSpPr>
          <p:nvPr>
            <p:ph sz="half" idx="2"/>
          </p:nvPr>
        </p:nvSpPr>
        <p:spPr>
          <a:xfrm>
            <a:off x="4800600" y="533400"/>
            <a:ext cx="4038600" cy="6324600"/>
          </a:xfrm>
        </p:spPr>
        <p:txBody>
          <a:bodyPr>
            <a:noAutofit/>
          </a:bodyPr>
          <a:lstStyle/>
          <a:p>
            <a:pPr>
              <a:buNone/>
            </a:pPr>
            <a:r>
              <a:rPr lang="en-US" sz="850" dirty="0" smtClean="0"/>
              <a:t>class </a:t>
            </a:r>
            <a:r>
              <a:rPr lang="en-US" sz="850" dirty="0" err="1" smtClean="0"/>
              <a:t>rec</a:t>
            </a:r>
            <a:endParaRPr lang="en-US" sz="850" dirty="0" smtClean="0"/>
          </a:p>
          <a:p>
            <a:pPr>
              <a:buNone/>
            </a:pPr>
            <a:r>
              <a:rPr lang="en-US" sz="850" dirty="0" smtClean="0"/>
              <a:t>{</a:t>
            </a:r>
          </a:p>
          <a:p>
            <a:pPr>
              <a:buNone/>
            </a:pPr>
            <a:r>
              <a:rPr lang="en-US" sz="850" dirty="0" smtClean="0"/>
              <a:t>private:</a:t>
            </a:r>
          </a:p>
          <a:p>
            <a:pPr>
              <a:buNone/>
            </a:pPr>
            <a:r>
              <a:rPr lang="en-US" sz="850" dirty="0" smtClean="0"/>
              <a:t>double </a:t>
            </a:r>
            <a:r>
              <a:rPr lang="en-US" sz="850" dirty="0" err="1" smtClean="0"/>
              <a:t>xco</a:t>
            </a:r>
            <a:r>
              <a:rPr lang="en-US" sz="850" dirty="0" smtClean="0"/>
              <a:t>;</a:t>
            </a:r>
          </a:p>
          <a:p>
            <a:pPr>
              <a:buNone/>
            </a:pPr>
            <a:r>
              <a:rPr lang="en-US" sz="850" dirty="0" smtClean="0"/>
              <a:t>double </a:t>
            </a:r>
            <a:r>
              <a:rPr lang="en-US" sz="850" dirty="0" err="1" smtClean="0"/>
              <a:t>yco</a:t>
            </a:r>
            <a:r>
              <a:rPr lang="en-US" sz="850" dirty="0" smtClean="0"/>
              <a:t>;</a:t>
            </a:r>
          </a:p>
          <a:p>
            <a:pPr>
              <a:buNone/>
            </a:pPr>
            <a:r>
              <a:rPr lang="en-US" sz="850" dirty="0" smtClean="0"/>
              <a:t>public:</a:t>
            </a:r>
          </a:p>
          <a:p>
            <a:pPr>
              <a:buNone/>
            </a:pPr>
            <a:r>
              <a:rPr lang="en-US" sz="850" dirty="0" err="1" smtClean="0"/>
              <a:t>rec</a:t>
            </a:r>
            <a:r>
              <a:rPr lang="en-US" sz="850" dirty="0" smtClean="0"/>
              <a:t>()</a:t>
            </a:r>
          </a:p>
          <a:p>
            <a:pPr>
              <a:buNone/>
            </a:pPr>
            <a:r>
              <a:rPr lang="en-US" sz="850" dirty="0" smtClean="0"/>
              <a:t>{</a:t>
            </a:r>
          </a:p>
          <a:p>
            <a:pPr>
              <a:buNone/>
            </a:pPr>
            <a:r>
              <a:rPr lang="en-US" sz="850" dirty="0" err="1" smtClean="0"/>
              <a:t>xco</a:t>
            </a:r>
            <a:r>
              <a:rPr lang="en-US" sz="850" dirty="0" smtClean="0"/>
              <a:t>=0.0;</a:t>
            </a:r>
          </a:p>
          <a:p>
            <a:pPr>
              <a:buNone/>
            </a:pPr>
            <a:r>
              <a:rPr lang="en-US" sz="850" dirty="0" err="1" smtClean="0"/>
              <a:t>yco</a:t>
            </a:r>
            <a:r>
              <a:rPr lang="en-US" sz="850" dirty="0" smtClean="0"/>
              <a:t>=0.0;</a:t>
            </a:r>
          </a:p>
          <a:p>
            <a:pPr>
              <a:buNone/>
            </a:pPr>
            <a:r>
              <a:rPr lang="en-US" sz="850" dirty="0" smtClean="0"/>
              <a:t>}</a:t>
            </a:r>
          </a:p>
          <a:p>
            <a:pPr>
              <a:buNone/>
            </a:pPr>
            <a:r>
              <a:rPr lang="en-US" sz="850" dirty="0" err="1" smtClean="0"/>
              <a:t>rec</a:t>
            </a:r>
            <a:r>
              <a:rPr lang="en-US" sz="850" dirty="0" smtClean="0"/>
              <a:t>(double x ,double y)</a:t>
            </a:r>
          </a:p>
          <a:p>
            <a:pPr>
              <a:buNone/>
            </a:pPr>
            <a:r>
              <a:rPr lang="en-US" sz="850" dirty="0" smtClean="0"/>
              <a:t>{</a:t>
            </a:r>
          </a:p>
          <a:p>
            <a:pPr>
              <a:buNone/>
            </a:pPr>
            <a:r>
              <a:rPr lang="en-US" sz="850" dirty="0" err="1" smtClean="0"/>
              <a:t>xco</a:t>
            </a:r>
            <a:r>
              <a:rPr lang="en-US" sz="850" dirty="0" smtClean="0"/>
              <a:t>=x;</a:t>
            </a:r>
          </a:p>
          <a:p>
            <a:pPr>
              <a:buNone/>
            </a:pPr>
            <a:r>
              <a:rPr lang="en-US" sz="850" dirty="0" err="1" smtClean="0"/>
              <a:t>yco</a:t>
            </a:r>
            <a:r>
              <a:rPr lang="en-US" sz="850" dirty="0" smtClean="0"/>
              <a:t>=y;</a:t>
            </a:r>
          </a:p>
          <a:p>
            <a:pPr>
              <a:buNone/>
            </a:pPr>
            <a:r>
              <a:rPr lang="en-US" sz="850" dirty="0" smtClean="0"/>
              <a:t>}</a:t>
            </a:r>
          </a:p>
          <a:p>
            <a:pPr>
              <a:buNone/>
            </a:pPr>
            <a:r>
              <a:rPr lang="en-US" sz="850" dirty="0" err="1" smtClean="0"/>
              <a:t>rec</a:t>
            </a:r>
            <a:r>
              <a:rPr lang="en-US" sz="850" dirty="0" smtClean="0"/>
              <a:t>(polar </a:t>
            </a:r>
            <a:r>
              <a:rPr lang="en-US" sz="850" dirty="0" err="1" smtClean="0"/>
              <a:t>pol</a:t>
            </a:r>
            <a:r>
              <a:rPr lang="en-US" sz="850" dirty="0" smtClean="0"/>
              <a:t>)</a:t>
            </a:r>
          </a:p>
          <a:p>
            <a:pPr>
              <a:buNone/>
            </a:pPr>
            <a:r>
              <a:rPr lang="en-US" sz="850" dirty="0" smtClean="0"/>
              <a:t>{</a:t>
            </a:r>
          </a:p>
          <a:p>
            <a:pPr>
              <a:buNone/>
            </a:pPr>
            <a:r>
              <a:rPr lang="en-US" sz="850" dirty="0" smtClean="0"/>
              <a:t>float r = </a:t>
            </a:r>
            <a:r>
              <a:rPr lang="en-US" sz="850" dirty="0" err="1" smtClean="0"/>
              <a:t>pol.getr</a:t>
            </a:r>
            <a:r>
              <a:rPr lang="en-US" sz="850" dirty="0" smtClean="0"/>
              <a:t>();</a:t>
            </a:r>
          </a:p>
          <a:p>
            <a:pPr>
              <a:buNone/>
            </a:pPr>
            <a:r>
              <a:rPr lang="en-US" sz="850" dirty="0" smtClean="0"/>
              <a:t>float a = </a:t>
            </a:r>
            <a:r>
              <a:rPr lang="en-US" sz="850" dirty="0" err="1" smtClean="0"/>
              <a:t>pol.geta</a:t>
            </a:r>
            <a:r>
              <a:rPr lang="en-US" sz="850" dirty="0" smtClean="0"/>
              <a:t>();</a:t>
            </a:r>
          </a:p>
          <a:p>
            <a:pPr>
              <a:buNone/>
            </a:pPr>
            <a:r>
              <a:rPr lang="en-US" sz="850" dirty="0" err="1" smtClean="0"/>
              <a:t>xco</a:t>
            </a:r>
            <a:r>
              <a:rPr lang="en-US" sz="850" dirty="0" smtClean="0"/>
              <a:t>=r*</a:t>
            </a:r>
            <a:r>
              <a:rPr lang="en-US" sz="850" dirty="0" err="1" smtClean="0"/>
              <a:t>cos</a:t>
            </a:r>
            <a:r>
              <a:rPr lang="en-US" sz="850" dirty="0" smtClean="0"/>
              <a:t>(a);</a:t>
            </a:r>
          </a:p>
          <a:p>
            <a:pPr>
              <a:buNone/>
            </a:pPr>
            <a:r>
              <a:rPr lang="en-US" sz="850" dirty="0" err="1" smtClean="0"/>
              <a:t>yco</a:t>
            </a:r>
            <a:r>
              <a:rPr lang="en-US" sz="850" dirty="0" smtClean="0"/>
              <a:t>=r*sin(a);</a:t>
            </a:r>
          </a:p>
          <a:p>
            <a:pPr>
              <a:buNone/>
            </a:pPr>
            <a:r>
              <a:rPr lang="en-US" sz="850" dirty="0" smtClean="0"/>
              <a:t>}</a:t>
            </a:r>
          </a:p>
          <a:p>
            <a:pPr>
              <a:buNone/>
            </a:pPr>
            <a:r>
              <a:rPr lang="en-US" sz="850" dirty="0" smtClean="0"/>
              <a:t>void display()</a:t>
            </a:r>
          </a:p>
          <a:p>
            <a:pPr>
              <a:buNone/>
            </a:pPr>
            <a:r>
              <a:rPr lang="en-US" sz="850" dirty="0" smtClean="0"/>
              <a:t>{</a:t>
            </a:r>
          </a:p>
          <a:p>
            <a:pPr>
              <a:buNone/>
            </a:pPr>
            <a:r>
              <a:rPr lang="en-US" sz="850" dirty="0" err="1" smtClean="0"/>
              <a:t>cout</a:t>
            </a:r>
            <a:r>
              <a:rPr lang="en-US" sz="850" dirty="0" smtClean="0"/>
              <a:t>&lt;&lt;"("&lt;&lt;</a:t>
            </a:r>
            <a:r>
              <a:rPr lang="en-US" sz="850" dirty="0" err="1" smtClean="0"/>
              <a:t>xco</a:t>
            </a:r>
            <a:r>
              <a:rPr lang="en-US" sz="850" dirty="0" smtClean="0"/>
              <a:t>&lt;&lt;","&lt;&lt;</a:t>
            </a:r>
            <a:r>
              <a:rPr lang="en-US" sz="850" dirty="0" err="1" smtClean="0"/>
              <a:t>yco</a:t>
            </a:r>
            <a:r>
              <a:rPr lang="en-US" sz="850" dirty="0" smtClean="0"/>
              <a:t>&lt;&lt;")";</a:t>
            </a:r>
          </a:p>
          <a:p>
            <a:pPr>
              <a:buNone/>
            </a:pPr>
            <a:r>
              <a:rPr lang="en-US" sz="850" dirty="0" smtClean="0"/>
              <a:t>}</a:t>
            </a:r>
          </a:p>
          <a:p>
            <a:pPr>
              <a:buNone/>
            </a:pPr>
            <a:r>
              <a:rPr lang="en-US" sz="850" dirty="0" smtClean="0"/>
              <a:t>};</a:t>
            </a:r>
          </a:p>
          <a:p>
            <a:pPr>
              <a:buNone/>
            </a:pPr>
            <a:r>
              <a:rPr lang="en-US" sz="850" dirty="0" smtClean="0"/>
              <a:t> main()</a:t>
            </a:r>
          </a:p>
          <a:p>
            <a:pPr>
              <a:buNone/>
            </a:pPr>
            <a:r>
              <a:rPr lang="en-US" sz="850" dirty="0" smtClean="0"/>
              <a:t>{</a:t>
            </a:r>
          </a:p>
          <a:p>
            <a:pPr>
              <a:buNone/>
            </a:pPr>
            <a:r>
              <a:rPr lang="en-US" sz="850" dirty="0" err="1" smtClean="0"/>
              <a:t>rec</a:t>
            </a:r>
            <a:r>
              <a:rPr lang="en-US" sz="850" dirty="0" smtClean="0"/>
              <a:t> </a:t>
            </a:r>
            <a:r>
              <a:rPr lang="en-US" sz="850" dirty="0" err="1" smtClean="0"/>
              <a:t>recc</a:t>
            </a:r>
            <a:r>
              <a:rPr lang="en-US" sz="850" dirty="0" smtClean="0"/>
              <a:t>;</a:t>
            </a:r>
          </a:p>
          <a:p>
            <a:pPr>
              <a:buNone/>
            </a:pPr>
            <a:r>
              <a:rPr lang="en-US" sz="850" dirty="0" smtClean="0"/>
              <a:t>polar </a:t>
            </a:r>
            <a:r>
              <a:rPr lang="en-US" sz="850" dirty="0" err="1" smtClean="0"/>
              <a:t>pol</a:t>
            </a:r>
            <a:r>
              <a:rPr lang="en-US" sz="850" dirty="0" smtClean="0"/>
              <a:t>(10.0, 0.785398);</a:t>
            </a:r>
          </a:p>
          <a:p>
            <a:pPr>
              <a:buNone/>
            </a:pPr>
            <a:r>
              <a:rPr lang="en-US" sz="850" dirty="0" err="1" smtClean="0"/>
              <a:t>recc</a:t>
            </a:r>
            <a:r>
              <a:rPr lang="en-US" sz="850" dirty="0" smtClean="0"/>
              <a:t>=</a:t>
            </a:r>
            <a:r>
              <a:rPr lang="en-US" sz="850" dirty="0" err="1" smtClean="0"/>
              <a:t>pol</a:t>
            </a:r>
            <a:r>
              <a:rPr lang="en-US" sz="850" dirty="0" smtClean="0"/>
              <a:t>;</a:t>
            </a:r>
          </a:p>
          <a:p>
            <a:pPr>
              <a:buNone/>
            </a:pPr>
            <a:r>
              <a:rPr lang="en-US" sz="850" dirty="0" err="1" smtClean="0"/>
              <a:t>cout</a:t>
            </a:r>
            <a:r>
              <a:rPr lang="en-US" sz="850" dirty="0" smtClean="0"/>
              <a:t>&lt;&lt;"\</a:t>
            </a:r>
            <a:r>
              <a:rPr lang="en-US" sz="850" dirty="0" err="1" smtClean="0"/>
              <a:t>npol</a:t>
            </a:r>
            <a:r>
              <a:rPr lang="en-US" sz="850" dirty="0" smtClean="0"/>
              <a:t>=";</a:t>
            </a:r>
            <a:r>
              <a:rPr lang="en-US" sz="850" dirty="0" err="1" smtClean="0"/>
              <a:t>pol.display</a:t>
            </a:r>
            <a:r>
              <a:rPr lang="en-US" sz="850" dirty="0" smtClean="0"/>
              <a:t>();</a:t>
            </a:r>
          </a:p>
          <a:p>
            <a:pPr>
              <a:buNone/>
            </a:pPr>
            <a:r>
              <a:rPr lang="en-US" sz="850" dirty="0" err="1" smtClean="0"/>
              <a:t>cout</a:t>
            </a:r>
            <a:r>
              <a:rPr lang="en-US" sz="850" dirty="0" smtClean="0"/>
              <a:t>&lt;&lt;"\</a:t>
            </a:r>
            <a:r>
              <a:rPr lang="en-US" sz="850" dirty="0" err="1" smtClean="0"/>
              <a:t>nrecc</a:t>
            </a:r>
            <a:r>
              <a:rPr lang="en-US" sz="850" dirty="0" smtClean="0"/>
              <a:t>=";</a:t>
            </a:r>
            <a:r>
              <a:rPr lang="en-US" sz="850" dirty="0" err="1" smtClean="0"/>
              <a:t>recc.display</a:t>
            </a:r>
            <a:r>
              <a:rPr lang="en-US" sz="850" dirty="0" smtClean="0"/>
              <a:t>();</a:t>
            </a:r>
          </a:p>
          <a:p>
            <a:pPr>
              <a:buNone/>
            </a:pPr>
            <a:r>
              <a:rPr lang="en-US" sz="850" dirty="0" smtClean="0"/>
              <a:t>}</a:t>
            </a:r>
          </a:p>
          <a:p>
            <a:pPr>
              <a:buNone/>
            </a:pPr>
            <a:r>
              <a:rPr lang="en-US" sz="900" dirty="0" smtClean="0"/>
              <a:t>Output:</a:t>
            </a:r>
          </a:p>
          <a:p>
            <a:pPr>
              <a:buNone/>
            </a:pPr>
            <a:r>
              <a:rPr lang="en-US" sz="900" dirty="0" err="1" smtClean="0"/>
              <a:t>Pol</a:t>
            </a:r>
            <a:r>
              <a:rPr lang="en-US" sz="900" dirty="0" smtClean="0"/>
              <a:t> = 10,0.785398</a:t>
            </a:r>
          </a:p>
          <a:p>
            <a:pPr>
              <a:buNone/>
            </a:pPr>
            <a:r>
              <a:rPr lang="en-US" sz="900" dirty="0" smtClean="0"/>
              <a:t>Rec1 = 7.07107, 7.07107</a:t>
            </a:r>
          </a:p>
          <a:p>
            <a:pPr>
              <a:buNone/>
            </a:pPr>
            <a:endParaRPr lang="en-US" sz="85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 THE END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sz="2400" b="1" dirty="0" smtClean="0"/>
              <a:t>Operators that you cannot overload are given below:</a:t>
            </a:r>
          </a:p>
          <a:p>
            <a:r>
              <a:rPr lang="en-US" dirty="0" smtClean="0"/>
              <a:t>Scope resolution operator(::)</a:t>
            </a:r>
          </a:p>
          <a:p>
            <a:r>
              <a:rPr lang="en-US" dirty="0" smtClean="0"/>
              <a:t>Member selection operator (.)</a:t>
            </a:r>
          </a:p>
          <a:p>
            <a:r>
              <a:rPr lang="en-US" dirty="0" smtClean="0"/>
              <a:t> Member selection through a pointer to function operator (.*)</a:t>
            </a:r>
          </a:p>
          <a:p>
            <a:r>
              <a:rPr lang="en-US" dirty="0" smtClean="0"/>
              <a:t>  Ternary operator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8848"/>
            <a:ext cx="8534400" cy="758952"/>
          </a:xfrm>
        </p:spPr>
        <p:txBody>
          <a:bodyPr>
            <a:noAutofit/>
          </a:bodyPr>
          <a:lstStyle/>
          <a:p>
            <a:r>
              <a:rPr lang="en-US" sz="2400" b="1" dirty="0" smtClean="0"/>
              <a:t>Types of operator overloading:</a:t>
            </a:r>
            <a:br>
              <a:rPr lang="en-US" sz="2400" b="1" dirty="0" smtClean="0"/>
            </a:br>
            <a:endParaRPr lang="en-US" sz="2400" b="1" dirty="0"/>
          </a:p>
        </p:txBody>
      </p:sp>
      <p:sp>
        <p:nvSpPr>
          <p:cNvPr id="3" name="Content Placeholder 2"/>
          <p:cNvSpPr>
            <a:spLocks noGrp="1"/>
          </p:cNvSpPr>
          <p:nvPr>
            <p:ph idx="1"/>
          </p:nvPr>
        </p:nvSpPr>
        <p:spPr/>
        <p:txBody>
          <a:bodyPr/>
          <a:lstStyle/>
          <a:p>
            <a:pPr marL="514350" lvl="0" indent="-514350">
              <a:buFont typeface="+mj-lt"/>
              <a:buAutoNum type="arabicParenR"/>
            </a:pPr>
            <a:r>
              <a:rPr lang="en-US" dirty="0" smtClean="0"/>
              <a:t>Overloading Unary operator</a:t>
            </a:r>
          </a:p>
          <a:p>
            <a:pPr marL="514350" lvl="0" indent="-514350">
              <a:buFont typeface="+mj-lt"/>
              <a:buAutoNum type="arabicParenR"/>
            </a:pPr>
            <a:r>
              <a:rPr lang="en-US" dirty="0" smtClean="0"/>
              <a:t>Overloading Binary operator</a:t>
            </a:r>
          </a:p>
          <a:p>
            <a:pPr>
              <a:buNone/>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2000"/>
            <a:ext cx="8534400" cy="990600"/>
          </a:xfrm>
        </p:spPr>
        <p:txBody>
          <a:bodyPr>
            <a:noAutofit/>
          </a:bodyPr>
          <a:lstStyle/>
          <a:p>
            <a:pPr lvl="0"/>
            <a:r>
              <a:rPr lang="en-US" sz="3200" b="1" dirty="0" smtClean="0"/>
              <a:t>Overloading Unary operator</a:t>
            </a:r>
            <a:br>
              <a:rPr lang="en-US" sz="3200" b="1" dirty="0" smtClean="0"/>
            </a:br>
            <a:endParaRPr lang="en-US" sz="3200" b="1"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lvl="0">
              <a:buNone/>
            </a:pPr>
            <a:r>
              <a:rPr lang="en-US" dirty="0" smtClean="0"/>
              <a:t>   The unary operator are those operators that requires only one operand to perform different kind of operations. It doesn’t require argument. Here  the operand becomes the caller and hence no argument are required. E.g. of unary operator are ++, --, +(unary plus), !(logical not) etc.</a:t>
            </a:r>
          </a:p>
          <a:p>
            <a:pPr>
              <a:buNone/>
            </a:pPr>
            <a:r>
              <a:rPr lang="en-US" b="1" dirty="0" smtClean="0"/>
              <a:t>Syntax:</a:t>
            </a:r>
            <a:endParaRPr lang="en-US" dirty="0" smtClean="0"/>
          </a:p>
          <a:p>
            <a:pPr>
              <a:buNone/>
            </a:pPr>
            <a:r>
              <a:rPr lang="en-US" dirty="0" smtClean="0"/>
              <a:t>return_type operator operatorsymbol()</a:t>
            </a:r>
          </a:p>
          <a:p>
            <a:pPr>
              <a:buNone/>
            </a:pPr>
            <a:r>
              <a:rPr lang="en-US" dirty="0" smtClean="0"/>
              <a:t>{</a:t>
            </a:r>
          </a:p>
          <a:p>
            <a:pPr>
              <a:buNone/>
            </a:pPr>
            <a:r>
              <a:rPr lang="en-US" dirty="0" smtClean="0"/>
              <a:t>body of function</a:t>
            </a:r>
          </a:p>
          <a:p>
            <a:pPr>
              <a:buNone/>
            </a:pPr>
            <a:r>
              <a:rPr lang="en-US" dirty="0" smtClean="0"/>
              <a:t>}</a:t>
            </a:r>
          </a:p>
          <a:p>
            <a:pPr>
              <a:buNone/>
            </a:pPr>
            <a:endParaRPr lang="en-US" dirty="0" smtClean="0"/>
          </a:p>
          <a:p>
            <a:pPr>
              <a:buNone/>
            </a:pPr>
            <a:r>
              <a:rPr lang="en-US" b="1" dirty="0" smtClean="0"/>
              <a:t>We can overload unary operator in two ways:</a:t>
            </a:r>
          </a:p>
          <a:p>
            <a:pPr marL="514350" indent="-514350">
              <a:buAutoNum type="arabicParenR"/>
            </a:pPr>
            <a:r>
              <a:rPr lang="en-US" dirty="0" smtClean="0"/>
              <a:t>Overloading prefix operator</a:t>
            </a:r>
          </a:p>
          <a:p>
            <a:pPr marL="514350" indent="-514350">
              <a:buAutoNum type="arabicParenR"/>
            </a:pPr>
            <a:r>
              <a:rPr lang="en-US" dirty="0" smtClean="0"/>
              <a:t>Overloading postfix operator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prefix operator:</a:t>
            </a:r>
            <a:endParaRPr lang="en-US" dirty="0"/>
          </a:p>
        </p:txBody>
      </p:sp>
      <p:sp>
        <p:nvSpPr>
          <p:cNvPr id="3" name="Content Placeholder 2"/>
          <p:cNvSpPr>
            <a:spLocks noGrp="1"/>
          </p:cNvSpPr>
          <p:nvPr>
            <p:ph idx="1"/>
          </p:nvPr>
        </p:nvSpPr>
        <p:spPr/>
        <p:txBody>
          <a:bodyPr/>
          <a:lstStyle/>
          <a:p>
            <a:r>
              <a:rPr lang="en-US" dirty="0" smtClean="0"/>
              <a:t>Let us consider the increment(++) operator. This operator increases the value of an operand by 1 when applied to basic data item. </a:t>
            </a:r>
          </a:p>
          <a:p>
            <a:r>
              <a:rPr lang="en-US" dirty="0" smtClean="0"/>
              <a:t>Example of Overloading prefix operator is given below: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7848"/>
            <a:ext cx="8534400" cy="758952"/>
          </a:xfrm>
        </p:spPr>
        <p:txBody>
          <a:bodyPr>
            <a:noAutofit/>
          </a:bodyPr>
          <a:lstStyle/>
          <a:p>
            <a:r>
              <a:rPr lang="en-US" sz="3200" b="1" dirty="0" smtClean="0"/>
              <a:t>Example of unary operator overloading using prefix operator(++)</a:t>
            </a:r>
            <a:endParaRPr lang="en-US" sz="3200" b="1" dirty="0"/>
          </a:p>
        </p:txBody>
      </p:sp>
      <p:sp>
        <p:nvSpPr>
          <p:cNvPr id="3" name="Content Placeholder 2"/>
          <p:cNvSpPr>
            <a:spLocks noGrp="1"/>
          </p:cNvSpPr>
          <p:nvPr>
            <p:ph sz="half" idx="1"/>
          </p:nvPr>
        </p:nvSpPr>
        <p:spPr/>
        <p:txBody>
          <a:bodyPr>
            <a:normAutofit fontScale="7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add</a:t>
            </a:r>
          </a:p>
          <a:p>
            <a:pPr>
              <a:buNone/>
            </a:pPr>
            <a:r>
              <a:rPr lang="en-US" dirty="0" smtClean="0"/>
              <a:t>{</a:t>
            </a:r>
          </a:p>
          <a:p>
            <a:pPr>
              <a:buNone/>
            </a:pPr>
            <a:r>
              <a:rPr lang="en-US" dirty="0" smtClean="0"/>
              <a:t>private:</a:t>
            </a:r>
          </a:p>
          <a:p>
            <a:pPr>
              <a:buNone/>
            </a:pPr>
            <a:r>
              <a:rPr lang="en-US" dirty="0" err="1" smtClean="0"/>
              <a:t>int</a:t>
            </a:r>
            <a:r>
              <a:rPr lang="en-US" dirty="0" smtClean="0"/>
              <a:t> </a:t>
            </a:r>
            <a:r>
              <a:rPr lang="en-US" dirty="0" err="1" smtClean="0"/>
              <a:t>a,b</a:t>
            </a: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 "Enter a and b\n";</a:t>
            </a:r>
          </a:p>
          <a:p>
            <a:pPr>
              <a:buNone/>
            </a:pPr>
            <a:r>
              <a:rPr lang="en-US" dirty="0" err="1" smtClean="0"/>
              <a:t>cin</a:t>
            </a:r>
            <a:r>
              <a:rPr lang="en-US" dirty="0" smtClean="0"/>
              <a:t>&gt;&gt;a&gt;&gt;b;</a:t>
            </a:r>
          </a:p>
          <a:p>
            <a:pPr>
              <a:buNone/>
            </a:pPr>
            <a:r>
              <a:rPr lang="en-US" dirty="0" smtClean="0"/>
              <a:t>}</a:t>
            </a:r>
          </a:p>
          <a:p>
            <a:pPr>
              <a:buNone/>
            </a:pPr>
            <a:endParaRPr lang="en-US" dirty="0"/>
          </a:p>
        </p:txBody>
      </p:sp>
      <p:sp>
        <p:nvSpPr>
          <p:cNvPr id="4" name="Content Placeholder 3"/>
          <p:cNvSpPr>
            <a:spLocks noGrp="1"/>
          </p:cNvSpPr>
          <p:nvPr>
            <p:ph sz="half" idx="2"/>
          </p:nvPr>
        </p:nvSpPr>
        <p:spPr/>
        <p:txBody>
          <a:bodyPr>
            <a:normAutofit fontScale="77500" lnSpcReduction="20000"/>
          </a:bodyPr>
          <a:lstStyle/>
          <a:p>
            <a:pPr>
              <a:buNone/>
            </a:pPr>
            <a:r>
              <a:rPr lang="en-US" dirty="0" smtClean="0"/>
              <a:t>void operator ++ ()</a:t>
            </a:r>
          </a:p>
          <a:p>
            <a:pPr>
              <a:buNone/>
            </a:pPr>
            <a:r>
              <a:rPr lang="en-US" dirty="0" smtClean="0"/>
              <a:t>{</a:t>
            </a:r>
          </a:p>
          <a:p>
            <a:pPr>
              <a:buNone/>
            </a:pPr>
            <a:r>
              <a:rPr lang="en-US" dirty="0" err="1" smtClean="0"/>
              <a:t>int</a:t>
            </a:r>
            <a:r>
              <a:rPr lang="en-US" dirty="0" smtClean="0"/>
              <a:t> c;</a:t>
            </a:r>
          </a:p>
          <a:p>
            <a:pPr>
              <a:buNone/>
            </a:pPr>
            <a:r>
              <a:rPr lang="en-US" dirty="0" smtClean="0"/>
              <a:t>c=</a:t>
            </a:r>
            <a:r>
              <a:rPr lang="en-US" dirty="0" err="1" smtClean="0"/>
              <a:t>a+b</a:t>
            </a:r>
            <a:r>
              <a:rPr lang="en-US" dirty="0" smtClean="0"/>
              <a:t>;</a:t>
            </a:r>
          </a:p>
          <a:p>
            <a:pPr>
              <a:buNone/>
            </a:pPr>
            <a:r>
              <a:rPr lang="en-US" dirty="0" err="1" smtClean="0"/>
              <a:t>cout</a:t>
            </a:r>
            <a:r>
              <a:rPr lang="en-US" dirty="0" smtClean="0"/>
              <a:t>&lt;&lt; "The sum is"&lt;&lt;c;</a:t>
            </a:r>
          </a:p>
          <a:p>
            <a:pPr>
              <a:buNone/>
            </a:pPr>
            <a:r>
              <a:rPr lang="en-US" dirty="0" smtClean="0"/>
              <a:t>}</a:t>
            </a:r>
          </a:p>
          <a:p>
            <a:pPr>
              <a:buNone/>
            </a:pPr>
            <a:r>
              <a:rPr lang="en-US" dirty="0" smtClean="0"/>
              <a:t>};</a:t>
            </a:r>
          </a:p>
          <a:p>
            <a:pPr>
              <a:buNone/>
            </a:pPr>
            <a:endParaRPr lang="en-US" dirty="0" smtClean="0"/>
          </a:p>
          <a:p>
            <a:pPr>
              <a:buNone/>
            </a:pPr>
            <a:r>
              <a:rPr lang="en-US" dirty="0" smtClean="0"/>
              <a:t>main()</a:t>
            </a:r>
          </a:p>
          <a:p>
            <a:pPr>
              <a:buNone/>
            </a:pPr>
            <a:r>
              <a:rPr lang="en-US" dirty="0" smtClean="0"/>
              <a:t>{</a:t>
            </a:r>
          </a:p>
          <a:p>
            <a:pPr>
              <a:buNone/>
            </a:pPr>
            <a:r>
              <a:rPr lang="en-US" dirty="0" smtClean="0"/>
              <a:t>add a1;</a:t>
            </a:r>
          </a:p>
          <a:p>
            <a:pPr>
              <a:buNone/>
            </a:pPr>
            <a:r>
              <a:rPr lang="en-US" dirty="0" smtClean="0"/>
              <a:t>a1.getdata();</a:t>
            </a:r>
          </a:p>
          <a:p>
            <a:pPr>
              <a:buNone/>
            </a:pPr>
            <a:r>
              <a:rPr lang="en-US" dirty="0" smtClean="0"/>
              <a:t>++a1; //as caller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postfix operator</a:t>
            </a:r>
            <a:endParaRPr lang="en-US" dirty="0"/>
          </a:p>
        </p:txBody>
      </p:sp>
      <p:sp>
        <p:nvSpPr>
          <p:cNvPr id="3" name="Content Placeholder 2"/>
          <p:cNvSpPr>
            <a:spLocks noGrp="1"/>
          </p:cNvSpPr>
          <p:nvPr>
            <p:ph idx="1"/>
          </p:nvPr>
        </p:nvSpPr>
        <p:spPr/>
        <p:txBody>
          <a:bodyPr/>
          <a:lstStyle/>
          <a:p>
            <a:r>
              <a:rPr lang="en-US" dirty="0" smtClean="0"/>
              <a:t>To overload the postfix operator we need to use </a:t>
            </a:r>
            <a:r>
              <a:rPr lang="en-US" dirty="0" err="1" smtClean="0"/>
              <a:t>int</a:t>
            </a:r>
            <a:r>
              <a:rPr lang="en-US" dirty="0" smtClean="0"/>
              <a:t> as dummy argument to the operator function. That </a:t>
            </a:r>
            <a:r>
              <a:rPr lang="en-US" dirty="0" err="1" smtClean="0"/>
              <a:t>int</a:t>
            </a:r>
            <a:r>
              <a:rPr lang="en-US" dirty="0" smtClean="0"/>
              <a:t> isn’t really an argument, and it doesn’t mean integer. It is simply a signal to the compiler to create the postfix version of the increment and decrement operator. We can overload postfix operator as follows.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numCol="2">
            <a:normAutofit fontScale="92500" lnSpcReduction="10000"/>
          </a:bodyPr>
          <a:lstStyle/>
          <a:p>
            <a:pPr>
              <a:buNone/>
            </a:pPr>
            <a:r>
              <a:rPr lang="en-US" sz="1700" b="1" dirty="0" smtClean="0"/>
              <a:t>// overloading unary postfix operator</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add</a:t>
            </a:r>
          </a:p>
          <a:p>
            <a:pPr>
              <a:buNone/>
            </a:pPr>
            <a:r>
              <a:rPr lang="en-US" dirty="0" smtClean="0"/>
              <a:t>{</a:t>
            </a:r>
          </a:p>
          <a:p>
            <a:pPr>
              <a:buNone/>
            </a:pPr>
            <a:r>
              <a:rPr lang="en-US" dirty="0" smtClean="0"/>
              <a:t>private:</a:t>
            </a:r>
          </a:p>
          <a:p>
            <a:pPr>
              <a:buNone/>
            </a:pPr>
            <a:r>
              <a:rPr lang="en-US" dirty="0" err="1" smtClean="0"/>
              <a:t>int</a:t>
            </a:r>
            <a:r>
              <a:rPr lang="en-US" dirty="0" smtClean="0"/>
              <a:t> </a:t>
            </a:r>
            <a:r>
              <a:rPr lang="en-US" dirty="0" err="1" smtClean="0"/>
              <a:t>a,b</a:t>
            </a: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 "Enter a and b\n";</a:t>
            </a:r>
          </a:p>
          <a:p>
            <a:pPr>
              <a:buNone/>
            </a:pPr>
            <a:r>
              <a:rPr lang="en-US" dirty="0" err="1" smtClean="0"/>
              <a:t>cin</a:t>
            </a:r>
            <a:r>
              <a:rPr lang="en-US" dirty="0" smtClean="0"/>
              <a:t>&gt;&gt;a&gt;&gt;b;</a:t>
            </a:r>
          </a:p>
          <a:p>
            <a:pPr>
              <a:buNone/>
            </a:pPr>
            <a:r>
              <a:rPr lang="en-US" dirty="0" smtClean="0"/>
              <a:t>}</a:t>
            </a:r>
          </a:p>
          <a:p>
            <a:pPr>
              <a:buNone/>
            </a:pPr>
            <a:r>
              <a:rPr lang="en-US" dirty="0" smtClean="0"/>
              <a:t>void operator ++ (</a:t>
            </a:r>
            <a:r>
              <a:rPr lang="en-US" dirty="0" err="1" smtClean="0"/>
              <a:t>int</a:t>
            </a:r>
            <a:r>
              <a:rPr lang="en-US" dirty="0" smtClean="0"/>
              <a:t>)</a:t>
            </a:r>
          </a:p>
          <a:p>
            <a:pPr>
              <a:buNone/>
            </a:pPr>
            <a:r>
              <a:rPr lang="en-US" dirty="0" smtClean="0"/>
              <a:t>{</a:t>
            </a:r>
          </a:p>
          <a:p>
            <a:pPr>
              <a:buNone/>
            </a:pPr>
            <a:r>
              <a:rPr lang="en-US" dirty="0" err="1" smtClean="0"/>
              <a:t>int</a:t>
            </a:r>
            <a:r>
              <a:rPr lang="en-US" dirty="0" smtClean="0"/>
              <a:t> c;</a:t>
            </a:r>
          </a:p>
          <a:p>
            <a:pPr>
              <a:buNone/>
            </a:pPr>
            <a:r>
              <a:rPr lang="en-US" dirty="0" smtClean="0"/>
              <a:t>c=</a:t>
            </a:r>
            <a:r>
              <a:rPr lang="en-US" dirty="0" err="1" smtClean="0"/>
              <a:t>a+b</a:t>
            </a:r>
            <a:r>
              <a:rPr lang="en-US" dirty="0" smtClean="0"/>
              <a:t>;</a:t>
            </a:r>
          </a:p>
          <a:p>
            <a:pPr>
              <a:buNone/>
            </a:pPr>
            <a:r>
              <a:rPr lang="en-US" dirty="0" err="1" smtClean="0"/>
              <a:t>cout</a:t>
            </a:r>
            <a:r>
              <a:rPr lang="en-US" dirty="0" smtClean="0"/>
              <a:t>&lt;&lt; "The sum is"&lt;&lt;c;</a:t>
            </a:r>
          </a:p>
          <a:p>
            <a:pPr>
              <a:buNone/>
            </a:pPr>
            <a:endParaRPr lang="en-US" dirty="0" smtClean="0"/>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add a1;</a:t>
            </a:r>
          </a:p>
          <a:p>
            <a:pPr>
              <a:buNone/>
            </a:pPr>
            <a:r>
              <a:rPr lang="en-US" dirty="0" smtClean="0"/>
              <a:t>a1.getdata();</a:t>
            </a:r>
          </a:p>
          <a:p>
            <a:pPr>
              <a:buNone/>
            </a:pPr>
            <a:r>
              <a:rPr lang="en-US" dirty="0" smtClean="0"/>
              <a:t>a1++;</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678</TotalTime>
  <Words>2011</Words>
  <Application>Microsoft Office PowerPoint</Application>
  <PresentationFormat>On-screen Show (4:3)</PresentationFormat>
  <Paragraphs>563</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Constantia</vt:lpstr>
      <vt:lpstr>Times New Roman</vt:lpstr>
      <vt:lpstr>Wingdings 2</vt:lpstr>
      <vt:lpstr>Flow</vt:lpstr>
      <vt:lpstr>Operator Overloading</vt:lpstr>
      <vt:lpstr>Operator Overloading </vt:lpstr>
      <vt:lpstr>PowerPoint Presentation</vt:lpstr>
      <vt:lpstr>Types of operator overloading: </vt:lpstr>
      <vt:lpstr>Overloading Unary operator </vt:lpstr>
      <vt:lpstr>Overloading prefix operator:</vt:lpstr>
      <vt:lpstr>Example of unary operator overloading using prefix operator(++)</vt:lpstr>
      <vt:lpstr>Overloading postfix operator</vt:lpstr>
      <vt:lpstr>PowerPoint Presentation</vt:lpstr>
      <vt:lpstr>Write a program to add two number using (++) and return new object. </vt:lpstr>
      <vt:lpstr>Overloading Binary Operator: </vt:lpstr>
      <vt:lpstr>Example of Binary operator overloading is given in the following program. # Create a class distance with two data members feet and inch. Use appropriate member function to input data, add two distance objects and also return the distance object. Use‘+’ operator to add the distance object.  </vt:lpstr>
      <vt:lpstr>Create a class string and overload the arithmetic operator(+) to concatenate two strings using the statement s3=s1+s2, where s1,s2,s3 are objects of type string.</vt:lpstr>
      <vt:lpstr>      Comparison Operator(==) write a program to compare two string object using overloaded operator(= = ) , returning true if they are same and false when they are different.  </vt:lpstr>
      <vt:lpstr>Arithmetic Assignment Operator(+=) Create a class distance with two data members feet and inch. Use appropriate member function to input data, add two distance objects and also return the distance object. Use assignment operator ‘+=’  to add the distance object. </vt:lpstr>
      <vt:lpstr>Overloading Assignment operator(=)</vt:lpstr>
      <vt:lpstr>PowerPoint Presentation</vt:lpstr>
      <vt:lpstr>Data Conversion: </vt:lpstr>
      <vt:lpstr>Types of Data Conversion: </vt:lpstr>
      <vt:lpstr>1) Conversion from basic to user define type (class  type):</vt:lpstr>
      <vt:lpstr>Example of Conversion from basic to user define type (class  type):</vt:lpstr>
      <vt:lpstr>2) Conversion from class type(user define type)  to basic type:</vt:lpstr>
      <vt:lpstr>Example  of class to basic type conversion </vt:lpstr>
      <vt:lpstr>3)  Conversion between object of different classes  OR   Conversion between two user define type. </vt:lpstr>
      <vt:lpstr>a) Conversion routine in source object: </vt:lpstr>
      <vt:lpstr>Example to convert from polar to rec using conversion routine in source object. </vt:lpstr>
      <vt:lpstr>b) Conversion routine in destination object: </vt:lpstr>
      <vt:lpstr>WAP to convert from polar to rec using conversion routine in destination.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nabraj</dc:creator>
  <cp:lastModifiedBy>abdul</cp:lastModifiedBy>
  <cp:revision>60</cp:revision>
  <dcterms:created xsi:type="dcterms:W3CDTF">2018-10-23T08:16:48Z</dcterms:created>
  <dcterms:modified xsi:type="dcterms:W3CDTF">2024-07-27T11:03:47Z</dcterms:modified>
</cp:coreProperties>
</file>