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5"/>
  </p:notesMasterIdLst>
  <p:sldIdLst>
    <p:sldId id="256" r:id="rId2"/>
    <p:sldId id="257" r:id="rId3"/>
    <p:sldId id="333" r:id="rId4"/>
    <p:sldId id="258" r:id="rId5"/>
    <p:sldId id="259" r:id="rId6"/>
    <p:sldId id="329" r:id="rId7"/>
    <p:sldId id="330" r:id="rId8"/>
    <p:sldId id="331" r:id="rId9"/>
    <p:sldId id="332" r:id="rId10"/>
    <p:sldId id="334" r:id="rId11"/>
    <p:sldId id="262" r:id="rId12"/>
    <p:sldId id="263" r:id="rId13"/>
    <p:sldId id="264" r:id="rId14"/>
    <p:sldId id="298" r:id="rId15"/>
    <p:sldId id="265" r:id="rId16"/>
    <p:sldId id="266" r:id="rId17"/>
    <p:sldId id="299" r:id="rId18"/>
    <p:sldId id="267" r:id="rId19"/>
    <p:sldId id="268" r:id="rId20"/>
    <p:sldId id="300" r:id="rId21"/>
    <p:sldId id="269" r:id="rId22"/>
    <p:sldId id="270" r:id="rId23"/>
    <p:sldId id="271" r:id="rId24"/>
    <p:sldId id="272" r:id="rId25"/>
    <p:sldId id="273" r:id="rId26"/>
    <p:sldId id="301" r:id="rId27"/>
    <p:sldId id="310" r:id="rId28"/>
    <p:sldId id="311" r:id="rId29"/>
    <p:sldId id="276" r:id="rId30"/>
    <p:sldId id="281" r:id="rId31"/>
    <p:sldId id="302" r:id="rId32"/>
    <p:sldId id="307" r:id="rId33"/>
    <p:sldId id="308" r:id="rId34"/>
    <p:sldId id="321" r:id="rId35"/>
    <p:sldId id="309" r:id="rId36"/>
    <p:sldId id="278" r:id="rId37"/>
    <p:sldId id="282" r:id="rId38"/>
    <p:sldId id="284" r:id="rId39"/>
    <p:sldId id="316" r:id="rId40"/>
    <p:sldId id="323" r:id="rId41"/>
    <p:sldId id="322" r:id="rId42"/>
    <p:sldId id="317" r:id="rId43"/>
    <p:sldId id="318" r:id="rId44"/>
    <p:sldId id="320" r:id="rId45"/>
    <p:sldId id="335" r:id="rId46"/>
    <p:sldId id="336" r:id="rId47"/>
    <p:sldId id="337" r:id="rId48"/>
    <p:sldId id="324" r:id="rId49"/>
    <p:sldId id="325" r:id="rId50"/>
    <p:sldId id="326" r:id="rId51"/>
    <p:sldId id="288" r:id="rId52"/>
    <p:sldId id="293" r:id="rId53"/>
    <p:sldId id="290" r:id="rId54"/>
    <p:sldId id="291" r:id="rId55"/>
    <p:sldId id="292" r:id="rId56"/>
    <p:sldId id="294" r:id="rId57"/>
    <p:sldId id="295" r:id="rId58"/>
    <p:sldId id="296" r:id="rId59"/>
    <p:sldId id="297" r:id="rId60"/>
    <p:sldId id="338" r:id="rId61"/>
    <p:sldId id="339" r:id="rId62"/>
    <p:sldId id="340" r:id="rId63"/>
    <p:sldId id="341"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4660"/>
  </p:normalViewPr>
  <p:slideViewPr>
    <p:cSldViewPr>
      <p:cViewPr varScale="1">
        <p:scale>
          <a:sx n="68" d="100"/>
          <a:sy n="68" d="100"/>
        </p:scale>
        <p:origin x="141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D421F3-480F-4D3E-9D0D-F46137C64D5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F1ACCEDD-76B0-420A-9C3E-80D0B96CAA9D}">
      <dgm:prSet phldrT="[Text]"/>
      <dgm:spPr/>
      <dgm:t>
        <a:bodyPr/>
        <a:lstStyle/>
        <a:p>
          <a:r>
            <a:rPr lang="en-US" dirty="0"/>
            <a:t>A</a:t>
          </a:r>
        </a:p>
      </dgm:t>
    </dgm:pt>
    <dgm:pt modelId="{FE173529-41FB-4815-AB79-C3119F59636A}" type="parTrans" cxnId="{79E6BF12-6738-4DC3-8665-7D38AC62FF60}">
      <dgm:prSet/>
      <dgm:spPr/>
      <dgm:t>
        <a:bodyPr/>
        <a:lstStyle/>
        <a:p>
          <a:endParaRPr lang="en-US"/>
        </a:p>
      </dgm:t>
    </dgm:pt>
    <dgm:pt modelId="{CD535028-1170-4E23-ACDC-A28F1CF69A94}" type="sibTrans" cxnId="{79E6BF12-6738-4DC3-8665-7D38AC62FF60}">
      <dgm:prSet/>
      <dgm:spPr/>
      <dgm:t>
        <a:bodyPr/>
        <a:lstStyle/>
        <a:p>
          <a:endParaRPr lang="en-US"/>
        </a:p>
      </dgm:t>
    </dgm:pt>
    <dgm:pt modelId="{0E525544-ECA4-48E3-A7D1-6E73CAA6625B}">
      <dgm:prSet phldrT="[Text]"/>
      <dgm:spPr/>
      <dgm:t>
        <a:bodyPr/>
        <a:lstStyle/>
        <a:p>
          <a:r>
            <a:rPr lang="en-US"/>
            <a:t>B</a:t>
          </a:r>
        </a:p>
      </dgm:t>
    </dgm:pt>
    <dgm:pt modelId="{A446E7DE-1FB4-40A9-A2C7-F77D89E223B1}" type="parTrans" cxnId="{294DD3D5-8FA1-427A-A3AF-8DDF30F9624D}">
      <dgm:prSet/>
      <dgm:spPr/>
      <dgm:t>
        <a:bodyPr/>
        <a:lstStyle/>
        <a:p>
          <a:endParaRPr lang="en-US"/>
        </a:p>
      </dgm:t>
    </dgm:pt>
    <dgm:pt modelId="{9C09C5D9-F473-4530-B0FE-55B735A53F05}" type="sibTrans" cxnId="{294DD3D5-8FA1-427A-A3AF-8DDF30F9624D}">
      <dgm:prSet/>
      <dgm:spPr/>
      <dgm:t>
        <a:bodyPr/>
        <a:lstStyle/>
        <a:p>
          <a:endParaRPr lang="en-US"/>
        </a:p>
      </dgm:t>
    </dgm:pt>
    <dgm:pt modelId="{F0CA67E3-4074-4BFF-B9F3-C7F535877BB3}">
      <dgm:prSet phldrT="[Text]"/>
      <dgm:spPr/>
      <dgm:t>
        <a:bodyPr/>
        <a:lstStyle/>
        <a:p>
          <a:r>
            <a:rPr lang="en-US"/>
            <a:t>C</a:t>
          </a:r>
        </a:p>
      </dgm:t>
    </dgm:pt>
    <dgm:pt modelId="{0FBE7874-04E0-4AF9-BF80-E40F95932D53}" type="parTrans" cxnId="{3792DC29-B965-4341-BDC0-590785DE88B4}">
      <dgm:prSet/>
      <dgm:spPr/>
      <dgm:t>
        <a:bodyPr/>
        <a:lstStyle/>
        <a:p>
          <a:endParaRPr lang="en-US"/>
        </a:p>
      </dgm:t>
    </dgm:pt>
    <dgm:pt modelId="{93475956-F171-4799-826C-B00AB40CE692}" type="sibTrans" cxnId="{3792DC29-B965-4341-BDC0-590785DE88B4}">
      <dgm:prSet/>
      <dgm:spPr/>
      <dgm:t>
        <a:bodyPr/>
        <a:lstStyle/>
        <a:p>
          <a:endParaRPr lang="en-US"/>
        </a:p>
      </dgm:t>
    </dgm:pt>
    <dgm:pt modelId="{A5CE663C-D267-4203-9E24-0263B5B9232B}">
      <dgm:prSet phldrT="[Text]"/>
      <dgm:spPr/>
      <dgm:t>
        <a:bodyPr/>
        <a:lstStyle/>
        <a:p>
          <a:r>
            <a:rPr lang="en-US"/>
            <a:t>D</a:t>
          </a:r>
        </a:p>
      </dgm:t>
    </dgm:pt>
    <dgm:pt modelId="{F23BA1BD-84AF-42A9-9827-3B0369A19E8E}" type="parTrans" cxnId="{E9CAEF95-49EF-4949-9559-6A012F2910CD}">
      <dgm:prSet/>
      <dgm:spPr/>
      <dgm:t>
        <a:bodyPr/>
        <a:lstStyle/>
        <a:p>
          <a:endParaRPr lang="en-US"/>
        </a:p>
      </dgm:t>
    </dgm:pt>
    <dgm:pt modelId="{954885CF-54E1-42C0-9C94-F02251ACA44F}" type="sibTrans" cxnId="{E9CAEF95-49EF-4949-9559-6A012F2910CD}">
      <dgm:prSet/>
      <dgm:spPr/>
      <dgm:t>
        <a:bodyPr/>
        <a:lstStyle/>
        <a:p>
          <a:endParaRPr lang="en-US"/>
        </a:p>
      </dgm:t>
    </dgm:pt>
    <dgm:pt modelId="{562A0268-8C56-4451-898F-C50CBBE6C1BB}" type="pres">
      <dgm:prSet presAssocID="{E7D421F3-480F-4D3E-9D0D-F46137C64D59}" presName="hierChild1" presStyleCnt="0">
        <dgm:presLayoutVars>
          <dgm:orgChart val="1"/>
          <dgm:chPref val="1"/>
          <dgm:dir/>
          <dgm:animOne val="branch"/>
          <dgm:animLvl val="lvl"/>
          <dgm:resizeHandles/>
        </dgm:presLayoutVars>
      </dgm:prSet>
      <dgm:spPr/>
      <dgm:t>
        <a:bodyPr/>
        <a:lstStyle/>
        <a:p>
          <a:endParaRPr lang="en-US"/>
        </a:p>
      </dgm:t>
    </dgm:pt>
    <dgm:pt modelId="{122D87A9-BE36-452B-A79B-1D1D2E271DCA}" type="pres">
      <dgm:prSet presAssocID="{F1ACCEDD-76B0-420A-9C3E-80D0B96CAA9D}" presName="hierRoot1" presStyleCnt="0">
        <dgm:presLayoutVars>
          <dgm:hierBranch val="init"/>
        </dgm:presLayoutVars>
      </dgm:prSet>
      <dgm:spPr/>
    </dgm:pt>
    <dgm:pt modelId="{9AFC4CDB-C95E-4F5E-9D99-9E8630DDFA02}" type="pres">
      <dgm:prSet presAssocID="{F1ACCEDD-76B0-420A-9C3E-80D0B96CAA9D}" presName="rootComposite1" presStyleCnt="0"/>
      <dgm:spPr/>
    </dgm:pt>
    <dgm:pt modelId="{89DB72C9-8497-4A0D-AF11-1E1D850E19B4}" type="pres">
      <dgm:prSet presAssocID="{F1ACCEDD-76B0-420A-9C3E-80D0B96CAA9D}" presName="rootText1" presStyleLbl="node0" presStyleIdx="0" presStyleCnt="1">
        <dgm:presLayoutVars>
          <dgm:chPref val="3"/>
        </dgm:presLayoutVars>
      </dgm:prSet>
      <dgm:spPr/>
      <dgm:t>
        <a:bodyPr/>
        <a:lstStyle/>
        <a:p>
          <a:endParaRPr lang="en-US"/>
        </a:p>
      </dgm:t>
    </dgm:pt>
    <dgm:pt modelId="{5A876413-5C59-4A4B-AC26-F2DEDD034EC1}" type="pres">
      <dgm:prSet presAssocID="{F1ACCEDD-76B0-420A-9C3E-80D0B96CAA9D}" presName="rootConnector1" presStyleLbl="node1" presStyleIdx="0" presStyleCnt="0"/>
      <dgm:spPr/>
      <dgm:t>
        <a:bodyPr/>
        <a:lstStyle/>
        <a:p>
          <a:endParaRPr lang="en-US"/>
        </a:p>
      </dgm:t>
    </dgm:pt>
    <dgm:pt modelId="{309754B1-F50D-499A-A3DD-A93FAEEA7F6E}" type="pres">
      <dgm:prSet presAssocID="{F1ACCEDD-76B0-420A-9C3E-80D0B96CAA9D}" presName="hierChild2" presStyleCnt="0"/>
      <dgm:spPr/>
    </dgm:pt>
    <dgm:pt modelId="{D202F968-D28E-41DA-B426-21A5707B12B6}" type="pres">
      <dgm:prSet presAssocID="{A446E7DE-1FB4-40A9-A2C7-F77D89E223B1}" presName="Name37" presStyleLbl="parChTrans1D2" presStyleIdx="0" presStyleCnt="3"/>
      <dgm:spPr/>
      <dgm:t>
        <a:bodyPr/>
        <a:lstStyle/>
        <a:p>
          <a:endParaRPr lang="en-US"/>
        </a:p>
      </dgm:t>
    </dgm:pt>
    <dgm:pt modelId="{55AB085B-2AE7-4D6D-A987-5D467763C337}" type="pres">
      <dgm:prSet presAssocID="{0E525544-ECA4-48E3-A7D1-6E73CAA6625B}" presName="hierRoot2" presStyleCnt="0">
        <dgm:presLayoutVars>
          <dgm:hierBranch val="init"/>
        </dgm:presLayoutVars>
      </dgm:prSet>
      <dgm:spPr/>
    </dgm:pt>
    <dgm:pt modelId="{829C2C83-FDAC-4916-8696-72D74C2B1ED5}" type="pres">
      <dgm:prSet presAssocID="{0E525544-ECA4-48E3-A7D1-6E73CAA6625B}" presName="rootComposite" presStyleCnt="0"/>
      <dgm:spPr/>
    </dgm:pt>
    <dgm:pt modelId="{C73D888A-C23A-473F-8A2D-BF9C4B9D057B}" type="pres">
      <dgm:prSet presAssocID="{0E525544-ECA4-48E3-A7D1-6E73CAA6625B}" presName="rootText" presStyleLbl="node2" presStyleIdx="0" presStyleCnt="3">
        <dgm:presLayoutVars>
          <dgm:chPref val="3"/>
        </dgm:presLayoutVars>
      </dgm:prSet>
      <dgm:spPr/>
      <dgm:t>
        <a:bodyPr/>
        <a:lstStyle/>
        <a:p>
          <a:endParaRPr lang="en-US"/>
        </a:p>
      </dgm:t>
    </dgm:pt>
    <dgm:pt modelId="{8D5B0D68-A559-47E8-8BFD-9B0450F26452}" type="pres">
      <dgm:prSet presAssocID="{0E525544-ECA4-48E3-A7D1-6E73CAA6625B}" presName="rootConnector" presStyleLbl="node2" presStyleIdx="0" presStyleCnt="3"/>
      <dgm:spPr/>
      <dgm:t>
        <a:bodyPr/>
        <a:lstStyle/>
        <a:p>
          <a:endParaRPr lang="en-US"/>
        </a:p>
      </dgm:t>
    </dgm:pt>
    <dgm:pt modelId="{4DC76FEF-50F6-4529-976D-A1F3CD01AD6B}" type="pres">
      <dgm:prSet presAssocID="{0E525544-ECA4-48E3-A7D1-6E73CAA6625B}" presName="hierChild4" presStyleCnt="0"/>
      <dgm:spPr/>
    </dgm:pt>
    <dgm:pt modelId="{ACE1B167-24A9-46ED-8EF4-92472DC8C570}" type="pres">
      <dgm:prSet presAssocID="{0E525544-ECA4-48E3-A7D1-6E73CAA6625B}" presName="hierChild5" presStyleCnt="0"/>
      <dgm:spPr/>
    </dgm:pt>
    <dgm:pt modelId="{A14B0A93-E6DA-463E-A7C0-EC764DB76EC6}" type="pres">
      <dgm:prSet presAssocID="{0FBE7874-04E0-4AF9-BF80-E40F95932D53}" presName="Name37" presStyleLbl="parChTrans1D2" presStyleIdx="1" presStyleCnt="3"/>
      <dgm:spPr/>
      <dgm:t>
        <a:bodyPr/>
        <a:lstStyle/>
        <a:p>
          <a:endParaRPr lang="en-US"/>
        </a:p>
      </dgm:t>
    </dgm:pt>
    <dgm:pt modelId="{391F7224-7925-4CBB-B73C-A16C2420BAD4}" type="pres">
      <dgm:prSet presAssocID="{F0CA67E3-4074-4BFF-B9F3-C7F535877BB3}" presName="hierRoot2" presStyleCnt="0">
        <dgm:presLayoutVars>
          <dgm:hierBranch val="init"/>
        </dgm:presLayoutVars>
      </dgm:prSet>
      <dgm:spPr/>
    </dgm:pt>
    <dgm:pt modelId="{9546D5AA-D907-479D-A3AE-66582D7A74AA}" type="pres">
      <dgm:prSet presAssocID="{F0CA67E3-4074-4BFF-B9F3-C7F535877BB3}" presName="rootComposite" presStyleCnt="0"/>
      <dgm:spPr/>
    </dgm:pt>
    <dgm:pt modelId="{5FB7A872-F713-4B45-9FBB-117CB2F8F386}" type="pres">
      <dgm:prSet presAssocID="{F0CA67E3-4074-4BFF-B9F3-C7F535877BB3}" presName="rootText" presStyleLbl="node2" presStyleIdx="1" presStyleCnt="3">
        <dgm:presLayoutVars>
          <dgm:chPref val="3"/>
        </dgm:presLayoutVars>
      </dgm:prSet>
      <dgm:spPr/>
      <dgm:t>
        <a:bodyPr/>
        <a:lstStyle/>
        <a:p>
          <a:endParaRPr lang="en-US"/>
        </a:p>
      </dgm:t>
    </dgm:pt>
    <dgm:pt modelId="{D5786372-CFC9-4956-88B0-591E47DD7EC7}" type="pres">
      <dgm:prSet presAssocID="{F0CA67E3-4074-4BFF-B9F3-C7F535877BB3}" presName="rootConnector" presStyleLbl="node2" presStyleIdx="1" presStyleCnt="3"/>
      <dgm:spPr/>
      <dgm:t>
        <a:bodyPr/>
        <a:lstStyle/>
        <a:p>
          <a:endParaRPr lang="en-US"/>
        </a:p>
      </dgm:t>
    </dgm:pt>
    <dgm:pt modelId="{75229013-EAC0-416F-9123-73ECBEC8A261}" type="pres">
      <dgm:prSet presAssocID="{F0CA67E3-4074-4BFF-B9F3-C7F535877BB3}" presName="hierChild4" presStyleCnt="0"/>
      <dgm:spPr/>
    </dgm:pt>
    <dgm:pt modelId="{FAEDE033-A8A6-49A8-BA05-CF10AEB2CFFA}" type="pres">
      <dgm:prSet presAssocID="{F0CA67E3-4074-4BFF-B9F3-C7F535877BB3}" presName="hierChild5" presStyleCnt="0"/>
      <dgm:spPr/>
    </dgm:pt>
    <dgm:pt modelId="{96F60E91-2637-47D3-9EE4-C7E9A55B1A50}" type="pres">
      <dgm:prSet presAssocID="{F23BA1BD-84AF-42A9-9827-3B0369A19E8E}" presName="Name37" presStyleLbl="parChTrans1D2" presStyleIdx="2" presStyleCnt="3"/>
      <dgm:spPr/>
      <dgm:t>
        <a:bodyPr/>
        <a:lstStyle/>
        <a:p>
          <a:endParaRPr lang="en-US"/>
        </a:p>
      </dgm:t>
    </dgm:pt>
    <dgm:pt modelId="{551975FB-9F39-41A4-AEE3-4EF1A1971AC2}" type="pres">
      <dgm:prSet presAssocID="{A5CE663C-D267-4203-9E24-0263B5B9232B}" presName="hierRoot2" presStyleCnt="0">
        <dgm:presLayoutVars>
          <dgm:hierBranch val="init"/>
        </dgm:presLayoutVars>
      </dgm:prSet>
      <dgm:spPr/>
    </dgm:pt>
    <dgm:pt modelId="{0AB38EA3-6E82-4B34-A2ED-512F42D5E5A3}" type="pres">
      <dgm:prSet presAssocID="{A5CE663C-D267-4203-9E24-0263B5B9232B}" presName="rootComposite" presStyleCnt="0"/>
      <dgm:spPr/>
    </dgm:pt>
    <dgm:pt modelId="{315708F1-A077-438C-B9D0-51A76ACFF5E9}" type="pres">
      <dgm:prSet presAssocID="{A5CE663C-D267-4203-9E24-0263B5B9232B}" presName="rootText" presStyleLbl="node2" presStyleIdx="2" presStyleCnt="3">
        <dgm:presLayoutVars>
          <dgm:chPref val="3"/>
        </dgm:presLayoutVars>
      </dgm:prSet>
      <dgm:spPr/>
      <dgm:t>
        <a:bodyPr/>
        <a:lstStyle/>
        <a:p>
          <a:endParaRPr lang="en-US"/>
        </a:p>
      </dgm:t>
    </dgm:pt>
    <dgm:pt modelId="{5796FBF8-5A1B-4AB1-A4A1-2AE303910FA2}" type="pres">
      <dgm:prSet presAssocID="{A5CE663C-D267-4203-9E24-0263B5B9232B}" presName="rootConnector" presStyleLbl="node2" presStyleIdx="2" presStyleCnt="3"/>
      <dgm:spPr/>
      <dgm:t>
        <a:bodyPr/>
        <a:lstStyle/>
        <a:p>
          <a:endParaRPr lang="en-US"/>
        </a:p>
      </dgm:t>
    </dgm:pt>
    <dgm:pt modelId="{9013E53C-2F82-4EA1-A5B8-69EB0FFAEF87}" type="pres">
      <dgm:prSet presAssocID="{A5CE663C-D267-4203-9E24-0263B5B9232B}" presName="hierChild4" presStyleCnt="0"/>
      <dgm:spPr/>
    </dgm:pt>
    <dgm:pt modelId="{DFABB979-7176-40FD-8AB5-B85B6DCF704E}" type="pres">
      <dgm:prSet presAssocID="{A5CE663C-D267-4203-9E24-0263B5B9232B}" presName="hierChild5" presStyleCnt="0"/>
      <dgm:spPr/>
    </dgm:pt>
    <dgm:pt modelId="{3D7DCC04-2776-4909-95C8-8EFFBD607AD2}" type="pres">
      <dgm:prSet presAssocID="{F1ACCEDD-76B0-420A-9C3E-80D0B96CAA9D}" presName="hierChild3" presStyleCnt="0"/>
      <dgm:spPr/>
    </dgm:pt>
  </dgm:ptLst>
  <dgm:cxnLst>
    <dgm:cxn modelId="{1923F3D3-E264-41AA-AE02-BF41961BED91}" type="presOf" srcId="{A5CE663C-D267-4203-9E24-0263B5B9232B}" destId="{5796FBF8-5A1B-4AB1-A4A1-2AE303910FA2}" srcOrd="1" destOrd="0" presId="urn:microsoft.com/office/officeart/2005/8/layout/orgChart1"/>
    <dgm:cxn modelId="{CA03CEAB-C2BA-475C-8029-0E074079A493}" type="presOf" srcId="{0E525544-ECA4-48E3-A7D1-6E73CAA6625B}" destId="{C73D888A-C23A-473F-8A2D-BF9C4B9D057B}" srcOrd="0" destOrd="0" presId="urn:microsoft.com/office/officeart/2005/8/layout/orgChart1"/>
    <dgm:cxn modelId="{DF439742-EF8D-40C1-80E8-88B077C7602E}" type="presOf" srcId="{F1ACCEDD-76B0-420A-9C3E-80D0B96CAA9D}" destId="{89DB72C9-8497-4A0D-AF11-1E1D850E19B4}" srcOrd="0" destOrd="0" presId="urn:microsoft.com/office/officeart/2005/8/layout/orgChart1"/>
    <dgm:cxn modelId="{70D0D786-E4D0-43A2-A4AA-0399CA63BAEA}" type="presOf" srcId="{F1ACCEDD-76B0-420A-9C3E-80D0B96CAA9D}" destId="{5A876413-5C59-4A4B-AC26-F2DEDD034EC1}" srcOrd="1" destOrd="0" presId="urn:microsoft.com/office/officeart/2005/8/layout/orgChart1"/>
    <dgm:cxn modelId="{C71F6139-DA44-44D9-BC83-99F5AD7FA202}" type="presOf" srcId="{A446E7DE-1FB4-40A9-A2C7-F77D89E223B1}" destId="{D202F968-D28E-41DA-B426-21A5707B12B6}" srcOrd="0" destOrd="0" presId="urn:microsoft.com/office/officeart/2005/8/layout/orgChart1"/>
    <dgm:cxn modelId="{A5C6779E-BB44-4D90-96C5-E0A5581FF89D}" type="presOf" srcId="{0E525544-ECA4-48E3-A7D1-6E73CAA6625B}" destId="{8D5B0D68-A559-47E8-8BFD-9B0450F26452}" srcOrd="1" destOrd="0" presId="urn:microsoft.com/office/officeart/2005/8/layout/orgChart1"/>
    <dgm:cxn modelId="{3B53D10D-002E-45C9-A747-9D19864050A8}" type="presOf" srcId="{E7D421F3-480F-4D3E-9D0D-F46137C64D59}" destId="{562A0268-8C56-4451-898F-C50CBBE6C1BB}" srcOrd="0" destOrd="0" presId="urn:microsoft.com/office/officeart/2005/8/layout/orgChart1"/>
    <dgm:cxn modelId="{79E6BF12-6738-4DC3-8665-7D38AC62FF60}" srcId="{E7D421F3-480F-4D3E-9D0D-F46137C64D59}" destId="{F1ACCEDD-76B0-420A-9C3E-80D0B96CAA9D}" srcOrd="0" destOrd="0" parTransId="{FE173529-41FB-4815-AB79-C3119F59636A}" sibTransId="{CD535028-1170-4E23-ACDC-A28F1CF69A94}"/>
    <dgm:cxn modelId="{294DD3D5-8FA1-427A-A3AF-8DDF30F9624D}" srcId="{F1ACCEDD-76B0-420A-9C3E-80D0B96CAA9D}" destId="{0E525544-ECA4-48E3-A7D1-6E73CAA6625B}" srcOrd="0" destOrd="0" parTransId="{A446E7DE-1FB4-40A9-A2C7-F77D89E223B1}" sibTransId="{9C09C5D9-F473-4530-B0FE-55B735A53F05}"/>
    <dgm:cxn modelId="{C95887CD-4D25-4260-8A62-499E94AB07B6}" type="presOf" srcId="{F0CA67E3-4074-4BFF-B9F3-C7F535877BB3}" destId="{D5786372-CFC9-4956-88B0-591E47DD7EC7}" srcOrd="1" destOrd="0" presId="urn:microsoft.com/office/officeart/2005/8/layout/orgChart1"/>
    <dgm:cxn modelId="{74F95E1A-05A3-45D0-82B3-2AF20590DC11}" type="presOf" srcId="{F0CA67E3-4074-4BFF-B9F3-C7F535877BB3}" destId="{5FB7A872-F713-4B45-9FBB-117CB2F8F386}" srcOrd="0" destOrd="0" presId="urn:microsoft.com/office/officeart/2005/8/layout/orgChart1"/>
    <dgm:cxn modelId="{F69E4C46-7C98-466D-8E98-F4B492F1B4DB}" type="presOf" srcId="{0FBE7874-04E0-4AF9-BF80-E40F95932D53}" destId="{A14B0A93-E6DA-463E-A7C0-EC764DB76EC6}" srcOrd="0" destOrd="0" presId="urn:microsoft.com/office/officeart/2005/8/layout/orgChart1"/>
    <dgm:cxn modelId="{E9CAEF95-49EF-4949-9559-6A012F2910CD}" srcId="{F1ACCEDD-76B0-420A-9C3E-80D0B96CAA9D}" destId="{A5CE663C-D267-4203-9E24-0263B5B9232B}" srcOrd="2" destOrd="0" parTransId="{F23BA1BD-84AF-42A9-9827-3B0369A19E8E}" sibTransId="{954885CF-54E1-42C0-9C94-F02251ACA44F}"/>
    <dgm:cxn modelId="{00A20850-5932-41E4-B666-C0E8A82FA3A9}" type="presOf" srcId="{A5CE663C-D267-4203-9E24-0263B5B9232B}" destId="{315708F1-A077-438C-B9D0-51A76ACFF5E9}" srcOrd="0" destOrd="0" presId="urn:microsoft.com/office/officeart/2005/8/layout/orgChart1"/>
    <dgm:cxn modelId="{3B27A243-4653-4CA6-B868-3AF1E80185B5}" type="presOf" srcId="{F23BA1BD-84AF-42A9-9827-3B0369A19E8E}" destId="{96F60E91-2637-47D3-9EE4-C7E9A55B1A50}" srcOrd="0" destOrd="0" presId="urn:microsoft.com/office/officeart/2005/8/layout/orgChart1"/>
    <dgm:cxn modelId="{3792DC29-B965-4341-BDC0-590785DE88B4}" srcId="{F1ACCEDD-76B0-420A-9C3E-80D0B96CAA9D}" destId="{F0CA67E3-4074-4BFF-B9F3-C7F535877BB3}" srcOrd="1" destOrd="0" parTransId="{0FBE7874-04E0-4AF9-BF80-E40F95932D53}" sibTransId="{93475956-F171-4799-826C-B00AB40CE692}"/>
    <dgm:cxn modelId="{9E472E84-F86D-460C-B758-669EFADF1EE3}" type="presParOf" srcId="{562A0268-8C56-4451-898F-C50CBBE6C1BB}" destId="{122D87A9-BE36-452B-A79B-1D1D2E271DCA}" srcOrd="0" destOrd="0" presId="urn:microsoft.com/office/officeart/2005/8/layout/orgChart1"/>
    <dgm:cxn modelId="{3F2AE76C-DE8A-49C5-B752-DB8BE348D8A3}" type="presParOf" srcId="{122D87A9-BE36-452B-A79B-1D1D2E271DCA}" destId="{9AFC4CDB-C95E-4F5E-9D99-9E8630DDFA02}" srcOrd="0" destOrd="0" presId="urn:microsoft.com/office/officeart/2005/8/layout/orgChart1"/>
    <dgm:cxn modelId="{0ECB81B1-5674-4CA7-831F-B81443DE7D6C}" type="presParOf" srcId="{9AFC4CDB-C95E-4F5E-9D99-9E8630DDFA02}" destId="{89DB72C9-8497-4A0D-AF11-1E1D850E19B4}" srcOrd="0" destOrd="0" presId="urn:microsoft.com/office/officeart/2005/8/layout/orgChart1"/>
    <dgm:cxn modelId="{BB084803-6DFC-4146-B65B-D42DB5682EAD}" type="presParOf" srcId="{9AFC4CDB-C95E-4F5E-9D99-9E8630DDFA02}" destId="{5A876413-5C59-4A4B-AC26-F2DEDD034EC1}" srcOrd="1" destOrd="0" presId="urn:microsoft.com/office/officeart/2005/8/layout/orgChart1"/>
    <dgm:cxn modelId="{B0813890-8961-4420-AD56-34681BFF9EAF}" type="presParOf" srcId="{122D87A9-BE36-452B-A79B-1D1D2E271DCA}" destId="{309754B1-F50D-499A-A3DD-A93FAEEA7F6E}" srcOrd="1" destOrd="0" presId="urn:microsoft.com/office/officeart/2005/8/layout/orgChart1"/>
    <dgm:cxn modelId="{2CE21FC7-816D-418F-8DFF-05853D23204E}" type="presParOf" srcId="{309754B1-F50D-499A-A3DD-A93FAEEA7F6E}" destId="{D202F968-D28E-41DA-B426-21A5707B12B6}" srcOrd="0" destOrd="0" presId="urn:microsoft.com/office/officeart/2005/8/layout/orgChart1"/>
    <dgm:cxn modelId="{78D0C67E-FA04-479A-8B88-E0B650E241C9}" type="presParOf" srcId="{309754B1-F50D-499A-A3DD-A93FAEEA7F6E}" destId="{55AB085B-2AE7-4D6D-A987-5D467763C337}" srcOrd="1" destOrd="0" presId="urn:microsoft.com/office/officeart/2005/8/layout/orgChart1"/>
    <dgm:cxn modelId="{5A677F63-AC30-4D94-9862-27EE1CAC080C}" type="presParOf" srcId="{55AB085B-2AE7-4D6D-A987-5D467763C337}" destId="{829C2C83-FDAC-4916-8696-72D74C2B1ED5}" srcOrd="0" destOrd="0" presId="urn:microsoft.com/office/officeart/2005/8/layout/orgChart1"/>
    <dgm:cxn modelId="{2744C92E-4020-4569-B43F-C03FF47970AA}" type="presParOf" srcId="{829C2C83-FDAC-4916-8696-72D74C2B1ED5}" destId="{C73D888A-C23A-473F-8A2D-BF9C4B9D057B}" srcOrd="0" destOrd="0" presId="urn:microsoft.com/office/officeart/2005/8/layout/orgChart1"/>
    <dgm:cxn modelId="{5CE2E01A-D56F-4E9A-ACF0-FB451FF81F62}" type="presParOf" srcId="{829C2C83-FDAC-4916-8696-72D74C2B1ED5}" destId="{8D5B0D68-A559-47E8-8BFD-9B0450F26452}" srcOrd="1" destOrd="0" presId="urn:microsoft.com/office/officeart/2005/8/layout/orgChart1"/>
    <dgm:cxn modelId="{71C54843-EA79-4C40-9388-45A4EE51E6F8}" type="presParOf" srcId="{55AB085B-2AE7-4D6D-A987-5D467763C337}" destId="{4DC76FEF-50F6-4529-976D-A1F3CD01AD6B}" srcOrd="1" destOrd="0" presId="urn:microsoft.com/office/officeart/2005/8/layout/orgChart1"/>
    <dgm:cxn modelId="{DCC48FC1-870D-46BC-85B9-E49FF1C7B90D}" type="presParOf" srcId="{55AB085B-2AE7-4D6D-A987-5D467763C337}" destId="{ACE1B167-24A9-46ED-8EF4-92472DC8C570}" srcOrd="2" destOrd="0" presId="urn:microsoft.com/office/officeart/2005/8/layout/orgChart1"/>
    <dgm:cxn modelId="{EF86C42D-E281-4047-B2A7-1B59E37A5BC1}" type="presParOf" srcId="{309754B1-F50D-499A-A3DD-A93FAEEA7F6E}" destId="{A14B0A93-E6DA-463E-A7C0-EC764DB76EC6}" srcOrd="2" destOrd="0" presId="urn:microsoft.com/office/officeart/2005/8/layout/orgChart1"/>
    <dgm:cxn modelId="{997E7DD6-AD1E-424F-98A2-66C7F8A6C79F}" type="presParOf" srcId="{309754B1-F50D-499A-A3DD-A93FAEEA7F6E}" destId="{391F7224-7925-4CBB-B73C-A16C2420BAD4}" srcOrd="3" destOrd="0" presId="urn:microsoft.com/office/officeart/2005/8/layout/orgChart1"/>
    <dgm:cxn modelId="{273B9472-66DB-4F5B-A229-20E10FF8C3BE}" type="presParOf" srcId="{391F7224-7925-4CBB-B73C-A16C2420BAD4}" destId="{9546D5AA-D907-479D-A3AE-66582D7A74AA}" srcOrd="0" destOrd="0" presId="urn:microsoft.com/office/officeart/2005/8/layout/orgChart1"/>
    <dgm:cxn modelId="{0A9C1450-D9B4-45CB-A6EE-0CEEB02284FC}" type="presParOf" srcId="{9546D5AA-D907-479D-A3AE-66582D7A74AA}" destId="{5FB7A872-F713-4B45-9FBB-117CB2F8F386}" srcOrd="0" destOrd="0" presId="urn:microsoft.com/office/officeart/2005/8/layout/orgChart1"/>
    <dgm:cxn modelId="{BE7A7A1F-9E4B-45D1-9F8D-ECC605B439C7}" type="presParOf" srcId="{9546D5AA-D907-479D-A3AE-66582D7A74AA}" destId="{D5786372-CFC9-4956-88B0-591E47DD7EC7}" srcOrd="1" destOrd="0" presId="urn:microsoft.com/office/officeart/2005/8/layout/orgChart1"/>
    <dgm:cxn modelId="{0590DA5D-4CC1-42DD-97A2-A590B84A33C1}" type="presParOf" srcId="{391F7224-7925-4CBB-B73C-A16C2420BAD4}" destId="{75229013-EAC0-416F-9123-73ECBEC8A261}" srcOrd="1" destOrd="0" presId="urn:microsoft.com/office/officeart/2005/8/layout/orgChart1"/>
    <dgm:cxn modelId="{1FF90000-E523-46ED-B63F-4902927D97D7}" type="presParOf" srcId="{391F7224-7925-4CBB-B73C-A16C2420BAD4}" destId="{FAEDE033-A8A6-49A8-BA05-CF10AEB2CFFA}" srcOrd="2" destOrd="0" presId="urn:microsoft.com/office/officeart/2005/8/layout/orgChart1"/>
    <dgm:cxn modelId="{27CEDBDA-6163-46BD-9C1F-2D2CB567CF51}" type="presParOf" srcId="{309754B1-F50D-499A-A3DD-A93FAEEA7F6E}" destId="{96F60E91-2637-47D3-9EE4-C7E9A55B1A50}" srcOrd="4" destOrd="0" presId="urn:microsoft.com/office/officeart/2005/8/layout/orgChart1"/>
    <dgm:cxn modelId="{FF7CB58C-4BC1-4C57-B8E5-6C916DA747F9}" type="presParOf" srcId="{309754B1-F50D-499A-A3DD-A93FAEEA7F6E}" destId="{551975FB-9F39-41A4-AEE3-4EF1A1971AC2}" srcOrd="5" destOrd="0" presId="urn:microsoft.com/office/officeart/2005/8/layout/orgChart1"/>
    <dgm:cxn modelId="{1754E757-18CD-4820-9BD5-78C813ABFB08}" type="presParOf" srcId="{551975FB-9F39-41A4-AEE3-4EF1A1971AC2}" destId="{0AB38EA3-6E82-4B34-A2ED-512F42D5E5A3}" srcOrd="0" destOrd="0" presId="urn:microsoft.com/office/officeart/2005/8/layout/orgChart1"/>
    <dgm:cxn modelId="{BAD4C439-9946-4687-96D8-2D83F575416C}" type="presParOf" srcId="{0AB38EA3-6E82-4B34-A2ED-512F42D5E5A3}" destId="{315708F1-A077-438C-B9D0-51A76ACFF5E9}" srcOrd="0" destOrd="0" presId="urn:microsoft.com/office/officeart/2005/8/layout/orgChart1"/>
    <dgm:cxn modelId="{BC6F0127-CC43-407F-9FC0-7A01AEDE9D19}" type="presParOf" srcId="{0AB38EA3-6E82-4B34-A2ED-512F42D5E5A3}" destId="{5796FBF8-5A1B-4AB1-A4A1-2AE303910FA2}" srcOrd="1" destOrd="0" presId="urn:microsoft.com/office/officeart/2005/8/layout/orgChart1"/>
    <dgm:cxn modelId="{484A460D-0A71-4589-9365-26FDF58D0A75}" type="presParOf" srcId="{551975FB-9F39-41A4-AEE3-4EF1A1971AC2}" destId="{9013E53C-2F82-4EA1-A5B8-69EB0FFAEF87}" srcOrd="1" destOrd="0" presId="urn:microsoft.com/office/officeart/2005/8/layout/orgChart1"/>
    <dgm:cxn modelId="{B4DB96EF-40CC-487C-A591-37191E9C34F2}" type="presParOf" srcId="{551975FB-9F39-41A4-AEE3-4EF1A1971AC2}" destId="{DFABB979-7176-40FD-8AB5-B85B6DCF704E}" srcOrd="2" destOrd="0" presId="urn:microsoft.com/office/officeart/2005/8/layout/orgChart1"/>
    <dgm:cxn modelId="{4BB73B85-2FC5-472B-A8CC-285A876CCD6D}" type="presParOf" srcId="{122D87A9-BE36-452B-A79B-1D1D2E271DCA}" destId="{3D7DCC04-2776-4909-95C8-8EFFBD607AD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F60E91-2637-47D3-9EE4-C7E9A55B1A50}">
      <dsp:nvSpPr>
        <dsp:cNvPr id="0" name=""/>
        <dsp:cNvSpPr/>
      </dsp:nvSpPr>
      <dsp:spPr>
        <a:xfrm>
          <a:off x="1905000" y="759342"/>
          <a:ext cx="1347801" cy="233915"/>
        </a:xfrm>
        <a:custGeom>
          <a:avLst/>
          <a:gdLst/>
          <a:ahLst/>
          <a:cxnLst/>
          <a:rect l="0" t="0" r="0" b="0"/>
          <a:pathLst>
            <a:path>
              <a:moveTo>
                <a:pt x="0" y="0"/>
              </a:moveTo>
              <a:lnTo>
                <a:pt x="0" y="116957"/>
              </a:lnTo>
              <a:lnTo>
                <a:pt x="1347801" y="116957"/>
              </a:lnTo>
              <a:lnTo>
                <a:pt x="1347801" y="23391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4B0A93-E6DA-463E-A7C0-EC764DB76EC6}">
      <dsp:nvSpPr>
        <dsp:cNvPr id="0" name=""/>
        <dsp:cNvSpPr/>
      </dsp:nvSpPr>
      <dsp:spPr>
        <a:xfrm>
          <a:off x="1859279" y="759342"/>
          <a:ext cx="91440" cy="233915"/>
        </a:xfrm>
        <a:custGeom>
          <a:avLst/>
          <a:gdLst/>
          <a:ahLst/>
          <a:cxnLst/>
          <a:rect l="0" t="0" r="0" b="0"/>
          <a:pathLst>
            <a:path>
              <a:moveTo>
                <a:pt x="45720" y="0"/>
              </a:moveTo>
              <a:lnTo>
                <a:pt x="45720" y="23391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02F968-D28E-41DA-B426-21A5707B12B6}">
      <dsp:nvSpPr>
        <dsp:cNvPr id="0" name=""/>
        <dsp:cNvSpPr/>
      </dsp:nvSpPr>
      <dsp:spPr>
        <a:xfrm>
          <a:off x="557198" y="759342"/>
          <a:ext cx="1347801" cy="233915"/>
        </a:xfrm>
        <a:custGeom>
          <a:avLst/>
          <a:gdLst/>
          <a:ahLst/>
          <a:cxnLst/>
          <a:rect l="0" t="0" r="0" b="0"/>
          <a:pathLst>
            <a:path>
              <a:moveTo>
                <a:pt x="1347801" y="0"/>
              </a:moveTo>
              <a:lnTo>
                <a:pt x="1347801" y="116957"/>
              </a:lnTo>
              <a:lnTo>
                <a:pt x="0" y="116957"/>
              </a:lnTo>
              <a:lnTo>
                <a:pt x="0" y="23391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DB72C9-8497-4A0D-AF11-1E1D850E19B4}">
      <dsp:nvSpPr>
        <dsp:cNvPr id="0" name=""/>
        <dsp:cNvSpPr/>
      </dsp:nvSpPr>
      <dsp:spPr>
        <a:xfrm>
          <a:off x="1348057" y="202399"/>
          <a:ext cx="1113885" cy="55694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a:t>A</a:t>
          </a:r>
        </a:p>
      </dsp:txBody>
      <dsp:txXfrm>
        <a:off x="1348057" y="202399"/>
        <a:ext cx="1113885" cy="556942"/>
      </dsp:txXfrm>
    </dsp:sp>
    <dsp:sp modelId="{C73D888A-C23A-473F-8A2D-BF9C4B9D057B}">
      <dsp:nvSpPr>
        <dsp:cNvPr id="0" name=""/>
        <dsp:cNvSpPr/>
      </dsp:nvSpPr>
      <dsp:spPr>
        <a:xfrm>
          <a:off x="255" y="993257"/>
          <a:ext cx="1113885" cy="55694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a:t>B</a:t>
          </a:r>
        </a:p>
      </dsp:txBody>
      <dsp:txXfrm>
        <a:off x="255" y="993257"/>
        <a:ext cx="1113885" cy="556942"/>
      </dsp:txXfrm>
    </dsp:sp>
    <dsp:sp modelId="{5FB7A872-F713-4B45-9FBB-117CB2F8F386}">
      <dsp:nvSpPr>
        <dsp:cNvPr id="0" name=""/>
        <dsp:cNvSpPr/>
      </dsp:nvSpPr>
      <dsp:spPr>
        <a:xfrm>
          <a:off x="1348057" y="993257"/>
          <a:ext cx="1113885" cy="55694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a:t>C</a:t>
          </a:r>
        </a:p>
      </dsp:txBody>
      <dsp:txXfrm>
        <a:off x="1348057" y="993257"/>
        <a:ext cx="1113885" cy="556942"/>
      </dsp:txXfrm>
    </dsp:sp>
    <dsp:sp modelId="{315708F1-A077-438C-B9D0-51A76ACFF5E9}">
      <dsp:nvSpPr>
        <dsp:cNvPr id="0" name=""/>
        <dsp:cNvSpPr/>
      </dsp:nvSpPr>
      <dsp:spPr>
        <a:xfrm>
          <a:off x="2695858" y="993257"/>
          <a:ext cx="1113885" cy="55694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a:t>D</a:t>
          </a:r>
        </a:p>
      </dsp:txBody>
      <dsp:txXfrm>
        <a:off x="2695858" y="993257"/>
        <a:ext cx="1113885" cy="55694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50991A-23E5-4505-83AD-2C574A4371B7}" type="datetimeFigureOut">
              <a:rPr lang="en-US" smtClean="0"/>
              <a:pPr/>
              <a:t>8/12/2024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6DA66A-2762-4292-97A3-19D1A650739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139DC1A-8B33-4E92-9020-D9553D32507A}" type="datetime1">
              <a:rPr lang="en-US" smtClean="0"/>
              <a:pPr/>
              <a:t>8/12/2024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BB71C91-0B15-4D64-90ED-0BDDC6F4C6F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0F3ED3-E7D8-4F76-94E8-7DB3569C1C15}" type="datetime1">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71C91-0B15-4D64-90ED-0BDDC6F4C6F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E70E93-4637-4DD5-8171-93C8221B63AD}" type="datetime1">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71C91-0B15-4D64-90ED-0BDDC6F4C6F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30BE006-6070-4D1C-962B-0EA175353A48}" type="datetime1">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71C91-0B15-4D64-90ED-0BDDC6F4C6F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0DAF29A-9BF5-40F4-B5C9-802D96406390}" type="datetime1">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71C91-0B15-4D64-90ED-0BDDC6F4C6F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6070DF4-C67A-4102-A00D-DE7CBC0F4DBC}" type="datetime1">
              <a:rPr lang="en-US" smtClean="0"/>
              <a:pPr/>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B71C91-0B15-4D64-90ED-0BDDC6F4C6F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63088E4-5F89-40DA-9156-D4FB530349C1}" type="datetime1">
              <a:rPr lang="en-US" smtClean="0"/>
              <a:pPr/>
              <a:t>8/12/2024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B71C91-0B15-4D64-90ED-0BDDC6F4C6F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6CFFEBA-A9D0-4542-94CC-37E5BC9A35D3}" type="datetime1">
              <a:rPr lang="en-US" smtClean="0"/>
              <a:pPr/>
              <a:t>8/12/2024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B71C91-0B15-4D64-90ED-0BDDC6F4C6F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9C7DD3-D74A-4624-B1EF-D6967015307D}" type="datetime1">
              <a:rPr lang="en-US" smtClean="0"/>
              <a:pPr/>
              <a:t>8/12/2024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B71C91-0B15-4D64-90ED-0BDDC6F4C6F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D8DC8DF-F3B3-42C5-BAEE-B48ED6E07C65}" type="datetime1">
              <a:rPr lang="en-US" smtClean="0"/>
              <a:pPr/>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B71C91-0B15-4D64-90ED-0BDDC6F4C6F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7E1514D-B6C9-4F35-B61A-83B5EB05DE45}" type="datetime1">
              <a:rPr lang="en-US" smtClean="0"/>
              <a:pPr/>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BB71C91-0B15-4D64-90ED-0BDDC6F4C6F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86B2B8B-3CD6-4B1C-A178-DD6B5C3C2969}" type="datetime1">
              <a:rPr lang="en-US" smtClean="0"/>
              <a:pPr/>
              <a:t>8/12/2024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BB71C91-0B15-4D64-90ED-0BDDC6F4C6F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Inheritance</a:t>
            </a:r>
            <a:endParaRPr lang="en-US" dirty="0"/>
          </a:p>
        </p:txBody>
      </p:sp>
      <p:sp>
        <p:nvSpPr>
          <p:cNvPr id="3" name="Subtitle 2"/>
          <p:cNvSpPr>
            <a:spLocks noGrp="1"/>
          </p:cNvSpPr>
          <p:nvPr>
            <p:ph type="subTitle" idx="1"/>
          </p:nvPr>
        </p:nvSpPr>
        <p:spPr/>
        <p:txBody>
          <a:bodyPr/>
          <a:lstStyle/>
          <a:p>
            <a:r>
              <a:rPr lang="en-US" dirty="0" smtClean="0"/>
              <a:t>Chapter 5</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447800" y="1143000"/>
            <a:ext cx="5410200" cy="5333999"/>
          </a:xfrm>
          <a:prstGeom prst="rect">
            <a:avLst/>
          </a:prstGeom>
        </p:spPr>
      </p:pic>
    </p:spTree>
    <p:extLst>
      <p:ext uri="{BB962C8B-B14F-4D97-AF65-F5344CB8AC3E}">
        <p14:creationId xmlns:p14="http://schemas.microsoft.com/office/powerpoint/2010/main" val="30148837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Types of inheritance (level)			</a:t>
            </a:r>
            <a:r>
              <a:rPr lang="en-US" dirty="0" smtClean="0"/>
              <a:t/>
            </a:r>
            <a:br>
              <a:rPr lang="en-US" dirty="0" smtClean="0"/>
            </a:br>
            <a:endParaRPr lang="en-US" dirty="0"/>
          </a:p>
        </p:txBody>
      </p:sp>
      <p:sp>
        <p:nvSpPr>
          <p:cNvPr id="4" name="Content Placeholder 3"/>
          <p:cNvSpPr>
            <a:spLocks noGrp="1"/>
          </p:cNvSpPr>
          <p:nvPr>
            <p:ph idx="1"/>
          </p:nvPr>
        </p:nvSpPr>
        <p:spPr/>
        <p:txBody>
          <a:bodyPr/>
          <a:lstStyle/>
          <a:p>
            <a:pPr>
              <a:buNone/>
            </a:pPr>
            <a:r>
              <a:rPr lang="en-US" dirty="0" smtClean="0"/>
              <a:t>The level of inheritance refers to the length of its path from the root (top base class).</a:t>
            </a:r>
          </a:p>
          <a:p>
            <a:pPr>
              <a:buNone/>
            </a:pPr>
            <a:r>
              <a:rPr lang="en-US" b="1" dirty="0" smtClean="0"/>
              <a:t>Types of inheritance (level) are given below:			</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069848"/>
            <a:ext cx="8534400" cy="758952"/>
          </a:xfrm>
        </p:spPr>
        <p:txBody>
          <a:bodyPr>
            <a:normAutofit fontScale="90000"/>
          </a:bodyPr>
          <a:lstStyle/>
          <a:p>
            <a:pPr lvl="0"/>
            <a:r>
              <a:rPr lang="en-US" dirty="0" smtClean="0"/>
              <a:t>1) </a:t>
            </a:r>
            <a:r>
              <a:rPr lang="en-US" b="1" dirty="0" smtClean="0"/>
              <a:t>Single Inheritance:</a:t>
            </a:r>
            <a:r>
              <a:rPr lang="en-US" dirty="0" smtClean="0"/>
              <a:t/>
            </a:r>
            <a:br>
              <a:rPr lang="en-US" dirty="0" smtClean="0"/>
            </a:br>
            <a:endParaRPr lang="en-US" dirty="0"/>
          </a:p>
        </p:txBody>
      </p:sp>
      <p:pic>
        <p:nvPicPr>
          <p:cNvPr id="1026" name="Picture 2" descr="C:\Users\nabraj\Desktop\single-inheritance.jpg"/>
          <p:cNvPicPr>
            <a:picLocks noGrp="1" noChangeAspect="1" noChangeArrowheads="1"/>
          </p:cNvPicPr>
          <p:nvPr>
            <p:ph idx="1"/>
          </p:nvPr>
        </p:nvPicPr>
        <p:blipFill>
          <a:blip r:embed="rId2" cstate="print"/>
          <a:srcRect/>
          <a:stretch>
            <a:fillRect/>
          </a:stretch>
        </p:blipFill>
        <p:spPr bwMode="auto">
          <a:xfrm>
            <a:off x="457200" y="2514600"/>
            <a:ext cx="7775575" cy="3619664"/>
          </a:xfrm>
          <a:prstGeom prst="rect">
            <a:avLst/>
          </a:prstGeom>
          <a:noFill/>
        </p:spPr>
      </p:pic>
      <p:sp>
        <p:nvSpPr>
          <p:cNvPr id="6" name="Rectangle 5"/>
          <p:cNvSpPr/>
          <p:nvPr/>
        </p:nvSpPr>
        <p:spPr>
          <a:xfrm>
            <a:off x="533400" y="1752600"/>
            <a:ext cx="8077200" cy="646331"/>
          </a:xfrm>
          <a:prstGeom prst="rect">
            <a:avLst/>
          </a:prstGeom>
          <a:ln>
            <a:solidFill>
              <a:schemeClr val="bg1"/>
            </a:solidFill>
          </a:ln>
        </p:spPr>
        <p:txBody>
          <a:bodyPr wrap="square">
            <a:spAutoFit/>
          </a:bodyPr>
          <a:lstStyle/>
          <a:p>
            <a:r>
              <a:rPr lang="en-US" dirty="0"/>
              <a:t>When a class is derived from only one base class, it is called single inheritance.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838200"/>
            <a:ext cx="8534400" cy="914400"/>
          </a:xfrm>
        </p:spPr>
        <p:txBody>
          <a:bodyPr>
            <a:normAutofit fontScale="90000"/>
          </a:bodyPr>
          <a:lstStyle/>
          <a:p>
            <a:r>
              <a:rPr lang="en-US" dirty="0" smtClean="0"/>
              <a:t>Syntax of single inheritance:</a:t>
            </a:r>
            <a:br>
              <a:rPr lang="en-US" dirty="0" smtClean="0"/>
            </a:br>
            <a:endParaRPr lang="en-US" dirty="0"/>
          </a:p>
        </p:txBody>
      </p:sp>
      <p:sp>
        <p:nvSpPr>
          <p:cNvPr id="4" name="Content Placeholder 3"/>
          <p:cNvSpPr>
            <a:spLocks noGrp="1"/>
          </p:cNvSpPr>
          <p:nvPr>
            <p:ph idx="1"/>
          </p:nvPr>
        </p:nvSpPr>
        <p:spPr/>
        <p:txBody>
          <a:bodyPr>
            <a:normAutofit fontScale="92500" lnSpcReduction="10000"/>
          </a:bodyPr>
          <a:lstStyle/>
          <a:p>
            <a:pPr>
              <a:buNone/>
            </a:pPr>
            <a:r>
              <a:rPr lang="en-US" dirty="0" smtClean="0"/>
              <a:t>class A</a:t>
            </a:r>
          </a:p>
          <a:p>
            <a:pPr>
              <a:buNone/>
            </a:pPr>
            <a:r>
              <a:rPr lang="en-US" dirty="0" smtClean="0"/>
              <a:t>{</a:t>
            </a:r>
          </a:p>
          <a:p>
            <a:pPr>
              <a:buNone/>
            </a:pPr>
            <a:r>
              <a:rPr lang="en-US" dirty="0" smtClean="0"/>
              <a:t>……….</a:t>
            </a:r>
          </a:p>
          <a:p>
            <a:pPr>
              <a:buNone/>
            </a:pPr>
            <a:r>
              <a:rPr lang="en-US" dirty="0" smtClean="0"/>
              <a:t>……….</a:t>
            </a:r>
          </a:p>
          <a:p>
            <a:pPr>
              <a:buNone/>
            </a:pPr>
            <a:r>
              <a:rPr lang="en-US" dirty="0" smtClean="0"/>
              <a:t>};</a:t>
            </a:r>
          </a:p>
          <a:p>
            <a:pPr>
              <a:buNone/>
            </a:pPr>
            <a:r>
              <a:rPr lang="en-US" dirty="0" smtClean="0"/>
              <a:t>class B:public A</a:t>
            </a:r>
          </a:p>
          <a:p>
            <a:pPr>
              <a:buNone/>
            </a:pPr>
            <a:r>
              <a:rPr lang="en-US" dirty="0" smtClean="0"/>
              <a:t>{</a:t>
            </a:r>
          </a:p>
          <a:p>
            <a:pPr>
              <a:buNone/>
            </a:pPr>
            <a:r>
              <a:rPr lang="en-US" dirty="0" smtClean="0"/>
              <a:t>……….</a:t>
            </a:r>
          </a:p>
          <a:p>
            <a:pPr>
              <a:buNone/>
            </a:pPr>
            <a:r>
              <a:rPr lang="en-US" dirty="0" smtClean="0"/>
              <a:t>……….</a:t>
            </a:r>
          </a:p>
          <a:p>
            <a:pPr>
              <a:buNone/>
            </a:pP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numCol="2">
            <a:normAutofit fontScale="70000" lnSpcReduction="20000"/>
          </a:bodyPr>
          <a:lstStyle/>
          <a:p>
            <a:pPr>
              <a:buNone/>
            </a:pPr>
            <a:r>
              <a:rPr lang="en-US" dirty="0" smtClean="0"/>
              <a:t>// Example of Simple Inheritance</a:t>
            </a:r>
          </a:p>
          <a:p>
            <a:pPr>
              <a:buNone/>
            </a:pPr>
            <a:r>
              <a:rPr lang="en-US" dirty="0" smtClean="0"/>
              <a:t>#include&lt;</a:t>
            </a:r>
            <a:r>
              <a:rPr lang="en-US" dirty="0" err="1" smtClean="0"/>
              <a:t>iostream</a:t>
            </a:r>
            <a:r>
              <a:rPr lang="en-US" dirty="0" smtClean="0"/>
              <a:t>&gt;</a:t>
            </a:r>
          </a:p>
          <a:p>
            <a:pPr>
              <a:buNone/>
            </a:pPr>
            <a:r>
              <a:rPr lang="en-US" dirty="0" smtClean="0"/>
              <a:t>using namespace std;</a:t>
            </a:r>
          </a:p>
          <a:p>
            <a:pPr>
              <a:buNone/>
            </a:pPr>
            <a:r>
              <a:rPr lang="en-US" dirty="0" smtClean="0"/>
              <a:t>class base</a:t>
            </a:r>
          </a:p>
          <a:p>
            <a:pPr>
              <a:buNone/>
            </a:pPr>
            <a:r>
              <a:rPr lang="en-US" dirty="0" smtClean="0"/>
              <a:t>{</a:t>
            </a:r>
          </a:p>
          <a:p>
            <a:pPr>
              <a:buNone/>
            </a:pPr>
            <a:r>
              <a:rPr lang="en-US" dirty="0" smtClean="0"/>
              <a:t>protected:</a:t>
            </a:r>
          </a:p>
          <a:p>
            <a:pPr>
              <a:buNone/>
            </a:pPr>
            <a:r>
              <a:rPr lang="en-US" dirty="0" err="1" smtClean="0"/>
              <a:t>int</a:t>
            </a:r>
            <a:r>
              <a:rPr lang="en-US" dirty="0" smtClean="0"/>
              <a:t> x;</a:t>
            </a:r>
          </a:p>
          <a:p>
            <a:pPr>
              <a:buNone/>
            </a:pPr>
            <a:r>
              <a:rPr lang="en-US" dirty="0" smtClean="0"/>
              <a:t>public:</a:t>
            </a:r>
          </a:p>
          <a:p>
            <a:pPr>
              <a:buNone/>
            </a:pPr>
            <a:r>
              <a:rPr lang="en-US" dirty="0" smtClean="0"/>
              <a:t>void </a:t>
            </a:r>
            <a:r>
              <a:rPr lang="en-US" dirty="0" err="1" smtClean="0"/>
              <a:t>getdata</a:t>
            </a:r>
            <a:r>
              <a:rPr lang="en-US" dirty="0" smtClean="0"/>
              <a:t>()</a:t>
            </a:r>
          </a:p>
          <a:p>
            <a:pPr>
              <a:buNone/>
            </a:pPr>
            <a:r>
              <a:rPr lang="en-US" dirty="0" smtClean="0"/>
              <a:t>{</a:t>
            </a:r>
          </a:p>
          <a:p>
            <a:pPr>
              <a:buNone/>
            </a:pPr>
            <a:r>
              <a:rPr lang="en-US" dirty="0" err="1" smtClean="0"/>
              <a:t>cout</a:t>
            </a:r>
            <a:r>
              <a:rPr lang="en-US" dirty="0" smtClean="0"/>
              <a:t>&lt;&lt; "Enter value of x in base class\n";</a:t>
            </a:r>
          </a:p>
          <a:p>
            <a:pPr>
              <a:buNone/>
            </a:pPr>
            <a:r>
              <a:rPr lang="en-US" dirty="0" err="1" smtClean="0"/>
              <a:t>cin</a:t>
            </a:r>
            <a:r>
              <a:rPr lang="en-US" dirty="0" smtClean="0"/>
              <a:t>&gt;&gt;x;</a:t>
            </a:r>
          </a:p>
          <a:p>
            <a:pPr>
              <a:buNone/>
            </a:pPr>
            <a:r>
              <a:rPr lang="en-US" dirty="0" smtClean="0"/>
              <a:t>}</a:t>
            </a:r>
          </a:p>
          <a:p>
            <a:pPr>
              <a:buNone/>
            </a:pPr>
            <a:r>
              <a:rPr lang="en-US" dirty="0" smtClean="0"/>
              <a:t>};</a:t>
            </a:r>
          </a:p>
          <a:p>
            <a:pPr>
              <a:buNone/>
            </a:pPr>
            <a:r>
              <a:rPr lang="en-US" dirty="0" smtClean="0"/>
              <a:t>class derive: public base</a:t>
            </a:r>
          </a:p>
          <a:p>
            <a:pPr>
              <a:buNone/>
            </a:pPr>
            <a:r>
              <a:rPr lang="en-US" dirty="0" smtClean="0"/>
              <a:t>{</a:t>
            </a:r>
          </a:p>
          <a:p>
            <a:pPr>
              <a:buNone/>
            </a:pPr>
            <a:r>
              <a:rPr lang="en-US" dirty="0" smtClean="0"/>
              <a:t>private:</a:t>
            </a:r>
          </a:p>
          <a:p>
            <a:pPr>
              <a:buNone/>
            </a:pPr>
            <a:r>
              <a:rPr lang="en-US" dirty="0" err="1" smtClean="0"/>
              <a:t>int</a:t>
            </a:r>
            <a:r>
              <a:rPr lang="en-US" dirty="0" smtClean="0"/>
              <a:t> y;</a:t>
            </a:r>
          </a:p>
          <a:p>
            <a:pPr>
              <a:buNone/>
            </a:pPr>
            <a:r>
              <a:rPr lang="en-US" dirty="0" smtClean="0"/>
              <a:t>public:</a:t>
            </a:r>
          </a:p>
          <a:p>
            <a:pPr>
              <a:buNone/>
            </a:pPr>
            <a:r>
              <a:rPr lang="en-US" dirty="0" smtClean="0"/>
              <a:t>void </a:t>
            </a:r>
            <a:r>
              <a:rPr lang="en-US" dirty="0" err="1" smtClean="0"/>
              <a:t>readdata</a:t>
            </a:r>
            <a:r>
              <a:rPr lang="en-US" dirty="0" smtClean="0"/>
              <a:t>()</a:t>
            </a:r>
          </a:p>
          <a:p>
            <a:pPr>
              <a:buNone/>
            </a:pPr>
            <a:r>
              <a:rPr lang="en-US" dirty="0" smtClean="0"/>
              <a:t>{</a:t>
            </a:r>
          </a:p>
          <a:p>
            <a:pPr>
              <a:buNone/>
            </a:pPr>
            <a:r>
              <a:rPr lang="en-US" dirty="0" err="1" smtClean="0"/>
              <a:t>cout</a:t>
            </a:r>
            <a:r>
              <a:rPr lang="en-US" dirty="0" smtClean="0"/>
              <a:t>&lt;&lt; "Enter the value of y in derived class\n";</a:t>
            </a:r>
          </a:p>
          <a:p>
            <a:pPr>
              <a:buNone/>
            </a:pPr>
            <a:r>
              <a:rPr lang="en-US" dirty="0" err="1" smtClean="0"/>
              <a:t>cin</a:t>
            </a:r>
            <a:r>
              <a:rPr lang="en-US" dirty="0" smtClean="0"/>
              <a:t>&gt;&gt;y;</a:t>
            </a:r>
          </a:p>
          <a:p>
            <a:pPr>
              <a:buNone/>
            </a:pPr>
            <a:r>
              <a:rPr lang="en-US" dirty="0" smtClean="0"/>
              <a:t>}</a:t>
            </a:r>
          </a:p>
          <a:p>
            <a:pPr>
              <a:buNone/>
            </a:pPr>
            <a:r>
              <a:rPr lang="en-US" dirty="0" smtClean="0"/>
              <a:t>void sum()</a:t>
            </a:r>
          </a:p>
          <a:p>
            <a:pPr>
              <a:buNone/>
            </a:pPr>
            <a:r>
              <a:rPr lang="en-US" dirty="0" smtClean="0"/>
              <a:t>{</a:t>
            </a:r>
          </a:p>
          <a:p>
            <a:pPr>
              <a:buNone/>
            </a:pPr>
            <a:r>
              <a:rPr lang="en-US" dirty="0" err="1" smtClean="0"/>
              <a:t>cout</a:t>
            </a:r>
            <a:r>
              <a:rPr lang="en-US" dirty="0" smtClean="0"/>
              <a:t>&lt;&lt; "sum of x and y is"&lt;&lt;</a:t>
            </a:r>
            <a:r>
              <a:rPr lang="en-US" dirty="0" err="1" smtClean="0"/>
              <a:t>x+y</a:t>
            </a:r>
            <a:r>
              <a:rPr lang="en-US" dirty="0" smtClean="0"/>
              <a:t>;</a:t>
            </a:r>
          </a:p>
          <a:p>
            <a:pPr>
              <a:buNone/>
            </a:pPr>
            <a:r>
              <a:rPr lang="en-US" dirty="0" smtClean="0"/>
              <a:t>}</a:t>
            </a:r>
          </a:p>
          <a:p>
            <a:pPr>
              <a:buNone/>
            </a:pPr>
            <a:r>
              <a:rPr lang="en-US" dirty="0" smtClean="0"/>
              <a:t>};</a:t>
            </a:r>
          </a:p>
          <a:p>
            <a:pPr>
              <a:buNone/>
            </a:pPr>
            <a:r>
              <a:rPr lang="en-US" dirty="0" smtClean="0"/>
              <a:t> main()</a:t>
            </a:r>
          </a:p>
          <a:p>
            <a:pPr>
              <a:buNone/>
            </a:pPr>
            <a:r>
              <a:rPr lang="en-US" dirty="0" smtClean="0"/>
              <a:t>{</a:t>
            </a:r>
          </a:p>
          <a:p>
            <a:pPr>
              <a:buNone/>
            </a:pPr>
            <a:r>
              <a:rPr lang="en-US" dirty="0" smtClean="0"/>
              <a:t>derive d1;</a:t>
            </a:r>
          </a:p>
          <a:p>
            <a:pPr>
              <a:buNone/>
            </a:pPr>
            <a:r>
              <a:rPr lang="en-US" dirty="0" smtClean="0"/>
              <a:t>d1.getdata();</a:t>
            </a:r>
          </a:p>
          <a:p>
            <a:pPr>
              <a:buNone/>
            </a:pPr>
            <a:r>
              <a:rPr lang="en-US" dirty="0" smtClean="0"/>
              <a:t>d1.readdata();</a:t>
            </a:r>
          </a:p>
          <a:p>
            <a:pPr>
              <a:buNone/>
            </a:pPr>
            <a:r>
              <a:rPr lang="en-US" dirty="0" smtClean="0"/>
              <a:t>d1.sum();</a:t>
            </a:r>
          </a:p>
          <a:p>
            <a:pPr>
              <a:buNone/>
            </a:pP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76400" y="49530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600200" y="38862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600200" y="28956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2) Multilevel inheritance:</a:t>
            </a:r>
            <a:endParaRPr lang="en-US" dirty="0"/>
          </a:p>
        </p:txBody>
      </p:sp>
      <p:sp>
        <p:nvSpPr>
          <p:cNvPr id="4" name="Content Placeholder 3"/>
          <p:cNvSpPr>
            <a:spLocks noGrp="1"/>
          </p:cNvSpPr>
          <p:nvPr>
            <p:ph idx="1"/>
          </p:nvPr>
        </p:nvSpPr>
        <p:spPr/>
        <p:txBody>
          <a:bodyPr/>
          <a:lstStyle/>
          <a:p>
            <a:r>
              <a:rPr lang="en-US" dirty="0" smtClean="0"/>
              <a:t>The derivation of class from another derived class is called multilevel inheritance.</a:t>
            </a:r>
          </a:p>
          <a:p>
            <a:pPr>
              <a:buNone/>
            </a:pPr>
            <a:r>
              <a:rPr lang="en-US" dirty="0" smtClean="0"/>
              <a:t>                                           </a:t>
            </a:r>
          </a:p>
          <a:p>
            <a:pPr>
              <a:buNone/>
            </a:pPr>
            <a:r>
              <a:rPr lang="en-US" dirty="0" smtClean="0"/>
              <a:t>                    A</a:t>
            </a:r>
          </a:p>
          <a:p>
            <a:pPr>
              <a:buNone/>
            </a:pPr>
            <a:endParaRPr lang="en-US" dirty="0" smtClean="0"/>
          </a:p>
          <a:p>
            <a:pPr>
              <a:buNone/>
            </a:pPr>
            <a:r>
              <a:rPr lang="en-US" dirty="0" smtClean="0"/>
              <a:t>                     B</a:t>
            </a:r>
          </a:p>
          <a:p>
            <a:pPr>
              <a:buNone/>
            </a:pPr>
            <a:endParaRPr lang="en-US" dirty="0" smtClean="0"/>
          </a:p>
          <a:p>
            <a:pPr>
              <a:buNone/>
            </a:pPr>
            <a:r>
              <a:rPr lang="en-US" dirty="0" smtClean="0"/>
              <a:t>                     C</a:t>
            </a:r>
          </a:p>
          <a:p>
            <a:pPr>
              <a:buNone/>
            </a:pPr>
            <a:endParaRPr lang="en-US" dirty="0"/>
          </a:p>
        </p:txBody>
      </p:sp>
      <p:cxnSp>
        <p:nvCxnSpPr>
          <p:cNvPr id="10" name="Straight Arrow Connector 9"/>
          <p:cNvCxnSpPr/>
          <p:nvPr/>
        </p:nvCxnSpPr>
        <p:spPr>
          <a:xfrm flipV="1">
            <a:off x="2209800" y="3429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209800" y="44196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4" name="Content Placeholder 3"/>
          <p:cNvSpPr>
            <a:spLocks noGrp="1"/>
          </p:cNvSpPr>
          <p:nvPr>
            <p:ph idx="1"/>
          </p:nvPr>
        </p:nvSpPr>
        <p:spPr/>
        <p:txBody>
          <a:bodyPr>
            <a:normAutofit fontScale="70000" lnSpcReduction="20000"/>
          </a:bodyPr>
          <a:lstStyle/>
          <a:p>
            <a:pPr>
              <a:buNone/>
            </a:pPr>
            <a:r>
              <a:rPr lang="en-US" dirty="0" smtClean="0"/>
              <a:t>class A</a:t>
            </a:r>
          </a:p>
          <a:p>
            <a:pPr>
              <a:buNone/>
            </a:pPr>
            <a:r>
              <a:rPr lang="en-US" dirty="0" smtClean="0"/>
              <a:t>{</a:t>
            </a:r>
          </a:p>
          <a:p>
            <a:pPr>
              <a:buNone/>
            </a:pPr>
            <a:r>
              <a:rPr lang="en-US" dirty="0" smtClean="0"/>
              <a:t>……….</a:t>
            </a:r>
          </a:p>
          <a:p>
            <a:pPr>
              <a:buNone/>
            </a:pPr>
            <a:r>
              <a:rPr lang="en-US" dirty="0" smtClean="0"/>
              <a:t>……….</a:t>
            </a:r>
          </a:p>
          <a:p>
            <a:pPr>
              <a:buNone/>
            </a:pPr>
            <a:r>
              <a:rPr lang="en-US" dirty="0" smtClean="0"/>
              <a:t>};</a:t>
            </a:r>
          </a:p>
          <a:p>
            <a:pPr>
              <a:buNone/>
            </a:pPr>
            <a:r>
              <a:rPr lang="en-US" dirty="0" smtClean="0"/>
              <a:t>class B: public A</a:t>
            </a:r>
          </a:p>
          <a:p>
            <a:pPr>
              <a:buNone/>
            </a:pPr>
            <a:r>
              <a:rPr lang="en-US" dirty="0" smtClean="0"/>
              <a:t>{</a:t>
            </a:r>
          </a:p>
          <a:p>
            <a:pPr>
              <a:buNone/>
            </a:pPr>
            <a:r>
              <a:rPr lang="en-US" dirty="0" smtClean="0"/>
              <a:t>……….</a:t>
            </a:r>
          </a:p>
          <a:p>
            <a:pPr>
              <a:buNone/>
            </a:pPr>
            <a:r>
              <a:rPr lang="en-US" dirty="0" smtClean="0"/>
              <a:t>……….</a:t>
            </a:r>
          </a:p>
          <a:p>
            <a:pPr>
              <a:buNone/>
            </a:pPr>
            <a:r>
              <a:rPr lang="en-US" dirty="0" smtClean="0"/>
              <a:t>};</a:t>
            </a:r>
          </a:p>
          <a:p>
            <a:pPr>
              <a:buNone/>
            </a:pPr>
            <a:r>
              <a:rPr lang="en-US" dirty="0" smtClean="0"/>
              <a:t>class c: public B</a:t>
            </a:r>
          </a:p>
          <a:p>
            <a:pPr>
              <a:buNone/>
            </a:pPr>
            <a:r>
              <a:rPr lang="en-US" dirty="0" smtClean="0"/>
              <a:t>{</a:t>
            </a:r>
          </a:p>
          <a:p>
            <a:pPr>
              <a:buNone/>
            </a:pPr>
            <a:r>
              <a:rPr lang="en-US" dirty="0" smtClean="0"/>
              <a:t>………</a:t>
            </a:r>
          </a:p>
          <a:p>
            <a:pPr>
              <a:buNone/>
            </a:pPr>
            <a:r>
              <a:rPr lang="en-US" dirty="0" smtClean="0"/>
              <a:t>………</a:t>
            </a:r>
          </a:p>
          <a:p>
            <a:pPr>
              <a:buNone/>
            </a:pP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numCol="2">
            <a:normAutofit fontScale="55000" lnSpcReduction="20000"/>
          </a:bodyPr>
          <a:lstStyle/>
          <a:p>
            <a:pPr>
              <a:buNone/>
            </a:pPr>
            <a:r>
              <a:rPr lang="en-US" dirty="0" smtClean="0"/>
              <a:t>// example of multilevel inheritance</a:t>
            </a:r>
          </a:p>
          <a:p>
            <a:pPr>
              <a:buNone/>
            </a:pPr>
            <a:r>
              <a:rPr lang="en-US" dirty="0" smtClean="0"/>
              <a:t>#include &lt;</a:t>
            </a:r>
            <a:r>
              <a:rPr lang="en-US" dirty="0" err="1" smtClean="0"/>
              <a:t>iostream</a:t>
            </a:r>
            <a:r>
              <a:rPr lang="en-US" dirty="0" smtClean="0"/>
              <a:t>&gt;</a:t>
            </a:r>
          </a:p>
          <a:p>
            <a:pPr>
              <a:buNone/>
            </a:pPr>
            <a:r>
              <a:rPr lang="en-US" dirty="0" smtClean="0"/>
              <a:t>using namespace std;</a:t>
            </a:r>
          </a:p>
          <a:p>
            <a:pPr>
              <a:buNone/>
            </a:pPr>
            <a:r>
              <a:rPr lang="en-US" dirty="0" smtClean="0"/>
              <a:t>class base //single base class</a:t>
            </a:r>
          </a:p>
          <a:p>
            <a:pPr>
              <a:buNone/>
            </a:pPr>
            <a:r>
              <a:rPr lang="en-US" dirty="0" smtClean="0"/>
              <a:t>{</a:t>
            </a:r>
          </a:p>
          <a:p>
            <a:pPr>
              <a:buNone/>
            </a:pPr>
            <a:r>
              <a:rPr lang="en-US" dirty="0" smtClean="0"/>
              <a:t> 	protected:</a:t>
            </a:r>
          </a:p>
          <a:p>
            <a:pPr>
              <a:buNone/>
            </a:pPr>
            <a:r>
              <a:rPr lang="en-US" dirty="0" smtClean="0"/>
              <a:t> 	</a:t>
            </a:r>
            <a:r>
              <a:rPr lang="en-US" dirty="0" err="1" smtClean="0"/>
              <a:t>int</a:t>
            </a:r>
            <a:r>
              <a:rPr lang="en-US" dirty="0" smtClean="0"/>
              <a:t> x;</a:t>
            </a:r>
          </a:p>
          <a:p>
            <a:pPr>
              <a:buNone/>
            </a:pPr>
            <a:r>
              <a:rPr lang="en-US" dirty="0" smtClean="0"/>
              <a:t> 	public:</a:t>
            </a:r>
          </a:p>
          <a:p>
            <a:pPr>
              <a:buNone/>
            </a:pPr>
            <a:r>
              <a:rPr lang="en-US" dirty="0" smtClean="0"/>
              <a:t> 	void </a:t>
            </a:r>
            <a:r>
              <a:rPr lang="en-US" dirty="0" err="1" smtClean="0"/>
              <a:t>getdata</a:t>
            </a:r>
            <a:r>
              <a:rPr lang="en-US" dirty="0" smtClean="0"/>
              <a:t>()</a:t>
            </a:r>
          </a:p>
          <a:p>
            <a:pPr>
              <a:buNone/>
            </a:pPr>
            <a:r>
              <a:rPr lang="en-US" dirty="0" smtClean="0"/>
              <a:t> 	{</a:t>
            </a:r>
          </a:p>
          <a:p>
            <a:pPr>
              <a:buNone/>
            </a:pPr>
            <a:r>
              <a:rPr lang="en-US" dirty="0" smtClean="0"/>
              <a:t>    	</a:t>
            </a:r>
            <a:r>
              <a:rPr lang="en-US" dirty="0" err="1" smtClean="0"/>
              <a:t>cout</a:t>
            </a:r>
            <a:r>
              <a:rPr lang="en-US" dirty="0" smtClean="0"/>
              <a:t> &lt;&lt; "Enter value of x= "; </a:t>
            </a:r>
          </a:p>
          <a:p>
            <a:pPr>
              <a:buNone/>
            </a:pPr>
            <a:r>
              <a:rPr lang="en-US" dirty="0" smtClean="0"/>
              <a:t>		</a:t>
            </a:r>
            <a:r>
              <a:rPr lang="en-US" dirty="0" err="1" smtClean="0"/>
              <a:t>cin</a:t>
            </a:r>
            <a:r>
              <a:rPr lang="en-US" dirty="0" smtClean="0"/>
              <a:t> &gt;&gt; x;</a:t>
            </a:r>
          </a:p>
          <a:p>
            <a:pPr>
              <a:buNone/>
            </a:pPr>
            <a:r>
              <a:rPr lang="en-US" dirty="0" smtClean="0"/>
              <a:t> 	}</a:t>
            </a:r>
          </a:p>
          <a:p>
            <a:pPr>
              <a:buNone/>
            </a:pPr>
            <a:r>
              <a:rPr lang="en-US" dirty="0" smtClean="0"/>
              <a:t>};</a:t>
            </a:r>
          </a:p>
          <a:p>
            <a:pPr>
              <a:buNone/>
            </a:pPr>
            <a:r>
              <a:rPr lang="en-US" dirty="0" smtClean="0"/>
              <a:t>class derive1 : public base // </a:t>
            </a:r>
            <a:r>
              <a:rPr lang="en-US" sz="2000" dirty="0" smtClean="0"/>
              <a:t>derived class from base class</a:t>
            </a:r>
            <a:endParaRPr lang="en-US" dirty="0" smtClean="0"/>
          </a:p>
          <a:p>
            <a:pPr>
              <a:buNone/>
            </a:pPr>
            <a:r>
              <a:rPr lang="en-US" dirty="0" smtClean="0"/>
              <a:t>{</a:t>
            </a:r>
          </a:p>
          <a:p>
            <a:pPr>
              <a:buNone/>
            </a:pPr>
            <a:r>
              <a:rPr lang="en-US" dirty="0" smtClean="0"/>
              <a:t> 	protected:</a:t>
            </a:r>
          </a:p>
          <a:p>
            <a:pPr>
              <a:buNone/>
            </a:pPr>
            <a:r>
              <a:rPr lang="en-US" dirty="0" smtClean="0"/>
              <a:t> 	</a:t>
            </a:r>
            <a:r>
              <a:rPr lang="en-US" dirty="0" err="1" smtClean="0"/>
              <a:t>int</a:t>
            </a:r>
            <a:r>
              <a:rPr lang="en-US" dirty="0" smtClean="0"/>
              <a:t> y;</a:t>
            </a:r>
          </a:p>
          <a:p>
            <a:pPr>
              <a:buNone/>
            </a:pPr>
            <a:r>
              <a:rPr lang="en-US" dirty="0" smtClean="0"/>
              <a:t> 	public:</a:t>
            </a:r>
          </a:p>
          <a:p>
            <a:pPr>
              <a:buNone/>
            </a:pPr>
            <a:r>
              <a:rPr lang="en-US" dirty="0" smtClean="0"/>
              <a:t>	 void </a:t>
            </a:r>
            <a:r>
              <a:rPr lang="en-US" dirty="0" err="1" smtClean="0"/>
              <a:t>readdata</a:t>
            </a:r>
            <a:r>
              <a:rPr lang="en-US" dirty="0" smtClean="0"/>
              <a:t>()</a:t>
            </a:r>
          </a:p>
          <a:p>
            <a:pPr>
              <a:buNone/>
            </a:pPr>
            <a:r>
              <a:rPr lang="en-US" dirty="0" smtClean="0"/>
              <a:t> 	{</a:t>
            </a:r>
          </a:p>
          <a:p>
            <a:pPr>
              <a:buNone/>
            </a:pPr>
            <a:r>
              <a:rPr lang="en-US" dirty="0" smtClean="0"/>
              <a:t> 	    </a:t>
            </a:r>
            <a:r>
              <a:rPr lang="en-US" dirty="0" err="1" smtClean="0"/>
              <a:t>cout</a:t>
            </a:r>
            <a:r>
              <a:rPr lang="en-US" dirty="0" smtClean="0"/>
              <a:t> &lt;&lt; "\</a:t>
            </a:r>
            <a:r>
              <a:rPr lang="en-US" dirty="0" err="1" smtClean="0"/>
              <a:t>nEnter</a:t>
            </a:r>
            <a:r>
              <a:rPr lang="en-US" dirty="0" smtClean="0"/>
              <a:t> value of y= "; </a:t>
            </a:r>
          </a:p>
          <a:p>
            <a:pPr>
              <a:buNone/>
            </a:pPr>
            <a:r>
              <a:rPr lang="en-US" dirty="0" smtClean="0"/>
              <a:t>		 </a:t>
            </a:r>
            <a:r>
              <a:rPr lang="en-US" dirty="0" err="1" smtClean="0"/>
              <a:t>cin</a:t>
            </a:r>
            <a:r>
              <a:rPr lang="en-US" dirty="0" smtClean="0"/>
              <a:t> &gt;&gt; y;</a:t>
            </a:r>
          </a:p>
          <a:p>
            <a:pPr>
              <a:buNone/>
            </a:pPr>
            <a:r>
              <a:rPr lang="en-US" dirty="0" smtClean="0"/>
              <a:t> 	}</a:t>
            </a:r>
          </a:p>
          <a:p>
            <a:pPr>
              <a:buNone/>
            </a:pPr>
            <a:r>
              <a:rPr lang="en-US" dirty="0" smtClean="0"/>
              <a:t>};</a:t>
            </a:r>
          </a:p>
          <a:p>
            <a:pPr>
              <a:buNone/>
            </a:pPr>
            <a:r>
              <a:rPr lang="en-US" dirty="0" smtClean="0"/>
              <a:t>class derive2 : public derive1   </a:t>
            </a:r>
            <a:r>
              <a:rPr lang="en-US" sz="2000" dirty="0" smtClean="0"/>
              <a:t>// derived from class derive1</a:t>
            </a:r>
          </a:p>
          <a:p>
            <a:pPr>
              <a:buNone/>
            </a:pPr>
            <a:r>
              <a:rPr lang="en-US" sz="2000" dirty="0" smtClean="0"/>
              <a:t>{</a:t>
            </a:r>
          </a:p>
          <a:p>
            <a:pPr>
              <a:buNone/>
            </a:pPr>
            <a:r>
              <a:rPr lang="en-US" dirty="0" smtClean="0"/>
              <a:t> 	private:</a:t>
            </a:r>
          </a:p>
          <a:p>
            <a:pPr>
              <a:buNone/>
            </a:pPr>
            <a:r>
              <a:rPr lang="en-US" dirty="0" smtClean="0"/>
              <a:t> 	</a:t>
            </a:r>
            <a:r>
              <a:rPr lang="en-US" dirty="0" err="1" smtClean="0"/>
              <a:t>int</a:t>
            </a:r>
            <a:r>
              <a:rPr lang="en-US" dirty="0" smtClean="0"/>
              <a:t> z;</a:t>
            </a:r>
          </a:p>
          <a:p>
            <a:pPr>
              <a:buNone/>
            </a:pPr>
            <a:r>
              <a:rPr lang="en-US" dirty="0" smtClean="0"/>
              <a:t> 	public:</a:t>
            </a:r>
          </a:p>
          <a:p>
            <a:pPr>
              <a:buNone/>
            </a:pPr>
            <a:r>
              <a:rPr lang="en-US" dirty="0" smtClean="0"/>
              <a:t> 	void </a:t>
            </a:r>
            <a:r>
              <a:rPr lang="en-US" dirty="0" err="1" smtClean="0"/>
              <a:t>indata</a:t>
            </a:r>
            <a:r>
              <a:rPr lang="en-US" dirty="0" smtClean="0"/>
              <a:t>()</a:t>
            </a:r>
          </a:p>
          <a:p>
            <a:pPr>
              <a:buNone/>
            </a:pPr>
            <a:r>
              <a:rPr lang="en-US" dirty="0" smtClean="0"/>
              <a:t> 	{</a:t>
            </a:r>
          </a:p>
          <a:p>
            <a:pPr>
              <a:buNone/>
            </a:pPr>
            <a:r>
              <a:rPr lang="en-US" dirty="0" smtClean="0"/>
              <a:t>    	</a:t>
            </a:r>
            <a:r>
              <a:rPr lang="en-US" dirty="0" err="1" smtClean="0"/>
              <a:t>cout</a:t>
            </a:r>
            <a:r>
              <a:rPr lang="en-US" dirty="0" smtClean="0"/>
              <a:t> &lt;&lt; "\</a:t>
            </a:r>
            <a:r>
              <a:rPr lang="en-US" dirty="0" err="1" smtClean="0"/>
              <a:t>nEnter</a:t>
            </a:r>
            <a:r>
              <a:rPr lang="en-US" dirty="0" smtClean="0"/>
              <a:t> value of z= "; </a:t>
            </a:r>
          </a:p>
          <a:p>
            <a:pPr>
              <a:buNone/>
            </a:pPr>
            <a:r>
              <a:rPr lang="en-US" dirty="0" smtClean="0"/>
              <a:t>		</a:t>
            </a:r>
            <a:r>
              <a:rPr lang="en-US" dirty="0" err="1" smtClean="0"/>
              <a:t>cin</a:t>
            </a:r>
            <a:r>
              <a:rPr lang="en-US" dirty="0" smtClean="0"/>
              <a:t> &gt;&gt; z;</a:t>
            </a:r>
          </a:p>
          <a:p>
            <a:pPr>
              <a:buNone/>
            </a:pPr>
            <a:r>
              <a:rPr lang="en-US" dirty="0" smtClean="0"/>
              <a:t> 	}</a:t>
            </a:r>
          </a:p>
          <a:p>
            <a:pPr>
              <a:buNone/>
            </a:pPr>
            <a:r>
              <a:rPr lang="en-US" dirty="0" smtClean="0"/>
              <a:t> 	void product()</a:t>
            </a:r>
          </a:p>
          <a:p>
            <a:pPr>
              <a:buNone/>
            </a:pPr>
            <a:r>
              <a:rPr lang="en-US" dirty="0" smtClean="0"/>
              <a:t> 	{</a:t>
            </a:r>
          </a:p>
          <a:p>
            <a:pPr>
              <a:buNone/>
            </a:pPr>
            <a:r>
              <a:rPr lang="en-US" dirty="0" smtClean="0"/>
              <a:t> 	    </a:t>
            </a:r>
            <a:r>
              <a:rPr lang="en-US" dirty="0" err="1" smtClean="0"/>
              <a:t>cout</a:t>
            </a:r>
            <a:r>
              <a:rPr lang="en-US" dirty="0" smtClean="0"/>
              <a:t> &lt;&lt; "\</a:t>
            </a:r>
            <a:r>
              <a:rPr lang="en-US" dirty="0" err="1" smtClean="0"/>
              <a:t>nProduct</a:t>
            </a:r>
            <a:r>
              <a:rPr lang="en-US" dirty="0" smtClean="0"/>
              <a:t>= " &lt;&lt; x * y * z;</a:t>
            </a:r>
          </a:p>
          <a:p>
            <a:pPr>
              <a:buNone/>
            </a:pPr>
            <a:r>
              <a:rPr lang="en-US" dirty="0" smtClean="0"/>
              <a:t> 	}</a:t>
            </a:r>
          </a:p>
          <a:p>
            <a:pPr>
              <a:buNone/>
            </a:pPr>
            <a:r>
              <a:rPr lang="en-US" dirty="0" smtClean="0"/>
              <a:t>};</a:t>
            </a:r>
          </a:p>
          <a:p>
            <a:pPr>
              <a:buNone/>
            </a:pPr>
            <a:r>
              <a:rPr lang="en-US" dirty="0" smtClean="0"/>
              <a:t> main()</a:t>
            </a:r>
          </a:p>
          <a:p>
            <a:pPr>
              <a:buNone/>
            </a:pPr>
            <a:r>
              <a:rPr lang="en-US" dirty="0" smtClean="0"/>
              <a:t>{</a:t>
            </a:r>
          </a:p>
          <a:p>
            <a:pPr>
              <a:buNone/>
            </a:pPr>
            <a:r>
              <a:rPr lang="en-US" dirty="0" smtClean="0"/>
              <a:t>     derive2 a;      //object of derived class</a:t>
            </a:r>
          </a:p>
          <a:p>
            <a:pPr>
              <a:buNone/>
            </a:pPr>
            <a:r>
              <a:rPr lang="en-US" dirty="0" smtClean="0"/>
              <a:t>     </a:t>
            </a:r>
            <a:r>
              <a:rPr lang="en-US" dirty="0" err="1" smtClean="0"/>
              <a:t>a.getdata</a:t>
            </a:r>
            <a:r>
              <a:rPr lang="en-US" dirty="0" smtClean="0"/>
              <a:t>();</a:t>
            </a:r>
          </a:p>
          <a:p>
            <a:pPr>
              <a:buNone/>
            </a:pPr>
            <a:r>
              <a:rPr lang="en-US" dirty="0" smtClean="0"/>
              <a:t>     </a:t>
            </a:r>
            <a:r>
              <a:rPr lang="en-US" dirty="0" err="1" smtClean="0"/>
              <a:t>a.readdata</a:t>
            </a:r>
            <a:r>
              <a:rPr lang="en-US" dirty="0" smtClean="0"/>
              <a:t>();</a:t>
            </a:r>
          </a:p>
          <a:p>
            <a:pPr>
              <a:buNone/>
            </a:pPr>
            <a:r>
              <a:rPr lang="en-US" dirty="0" smtClean="0"/>
              <a:t>     </a:t>
            </a:r>
            <a:r>
              <a:rPr lang="en-US" dirty="0" err="1" smtClean="0"/>
              <a:t>a.indata</a:t>
            </a:r>
            <a:r>
              <a:rPr lang="en-US" dirty="0" smtClean="0"/>
              <a:t>();</a:t>
            </a:r>
          </a:p>
          <a:p>
            <a:pPr>
              <a:buNone/>
            </a:pPr>
            <a:r>
              <a:rPr lang="en-US" dirty="0" smtClean="0"/>
              <a:t>     </a:t>
            </a:r>
            <a:r>
              <a:rPr lang="en-US" dirty="0" err="1" smtClean="0"/>
              <a:t>a.product</a:t>
            </a:r>
            <a:r>
              <a:rPr lang="en-US" dirty="0" smtClean="0"/>
              <a:t>();</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222248"/>
            <a:ext cx="8534400" cy="758952"/>
          </a:xfrm>
        </p:spPr>
        <p:txBody>
          <a:bodyPr>
            <a:normAutofit fontScale="90000"/>
          </a:bodyPr>
          <a:lstStyle/>
          <a:p>
            <a:pPr lvl="0"/>
            <a:r>
              <a:rPr lang="en-US" b="1" dirty="0" smtClean="0"/>
              <a:t>3) Hierarchical inheritance:</a:t>
            </a:r>
            <a:r>
              <a:rPr lang="en-US" dirty="0" smtClean="0"/>
              <a:t/>
            </a:r>
            <a:br>
              <a:rPr lang="en-US" dirty="0" smtClean="0"/>
            </a:br>
            <a:endParaRPr lang="en-US" dirty="0"/>
          </a:p>
        </p:txBody>
      </p:sp>
      <p:sp>
        <p:nvSpPr>
          <p:cNvPr id="4" name="Content Placeholder 3"/>
          <p:cNvSpPr>
            <a:spLocks noGrp="1"/>
          </p:cNvSpPr>
          <p:nvPr>
            <p:ph idx="1"/>
          </p:nvPr>
        </p:nvSpPr>
        <p:spPr/>
        <p:txBody>
          <a:bodyPr/>
          <a:lstStyle/>
          <a:p>
            <a:r>
              <a:rPr lang="en-US" dirty="0" smtClean="0"/>
              <a:t>When several class are derived from single base class i.e. feature of one class may be inherited by more than one class, then it is called hierarchical inheritance.</a:t>
            </a:r>
          </a:p>
          <a:p>
            <a:pPr>
              <a:buNone/>
            </a:pPr>
            <a:endParaRPr lang="en-US" dirty="0"/>
          </a:p>
        </p:txBody>
      </p:sp>
      <p:graphicFrame>
        <p:nvGraphicFramePr>
          <p:cNvPr id="5" name="Diagram 4"/>
          <p:cNvGraphicFramePr/>
          <p:nvPr/>
        </p:nvGraphicFramePr>
        <p:xfrm>
          <a:off x="1143000" y="3657600"/>
          <a:ext cx="3810000" cy="175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Syntax:</a:t>
            </a:r>
            <a:br>
              <a:rPr lang="en-US" dirty="0" smtClean="0"/>
            </a:br>
            <a:endParaRPr lang="en-US" dirty="0"/>
          </a:p>
        </p:txBody>
      </p:sp>
      <p:sp>
        <p:nvSpPr>
          <p:cNvPr id="4" name="Content Placeholder 3"/>
          <p:cNvSpPr>
            <a:spLocks noGrp="1"/>
          </p:cNvSpPr>
          <p:nvPr>
            <p:ph idx="1"/>
          </p:nvPr>
        </p:nvSpPr>
        <p:spPr>
          <a:xfrm>
            <a:off x="301752" y="1371600"/>
            <a:ext cx="8503920" cy="5029200"/>
          </a:xfrm>
        </p:spPr>
        <p:txBody>
          <a:bodyPr>
            <a:noAutofit/>
          </a:bodyPr>
          <a:lstStyle/>
          <a:p>
            <a:pPr>
              <a:buNone/>
            </a:pPr>
            <a:r>
              <a:rPr lang="en-US" sz="1350" dirty="0" smtClean="0"/>
              <a:t>class A</a:t>
            </a:r>
          </a:p>
          <a:p>
            <a:pPr>
              <a:buNone/>
            </a:pPr>
            <a:r>
              <a:rPr lang="en-US" sz="1350" dirty="0" smtClean="0"/>
              <a:t>{</a:t>
            </a:r>
          </a:p>
          <a:p>
            <a:pPr>
              <a:buNone/>
            </a:pPr>
            <a:r>
              <a:rPr lang="en-US" sz="1350" dirty="0" smtClean="0"/>
              <a:t>………</a:t>
            </a:r>
          </a:p>
          <a:p>
            <a:pPr>
              <a:buNone/>
            </a:pPr>
            <a:r>
              <a:rPr lang="en-US" sz="1350" dirty="0" smtClean="0"/>
              <a:t>………</a:t>
            </a:r>
          </a:p>
          <a:p>
            <a:pPr>
              <a:buNone/>
            </a:pPr>
            <a:r>
              <a:rPr lang="en-US" sz="1350" dirty="0" smtClean="0"/>
              <a:t>};</a:t>
            </a:r>
          </a:p>
          <a:p>
            <a:pPr>
              <a:buNone/>
            </a:pPr>
            <a:r>
              <a:rPr lang="en-US" sz="1350" dirty="0" smtClean="0"/>
              <a:t>class B: public A</a:t>
            </a:r>
          </a:p>
          <a:p>
            <a:pPr>
              <a:buNone/>
            </a:pPr>
            <a:r>
              <a:rPr lang="en-US" sz="1350" dirty="0" smtClean="0"/>
              <a:t>{</a:t>
            </a:r>
          </a:p>
          <a:p>
            <a:pPr>
              <a:buNone/>
            </a:pPr>
            <a:r>
              <a:rPr lang="en-US" sz="1350" dirty="0" smtClean="0"/>
              <a:t>………</a:t>
            </a:r>
          </a:p>
          <a:p>
            <a:pPr>
              <a:buNone/>
            </a:pPr>
            <a:r>
              <a:rPr lang="en-US" sz="1350" dirty="0" smtClean="0"/>
              <a:t>………</a:t>
            </a:r>
          </a:p>
          <a:p>
            <a:pPr>
              <a:buNone/>
            </a:pPr>
            <a:r>
              <a:rPr lang="en-US" sz="1350" dirty="0" smtClean="0"/>
              <a:t>};</a:t>
            </a:r>
          </a:p>
          <a:p>
            <a:pPr>
              <a:buNone/>
            </a:pPr>
            <a:r>
              <a:rPr lang="en-US" sz="1350" dirty="0" smtClean="0"/>
              <a:t>class C: public A</a:t>
            </a:r>
          </a:p>
          <a:p>
            <a:pPr>
              <a:buNone/>
            </a:pPr>
            <a:r>
              <a:rPr lang="en-US" sz="1350" dirty="0" smtClean="0"/>
              <a:t>{</a:t>
            </a:r>
          </a:p>
          <a:p>
            <a:pPr>
              <a:buNone/>
            </a:pPr>
            <a:r>
              <a:rPr lang="en-US" sz="1350" dirty="0" smtClean="0"/>
              <a:t>………</a:t>
            </a:r>
          </a:p>
          <a:p>
            <a:pPr>
              <a:buNone/>
            </a:pPr>
            <a:r>
              <a:rPr lang="en-US" sz="1350" dirty="0" smtClean="0"/>
              <a:t>………</a:t>
            </a:r>
          </a:p>
          <a:p>
            <a:pPr>
              <a:buNone/>
            </a:pPr>
            <a:r>
              <a:rPr lang="en-US" sz="1350" dirty="0" smtClean="0"/>
              <a:t>};</a:t>
            </a:r>
          </a:p>
          <a:p>
            <a:pPr>
              <a:buNone/>
            </a:pPr>
            <a:r>
              <a:rPr lang="en-US" sz="1350" dirty="0" smtClean="0"/>
              <a:t>class D: public A</a:t>
            </a:r>
          </a:p>
          <a:p>
            <a:pPr>
              <a:buNone/>
            </a:pPr>
            <a:r>
              <a:rPr lang="en-US" sz="1350" dirty="0" smtClean="0"/>
              <a:t>{</a:t>
            </a:r>
          </a:p>
          <a:p>
            <a:pPr>
              <a:buNone/>
            </a:pPr>
            <a:r>
              <a:rPr lang="en-US" sz="1350" dirty="0" smtClean="0"/>
              <a:t>………</a:t>
            </a:r>
          </a:p>
          <a:p>
            <a:pPr>
              <a:buNone/>
            </a:pPr>
            <a:r>
              <a:rPr lang="en-US" sz="1350" dirty="0" smtClean="0"/>
              <a:t>………</a:t>
            </a:r>
          </a:p>
          <a:p>
            <a:pPr>
              <a:buNone/>
            </a:pPr>
            <a:r>
              <a:rPr lang="en-US" sz="1350" dirty="0" smtClean="0"/>
              <a:t>};</a:t>
            </a:r>
          </a:p>
          <a:p>
            <a:pPr>
              <a:buNone/>
            </a:pPr>
            <a:endParaRPr lang="en-US" sz="135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46048"/>
            <a:ext cx="8534400" cy="758952"/>
          </a:xfrm>
        </p:spPr>
        <p:txBody>
          <a:bodyPr>
            <a:normAutofit fontScale="90000"/>
          </a:bodyPr>
          <a:lstStyle/>
          <a:p>
            <a:r>
              <a:rPr lang="en-US" b="1" dirty="0" smtClean="0"/>
              <a:t>Inheritance:</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The capability of a class to derive properties and characteristics from another class is called </a:t>
            </a:r>
            <a:r>
              <a:rPr lang="en-US" b="1" u="sng" dirty="0"/>
              <a:t>Inheritance</a:t>
            </a:r>
            <a:r>
              <a:rPr lang="en-US" dirty="0" smtClean="0"/>
              <a:t>. It is the method by which new classes are created or derived from the existing class. The“:” operator is used for creating the new class. It is the most powerful feature of oops. Inheritance is like inheriting the feature of parents. The derived class inherits all the capabilities of the base class but also can add new capabilities of its own.</a:t>
            </a:r>
          </a:p>
          <a:p>
            <a:pPr algn="just">
              <a:buFont typeface="Arial" pitchFamily="34" charset="0"/>
              <a:buChar char="•"/>
            </a:pPr>
            <a:r>
              <a:rPr lang="en-US" dirty="0" smtClean="0"/>
              <a:t> Inheritance is also called a kind of relationship. It supports the concept of reusability, which ensure ease of distributing class libraries. Once a class has been written and tested, its feature can be adapted by other programmers whenever required.</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numCol="2">
            <a:normAutofit fontScale="62500" lnSpcReduction="20000"/>
          </a:bodyPr>
          <a:lstStyle/>
          <a:p>
            <a:pPr>
              <a:buNone/>
            </a:pPr>
            <a:r>
              <a:rPr lang="en-US" dirty="0" smtClean="0"/>
              <a:t>//Example of </a:t>
            </a:r>
            <a:r>
              <a:rPr lang="en-US" dirty="0" err="1" smtClean="0"/>
              <a:t>hierarchial</a:t>
            </a:r>
            <a:r>
              <a:rPr lang="en-US" dirty="0" smtClean="0"/>
              <a:t> inheritance</a:t>
            </a:r>
          </a:p>
          <a:p>
            <a:pPr>
              <a:buNone/>
            </a:pPr>
            <a:r>
              <a:rPr lang="en-US" dirty="0" smtClean="0"/>
              <a:t>#include &lt;</a:t>
            </a:r>
            <a:r>
              <a:rPr lang="en-US" dirty="0" err="1" smtClean="0"/>
              <a:t>iostream</a:t>
            </a:r>
            <a:r>
              <a:rPr lang="en-US" dirty="0" smtClean="0"/>
              <a:t>&gt; </a:t>
            </a:r>
          </a:p>
          <a:p>
            <a:pPr>
              <a:buNone/>
            </a:pPr>
            <a:r>
              <a:rPr lang="en-US" dirty="0" smtClean="0"/>
              <a:t>using namespace std;</a:t>
            </a:r>
          </a:p>
          <a:p>
            <a:pPr>
              <a:buNone/>
            </a:pPr>
            <a:r>
              <a:rPr lang="en-US" dirty="0" smtClean="0"/>
              <a:t>class A</a:t>
            </a:r>
          </a:p>
          <a:p>
            <a:pPr>
              <a:buNone/>
            </a:pPr>
            <a:r>
              <a:rPr lang="en-US" dirty="0" smtClean="0"/>
              <a:t>{</a:t>
            </a:r>
          </a:p>
          <a:p>
            <a:pPr>
              <a:buNone/>
            </a:pPr>
            <a:r>
              <a:rPr lang="en-US" dirty="0" smtClean="0"/>
              <a:t>    protected:</a:t>
            </a:r>
          </a:p>
          <a:p>
            <a:pPr>
              <a:buNone/>
            </a:pPr>
            <a:r>
              <a:rPr lang="en-US" dirty="0" smtClean="0"/>
              <a:t> 	</a:t>
            </a:r>
            <a:r>
              <a:rPr lang="en-US" dirty="0" err="1" smtClean="0"/>
              <a:t>int</a:t>
            </a:r>
            <a:r>
              <a:rPr lang="en-US" dirty="0" smtClean="0"/>
              <a:t> x, y;</a:t>
            </a:r>
          </a:p>
          <a:p>
            <a:pPr>
              <a:buNone/>
            </a:pPr>
            <a:r>
              <a:rPr lang="en-US" dirty="0" smtClean="0"/>
              <a:t> 	void </a:t>
            </a:r>
            <a:r>
              <a:rPr lang="en-US" dirty="0" err="1" smtClean="0"/>
              <a:t>getdata</a:t>
            </a:r>
            <a:r>
              <a:rPr lang="en-US" dirty="0" smtClean="0"/>
              <a:t>()</a:t>
            </a:r>
          </a:p>
          <a:p>
            <a:pPr>
              <a:buNone/>
            </a:pPr>
            <a:r>
              <a:rPr lang="en-US" dirty="0" smtClean="0"/>
              <a:t> 	{</a:t>
            </a:r>
          </a:p>
          <a:p>
            <a:pPr>
              <a:buNone/>
            </a:pPr>
            <a:r>
              <a:rPr lang="en-US" dirty="0" smtClean="0"/>
              <a:t>   	    </a:t>
            </a:r>
            <a:r>
              <a:rPr lang="en-US" dirty="0" err="1" smtClean="0"/>
              <a:t>cout</a:t>
            </a:r>
            <a:r>
              <a:rPr lang="en-US" dirty="0" smtClean="0"/>
              <a:t> &lt;&lt; "\</a:t>
            </a:r>
            <a:r>
              <a:rPr lang="en-US" dirty="0" err="1" smtClean="0"/>
              <a:t>nEnter</a:t>
            </a:r>
            <a:r>
              <a:rPr lang="en-US" dirty="0" smtClean="0"/>
              <a:t> value of x and y:\n"; </a:t>
            </a:r>
          </a:p>
          <a:p>
            <a:pPr>
              <a:buNone/>
            </a:pPr>
            <a:r>
              <a:rPr lang="en-US" dirty="0" smtClean="0"/>
              <a:t>		   </a:t>
            </a:r>
            <a:r>
              <a:rPr lang="en-US" dirty="0" err="1" smtClean="0"/>
              <a:t>cin</a:t>
            </a:r>
            <a:r>
              <a:rPr lang="en-US" dirty="0" smtClean="0"/>
              <a:t> &gt;&gt; x &gt;&gt; y;</a:t>
            </a:r>
          </a:p>
          <a:p>
            <a:pPr>
              <a:buNone/>
            </a:pPr>
            <a:r>
              <a:rPr lang="en-US" dirty="0" smtClean="0"/>
              <a:t> 	}</a:t>
            </a:r>
          </a:p>
          <a:p>
            <a:pPr>
              <a:buNone/>
            </a:pPr>
            <a:r>
              <a:rPr lang="en-US" dirty="0" smtClean="0"/>
              <a:t>};</a:t>
            </a:r>
          </a:p>
          <a:p>
            <a:pPr>
              <a:buNone/>
            </a:pPr>
            <a:r>
              <a:rPr lang="en-US" dirty="0" smtClean="0"/>
              <a:t>class B : public A </a:t>
            </a:r>
          </a:p>
          <a:p>
            <a:pPr>
              <a:buNone/>
            </a:pPr>
            <a:r>
              <a:rPr lang="en-US" dirty="0" smtClean="0"/>
              <a:t>{</a:t>
            </a:r>
          </a:p>
          <a:p>
            <a:pPr>
              <a:buNone/>
            </a:pPr>
            <a:r>
              <a:rPr lang="en-US" dirty="0" smtClean="0"/>
              <a:t>    public:</a:t>
            </a:r>
          </a:p>
          <a:p>
            <a:pPr>
              <a:buNone/>
            </a:pPr>
            <a:r>
              <a:rPr lang="en-US" dirty="0" smtClean="0"/>
              <a:t> 	void product()</a:t>
            </a:r>
          </a:p>
          <a:p>
            <a:pPr>
              <a:buNone/>
            </a:pPr>
            <a:r>
              <a:rPr lang="en-US" dirty="0" smtClean="0"/>
              <a:t> 	{</a:t>
            </a:r>
          </a:p>
          <a:p>
            <a:pPr>
              <a:buNone/>
            </a:pPr>
            <a:r>
              <a:rPr lang="en-US" dirty="0" smtClean="0"/>
              <a:t> 	    </a:t>
            </a:r>
            <a:r>
              <a:rPr lang="en-US" dirty="0" err="1" smtClean="0"/>
              <a:t>cout</a:t>
            </a:r>
            <a:r>
              <a:rPr lang="en-US" dirty="0" smtClean="0"/>
              <a:t> &lt;&lt; "\</a:t>
            </a:r>
            <a:r>
              <a:rPr lang="en-US" dirty="0" err="1" smtClean="0"/>
              <a:t>nProduct</a:t>
            </a:r>
            <a:r>
              <a:rPr lang="en-US" dirty="0" smtClean="0"/>
              <a:t>= " &lt;&lt; x * y;</a:t>
            </a:r>
          </a:p>
          <a:p>
            <a:pPr>
              <a:buNone/>
            </a:pPr>
            <a:r>
              <a:rPr lang="en-US" dirty="0" smtClean="0"/>
              <a:t> 	}</a:t>
            </a:r>
          </a:p>
          <a:p>
            <a:pPr>
              <a:buNone/>
            </a:pPr>
            <a:r>
              <a:rPr lang="en-US" dirty="0" smtClean="0"/>
              <a:t>};</a:t>
            </a:r>
          </a:p>
          <a:p>
            <a:pPr>
              <a:buNone/>
            </a:pPr>
            <a:r>
              <a:rPr lang="en-US" dirty="0" smtClean="0"/>
              <a:t>class C : public A </a:t>
            </a:r>
          </a:p>
          <a:p>
            <a:pPr>
              <a:buNone/>
            </a:pPr>
            <a:r>
              <a:rPr lang="en-US" dirty="0" smtClean="0"/>
              <a:t>{</a:t>
            </a:r>
          </a:p>
          <a:p>
            <a:pPr>
              <a:buNone/>
            </a:pPr>
            <a:r>
              <a:rPr lang="en-US" dirty="0" smtClean="0"/>
              <a:t>    public:</a:t>
            </a:r>
          </a:p>
          <a:p>
            <a:pPr>
              <a:buNone/>
            </a:pPr>
            <a:r>
              <a:rPr lang="en-US" dirty="0" smtClean="0"/>
              <a:t> 	void sum()</a:t>
            </a:r>
          </a:p>
          <a:p>
            <a:pPr>
              <a:buNone/>
            </a:pPr>
            <a:r>
              <a:rPr lang="en-US" dirty="0" smtClean="0"/>
              <a:t> 	{</a:t>
            </a:r>
          </a:p>
          <a:p>
            <a:pPr>
              <a:buNone/>
            </a:pPr>
            <a:r>
              <a:rPr lang="en-US" dirty="0" smtClean="0"/>
              <a:t>        </a:t>
            </a:r>
            <a:r>
              <a:rPr lang="en-US" dirty="0" err="1" smtClean="0"/>
              <a:t>cout</a:t>
            </a:r>
            <a:r>
              <a:rPr lang="en-US" dirty="0" smtClean="0"/>
              <a:t> &lt;&lt; "\</a:t>
            </a:r>
            <a:r>
              <a:rPr lang="en-US" dirty="0" err="1" smtClean="0"/>
              <a:t>nSum</a:t>
            </a:r>
            <a:r>
              <a:rPr lang="en-US" dirty="0" smtClean="0"/>
              <a:t>= " &lt;&lt; x + y;</a:t>
            </a:r>
          </a:p>
          <a:p>
            <a:pPr>
              <a:buNone/>
            </a:pPr>
            <a:r>
              <a:rPr lang="en-US" dirty="0" smtClean="0"/>
              <a:t> 	}</a:t>
            </a:r>
          </a:p>
          <a:p>
            <a:pPr>
              <a:buNone/>
            </a:pPr>
            <a:r>
              <a:rPr lang="en-US" dirty="0" smtClean="0"/>
              <a:t>};</a:t>
            </a:r>
          </a:p>
          <a:p>
            <a:pPr>
              <a:buNone/>
            </a:pPr>
            <a:r>
              <a:rPr lang="en-US" dirty="0" smtClean="0"/>
              <a:t> main()</a:t>
            </a:r>
          </a:p>
          <a:p>
            <a:pPr>
              <a:buNone/>
            </a:pPr>
            <a:r>
              <a:rPr lang="en-US" dirty="0" smtClean="0"/>
              <a:t>{</a:t>
            </a:r>
          </a:p>
          <a:p>
            <a:pPr>
              <a:buNone/>
            </a:pPr>
            <a:r>
              <a:rPr lang="en-US" dirty="0" smtClean="0"/>
              <a:t>    B obj1;          </a:t>
            </a:r>
          </a:p>
          <a:p>
            <a:pPr>
              <a:buNone/>
            </a:pPr>
            <a:r>
              <a:rPr lang="en-US" dirty="0" smtClean="0"/>
              <a:t>    C obj2;          </a:t>
            </a:r>
          </a:p>
          <a:p>
            <a:pPr>
              <a:buNone/>
            </a:pPr>
            <a:r>
              <a:rPr lang="en-US" dirty="0" smtClean="0"/>
              <a:t>    obj1.getdata();</a:t>
            </a:r>
          </a:p>
          <a:p>
            <a:pPr>
              <a:buNone/>
            </a:pPr>
            <a:r>
              <a:rPr lang="en-US" dirty="0" smtClean="0"/>
              <a:t>    obj1.product();</a:t>
            </a:r>
          </a:p>
          <a:p>
            <a:pPr>
              <a:buNone/>
            </a:pPr>
            <a:r>
              <a:rPr lang="en-US" dirty="0" smtClean="0"/>
              <a:t>    obj2.getdata();</a:t>
            </a:r>
          </a:p>
          <a:p>
            <a:pPr>
              <a:buNone/>
            </a:pPr>
            <a:r>
              <a:rPr lang="en-US" dirty="0" smtClean="0"/>
              <a:t>    obj2.sum();</a:t>
            </a:r>
          </a:p>
          <a:p>
            <a:pPr>
              <a:buNone/>
            </a:pPr>
            <a:r>
              <a:rPr lang="en-US" dirty="0" smtClean="0"/>
              <a:t>}  </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47800" y="1981200"/>
            <a:ext cx="23622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704088"/>
            <a:ext cx="8229600" cy="743712"/>
          </a:xfrm>
        </p:spPr>
        <p:txBody>
          <a:bodyPr>
            <a:noAutofit/>
          </a:bodyPr>
          <a:lstStyle/>
          <a:p>
            <a:r>
              <a:rPr lang="en-US" sz="2800" b="1" dirty="0" smtClean="0"/>
              <a:t>Example of hierarchical inheritance(Class hierarchies):</a:t>
            </a:r>
            <a:endParaRPr lang="en-US" sz="2800" b="1" dirty="0"/>
          </a:p>
        </p:txBody>
      </p:sp>
      <p:cxnSp>
        <p:nvCxnSpPr>
          <p:cNvPr id="7" name="Straight Connector 6"/>
          <p:cNvCxnSpPr/>
          <p:nvPr/>
        </p:nvCxnSpPr>
        <p:spPr>
          <a:xfrm>
            <a:off x="1447800" y="2362200"/>
            <a:ext cx="2362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447800" y="2819400"/>
            <a:ext cx="2362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752600" y="1905000"/>
            <a:ext cx="1524000" cy="369332"/>
          </a:xfrm>
          <a:prstGeom prst="rect">
            <a:avLst/>
          </a:prstGeom>
          <a:noFill/>
        </p:spPr>
        <p:txBody>
          <a:bodyPr wrap="square" rtlCol="0">
            <a:spAutoFit/>
          </a:bodyPr>
          <a:lstStyle/>
          <a:p>
            <a:r>
              <a:rPr lang="en-US" dirty="0" smtClean="0"/>
              <a:t>employee</a:t>
            </a:r>
            <a:endParaRPr lang="en-US" dirty="0"/>
          </a:p>
        </p:txBody>
      </p:sp>
      <p:sp>
        <p:nvSpPr>
          <p:cNvPr id="11" name="TextBox 10"/>
          <p:cNvSpPr txBox="1"/>
          <p:nvPr/>
        </p:nvSpPr>
        <p:spPr>
          <a:xfrm>
            <a:off x="1828800" y="2438400"/>
            <a:ext cx="1524000" cy="369332"/>
          </a:xfrm>
          <a:prstGeom prst="rect">
            <a:avLst/>
          </a:prstGeom>
          <a:noFill/>
        </p:spPr>
        <p:txBody>
          <a:bodyPr wrap="square" rtlCol="0">
            <a:spAutoFit/>
          </a:bodyPr>
          <a:lstStyle/>
          <a:p>
            <a:r>
              <a:rPr lang="en-US" dirty="0" smtClean="0"/>
              <a:t>name</a:t>
            </a:r>
            <a:endParaRPr lang="en-US" dirty="0"/>
          </a:p>
        </p:txBody>
      </p:sp>
      <p:sp>
        <p:nvSpPr>
          <p:cNvPr id="12" name="TextBox 11"/>
          <p:cNvSpPr txBox="1"/>
          <p:nvPr/>
        </p:nvSpPr>
        <p:spPr>
          <a:xfrm>
            <a:off x="1752600" y="2895600"/>
            <a:ext cx="1524000" cy="369332"/>
          </a:xfrm>
          <a:prstGeom prst="rect">
            <a:avLst/>
          </a:prstGeom>
          <a:noFill/>
        </p:spPr>
        <p:txBody>
          <a:bodyPr wrap="square" rtlCol="0">
            <a:spAutoFit/>
          </a:bodyPr>
          <a:lstStyle/>
          <a:p>
            <a:r>
              <a:rPr lang="en-US" dirty="0" smtClean="0"/>
              <a:t>number</a:t>
            </a:r>
            <a:endParaRPr lang="en-US" dirty="0"/>
          </a:p>
        </p:txBody>
      </p:sp>
      <p:sp>
        <p:nvSpPr>
          <p:cNvPr id="22" name="Rectangle 21"/>
          <p:cNvSpPr/>
          <p:nvPr/>
        </p:nvSpPr>
        <p:spPr>
          <a:xfrm>
            <a:off x="3200400" y="4267200"/>
            <a:ext cx="1905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62000" y="4267200"/>
            <a:ext cx="1905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096000" y="4343400"/>
            <a:ext cx="1905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762000" y="4648200"/>
            <a:ext cx="1905000"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62000" y="4343400"/>
            <a:ext cx="1905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762000" y="4724400"/>
            <a:ext cx="1905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62000" y="5105400"/>
            <a:ext cx="1905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200400" y="4648200"/>
            <a:ext cx="1905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96000" y="4800600"/>
            <a:ext cx="1905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914400" y="4343400"/>
            <a:ext cx="1524000" cy="369332"/>
          </a:xfrm>
          <a:prstGeom prst="rect">
            <a:avLst/>
          </a:prstGeom>
          <a:noFill/>
        </p:spPr>
        <p:txBody>
          <a:bodyPr wrap="square" rtlCol="0">
            <a:spAutoFit/>
          </a:bodyPr>
          <a:lstStyle/>
          <a:p>
            <a:r>
              <a:rPr lang="en-US" dirty="0" smtClean="0"/>
              <a:t>Manager</a:t>
            </a:r>
            <a:endParaRPr lang="en-US" dirty="0"/>
          </a:p>
        </p:txBody>
      </p:sp>
      <p:sp>
        <p:nvSpPr>
          <p:cNvPr id="33" name="TextBox 32"/>
          <p:cNvSpPr txBox="1"/>
          <p:nvPr/>
        </p:nvSpPr>
        <p:spPr>
          <a:xfrm>
            <a:off x="914400" y="4724400"/>
            <a:ext cx="1524000" cy="369332"/>
          </a:xfrm>
          <a:prstGeom prst="rect">
            <a:avLst/>
          </a:prstGeom>
          <a:noFill/>
        </p:spPr>
        <p:txBody>
          <a:bodyPr wrap="square" rtlCol="0">
            <a:spAutoFit/>
          </a:bodyPr>
          <a:lstStyle/>
          <a:p>
            <a:r>
              <a:rPr lang="en-US" dirty="0" smtClean="0"/>
              <a:t>title</a:t>
            </a:r>
            <a:endParaRPr lang="en-US" dirty="0"/>
          </a:p>
        </p:txBody>
      </p:sp>
      <p:sp>
        <p:nvSpPr>
          <p:cNvPr id="34" name="TextBox 33"/>
          <p:cNvSpPr txBox="1"/>
          <p:nvPr/>
        </p:nvSpPr>
        <p:spPr>
          <a:xfrm>
            <a:off x="914400" y="5105400"/>
            <a:ext cx="1524000" cy="369332"/>
          </a:xfrm>
          <a:prstGeom prst="rect">
            <a:avLst/>
          </a:prstGeom>
          <a:noFill/>
        </p:spPr>
        <p:txBody>
          <a:bodyPr wrap="square" rtlCol="0">
            <a:spAutoFit/>
          </a:bodyPr>
          <a:lstStyle/>
          <a:p>
            <a:r>
              <a:rPr lang="en-US" dirty="0" smtClean="0"/>
              <a:t>Club dues</a:t>
            </a:r>
            <a:endParaRPr lang="en-US" dirty="0"/>
          </a:p>
        </p:txBody>
      </p:sp>
      <p:sp>
        <p:nvSpPr>
          <p:cNvPr id="35" name="TextBox 34"/>
          <p:cNvSpPr txBox="1"/>
          <p:nvPr/>
        </p:nvSpPr>
        <p:spPr>
          <a:xfrm>
            <a:off x="3276600" y="4267200"/>
            <a:ext cx="1524000" cy="369332"/>
          </a:xfrm>
          <a:prstGeom prst="rect">
            <a:avLst/>
          </a:prstGeom>
          <a:noFill/>
        </p:spPr>
        <p:txBody>
          <a:bodyPr wrap="square" rtlCol="0">
            <a:spAutoFit/>
          </a:bodyPr>
          <a:lstStyle/>
          <a:p>
            <a:r>
              <a:rPr lang="en-US" dirty="0" smtClean="0"/>
              <a:t>Scientist</a:t>
            </a:r>
            <a:endParaRPr lang="en-US" dirty="0"/>
          </a:p>
        </p:txBody>
      </p:sp>
      <p:sp>
        <p:nvSpPr>
          <p:cNvPr id="36" name="TextBox 35"/>
          <p:cNvSpPr txBox="1"/>
          <p:nvPr/>
        </p:nvSpPr>
        <p:spPr>
          <a:xfrm>
            <a:off x="6248400" y="4419600"/>
            <a:ext cx="1524000" cy="369332"/>
          </a:xfrm>
          <a:prstGeom prst="rect">
            <a:avLst/>
          </a:prstGeom>
          <a:noFill/>
        </p:spPr>
        <p:txBody>
          <a:bodyPr wrap="square" rtlCol="0">
            <a:spAutoFit/>
          </a:bodyPr>
          <a:lstStyle/>
          <a:p>
            <a:r>
              <a:rPr lang="en-US" dirty="0" smtClean="0"/>
              <a:t>Laborer</a:t>
            </a:r>
            <a:endParaRPr lang="en-US" dirty="0"/>
          </a:p>
        </p:txBody>
      </p:sp>
      <p:sp>
        <p:nvSpPr>
          <p:cNvPr id="37" name="TextBox 36"/>
          <p:cNvSpPr txBox="1"/>
          <p:nvPr/>
        </p:nvSpPr>
        <p:spPr>
          <a:xfrm>
            <a:off x="3352800" y="4800600"/>
            <a:ext cx="1524000" cy="369332"/>
          </a:xfrm>
          <a:prstGeom prst="rect">
            <a:avLst/>
          </a:prstGeom>
          <a:noFill/>
        </p:spPr>
        <p:txBody>
          <a:bodyPr wrap="square" rtlCol="0">
            <a:spAutoFit/>
          </a:bodyPr>
          <a:lstStyle/>
          <a:p>
            <a:r>
              <a:rPr lang="en-US" dirty="0" smtClean="0"/>
              <a:t>publications</a:t>
            </a:r>
            <a:endParaRPr lang="en-US" dirty="0"/>
          </a:p>
        </p:txBody>
      </p:sp>
      <p:cxnSp>
        <p:nvCxnSpPr>
          <p:cNvPr id="41" name="Straight Connector 40"/>
          <p:cNvCxnSpPr/>
          <p:nvPr/>
        </p:nvCxnSpPr>
        <p:spPr>
          <a:xfrm>
            <a:off x="1676400" y="38862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733800" y="38862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858000" y="38862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676400" y="3886200"/>
            <a:ext cx="518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3200400" y="3276600"/>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dirty="0" smtClean="0"/>
              <a:t>Example of hierarchical inheritance</a:t>
            </a:r>
            <a:endParaRPr lang="en-US" dirty="0"/>
          </a:p>
        </p:txBody>
      </p:sp>
      <p:sp>
        <p:nvSpPr>
          <p:cNvPr id="4" name="Content Placeholder 3"/>
          <p:cNvSpPr>
            <a:spLocks noGrp="1"/>
          </p:cNvSpPr>
          <p:nvPr>
            <p:ph sz="half" idx="1"/>
          </p:nvPr>
        </p:nvSpPr>
        <p:spPr>
          <a:xfrm>
            <a:off x="301752" y="1143000"/>
            <a:ext cx="4038600" cy="4910328"/>
          </a:xfrm>
        </p:spPr>
        <p:txBody>
          <a:bodyPr>
            <a:normAutofit fontScale="62500" lnSpcReduction="20000"/>
          </a:bodyPr>
          <a:lstStyle/>
          <a:p>
            <a:pPr>
              <a:buNone/>
            </a:pPr>
            <a:r>
              <a:rPr lang="en-US" dirty="0" smtClean="0"/>
              <a:t>#include&lt;</a:t>
            </a:r>
            <a:r>
              <a:rPr lang="en-US" dirty="0" err="1" smtClean="0"/>
              <a:t>iostream</a:t>
            </a:r>
            <a:r>
              <a:rPr lang="en-US" dirty="0" smtClean="0"/>
              <a:t>&gt;</a:t>
            </a:r>
          </a:p>
          <a:p>
            <a:pPr>
              <a:buNone/>
            </a:pPr>
            <a:r>
              <a:rPr lang="en-US" dirty="0" smtClean="0"/>
              <a:t>using namespace std;</a:t>
            </a:r>
          </a:p>
          <a:p>
            <a:pPr>
              <a:buNone/>
            </a:pPr>
            <a:r>
              <a:rPr lang="en-US" dirty="0" smtClean="0"/>
              <a:t>class employee</a:t>
            </a:r>
          </a:p>
          <a:p>
            <a:pPr>
              <a:buNone/>
            </a:pPr>
            <a:r>
              <a:rPr lang="en-US" dirty="0" smtClean="0"/>
              <a:t>{</a:t>
            </a:r>
          </a:p>
          <a:p>
            <a:pPr>
              <a:buNone/>
            </a:pPr>
            <a:r>
              <a:rPr lang="en-US" dirty="0" smtClean="0"/>
              <a:t>	protected:</a:t>
            </a:r>
          </a:p>
          <a:p>
            <a:pPr>
              <a:buNone/>
            </a:pPr>
            <a:r>
              <a:rPr lang="en-US" dirty="0" smtClean="0"/>
              <a:t>	char name[30];</a:t>
            </a:r>
          </a:p>
          <a:p>
            <a:pPr>
              <a:buNone/>
            </a:pPr>
            <a:r>
              <a:rPr lang="en-US" dirty="0" smtClean="0"/>
              <a:t>	</a:t>
            </a:r>
            <a:r>
              <a:rPr lang="en-US" dirty="0" err="1" smtClean="0"/>
              <a:t>int</a:t>
            </a:r>
            <a:r>
              <a:rPr lang="en-US" dirty="0" smtClean="0"/>
              <a:t> number;</a:t>
            </a:r>
          </a:p>
          <a:p>
            <a:pPr>
              <a:buNone/>
            </a:pPr>
            <a:r>
              <a:rPr lang="en-US" dirty="0" smtClean="0"/>
              <a:t>	public:</a:t>
            </a:r>
          </a:p>
          <a:p>
            <a:pPr>
              <a:buNone/>
            </a:pPr>
            <a:r>
              <a:rPr lang="en-US" dirty="0" smtClean="0"/>
              <a:t>		void </a:t>
            </a:r>
            <a:r>
              <a:rPr lang="en-US" dirty="0" err="1" smtClean="0"/>
              <a:t>getdata</a:t>
            </a:r>
            <a:r>
              <a:rPr lang="en-US" dirty="0" smtClean="0"/>
              <a:t>()</a:t>
            </a:r>
          </a:p>
          <a:p>
            <a:pPr>
              <a:buNone/>
            </a:pPr>
            <a:r>
              <a:rPr lang="en-US" dirty="0" smtClean="0"/>
              <a:t>		{</a:t>
            </a:r>
          </a:p>
          <a:p>
            <a:pPr>
              <a:buNone/>
            </a:pPr>
            <a:r>
              <a:rPr lang="en-US" dirty="0" smtClean="0"/>
              <a:t>		</a:t>
            </a:r>
            <a:r>
              <a:rPr lang="en-US" dirty="0" err="1" smtClean="0"/>
              <a:t>cout</a:t>
            </a:r>
            <a:r>
              <a:rPr lang="en-US" dirty="0" smtClean="0"/>
              <a:t>&lt;&lt;"Enter name and number\n";</a:t>
            </a:r>
          </a:p>
          <a:p>
            <a:pPr>
              <a:buNone/>
            </a:pPr>
            <a:r>
              <a:rPr lang="en-US" dirty="0" smtClean="0"/>
              <a:t>		</a:t>
            </a:r>
            <a:r>
              <a:rPr lang="en-US" dirty="0" err="1" smtClean="0"/>
              <a:t>cin</a:t>
            </a:r>
            <a:r>
              <a:rPr lang="en-US" dirty="0" smtClean="0"/>
              <a:t>&gt;&gt;name&gt;&gt;number;</a:t>
            </a:r>
          </a:p>
          <a:p>
            <a:pPr>
              <a:buNone/>
            </a:pPr>
            <a:r>
              <a:rPr lang="en-US" dirty="0" smtClean="0"/>
              <a:t>		}</a:t>
            </a:r>
          </a:p>
          <a:p>
            <a:pPr>
              <a:buNone/>
            </a:pPr>
            <a:r>
              <a:rPr lang="en-US" dirty="0" smtClean="0"/>
              <a:t>		void </a:t>
            </a:r>
            <a:r>
              <a:rPr lang="en-US" dirty="0" err="1" smtClean="0"/>
              <a:t>putdata</a:t>
            </a:r>
            <a:r>
              <a:rPr lang="en-US" dirty="0" smtClean="0"/>
              <a:t>()</a:t>
            </a:r>
          </a:p>
          <a:p>
            <a:pPr>
              <a:buNone/>
            </a:pPr>
            <a:r>
              <a:rPr lang="en-US" dirty="0" smtClean="0"/>
              <a:t>		{</a:t>
            </a:r>
          </a:p>
          <a:p>
            <a:pPr>
              <a:buNone/>
            </a:pPr>
            <a:r>
              <a:rPr lang="en-US" dirty="0" smtClean="0"/>
              <a:t>		</a:t>
            </a:r>
            <a:r>
              <a:rPr lang="en-US" dirty="0" err="1" smtClean="0"/>
              <a:t>cout</a:t>
            </a:r>
            <a:r>
              <a:rPr lang="en-US" dirty="0" smtClean="0"/>
              <a:t>&lt;&lt;"Name is"&lt;&lt;name;</a:t>
            </a:r>
          </a:p>
          <a:p>
            <a:pPr>
              <a:buNone/>
            </a:pPr>
            <a:r>
              <a:rPr lang="en-US" dirty="0" smtClean="0"/>
              <a:t>		</a:t>
            </a:r>
            <a:r>
              <a:rPr lang="en-US" dirty="0" err="1" smtClean="0"/>
              <a:t>cout</a:t>
            </a:r>
            <a:r>
              <a:rPr lang="en-US" dirty="0" smtClean="0"/>
              <a:t>&lt;&lt;"Number is"&lt;&lt;number;</a:t>
            </a:r>
          </a:p>
          <a:p>
            <a:pPr>
              <a:buNone/>
            </a:pPr>
            <a:r>
              <a:rPr lang="en-US" dirty="0" smtClean="0"/>
              <a:t>		}</a:t>
            </a:r>
          </a:p>
          <a:p>
            <a:pPr>
              <a:buNone/>
            </a:pPr>
            <a:r>
              <a:rPr lang="en-US" dirty="0" smtClean="0"/>
              <a:t>};</a:t>
            </a:r>
          </a:p>
          <a:p>
            <a:pPr>
              <a:buNone/>
            </a:pPr>
            <a:endParaRPr lang="en-US" dirty="0"/>
          </a:p>
        </p:txBody>
      </p:sp>
      <p:sp>
        <p:nvSpPr>
          <p:cNvPr id="5" name="Content Placeholder 4"/>
          <p:cNvSpPr>
            <a:spLocks noGrp="1"/>
          </p:cNvSpPr>
          <p:nvPr>
            <p:ph sz="half" idx="2"/>
          </p:nvPr>
        </p:nvSpPr>
        <p:spPr>
          <a:xfrm>
            <a:off x="4648200" y="1066800"/>
            <a:ext cx="4038600" cy="5486400"/>
          </a:xfrm>
        </p:spPr>
        <p:txBody>
          <a:bodyPr>
            <a:normAutofit fontScale="62500" lnSpcReduction="20000"/>
          </a:bodyPr>
          <a:lstStyle/>
          <a:p>
            <a:pPr>
              <a:buNone/>
            </a:pPr>
            <a:r>
              <a:rPr lang="en-US" dirty="0" smtClean="0"/>
              <a:t>class manager: public employee</a:t>
            </a:r>
          </a:p>
          <a:p>
            <a:pPr>
              <a:buNone/>
            </a:pPr>
            <a:r>
              <a:rPr lang="en-US" dirty="0" smtClean="0"/>
              <a:t>{</a:t>
            </a:r>
          </a:p>
          <a:p>
            <a:pPr>
              <a:buNone/>
            </a:pPr>
            <a:r>
              <a:rPr lang="en-US" dirty="0" smtClean="0"/>
              <a:t>	private:</a:t>
            </a:r>
          </a:p>
          <a:p>
            <a:pPr>
              <a:buNone/>
            </a:pPr>
            <a:r>
              <a:rPr lang="en-US" dirty="0" smtClean="0"/>
              <a:t>		char title[30];</a:t>
            </a:r>
          </a:p>
          <a:p>
            <a:pPr>
              <a:buNone/>
            </a:pPr>
            <a:r>
              <a:rPr lang="en-US" dirty="0" smtClean="0"/>
              <a:t>		</a:t>
            </a:r>
            <a:r>
              <a:rPr lang="en-US" dirty="0" err="1" smtClean="0"/>
              <a:t>int</a:t>
            </a:r>
            <a:r>
              <a:rPr lang="en-US" dirty="0" smtClean="0"/>
              <a:t> dues;</a:t>
            </a:r>
          </a:p>
          <a:p>
            <a:pPr>
              <a:buNone/>
            </a:pPr>
            <a:r>
              <a:rPr lang="en-US" dirty="0" smtClean="0"/>
              <a:t>		public:</a:t>
            </a:r>
          </a:p>
          <a:p>
            <a:pPr>
              <a:buNone/>
            </a:pPr>
            <a:r>
              <a:rPr lang="en-US" dirty="0" smtClean="0"/>
              <a:t>		void </a:t>
            </a:r>
            <a:r>
              <a:rPr lang="en-US" dirty="0" err="1" smtClean="0"/>
              <a:t>mgetdata</a:t>
            </a:r>
            <a:r>
              <a:rPr lang="en-US" dirty="0" smtClean="0"/>
              <a:t>()</a:t>
            </a:r>
          </a:p>
          <a:p>
            <a:pPr>
              <a:buNone/>
            </a:pPr>
            <a:r>
              <a:rPr lang="en-US" dirty="0" smtClean="0"/>
              <a:t>		{</a:t>
            </a:r>
          </a:p>
          <a:p>
            <a:pPr>
              <a:buNone/>
            </a:pPr>
            <a:r>
              <a:rPr lang="en-US" dirty="0" smtClean="0"/>
              <a:t>		</a:t>
            </a:r>
            <a:r>
              <a:rPr lang="en-US" dirty="0" err="1" smtClean="0"/>
              <a:t>cout</a:t>
            </a:r>
            <a:r>
              <a:rPr lang="en-US" dirty="0" smtClean="0"/>
              <a:t>&lt;&lt;"Enter title and dues\n";</a:t>
            </a:r>
          </a:p>
          <a:p>
            <a:pPr>
              <a:buNone/>
            </a:pPr>
            <a:r>
              <a:rPr lang="en-US" dirty="0" smtClean="0"/>
              <a:t>		</a:t>
            </a:r>
            <a:r>
              <a:rPr lang="en-US" dirty="0" err="1" smtClean="0"/>
              <a:t>cin</a:t>
            </a:r>
            <a:r>
              <a:rPr lang="en-US" dirty="0" smtClean="0"/>
              <a:t>&gt;&gt;title&gt;&gt;dues;</a:t>
            </a:r>
          </a:p>
          <a:p>
            <a:pPr>
              <a:buNone/>
            </a:pPr>
            <a:r>
              <a:rPr lang="en-US" dirty="0" smtClean="0"/>
              <a:t>		}</a:t>
            </a:r>
          </a:p>
          <a:p>
            <a:pPr>
              <a:buNone/>
            </a:pPr>
            <a:r>
              <a:rPr lang="en-US" dirty="0" smtClean="0"/>
              <a:t>		void </a:t>
            </a:r>
            <a:r>
              <a:rPr lang="en-US" dirty="0" err="1" smtClean="0"/>
              <a:t>mputdata</a:t>
            </a:r>
            <a:r>
              <a:rPr lang="en-US" dirty="0" smtClean="0"/>
              <a:t>()</a:t>
            </a:r>
          </a:p>
          <a:p>
            <a:pPr>
              <a:buNone/>
            </a:pPr>
            <a:r>
              <a:rPr lang="en-US" dirty="0" smtClean="0"/>
              <a:t>		{</a:t>
            </a:r>
          </a:p>
          <a:p>
            <a:pPr>
              <a:buNone/>
            </a:pPr>
            <a:r>
              <a:rPr lang="en-US" dirty="0" smtClean="0"/>
              <a:t>	</a:t>
            </a:r>
            <a:r>
              <a:rPr lang="en-US" dirty="0" err="1" smtClean="0"/>
              <a:t>cout</a:t>
            </a:r>
            <a:r>
              <a:rPr lang="en-US" dirty="0" smtClean="0"/>
              <a:t>&lt;&lt;"Title is"&lt;&lt;title;</a:t>
            </a:r>
          </a:p>
          <a:p>
            <a:pPr>
              <a:buNone/>
            </a:pPr>
            <a:r>
              <a:rPr lang="en-US" dirty="0" smtClean="0"/>
              <a:t>		</a:t>
            </a:r>
            <a:r>
              <a:rPr lang="en-US" dirty="0" err="1" smtClean="0"/>
              <a:t>cout</a:t>
            </a:r>
            <a:r>
              <a:rPr lang="en-US" dirty="0" smtClean="0"/>
              <a:t>&lt;&lt;"Dues is"&lt;&lt;dues;</a:t>
            </a:r>
          </a:p>
          <a:p>
            <a:pPr>
              <a:buNone/>
            </a:pPr>
            <a:r>
              <a:rPr lang="en-US" dirty="0" smtClean="0"/>
              <a:t>		}		</a:t>
            </a:r>
          </a:p>
          <a:p>
            <a:pPr>
              <a:buNone/>
            </a:pP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301752" y="762000"/>
            <a:ext cx="4038600" cy="5486400"/>
          </a:xfrm>
        </p:spPr>
        <p:txBody>
          <a:bodyPr>
            <a:normAutofit fontScale="62500" lnSpcReduction="20000"/>
          </a:bodyPr>
          <a:lstStyle/>
          <a:p>
            <a:pPr>
              <a:buNone/>
            </a:pPr>
            <a:r>
              <a:rPr lang="en-US" dirty="0" smtClean="0"/>
              <a:t>class scientist: public employee</a:t>
            </a:r>
          </a:p>
          <a:p>
            <a:pPr>
              <a:buNone/>
            </a:pPr>
            <a:r>
              <a:rPr lang="en-US" dirty="0" smtClean="0"/>
              <a:t>{</a:t>
            </a:r>
          </a:p>
          <a:p>
            <a:pPr>
              <a:buNone/>
            </a:pPr>
            <a:r>
              <a:rPr lang="en-US" dirty="0" smtClean="0"/>
              <a:t>private:</a:t>
            </a:r>
          </a:p>
          <a:p>
            <a:pPr>
              <a:buNone/>
            </a:pPr>
            <a:r>
              <a:rPr lang="en-US" dirty="0" smtClean="0"/>
              <a:t>	char pubs[30];</a:t>
            </a:r>
          </a:p>
          <a:p>
            <a:pPr>
              <a:buNone/>
            </a:pPr>
            <a:r>
              <a:rPr lang="en-US" dirty="0" smtClean="0"/>
              <a:t>	public:</a:t>
            </a:r>
          </a:p>
          <a:p>
            <a:pPr>
              <a:buNone/>
            </a:pPr>
            <a:r>
              <a:rPr lang="en-US" dirty="0" smtClean="0"/>
              <a:t>	void </a:t>
            </a:r>
            <a:r>
              <a:rPr lang="en-US" dirty="0" err="1" smtClean="0"/>
              <a:t>sgetdata</a:t>
            </a:r>
            <a:r>
              <a:rPr lang="en-US" dirty="0" smtClean="0"/>
              <a:t>()</a:t>
            </a:r>
          </a:p>
          <a:p>
            <a:pPr>
              <a:buNone/>
            </a:pPr>
            <a:r>
              <a:rPr lang="en-US" dirty="0" smtClean="0"/>
              <a:t>		{</a:t>
            </a:r>
          </a:p>
          <a:p>
            <a:pPr>
              <a:buNone/>
            </a:pPr>
            <a:r>
              <a:rPr lang="en-US" dirty="0" smtClean="0"/>
              <a:t>		</a:t>
            </a:r>
            <a:r>
              <a:rPr lang="en-US" dirty="0" err="1" smtClean="0"/>
              <a:t>cout</a:t>
            </a:r>
            <a:r>
              <a:rPr lang="en-US" dirty="0" smtClean="0"/>
              <a:t>&lt;&lt;"Enter publication";</a:t>
            </a:r>
          </a:p>
          <a:p>
            <a:pPr>
              <a:buNone/>
            </a:pPr>
            <a:r>
              <a:rPr lang="en-US" dirty="0" smtClean="0"/>
              <a:t>		</a:t>
            </a:r>
            <a:r>
              <a:rPr lang="en-US" dirty="0" err="1" smtClean="0"/>
              <a:t>cin</a:t>
            </a:r>
            <a:r>
              <a:rPr lang="en-US" dirty="0" smtClean="0"/>
              <a:t>&gt;&gt;pubs;</a:t>
            </a:r>
          </a:p>
          <a:p>
            <a:pPr>
              <a:buNone/>
            </a:pPr>
            <a:r>
              <a:rPr lang="en-US" dirty="0" smtClean="0"/>
              <a:t>		}</a:t>
            </a:r>
          </a:p>
          <a:p>
            <a:pPr>
              <a:buNone/>
            </a:pPr>
            <a:r>
              <a:rPr lang="en-US" dirty="0" smtClean="0"/>
              <a:t>		void </a:t>
            </a:r>
            <a:r>
              <a:rPr lang="en-US" dirty="0" err="1" smtClean="0"/>
              <a:t>sputdata</a:t>
            </a:r>
            <a:r>
              <a:rPr lang="en-US" dirty="0" smtClean="0"/>
              <a:t>()</a:t>
            </a:r>
          </a:p>
          <a:p>
            <a:pPr>
              <a:buNone/>
            </a:pPr>
            <a:r>
              <a:rPr lang="en-US" dirty="0" smtClean="0"/>
              <a:t>		{</a:t>
            </a:r>
          </a:p>
          <a:p>
            <a:pPr>
              <a:buNone/>
            </a:pPr>
            <a:r>
              <a:rPr lang="en-US" dirty="0" smtClean="0"/>
              <a:t>	</a:t>
            </a:r>
            <a:r>
              <a:rPr lang="en-US" dirty="0" err="1" smtClean="0"/>
              <a:t>cout</a:t>
            </a:r>
            <a:r>
              <a:rPr lang="en-US" dirty="0" smtClean="0"/>
              <a:t>&lt;&lt;"publication is"&lt;&lt;pubs;</a:t>
            </a:r>
          </a:p>
          <a:p>
            <a:pPr>
              <a:buNone/>
            </a:pPr>
            <a:r>
              <a:rPr lang="en-US" dirty="0" smtClean="0"/>
              <a:t>		}	</a:t>
            </a:r>
          </a:p>
          <a:p>
            <a:pPr>
              <a:buNone/>
            </a:pPr>
            <a:r>
              <a:rPr lang="en-US" dirty="0" smtClean="0"/>
              <a:t>};</a:t>
            </a:r>
          </a:p>
          <a:p>
            <a:pPr>
              <a:buNone/>
            </a:pPr>
            <a:r>
              <a:rPr lang="en-US" dirty="0" smtClean="0"/>
              <a:t>class laborer: public employee</a:t>
            </a:r>
          </a:p>
          <a:p>
            <a:pPr>
              <a:buNone/>
            </a:pPr>
            <a:r>
              <a:rPr lang="en-US" dirty="0" smtClean="0"/>
              <a:t>{</a:t>
            </a:r>
          </a:p>
          <a:p>
            <a:pPr>
              <a:buNone/>
            </a:pPr>
            <a:r>
              <a:rPr lang="en-US" dirty="0" smtClean="0"/>
              <a:t>};</a:t>
            </a:r>
          </a:p>
          <a:p>
            <a:pPr>
              <a:buNone/>
            </a:pPr>
            <a:endParaRPr lang="en-US" dirty="0"/>
          </a:p>
        </p:txBody>
      </p:sp>
      <p:sp>
        <p:nvSpPr>
          <p:cNvPr id="5" name="Content Placeholder 4"/>
          <p:cNvSpPr>
            <a:spLocks noGrp="1"/>
          </p:cNvSpPr>
          <p:nvPr>
            <p:ph sz="half" idx="2"/>
          </p:nvPr>
        </p:nvSpPr>
        <p:spPr>
          <a:xfrm>
            <a:off x="4800600" y="762000"/>
            <a:ext cx="4038600" cy="5715000"/>
          </a:xfrm>
        </p:spPr>
        <p:txBody>
          <a:bodyPr>
            <a:normAutofit fontScale="62500" lnSpcReduction="20000"/>
          </a:bodyPr>
          <a:lstStyle/>
          <a:p>
            <a:pPr>
              <a:buNone/>
            </a:pPr>
            <a:r>
              <a:rPr lang="en-US" dirty="0" smtClean="0"/>
              <a:t>main()</a:t>
            </a:r>
          </a:p>
          <a:p>
            <a:pPr>
              <a:buNone/>
            </a:pPr>
            <a:r>
              <a:rPr lang="en-US" dirty="0" smtClean="0"/>
              <a:t>{</a:t>
            </a:r>
          </a:p>
          <a:p>
            <a:pPr>
              <a:buNone/>
            </a:pPr>
            <a:r>
              <a:rPr lang="en-US" dirty="0" smtClean="0"/>
              <a:t>	manager m1;</a:t>
            </a:r>
          </a:p>
          <a:p>
            <a:pPr>
              <a:buNone/>
            </a:pPr>
            <a:r>
              <a:rPr lang="en-US" dirty="0" smtClean="0"/>
              <a:t>	scientist s1;</a:t>
            </a:r>
          </a:p>
          <a:p>
            <a:pPr>
              <a:buNone/>
            </a:pPr>
            <a:r>
              <a:rPr lang="en-US" dirty="0" smtClean="0"/>
              <a:t>	laborer l1;</a:t>
            </a:r>
          </a:p>
          <a:p>
            <a:pPr>
              <a:buNone/>
            </a:pPr>
            <a:r>
              <a:rPr lang="en-US" dirty="0" smtClean="0"/>
              <a:t>	</a:t>
            </a:r>
            <a:r>
              <a:rPr lang="en-US" dirty="0" err="1" smtClean="0"/>
              <a:t>cout</a:t>
            </a:r>
            <a:r>
              <a:rPr lang="en-US" dirty="0" smtClean="0"/>
              <a:t>&lt;&lt;"Enter data for manager\n";</a:t>
            </a:r>
          </a:p>
          <a:p>
            <a:pPr>
              <a:buNone/>
            </a:pPr>
            <a:r>
              <a:rPr lang="en-US" dirty="0" smtClean="0"/>
              <a:t>	m1.getdata();</a:t>
            </a:r>
          </a:p>
          <a:p>
            <a:pPr>
              <a:buNone/>
            </a:pPr>
            <a:r>
              <a:rPr lang="en-US" dirty="0" smtClean="0"/>
              <a:t>m1.mgetdata();</a:t>
            </a:r>
          </a:p>
          <a:p>
            <a:pPr>
              <a:buNone/>
            </a:pPr>
            <a:r>
              <a:rPr lang="en-US" dirty="0" smtClean="0"/>
              <a:t>	</a:t>
            </a:r>
            <a:r>
              <a:rPr lang="en-US" dirty="0" err="1" smtClean="0"/>
              <a:t>cout</a:t>
            </a:r>
            <a:r>
              <a:rPr lang="en-US" dirty="0" smtClean="0"/>
              <a:t>&lt;&lt;"Enter data for scientist\n";</a:t>
            </a:r>
          </a:p>
          <a:p>
            <a:pPr>
              <a:buNone/>
            </a:pPr>
            <a:r>
              <a:rPr lang="en-US" dirty="0" smtClean="0"/>
              <a:t>	s1.getdata();</a:t>
            </a:r>
          </a:p>
          <a:p>
            <a:pPr>
              <a:buNone/>
            </a:pPr>
            <a:r>
              <a:rPr lang="en-US" dirty="0" smtClean="0"/>
              <a:t>s1.sgetdata();</a:t>
            </a:r>
          </a:p>
          <a:p>
            <a:pPr>
              <a:buNone/>
            </a:pPr>
            <a:r>
              <a:rPr lang="en-US" dirty="0" smtClean="0"/>
              <a:t>	</a:t>
            </a:r>
            <a:r>
              <a:rPr lang="en-US" dirty="0" err="1" smtClean="0"/>
              <a:t>cout</a:t>
            </a:r>
            <a:r>
              <a:rPr lang="en-US" dirty="0" smtClean="0"/>
              <a:t>&lt;&lt;"Enter data for laborer\n";</a:t>
            </a:r>
          </a:p>
          <a:p>
            <a:pPr>
              <a:buNone/>
            </a:pPr>
            <a:r>
              <a:rPr lang="en-US" dirty="0" smtClean="0"/>
              <a:t>	l1.getdata();</a:t>
            </a:r>
          </a:p>
          <a:p>
            <a:pPr>
              <a:buNone/>
            </a:pPr>
            <a:r>
              <a:rPr lang="en-US" dirty="0" smtClean="0"/>
              <a:t>	</a:t>
            </a:r>
            <a:r>
              <a:rPr lang="en-US" dirty="0" err="1" smtClean="0"/>
              <a:t>cout</a:t>
            </a:r>
            <a:r>
              <a:rPr lang="en-US" dirty="0" smtClean="0"/>
              <a:t>&lt;&lt;"Data of manager\n";</a:t>
            </a:r>
          </a:p>
          <a:p>
            <a:pPr>
              <a:buNone/>
            </a:pPr>
            <a:r>
              <a:rPr lang="en-US" dirty="0" smtClean="0"/>
              <a:t>	m1.putdata();</a:t>
            </a:r>
          </a:p>
          <a:p>
            <a:pPr>
              <a:buNone/>
            </a:pPr>
            <a:r>
              <a:rPr lang="en-US" dirty="0" smtClean="0"/>
              <a:t>m1.mputdata();</a:t>
            </a:r>
          </a:p>
          <a:p>
            <a:pPr>
              <a:buNone/>
            </a:pPr>
            <a:r>
              <a:rPr lang="en-US" dirty="0" smtClean="0"/>
              <a:t>	</a:t>
            </a:r>
            <a:r>
              <a:rPr lang="en-US" dirty="0" err="1" smtClean="0"/>
              <a:t>cout</a:t>
            </a:r>
            <a:r>
              <a:rPr lang="en-US" dirty="0" smtClean="0"/>
              <a:t>&lt;&lt;"Data of scientist\n";</a:t>
            </a:r>
          </a:p>
          <a:p>
            <a:pPr>
              <a:buNone/>
            </a:pPr>
            <a:r>
              <a:rPr lang="en-US" dirty="0" smtClean="0"/>
              <a:t>	s1.putdata();</a:t>
            </a:r>
          </a:p>
          <a:p>
            <a:pPr>
              <a:buNone/>
            </a:pPr>
            <a:r>
              <a:rPr lang="en-US" dirty="0" smtClean="0"/>
              <a:t>s1.sputdata();</a:t>
            </a:r>
          </a:p>
          <a:p>
            <a:pPr>
              <a:buNone/>
            </a:pPr>
            <a:r>
              <a:rPr lang="en-US" dirty="0" smtClean="0"/>
              <a:t>	</a:t>
            </a:r>
            <a:r>
              <a:rPr lang="en-US" dirty="0" err="1" smtClean="0"/>
              <a:t>cout</a:t>
            </a:r>
            <a:r>
              <a:rPr lang="en-US" dirty="0" smtClean="0"/>
              <a:t>&lt;&lt;"Data of laborer\n";</a:t>
            </a:r>
          </a:p>
          <a:p>
            <a:pPr>
              <a:buNone/>
            </a:pPr>
            <a:r>
              <a:rPr lang="en-US" dirty="0" smtClean="0"/>
              <a:t>	l1.putdata();</a:t>
            </a:r>
          </a:p>
          <a:p>
            <a:pPr>
              <a:buNone/>
            </a:pP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4) </a:t>
            </a:r>
            <a:r>
              <a:rPr lang="en-US" b="1" dirty="0" smtClean="0"/>
              <a:t>Multiple Inheritance:</a:t>
            </a:r>
            <a:r>
              <a:rPr lang="en-US" dirty="0" smtClean="0"/>
              <a:t/>
            </a:r>
            <a:br>
              <a:rPr lang="en-US" dirty="0" smtClean="0"/>
            </a:br>
            <a:endParaRPr lang="en-US" dirty="0"/>
          </a:p>
        </p:txBody>
      </p:sp>
      <p:sp>
        <p:nvSpPr>
          <p:cNvPr id="4" name="Content Placeholder 3"/>
          <p:cNvSpPr>
            <a:spLocks noGrp="1"/>
          </p:cNvSpPr>
          <p:nvPr>
            <p:ph idx="1"/>
          </p:nvPr>
        </p:nvSpPr>
        <p:spPr/>
        <p:txBody>
          <a:bodyPr/>
          <a:lstStyle/>
          <a:p>
            <a:r>
              <a:rPr lang="en-US" dirty="0" smtClean="0"/>
              <a:t>A class may be able to inherit from two or more classes, such an inheritance is called multiple inheritance.</a:t>
            </a:r>
          </a:p>
          <a:p>
            <a:pPr>
              <a:buNone/>
            </a:pPr>
            <a:endParaRPr lang="en-US" dirty="0" smtClean="0"/>
          </a:p>
          <a:p>
            <a:pPr>
              <a:buNone/>
            </a:pPr>
            <a:endParaRPr lang="en-US" dirty="0" smtClean="0"/>
          </a:p>
          <a:p>
            <a:pPr>
              <a:buNone/>
            </a:pPr>
            <a:endParaRPr lang="en-US" dirty="0"/>
          </a:p>
        </p:txBody>
      </p:sp>
      <p:sp>
        <p:nvSpPr>
          <p:cNvPr id="5" name="Rectangle 4"/>
          <p:cNvSpPr/>
          <p:nvPr/>
        </p:nvSpPr>
        <p:spPr>
          <a:xfrm>
            <a:off x="1524000" y="3200400"/>
            <a:ext cx="1066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495800" y="3200400"/>
            <a:ext cx="1066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200400" y="4876800"/>
            <a:ext cx="1066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828800" y="3429000"/>
            <a:ext cx="457200" cy="369332"/>
          </a:xfrm>
          <a:prstGeom prst="rect">
            <a:avLst/>
          </a:prstGeom>
          <a:noFill/>
        </p:spPr>
        <p:txBody>
          <a:bodyPr wrap="square" rtlCol="0">
            <a:spAutoFit/>
          </a:bodyPr>
          <a:lstStyle/>
          <a:p>
            <a:r>
              <a:rPr lang="en-US" dirty="0" smtClean="0"/>
              <a:t>A</a:t>
            </a:r>
            <a:endParaRPr lang="en-US" dirty="0"/>
          </a:p>
        </p:txBody>
      </p:sp>
      <p:sp>
        <p:nvSpPr>
          <p:cNvPr id="9" name="TextBox 8"/>
          <p:cNvSpPr txBox="1"/>
          <p:nvPr/>
        </p:nvSpPr>
        <p:spPr>
          <a:xfrm>
            <a:off x="4800600" y="3352800"/>
            <a:ext cx="457200" cy="369332"/>
          </a:xfrm>
          <a:prstGeom prst="rect">
            <a:avLst/>
          </a:prstGeom>
          <a:noFill/>
        </p:spPr>
        <p:txBody>
          <a:bodyPr wrap="square" rtlCol="0">
            <a:spAutoFit/>
          </a:bodyPr>
          <a:lstStyle/>
          <a:p>
            <a:r>
              <a:rPr lang="en-US" dirty="0" smtClean="0"/>
              <a:t>B</a:t>
            </a:r>
            <a:endParaRPr lang="en-US" dirty="0"/>
          </a:p>
        </p:txBody>
      </p:sp>
      <p:sp>
        <p:nvSpPr>
          <p:cNvPr id="10" name="TextBox 9"/>
          <p:cNvSpPr txBox="1"/>
          <p:nvPr/>
        </p:nvSpPr>
        <p:spPr>
          <a:xfrm>
            <a:off x="3429000" y="5029200"/>
            <a:ext cx="457200" cy="369332"/>
          </a:xfrm>
          <a:prstGeom prst="rect">
            <a:avLst/>
          </a:prstGeom>
          <a:noFill/>
        </p:spPr>
        <p:txBody>
          <a:bodyPr wrap="square" rtlCol="0">
            <a:spAutoFit/>
          </a:bodyPr>
          <a:lstStyle/>
          <a:p>
            <a:r>
              <a:rPr lang="en-US" dirty="0" smtClean="0"/>
              <a:t>C</a:t>
            </a:r>
            <a:endParaRPr lang="en-US" dirty="0"/>
          </a:p>
        </p:txBody>
      </p:sp>
      <p:cxnSp>
        <p:nvCxnSpPr>
          <p:cNvPr id="12" name="Straight Arrow Connector 11"/>
          <p:cNvCxnSpPr/>
          <p:nvPr/>
        </p:nvCxnSpPr>
        <p:spPr>
          <a:xfrm flipV="1">
            <a:off x="2209800" y="3886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105400" y="3886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209800" y="4343400"/>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7" idx="0"/>
          </p:cNvCxnSpPr>
          <p:nvPr/>
        </p:nvCxnSpPr>
        <p:spPr>
          <a:xfrm>
            <a:off x="3733800" y="4343400"/>
            <a:ext cx="0" cy="5334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Syntax:</a:t>
            </a:r>
            <a:br>
              <a:rPr lang="en-US" dirty="0" smtClean="0"/>
            </a:br>
            <a:endParaRPr lang="en-US" dirty="0"/>
          </a:p>
        </p:txBody>
      </p:sp>
      <p:sp>
        <p:nvSpPr>
          <p:cNvPr id="4" name="Content Placeholder 3"/>
          <p:cNvSpPr>
            <a:spLocks noGrp="1"/>
          </p:cNvSpPr>
          <p:nvPr>
            <p:ph idx="1"/>
          </p:nvPr>
        </p:nvSpPr>
        <p:spPr/>
        <p:txBody>
          <a:bodyPr>
            <a:normAutofit fontScale="70000" lnSpcReduction="20000"/>
          </a:bodyPr>
          <a:lstStyle/>
          <a:p>
            <a:pPr>
              <a:buNone/>
            </a:pPr>
            <a:r>
              <a:rPr lang="en-US" dirty="0" smtClean="0"/>
              <a:t>class A</a:t>
            </a:r>
          </a:p>
          <a:p>
            <a:pPr>
              <a:buNone/>
            </a:pPr>
            <a:r>
              <a:rPr lang="en-US" dirty="0" smtClean="0"/>
              <a:t>{</a:t>
            </a:r>
          </a:p>
          <a:p>
            <a:pPr>
              <a:buNone/>
            </a:pPr>
            <a:r>
              <a:rPr lang="en-US" dirty="0" smtClean="0"/>
              <a:t>………</a:t>
            </a:r>
          </a:p>
          <a:p>
            <a:pPr>
              <a:buNone/>
            </a:pPr>
            <a:r>
              <a:rPr lang="en-US" dirty="0" smtClean="0"/>
              <a:t>………</a:t>
            </a:r>
          </a:p>
          <a:p>
            <a:pPr>
              <a:buNone/>
            </a:pPr>
            <a:r>
              <a:rPr lang="en-US" dirty="0" smtClean="0"/>
              <a:t>};</a:t>
            </a:r>
          </a:p>
          <a:p>
            <a:pPr>
              <a:buNone/>
            </a:pPr>
            <a:r>
              <a:rPr lang="en-US" dirty="0" smtClean="0"/>
              <a:t>class B</a:t>
            </a:r>
          </a:p>
          <a:p>
            <a:pPr>
              <a:buNone/>
            </a:pPr>
            <a:r>
              <a:rPr lang="en-US" dirty="0" smtClean="0"/>
              <a:t>{</a:t>
            </a:r>
          </a:p>
          <a:p>
            <a:pPr>
              <a:buNone/>
            </a:pPr>
            <a:r>
              <a:rPr lang="en-US" dirty="0" smtClean="0"/>
              <a:t>………</a:t>
            </a:r>
          </a:p>
          <a:p>
            <a:pPr>
              <a:buNone/>
            </a:pPr>
            <a:r>
              <a:rPr lang="en-US" dirty="0" smtClean="0"/>
              <a:t>………</a:t>
            </a:r>
          </a:p>
          <a:p>
            <a:pPr>
              <a:buNone/>
            </a:pPr>
            <a:r>
              <a:rPr lang="en-US" dirty="0" smtClean="0"/>
              <a:t>};</a:t>
            </a:r>
          </a:p>
          <a:p>
            <a:pPr>
              <a:buNone/>
            </a:pPr>
            <a:r>
              <a:rPr lang="en-US" dirty="0" smtClean="0"/>
              <a:t>class C:public </a:t>
            </a:r>
            <a:r>
              <a:rPr lang="en-US" dirty="0" err="1" smtClean="0"/>
              <a:t>A,public</a:t>
            </a:r>
            <a:r>
              <a:rPr lang="en-US" dirty="0" smtClean="0"/>
              <a:t> B</a:t>
            </a:r>
          </a:p>
          <a:p>
            <a:pPr>
              <a:buNone/>
            </a:pPr>
            <a:r>
              <a:rPr lang="en-US" dirty="0" smtClean="0"/>
              <a:t>{</a:t>
            </a:r>
          </a:p>
          <a:p>
            <a:pPr>
              <a:buNone/>
            </a:pPr>
            <a:r>
              <a:rPr lang="en-US" dirty="0" smtClean="0"/>
              <a:t>………</a:t>
            </a:r>
          </a:p>
          <a:p>
            <a:pPr>
              <a:buNone/>
            </a:pPr>
            <a:r>
              <a:rPr lang="en-US" dirty="0" smtClean="0"/>
              <a:t>………</a:t>
            </a:r>
          </a:p>
          <a:p>
            <a:pPr>
              <a:buNone/>
            </a:pP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15000"/>
          </a:xfrm>
        </p:spPr>
        <p:txBody>
          <a:bodyPr numCol="2">
            <a:normAutofit fontScale="62500" lnSpcReduction="20000"/>
          </a:bodyPr>
          <a:lstStyle/>
          <a:p>
            <a:pPr>
              <a:buNone/>
            </a:pPr>
            <a:r>
              <a:rPr lang="en-US" dirty="0" smtClean="0"/>
              <a:t>// Example of multiple inheritance.cpp</a:t>
            </a:r>
          </a:p>
          <a:p>
            <a:pPr>
              <a:buNone/>
            </a:pPr>
            <a:r>
              <a:rPr lang="en-US" dirty="0" smtClean="0"/>
              <a:t>#include&lt;</a:t>
            </a:r>
            <a:r>
              <a:rPr lang="en-US" dirty="0" err="1" smtClean="0"/>
              <a:t>iostream</a:t>
            </a:r>
            <a:r>
              <a:rPr lang="en-US" dirty="0" smtClean="0"/>
              <a:t>&gt;</a:t>
            </a:r>
          </a:p>
          <a:p>
            <a:pPr>
              <a:buNone/>
            </a:pPr>
            <a:r>
              <a:rPr lang="en-US" dirty="0" smtClean="0"/>
              <a:t>using namespace std;</a:t>
            </a:r>
          </a:p>
          <a:p>
            <a:pPr>
              <a:buNone/>
            </a:pPr>
            <a:r>
              <a:rPr lang="en-US" dirty="0" smtClean="0"/>
              <a:t>class A</a:t>
            </a:r>
          </a:p>
          <a:p>
            <a:pPr>
              <a:buNone/>
            </a:pPr>
            <a:r>
              <a:rPr lang="en-US" dirty="0" smtClean="0"/>
              <a:t>{</a:t>
            </a:r>
          </a:p>
          <a:p>
            <a:pPr>
              <a:buNone/>
            </a:pPr>
            <a:r>
              <a:rPr lang="en-US" dirty="0" smtClean="0"/>
              <a:t> 	protected:</a:t>
            </a:r>
          </a:p>
          <a:p>
            <a:pPr>
              <a:buNone/>
            </a:pPr>
            <a:r>
              <a:rPr lang="en-US" dirty="0" smtClean="0"/>
              <a:t> 	</a:t>
            </a:r>
            <a:r>
              <a:rPr lang="en-US" dirty="0" err="1" smtClean="0"/>
              <a:t>int</a:t>
            </a:r>
            <a:r>
              <a:rPr lang="en-US" dirty="0" smtClean="0"/>
              <a:t> x;</a:t>
            </a:r>
          </a:p>
          <a:p>
            <a:pPr>
              <a:buNone/>
            </a:pPr>
            <a:r>
              <a:rPr lang="en-US" dirty="0" smtClean="0"/>
              <a:t>public:</a:t>
            </a:r>
          </a:p>
          <a:p>
            <a:pPr>
              <a:buNone/>
            </a:pPr>
            <a:r>
              <a:rPr lang="en-US" dirty="0" smtClean="0"/>
              <a:t> 	void </a:t>
            </a:r>
            <a:r>
              <a:rPr lang="en-US" dirty="0" err="1" smtClean="0"/>
              <a:t>getx</a:t>
            </a:r>
            <a:r>
              <a:rPr lang="en-US" dirty="0" smtClean="0"/>
              <a:t>()</a:t>
            </a:r>
          </a:p>
          <a:p>
            <a:pPr>
              <a:buNone/>
            </a:pPr>
            <a:r>
              <a:rPr lang="en-US" dirty="0" smtClean="0"/>
              <a:t>    {</a:t>
            </a:r>
          </a:p>
          <a:p>
            <a:pPr>
              <a:buNone/>
            </a:pPr>
            <a:r>
              <a:rPr lang="en-US" dirty="0" smtClean="0"/>
              <a:t> 	    </a:t>
            </a:r>
            <a:r>
              <a:rPr lang="en-US" dirty="0" err="1" smtClean="0"/>
              <a:t>cout</a:t>
            </a:r>
            <a:r>
              <a:rPr lang="en-US" dirty="0" smtClean="0"/>
              <a:t> &lt;&lt; "enter value of x: "; </a:t>
            </a:r>
          </a:p>
          <a:p>
            <a:pPr>
              <a:buNone/>
            </a:pPr>
            <a:r>
              <a:rPr lang="en-US" dirty="0" smtClean="0"/>
              <a:t>		 </a:t>
            </a:r>
            <a:r>
              <a:rPr lang="en-US" dirty="0" err="1" smtClean="0"/>
              <a:t>cin</a:t>
            </a:r>
            <a:r>
              <a:rPr lang="en-US" dirty="0" smtClean="0"/>
              <a:t> &gt;&gt; x;</a:t>
            </a:r>
          </a:p>
          <a:p>
            <a:pPr>
              <a:buNone/>
            </a:pPr>
            <a:r>
              <a:rPr lang="en-US" dirty="0" smtClean="0"/>
              <a:t>    }</a:t>
            </a:r>
          </a:p>
          <a:p>
            <a:pPr>
              <a:buNone/>
            </a:pPr>
            <a:r>
              <a:rPr lang="en-US" dirty="0" smtClean="0"/>
              <a:t>};</a:t>
            </a:r>
          </a:p>
          <a:p>
            <a:pPr>
              <a:buNone/>
            </a:pPr>
            <a:r>
              <a:rPr lang="en-US" dirty="0" smtClean="0"/>
              <a:t>class B</a:t>
            </a:r>
          </a:p>
          <a:p>
            <a:pPr>
              <a:buNone/>
            </a:pPr>
            <a:r>
              <a:rPr lang="en-US" dirty="0" smtClean="0"/>
              <a:t>{</a:t>
            </a:r>
          </a:p>
          <a:p>
            <a:pPr>
              <a:buNone/>
            </a:pPr>
            <a:r>
              <a:rPr lang="en-US" dirty="0" smtClean="0"/>
              <a:t> 	protected:</a:t>
            </a:r>
          </a:p>
          <a:p>
            <a:pPr>
              <a:buNone/>
            </a:pPr>
            <a:r>
              <a:rPr lang="en-US" dirty="0" smtClean="0"/>
              <a:t> </a:t>
            </a:r>
            <a:r>
              <a:rPr lang="en-US" dirty="0" err="1" smtClean="0"/>
              <a:t>int</a:t>
            </a:r>
            <a:r>
              <a:rPr lang="en-US" dirty="0" smtClean="0"/>
              <a:t> y;</a:t>
            </a:r>
          </a:p>
          <a:p>
            <a:pPr>
              <a:buNone/>
            </a:pPr>
            <a:r>
              <a:rPr lang="en-US" dirty="0" smtClean="0"/>
              <a:t> 	public:</a:t>
            </a:r>
          </a:p>
          <a:p>
            <a:pPr>
              <a:buNone/>
            </a:pPr>
            <a:r>
              <a:rPr lang="en-US" dirty="0" smtClean="0"/>
              <a:t>void </a:t>
            </a:r>
            <a:r>
              <a:rPr lang="en-US" dirty="0" err="1" smtClean="0"/>
              <a:t>gety</a:t>
            </a:r>
            <a:r>
              <a:rPr lang="en-US" dirty="0" smtClean="0"/>
              <a:t>()</a:t>
            </a:r>
          </a:p>
          <a:p>
            <a:pPr>
              <a:buNone/>
            </a:pPr>
            <a:r>
              <a:rPr lang="en-US" dirty="0" smtClean="0"/>
              <a:t> 	{</a:t>
            </a:r>
          </a:p>
          <a:p>
            <a:pPr>
              <a:buNone/>
            </a:pPr>
            <a:r>
              <a:rPr lang="en-US" dirty="0" smtClean="0"/>
              <a:t> 	    </a:t>
            </a:r>
            <a:r>
              <a:rPr lang="en-US" dirty="0" err="1" smtClean="0"/>
              <a:t>cout</a:t>
            </a:r>
            <a:r>
              <a:rPr lang="en-US" dirty="0" smtClean="0"/>
              <a:t> &lt;&lt; "enter value of y: ";</a:t>
            </a:r>
          </a:p>
          <a:p>
            <a:pPr>
              <a:buNone/>
            </a:pPr>
            <a:r>
              <a:rPr lang="en-US" dirty="0" smtClean="0"/>
              <a:t>		  </a:t>
            </a:r>
            <a:r>
              <a:rPr lang="en-US" dirty="0" err="1" smtClean="0"/>
              <a:t>cin</a:t>
            </a:r>
            <a:r>
              <a:rPr lang="en-US" dirty="0" smtClean="0"/>
              <a:t> &gt;&gt; y;</a:t>
            </a:r>
          </a:p>
          <a:p>
            <a:pPr>
              <a:buNone/>
            </a:pPr>
            <a:r>
              <a:rPr lang="en-US" dirty="0" smtClean="0"/>
              <a:t> 	}</a:t>
            </a:r>
          </a:p>
          <a:p>
            <a:pPr>
              <a:buNone/>
            </a:pPr>
            <a:r>
              <a:rPr lang="en-US" dirty="0" smtClean="0"/>
              <a:t>};</a:t>
            </a:r>
          </a:p>
          <a:p>
            <a:pPr>
              <a:buNone/>
            </a:pPr>
            <a:r>
              <a:rPr lang="en-US" dirty="0" smtClean="0"/>
              <a:t>class C : public A, public B</a:t>
            </a:r>
          </a:p>
          <a:p>
            <a:pPr>
              <a:buNone/>
            </a:pPr>
            <a:r>
              <a:rPr lang="en-US" dirty="0" smtClean="0"/>
              <a:t>{</a:t>
            </a:r>
          </a:p>
          <a:p>
            <a:pPr>
              <a:buNone/>
            </a:pPr>
            <a:r>
              <a:rPr lang="en-US" dirty="0" smtClean="0"/>
              <a:t> 	public:</a:t>
            </a:r>
          </a:p>
          <a:p>
            <a:pPr>
              <a:buNone/>
            </a:pPr>
            <a:r>
              <a:rPr lang="en-US" dirty="0" smtClean="0"/>
              <a:t> 	void sum()</a:t>
            </a:r>
          </a:p>
          <a:p>
            <a:pPr>
              <a:buNone/>
            </a:pPr>
            <a:r>
              <a:rPr lang="en-US" dirty="0" smtClean="0"/>
              <a:t> 	{</a:t>
            </a:r>
          </a:p>
          <a:p>
            <a:pPr>
              <a:buNone/>
            </a:pPr>
            <a:r>
              <a:rPr lang="en-US" dirty="0" smtClean="0"/>
              <a:t> 	    </a:t>
            </a:r>
            <a:r>
              <a:rPr lang="en-US" dirty="0" err="1" smtClean="0"/>
              <a:t>cout</a:t>
            </a:r>
            <a:r>
              <a:rPr lang="en-US" dirty="0" smtClean="0"/>
              <a:t> &lt;&lt; "Sum = " &lt;&lt; x + y;</a:t>
            </a:r>
          </a:p>
          <a:p>
            <a:pPr>
              <a:buNone/>
            </a:pPr>
            <a:r>
              <a:rPr lang="en-US" dirty="0" smtClean="0"/>
              <a:t> 	}</a:t>
            </a:r>
          </a:p>
          <a:p>
            <a:pPr>
              <a:buNone/>
            </a:pPr>
            <a:r>
              <a:rPr lang="en-US" dirty="0" smtClean="0"/>
              <a:t>};</a:t>
            </a:r>
          </a:p>
          <a:p>
            <a:pPr>
              <a:buNone/>
            </a:pPr>
            <a:endParaRPr lang="en-US" dirty="0" smtClean="0"/>
          </a:p>
          <a:p>
            <a:pPr>
              <a:buNone/>
            </a:pPr>
            <a:r>
              <a:rPr lang="en-US" dirty="0" smtClean="0"/>
              <a:t>main()</a:t>
            </a:r>
          </a:p>
          <a:p>
            <a:pPr>
              <a:buNone/>
            </a:pPr>
            <a:r>
              <a:rPr lang="en-US" dirty="0" smtClean="0"/>
              <a:t>{</a:t>
            </a:r>
          </a:p>
          <a:p>
            <a:pPr>
              <a:buNone/>
            </a:pPr>
            <a:r>
              <a:rPr lang="en-US" dirty="0" smtClean="0"/>
              <a:t> 	 C obj1; </a:t>
            </a:r>
          </a:p>
          <a:p>
            <a:pPr>
              <a:buNone/>
            </a:pPr>
            <a:r>
              <a:rPr lang="en-US" dirty="0" smtClean="0"/>
              <a:t> 	 obj1.getx();</a:t>
            </a:r>
          </a:p>
          <a:p>
            <a:pPr>
              <a:buNone/>
            </a:pPr>
            <a:r>
              <a:rPr lang="en-US" dirty="0" smtClean="0"/>
              <a:t> 	 obj1.gety();</a:t>
            </a:r>
          </a:p>
          <a:p>
            <a:pPr>
              <a:buNone/>
            </a:pPr>
            <a:r>
              <a:rPr lang="en-US" dirty="0" smtClean="0"/>
              <a:t> 	 obj1.sum();</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475488"/>
          </a:xfrm>
        </p:spPr>
        <p:txBody>
          <a:bodyPr>
            <a:normAutofit fontScale="90000"/>
          </a:bodyPr>
          <a:lstStyle/>
          <a:p>
            <a:r>
              <a:rPr lang="en-US" sz="3200" b="1" dirty="0" smtClean="0"/>
              <a:t>Multipath Inheritance</a:t>
            </a:r>
            <a:endParaRPr lang="en-US" sz="3200" dirty="0"/>
          </a:p>
        </p:txBody>
      </p:sp>
      <p:sp>
        <p:nvSpPr>
          <p:cNvPr id="3" name="Content Placeholder 2"/>
          <p:cNvSpPr>
            <a:spLocks noGrp="1"/>
          </p:cNvSpPr>
          <p:nvPr>
            <p:ph idx="1"/>
          </p:nvPr>
        </p:nvSpPr>
        <p:spPr>
          <a:xfrm>
            <a:off x="457200" y="1295400"/>
            <a:ext cx="8229600" cy="4389120"/>
          </a:xfrm>
        </p:spPr>
        <p:txBody>
          <a:bodyPr/>
          <a:lstStyle/>
          <a:p>
            <a:r>
              <a:rPr lang="en-US" i="1" dirty="0" smtClean="0"/>
              <a:t>Multipath Inheritance</a:t>
            </a:r>
            <a:r>
              <a:rPr lang="en-US" dirty="0" smtClean="0"/>
              <a:t> in C++ is derivation of a class from other derived classes, which are derived from the same base class. </a:t>
            </a:r>
            <a:endParaRPr lang="en-US" dirty="0"/>
          </a:p>
        </p:txBody>
      </p:sp>
      <p:pic>
        <p:nvPicPr>
          <p:cNvPr id="1026" name="Picture 2"/>
          <p:cNvPicPr>
            <a:picLocks noChangeAspect="1" noChangeArrowheads="1"/>
          </p:cNvPicPr>
          <p:nvPr/>
        </p:nvPicPr>
        <p:blipFill>
          <a:blip r:embed="rId2"/>
          <a:srcRect/>
          <a:stretch>
            <a:fillRect/>
          </a:stretch>
        </p:blipFill>
        <p:spPr bwMode="auto">
          <a:xfrm>
            <a:off x="5029200" y="2286000"/>
            <a:ext cx="3886200" cy="4191000"/>
          </a:xfrm>
          <a:prstGeom prst="rect">
            <a:avLst/>
          </a:prstGeom>
          <a:noFill/>
          <a:ln w="9525">
            <a:noFill/>
            <a:miter lim="800000"/>
            <a:headEnd/>
            <a:tailEnd/>
          </a:ln>
          <a:effectLst/>
        </p:spPr>
      </p:pic>
      <p:sp>
        <p:nvSpPr>
          <p:cNvPr id="6" name="Rectangle 5"/>
          <p:cNvSpPr/>
          <p:nvPr/>
        </p:nvSpPr>
        <p:spPr>
          <a:xfrm>
            <a:off x="228600" y="2971800"/>
            <a:ext cx="4648200"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buFont typeface="Wingdings" pitchFamily="2" charset="2"/>
              <a:buChar char="Ø"/>
            </a:pPr>
            <a:r>
              <a:rPr lang="en-US" dirty="0" smtClean="0"/>
              <a:t>Here class D is derived from class B and C.</a:t>
            </a:r>
          </a:p>
          <a:p>
            <a:pPr fontAlgn="base">
              <a:buFont typeface="Wingdings" pitchFamily="2" charset="2"/>
              <a:buChar char="Ø"/>
            </a:pPr>
            <a:r>
              <a:rPr lang="en-US" dirty="0" smtClean="0"/>
              <a:t>Class B and C are child of class A.</a:t>
            </a:r>
          </a:p>
          <a:p>
            <a:pPr fontAlgn="base">
              <a:buFont typeface="Wingdings" pitchFamily="2" charset="2"/>
              <a:buChar char="Ø"/>
            </a:pPr>
            <a:r>
              <a:rPr lang="en-US" dirty="0" smtClean="0"/>
              <a:t>From the above two </a:t>
            </a:r>
            <a:r>
              <a:rPr lang="en-US" dirty="0" err="1" smtClean="0"/>
              <a:t>points,we</a:t>
            </a:r>
            <a:r>
              <a:rPr lang="en-US" dirty="0" smtClean="0"/>
              <a:t> can say class D is indirectly derived from class A.</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780288"/>
          </a:xfrm>
        </p:spPr>
        <p:txBody>
          <a:bodyPr>
            <a:noAutofit/>
          </a:bodyPr>
          <a:lstStyle/>
          <a:p>
            <a:r>
              <a:rPr lang="en-US" sz="2400" b="1" dirty="0" smtClean="0"/>
              <a:t>Limitations of multipath inheritance</a:t>
            </a:r>
            <a:br>
              <a:rPr lang="en-US" sz="2400" b="1" dirty="0" smtClean="0"/>
            </a:br>
            <a:endParaRPr lang="en-US" sz="2400" dirty="0"/>
          </a:p>
        </p:txBody>
      </p:sp>
      <p:sp>
        <p:nvSpPr>
          <p:cNvPr id="3" name="Content Placeholder 2"/>
          <p:cNvSpPr>
            <a:spLocks noGrp="1"/>
          </p:cNvSpPr>
          <p:nvPr>
            <p:ph idx="1"/>
          </p:nvPr>
        </p:nvSpPr>
        <p:spPr/>
        <p:txBody>
          <a:bodyPr/>
          <a:lstStyle/>
          <a:p>
            <a:pPr fontAlgn="base"/>
            <a:r>
              <a:rPr lang="en-US" dirty="0" smtClean="0"/>
              <a:t>If virtual keyword is not used then the grandchild class will get </a:t>
            </a:r>
            <a:r>
              <a:rPr lang="en-US" b="1" dirty="0" smtClean="0"/>
              <a:t>two copies of data members</a:t>
            </a:r>
            <a:r>
              <a:rPr lang="en-US" dirty="0" smtClean="0"/>
              <a:t> from parent class.</a:t>
            </a:r>
          </a:p>
          <a:p>
            <a:pPr fontAlgn="base"/>
            <a:r>
              <a:rPr lang="en-US" dirty="0" smtClean="0"/>
              <a:t>This type of inheritance is very ambiguous.</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6) Hybrid inheritance</a:t>
            </a:r>
            <a:r>
              <a:rPr lang="en-US" dirty="0" smtClean="0"/>
              <a:t/>
            </a:r>
            <a:br>
              <a:rPr lang="en-US" dirty="0" smtClean="0"/>
            </a:br>
            <a:endParaRPr lang="en-US" dirty="0"/>
          </a:p>
        </p:txBody>
      </p:sp>
      <p:sp>
        <p:nvSpPr>
          <p:cNvPr id="4" name="Content Placeholder 3"/>
          <p:cNvSpPr>
            <a:spLocks noGrp="1"/>
          </p:cNvSpPr>
          <p:nvPr>
            <p:ph idx="1"/>
          </p:nvPr>
        </p:nvSpPr>
        <p:spPr>
          <a:xfrm>
            <a:off x="301752" y="1527048"/>
            <a:ext cx="8461248" cy="4873752"/>
          </a:xfrm>
        </p:spPr>
        <p:txBody>
          <a:bodyPr/>
          <a:lstStyle/>
          <a:p>
            <a:r>
              <a:rPr lang="en-US" dirty="0" smtClean="0"/>
              <a:t>Derivation of class involving more than one form of any inheritance is called hybrid inheritance.</a:t>
            </a:r>
          </a:p>
          <a:p>
            <a:pPr>
              <a:buNone/>
            </a:pPr>
            <a:endParaRPr lang="en-US" dirty="0" smtClean="0"/>
          </a:p>
          <a:p>
            <a:pPr>
              <a:buNone/>
            </a:pPr>
            <a:endParaRPr lang="en-US" dirty="0"/>
          </a:p>
        </p:txBody>
      </p:sp>
      <p:sp>
        <p:nvSpPr>
          <p:cNvPr id="5" name="Rectangle 4"/>
          <p:cNvSpPr/>
          <p:nvPr/>
        </p:nvSpPr>
        <p:spPr>
          <a:xfrm>
            <a:off x="2514600" y="2819400"/>
            <a:ext cx="685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14600" y="4343400"/>
            <a:ext cx="685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486400" y="4343400"/>
            <a:ext cx="685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038600" y="5638800"/>
            <a:ext cx="685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6" idx="0"/>
          </p:cNvCxnSpPr>
          <p:nvPr/>
        </p:nvCxnSpPr>
        <p:spPr>
          <a:xfrm flipH="1" flipV="1">
            <a:off x="2819400" y="3505200"/>
            <a:ext cx="381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819400" y="5029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5715000" y="5029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819400" y="5410200"/>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343400" y="54102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343400" y="5410200"/>
            <a:ext cx="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590800" y="3124200"/>
            <a:ext cx="457200" cy="369332"/>
          </a:xfrm>
          <a:prstGeom prst="rect">
            <a:avLst/>
          </a:prstGeom>
          <a:noFill/>
        </p:spPr>
        <p:txBody>
          <a:bodyPr wrap="square" rtlCol="0">
            <a:spAutoFit/>
          </a:bodyPr>
          <a:lstStyle/>
          <a:p>
            <a:r>
              <a:rPr lang="en-US" dirty="0" smtClean="0"/>
              <a:t>A</a:t>
            </a:r>
            <a:endParaRPr lang="en-US" dirty="0"/>
          </a:p>
        </p:txBody>
      </p:sp>
      <p:sp>
        <p:nvSpPr>
          <p:cNvPr id="26" name="TextBox 25"/>
          <p:cNvSpPr txBox="1"/>
          <p:nvPr/>
        </p:nvSpPr>
        <p:spPr>
          <a:xfrm>
            <a:off x="2590800" y="4495800"/>
            <a:ext cx="457200" cy="369332"/>
          </a:xfrm>
          <a:prstGeom prst="rect">
            <a:avLst/>
          </a:prstGeom>
          <a:noFill/>
        </p:spPr>
        <p:txBody>
          <a:bodyPr wrap="square" rtlCol="0">
            <a:spAutoFit/>
          </a:bodyPr>
          <a:lstStyle/>
          <a:p>
            <a:r>
              <a:rPr lang="en-US" dirty="0" smtClean="0"/>
              <a:t>B</a:t>
            </a:r>
            <a:endParaRPr lang="en-US" dirty="0"/>
          </a:p>
        </p:txBody>
      </p:sp>
      <p:sp>
        <p:nvSpPr>
          <p:cNvPr id="27" name="TextBox 26"/>
          <p:cNvSpPr txBox="1"/>
          <p:nvPr/>
        </p:nvSpPr>
        <p:spPr>
          <a:xfrm>
            <a:off x="5562600" y="4495800"/>
            <a:ext cx="457200" cy="369332"/>
          </a:xfrm>
          <a:prstGeom prst="rect">
            <a:avLst/>
          </a:prstGeom>
          <a:noFill/>
        </p:spPr>
        <p:txBody>
          <a:bodyPr wrap="square" rtlCol="0">
            <a:spAutoFit/>
          </a:bodyPr>
          <a:lstStyle/>
          <a:p>
            <a:r>
              <a:rPr lang="en-US" dirty="0" smtClean="0"/>
              <a:t>C</a:t>
            </a:r>
            <a:endParaRPr lang="en-US" dirty="0"/>
          </a:p>
        </p:txBody>
      </p:sp>
      <p:sp>
        <p:nvSpPr>
          <p:cNvPr id="28" name="TextBox 27"/>
          <p:cNvSpPr txBox="1"/>
          <p:nvPr/>
        </p:nvSpPr>
        <p:spPr>
          <a:xfrm>
            <a:off x="4114800" y="5867400"/>
            <a:ext cx="457200" cy="369332"/>
          </a:xfrm>
          <a:prstGeom prst="rect">
            <a:avLst/>
          </a:prstGeom>
          <a:noFill/>
        </p:spPr>
        <p:txBody>
          <a:bodyPr wrap="square" rtlCol="0">
            <a:spAutoFit/>
          </a:bodyPr>
          <a:lstStyle/>
          <a:p>
            <a:r>
              <a:rPr lang="en-US" dirty="0" smtClean="0"/>
              <a:t>D</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r>
              <a:rPr lang="en-US" dirty="0"/>
              <a:t>In C++, it is possible to inherit attributes and methods from one class to another. We group the "inheritance concept" into two categories:</a:t>
            </a:r>
          </a:p>
          <a:p>
            <a:pPr lvl="1"/>
            <a:r>
              <a:rPr lang="en-US" b="1" dirty="0"/>
              <a:t>derived class</a:t>
            </a:r>
            <a:r>
              <a:rPr lang="en-US" dirty="0"/>
              <a:t> (child) - the class that inherits from another class</a:t>
            </a:r>
          </a:p>
          <a:p>
            <a:pPr lvl="1"/>
            <a:r>
              <a:rPr lang="en-US" b="1" dirty="0"/>
              <a:t>base class</a:t>
            </a:r>
            <a:r>
              <a:rPr lang="en-US" dirty="0"/>
              <a:t> (parent) - the class being inherited from</a:t>
            </a:r>
          </a:p>
          <a:p>
            <a:pPr marL="0" indent="0">
              <a:buNone/>
            </a:pPr>
            <a:endParaRPr lang="en-US" dirty="0"/>
          </a:p>
        </p:txBody>
      </p:sp>
    </p:spTree>
    <p:extLst>
      <p:ext uri="{BB962C8B-B14F-4D97-AF65-F5344CB8AC3E}">
        <p14:creationId xmlns:p14="http://schemas.microsoft.com/office/powerpoint/2010/main" val="31048914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dirty="0" smtClean="0"/>
              <a:t>Syntax of hybrid  inheritance:</a:t>
            </a:r>
            <a:br>
              <a:rPr lang="en-US" dirty="0" smtClean="0"/>
            </a:br>
            <a:endParaRPr lang="en-US" dirty="0"/>
          </a:p>
        </p:txBody>
      </p:sp>
      <p:sp>
        <p:nvSpPr>
          <p:cNvPr id="4" name="Content Placeholder 3"/>
          <p:cNvSpPr>
            <a:spLocks noGrp="1"/>
          </p:cNvSpPr>
          <p:nvPr>
            <p:ph idx="1"/>
          </p:nvPr>
        </p:nvSpPr>
        <p:spPr>
          <a:xfrm>
            <a:off x="301752" y="914400"/>
            <a:ext cx="8503920" cy="5257800"/>
          </a:xfrm>
        </p:spPr>
        <p:txBody>
          <a:bodyPr>
            <a:normAutofit fontScale="62500" lnSpcReduction="20000"/>
          </a:bodyPr>
          <a:lstStyle/>
          <a:p>
            <a:pPr>
              <a:buNone/>
            </a:pPr>
            <a:r>
              <a:rPr lang="en-US" dirty="0" smtClean="0"/>
              <a:t>class A</a:t>
            </a:r>
          </a:p>
          <a:p>
            <a:pPr>
              <a:buNone/>
            </a:pPr>
            <a:r>
              <a:rPr lang="en-US" dirty="0" smtClean="0"/>
              <a:t>{</a:t>
            </a:r>
          </a:p>
          <a:p>
            <a:pPr>
              <a:buNone/>
            </a:pPr>
            <a:r>
              <a:rPr lang="en-US" dirty="0" smtClean="0"/>
              <a:t>……</a:t>
            </a:r>
          </a:p>
          <a:p>
            <a:pPr>
              <a:buNone/>
            </a:pPr>
            <a:r>
              <a:rPr lang="en-US" dirty="0" smtClean="0"/>
              <a:t>……</a:t>
            </a:r>
          </a:p>
          <a:p>
            <a:pPr>
              <a:buNone/>
            </a:pPr>
            <a:r>
              <a:rPr lang="en-US" dirty="0" smtClean="0"/>
              <a:t>};</a:t>
            </a:r>
          </a:p>
          <a:p>
            <a:pPr>
              <a:buNone/>
            </a:pPr>
            <a:r>
              <a:rPr lang="en-US" dirty="0" smtClean="0"/>
              <a:t>class B:public A</a:t>
            </a:r>
          </a:p>
          <a:p>
            <a:pPr>
              <a:buNone/>
            </a:pPr>
            <a:r>
              <a:rPr lang="en-US" dirty="0" smtClean="0"/>
              <a:t>{</a:t>
            </a:r>
          </a:p>
          <a:p>
            <a:pPr>
              <a:buNone/>
            </a:pPr>
            <a:r>
              <a:rPr lang="en-US" dirty="0" smtClean="0"/>
              <a:t>……</a:t>
            </a:r>
          </a:p>
          <a:p>
            <a:pPr>
              <a:buNone/>
            </a:pPr>
            <a:r>
              <a:rPr lang="en-US" dirty="0" smtClean="0"/>
              <a:t>……</a:t>
            </a:r>
          </a:p>
          <a:p>
            <a:pPr>
              <a:buNone/>
            </a:pPr>
            <a:r>
              <a:rPr lang="en-US" dirty="0" smtClean="0"/>
              <a:t>};</a:t>
            </a:r>
          </a:p>
          <a:p>
            <a:pPr>
              <a:buNone/>
            </a:pPr>
            <a:r>
              <a:rPr lang="en-US" dirty="0" smtClean="0"/>
              <a:t>class C</a:t>
            </a:r>
          </a:p>
          <a:p>
            <a:pPr>
              <a:buNone/>
            </a:pPr>
            <a:r>
              <a:rPr lang="en-US" dirty="0" smtClean="0"/>
              <a:t>{</a:t>
            </a:r>
          </a:p>
          <a:p>
            <a:pPr>
              <a:buNone/>
            </a:pPr>
            <a:r>
              <a:rPr lang="en-US" dirty="0" smtClean="0"/>
              <a:t>……</a:t>
            </a:r>
          </a:p>
          <a:p>
            <a:pPr>
              <a:buNone/>
            </a:pPr>
            <a:r>
              <a:rPr lang="en-US" dirty="0" smtClean="0"/>
              <a:t>……</a:t>
            </a:r>
          </a:p>
          <a:p>
            <a:pPr>
              <a:buNone/>
            </a:pPr>
            <a:r>
              <a:rPr lang="en-US" dirty="0" smtClean="0"/>
              <a:t>};</a:t>
            </a:r>
          </a:p>
          <a:p>
            <a:pPr>
              <a:buNone/>
            </a:pPr>
            <a:r>
              <a:rPr lang="en-US" dirty="0" smtClean="0"/>
              <a:t>class D:public B, public C</a:t>
            </a:r>
          </a:p>
          <a:p>
            <a:pPr>
              <a:buNone/>
            </a:pPr>
            <a:r>
              <a:rPr lang="en-US" dirty="0" smtClean="0"/>
              <a:t>{</a:t>
            </a:r>
          </a:p>
          <a:p>
            <a:pPr>
              <a:buNone/>
            </a:pPr>
            <a:r>
              <a:rPr lang="en-US" dirty="0" smtClean="0"/>
              <a:t>……</a:t>
            </a:r>
          </a:p>
          <a:p>
            <a:pPr>
              <a:buNone/>
            </a:pPr>
            <a:r>
              <a:rPr lang="en-US" dirty="0" smtClean="0"/>
              <a:t>……</a:t>
            </a:r>
          </a:p>
          <a:p>
            <a:pPr>
              <a:buNone/>
            </a:pP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numCol="2">
            <a:normAutofit fontScale="70000" lnSpcReduction="20000"/>
          </a:bodyPr>
          <a:lstStyle/>
          <a:p>
            <a:pPr>
              <a:buNone/>
            </a:pPr>
            <a:r>
              <a:rPr lang="en-US" dirty="0" smtClean="0"/>
              <a:t>//Example of  hybrid inheritance</a:t>
            </a:r>
          </a:p>
          <a:p>
            <a:pPr>
              <a:buNone/>
            </a:pPr>
            <a:r>
              <a:rPr lang="en-US" dirty="0" smtClean="0"/>
              <a:t>#include &lt;</a:t>
            </a:r>
            <a:r>
              <a:rPr lang="en-US" dirty="0" err="1" smtClean="0"/>
              <a:t>iostream</a:t>
            </a:r>
            <a:r>
              <a:rPr lang="en-US" dirty="0" smtClean="0"/>
              <a:t>&gt;</a:t>
            </a:r>
          </a:p>
          <a:p>
            <a:pPr>
              <a:buNone/>
            </a:pPr>
            <a:r>
              <a:rPr lang="en-US" dirty="0" smtClean="0"/>
              <a:t>using namespace std;</a:t>
            </a:r>
          </a:p>
          <a:p>
            <a:pPr>
              <a:buNone/>
            </a:pPr>
            <a:r>
              <a:rPr lang="en-US" dirty="0" smtClean="0"/>
              <a:t>class A</a:t>
            </a:r>
          </a:p>
          <a:p>
            <a:pPr>
              <a:buNone/>
            </a:pPr>
            <a:r>
              <a:rPr lang="en-US" dirty="0" smtClean="0"/>
              <a:t>{</a:t>
            </a:r>
          </a:p>
          <a:p>
            <a:pPr>
              <a:buNone/>
            </a:pPr>
            <a:r>
              <a:rPr lang="en-US" dirty="0" smtClean="0"/>
              <a:t> 	protected:</a:t>
            </a:r>
          </a:p>
          <a:p>
            <a:pPr>
              <a:buNone/>
            </a:pPr>
            <a:r>
              <a:rPr lang="en-US" dirty="0" smtClean="0"/>
              <a:t> 	</a:t>
            </a:r>
            <a:r>
              <a:rPr lang="en-US" dirty="0" err="1" smtClean="0"/>
              <a:t>int</a:t>
            </a:r>
            <a:r>
              <a:rPr lang="en-US" dirty="0" smtClean="0"/>
              <a:t> x;</a:t>
            </a:r>
          </a:p>
          <a:p>
            <a:pPr>
              <a:buNone/>
            </a:pPr>
            <a:r>
              <a:rPr lang="en-US" dirty="0" smtClean="0"/>
              <a:t>};</a:t>
            </a:r>
          </a:p>
          <a:p>
            <a:pPr>
              <a:buNone/>
            </a:pPr>
            <a:r>
              <a:rPr lang="en-US" dirty="0" smtClean="0"/>
              <a:t>class B : public A</a:t>
            </a:r>
          </a:p>
          <a:p>
            <a:pPr>
              <a:buNone/>
            </a:pPr>
            <a:r>
              <a:rPr lang="en-US" dirty="0" smtClean="0"/>
              <a:t>{</a:t>
            </a:r>
          </a:p>
          <a:p>
            <a:pPr>
              <a:buNone/>
            </a:pPr>
            <a:r>
              <a:rPr lang="en-US" dirty="0" smtClean="0"/>
              <a:t> 	public:</a:t>
            </a:r>
          </a:p>
          <a:p>
            <a:pPr>
              <a:buNone/>
            </a:pPr>
            <a:r>
              <a:rPr lang="en-US" dirty="0" smtClean="0"/>
              <a:t> 	B()      </a:t>
            </a:r>
          </a:p>
          <a:p>
            <a:pPr>
              <a:buNone/>
            </a:pPr>
            <a:r>
              <a:rPr lang="en-US" dirty="0" smtClean="0"/>
              <a:t> 	{</a:t>
            </a:r>
          </a:p>
          <a:p>
            <a:pPr>
              <a:buNone/>
            </a:pPr>
            <a:r>
              <a:rPr lang="en-US" dirty="0" smtClean="0"/>
              <a:t> 	   x = 10;</a:t>
            </a:r>
          </a:p>
          <a:p>
            <a:pPr>
              <a:buNone/>
            </a:pPr>
            <a:r>
              <a:rPr lang="en-US" dirty="0" smtClean="0"/>
              <a:t> 	}</a:t>
            </a:r>
          </a:p>
          <a:p>
            <a:pPr>
              <a:buNone/>
            </a:pPr>
            <a:r>
              <a:rPr lang="en-US" dirty="0" smtClean="0"/>
              <a:t>};</a:t>
            </a:r>
          </a:p>
          <a:p>
            <a:pPr>
              <a:buNone/>
            </a:pPr>
            <a:r>
              <a:rPr lang="en-US" dirty="0" smtClean="0"/>
              <a:t>class C</a:t>
            </a:r>
          </a:p>
          <a:p>
            <a:pPr>
              <a:buNone/>
            </a:pPr>
            <a:r>
              <a:rPr lang="en-US" dirty="0" smtClean="0"/>
              <a:t> {</a:t>
            </a:r>
          </a:p>
          <a:p>
            <a:pPr>
              <a:buNone/>
            </a:pPr>
            <a:r>
              <a:rPr lang="en-US" dirty="0" smtClean="0"/>
              <a:t> 	protected:</a:t>
            </a:r>
          </a:p>
          <a:p>
            <a:pPr>
              <a:buNone/>
            </a:pPr>
            <a:r>
              <a:rPr lang="en-US" dirty="0" smtClean="0"/>
              <a:t> 	</a:t>
            </a:r>
            <a:r>
              <a:rPr lang="en-US" dirty="0" err="1" smtClean="0"/>
              <a:t>int</a:t>
            </a:r>
            <a:r>
              <a:rPr lang="en-US" dirty="0" smtClean="0"/>
              <a:t> y;</a:t>
            </a:r>
          </a:p>
          <a:p>
            <a:pPr>
              <a:buNone/>
            </a:pPr>
            <a:r>
              <a:rPr lang="en-US" dirty="0" smtClean="0"/>
              <a:t> 	C()   </a:t>
            </a:r>
          </a:p>
          <a:p>
            <a:pPr>
              <a:buNone/>
            </a:pPr>
            <a:r>
              <a:rPr lang="en-US" dirty="0" smtClean="0"/>
              <a:t> 	{</a:t>
            </a:r>
          </a:p>
          <a:p>
            <a:pPr>
              <a:buNone/>
            </a:pPr>
            <a:r>
              <a:rPr lang="en-US" dirty="0" smtClean="0"/>
              <a:t> 	    y = 4;</a:t>
            </a:r>
          </a:p>
          <a:p>
            <a:pPr>
              <a:buNone/>
            </a:pPr>
            <a:r>
              <a:rPr lang="en-US" dirty="0" smtClean="0"/>
              <a:t>        }</a:t>
            </a:r>
          </a:p>
          <a:p>
            <a:pPr>
              <a:buNone/>
            </a:pPr>
            <a:r>
              <a:rPr lang="en-US" dirty="0" smtClean="0"/>
              <a:t>};</a:t>
            </a:r>
          </a:p>
          <a:p>
            <a:pPr>
              <a:buNone/>
            </a:pPr>
            <a:r>
              <a:rPr lang="en-US" dirty="0" smtClean="0"/>
              <a:t>class D : public B, public C   </a:t>
            </a:r>
          </a:p>
          <a:p>
            <a:pPr>
              <a:buNone/>
            </a:pPr>
            <a:r>
              <a:rPr lang="en-US" dirty="0" smtClean="0"/>
              <a:t>{</a:t>
            </a:r>
          </a:p>
          <a:p>
            <a:pPr>
              <a:buNone/>
            </a:pPr>
            <a:r>
              <a:rPr lang="en-US" dirty="0" smtClean="0"/>
              <a:t> 	public:</a:t>
            </a:r>
          </a:p>
          <a:p>
            <a:pPr>
              <a:buNone/>
            </a:pPr>
            <a:r>
              <a:rPr lang="en-US" dirty="0" smtClean="0"/>
              <a:t> 	void sum()</a:t>
            </a:r>
          </a:p>
          <a:p>
            <a:pPr>
              <a:buNone/>
            </a:pPr>
            <a:r>
              <a:rPr lang="en-US" dirty="0" smtClean="0"/>
              <a:t> 	{</a:t>
            </a:r>
          </a:p>
          <a:p>
            <a:pPr>
              <a:buNone/>
            </a:pPr>
            <a:r>
              <a:rPr lang="en-US" dirty="0" smtClean="0"/>
              <a:t> 	    </a:t>
            </a:r>
            <a:r>
              <a:rPr lang="en-US" dirty="0" err="1" smtClean="0"/>
              <a:t>cout</a:t>
            </a:r>
            <a:r>
              <a:rPr lang="en-US" dirty="0" smtClean="0"/>
              <a:t> &lt;&lt; "Sum= " &lt;&lt; x + y;</a:t>
            </a:r>
          </a:p>
          <a:p>
            <a:pPr>
              <a:buNone/>
            </a:pPr>
            <a:r>
              <a:rPr lang="en-US" dirty="0" smtClean="0"/>
              <a:t> 	}</a:t>
            </a:r>
          </a:p>
          <a:p>
            <a:pPr>
              <a:buNone/>
            </a:pPr>
            <a:r>
              <a:rPr lang="en-US" dirty="0" smtClean="0"/>
              <a:t>};</a:t>
            </a:r>
          </a:p>
          <a:p>
            <a:pPr>
              <a:buNone/>
            </a:pPr>
            <a:r>
              <a:rPr lang="en-US" dirty="0" smtClean="0"/>
              <a:t>main()</a:t>
            </a:r>
          </a:p>
          <a:p>
            <a:pPr>
              <a:buNone/>
            </a:pPr>
            <a:r>
              <a:rPr lang="en-US" dirty="0" smtClean="0"/>
              <a:t>{</a:t>
            </a:r>
          </a:p>
          <a:p>
            <a:pPr>
              <a:buNone/>
            </a:pPr>
            <a:r>
              <a:rPr lang="en-US" dirty="0" smtClean="0"/>
              <a:t>    D obj1;          </a:t>
            </a:r>
          </a:p>
          <a:p>
            <a:pPr>
              <a:buNone/>
            </a:pPr>
            <a:r>
              <a:rPr lang="en-US" dirty="0" smtClean="0"/>
              <a:t> 	obj1.sum();</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62200"/>
            <a:ext cx="8229600" cy="4389120"/>
          </a:xfrm>
        </p:spPr>
        <p:txBody>
          <a:bodyPr numCol="1">
            <a:normAutofit fontScale="55000" lnSpcReduction="20000"/>
          </a:bodyPr>
          <a:lstStyle/>
          <a:p>
            <a:pPr>
              <a:buNone/>
            </a:pPr>
            <a:r>
              <a:rPr lang="en-US" dirty="0" smtClean="0"/>
              <a:t>#include&lt;</a:t>
            </a:r>
            <a:r>
              <a:rPr lang="en-US" dirty="0" err="1" smtClean="0"/>
              <a:t>iostream</a:t>
            </a:r>
            <a:r>
              <a:rPr lang="en-US" dirty="0" smtClean="0"/>
              <a:t>&gt;</a:t>
            </a:r>
          </a:p>
          <a:p>
            <a:pPr>
              <a:buNone/>
            </a:pPr>
            <a:r>
              <a:rPr lang="en-US" dirty="0" smtClean="0"/>
              <a:t>using namespace std;</a:t>
            </a:r>
          </a:p>
          <a:p>
            <a:pPr>
              <a:buNone/>
            </a:pPr>
            <a:r>
              <a:rPr lang="en-US" dirty="0" smtClean="0"/>
              <a:t>class Teacher</a:t>
            </a:r>
          </a:p>
          <a:p>
            <a:pPr>
              <a:buNone/>
            </a:pPr>
            <a:r>
              <a:rPr lang="en-US" dirty="0" smtClean="0"/>
              <a:t>{</a:t>
            </a:r>
          </a:p>
          <a:p>
            <a:pPr>
              <a:buNone/>
            </a:pPr>
            <a:r>
              <a:rPr lang="en-US" dirty="0" smtClean="0"/>
              <a:t>	protected:</a:t>
            </a:r>
          </a:p>
          <a:p>
            <a:pPr>
              <a:buNone/>
            </a:pPr>
            <a:r>
              <a:rPr lang="en-US" dirty="0" smtClean="0"/>
              <a:t>		</a:t>
            </a:r>
            <a:r>
              <a:rPr lang="en-US" dirty="0" err="1" smtClean="0"/>
              <a:t>int</a:t>
            </a:r>
            <a:r>
              <a:rPr lang="en-US" dirty="0" smtClean="0"/>
              <a:t> </a:t>
            </a:r>
            <a:r>
              <a:rPr lang="en-US" dirty="0" err="1" smtClean="0"/>
              <a:t>tid</a:t>
            </a:r>
            <a:r>
              <a:rPr lang="en-US" dirty="0" smtClean="0"/>
              <a:t>;</a:t>
            </a:r>
          </a:p>
          <a:p>
            <a:pPr>
              <a:buNone/>
            </a:pPr>
            <a:r>
              <a:rPr lang="en-US" dirty="0" smtClean="0"/>
              <a:t>		char subject[50];</a:t>
            </a:r>
          </a:p>
          <a:p>
            <a:pPr>
              <a:buNone/>
            </a:pPr>
            <a:r>
              <a:rPr lang="en-US" dirty="0" smtClean="0"/>
              <a:t>		public:</a:t>
            </a:r>
          </a:p>
          <a:p>
            <a:pPr>
              <a:buNone/>
            </a:pPr>
            <a:r>
              <a:rPr lang="en-US" dirty="0" smtClean="0"/>
              <a:t>			void </a:t>
            </a:r>
            <a:r>
              <a:rPr lang="en-US" dirty="0" err="1" smtClean="0"/>
              <a:t>treaddata</a:t>
            </a:r>
            <a:r>
              <a:rPr lang="en-US" dirty="0" smtClean="0"/>
              <a:t>()</a:t>
            </a:r>
          </a:p>
          <a:p>
            <a:pPr>
              <a:buNone/>
            </a:pPr>
            <a:r>
              <a:rPr lang="en-US" dirty="0" smtClean="0"/>
              <a:t>			{</a:t>
            </a:r>
          </a:p>
          <a:p>
            <a:pPr>
              <a:buNone/>
            </a:pPr>
            <a:r>
              <a:rPr lang="en-US" dirty="0" smtClean="0"/>
              <a:t>				</a:t>
            </a:r>
            <a:r>
              <a:rPr lang="en-US" dirty="0" err="1" smtClean="0"/>
              <a:t>cout</a:t>
            </a:r>
            <a:r>
              <a:rPr lang="en-US" dirty="0" smtClean="0"/>
              <a:t>&lt;&lt;"Enter </a:t>
            </a:r>
            <a:r>
              <a:rPr lang="en-US" dirty="0" err="1" smtClean="0"/>
              <a:t>tid</a:t>
            </a:r>
            <a:r>
              <a:rPr lang="en-US" dirty="0" smtClean="0"/>
              <a:t> and subject"&lt;&lt;</a:t>
            </a:r>
            <a:r>
              <a:rPr lang="en-US" dirty="0" err="1" smtClean="0"/>
              <a:t>endl</a:t>
            </a:r>
            <a:r>
              <a:rPr lang="en-US" dirty="0" smtClean="0"/>
              <a:t>;</a:t>
            </a:r>
          </a:p>
          <a:p>
            <a:pPr>
              <a:buNone/>
            </a:pPr>
            <a:r>
              <a:rPr lang="en-US" dirty="0" smtClean="0"/>
              <a:t>				</a:t>
            </a:r>
            <a:r>
              <a:rPr lang="en-US" dirty="0" err="1" smtClean="0"/>
              <a:t>cin</a:t>
            </a:r>
            <a:r>
              <a:rPr lang="en-US" dirty="0" smtClean="0"/>
              <a:t>&gt;&gt;</a:t>
            </a:r>
            <a:r>
              <a:rPr lang="en-US" dirty="0" err="1" smtClean="0"/>
              <a:t>tid</a:t>
            </a:r>
            <a:r>
              <a:rPr lang="en-US" dirty="0" smtClean="0"/>
              <a:t>&gt;&gt;subject;</a:t>
            </a:r>
          </a:p>
          <a:p>
            <a:pPr>
              <a:buNone/>
            </a:pPr>
            <a:r>
              <a:rPr lang="en-US" dirty="0" smtClean="0"/>
              <a:t>			}</a:t>
            </a:r>
          </a:p>
          <a:p>
            <a:pPr>
              <a:buNone/>
            </a:pPr>
            <a:r>
              <a:rPr lang="en-US" dirty="0" smtClean="0"/>
              <a:t>			void </a:t>
            </a:r>
            <a:r>
              <a:rPr lang="en-US" dirty="0" err="1" smtClean="0"/>
              <a:t>tdisplaydata</a:t>
            </a:r>
            <a:r>
              <a:rPr lang="en-US" dirty="0" smtClean="0"/>
              <a:t>()</a:t>
            </a:r>
          </a:p>
          <a:p>
            <a:pPr>
              <a:buNone/>
            </a:pPr>
            <a:r>
              <a:rPr lang="en-US" dirty="0" smtClean="0"/>
              <a:t>			{</a:t>
            </a:r>
          </a:p>
          <a:p>
            <a:pPr>
              <a:buNone/>
            </a:pPr>
            <a:r>
              <a:rPr lang="en-US" dirty="0" smtClean="0"/>
              <a:t>				</a:t>
            </a:r>
            <a:r>
              <a:rPr lang="en-US" dirty="0" err="1" smtClean="0"/>
              <a:t>cout</a:t>
            </a:r>
            <a:r>
              <a:rPr lang="en-US" dirty="0" smtClean="0"/>
              <a:t>&lt;&lt;"your </a:t>
            </a:r>
            <a:r>
              <a:rPr lang="en-US" dirty="0" err="1" smtClean="0"/>
              <a:t>tid</a:t>
            </a:r>
            <a:r>
              <a:rPr lang="en-US" dirty="0" smtClean="0"/>
              <a:t> is:"&lt;&lt;</a:t>
            </a:r>
            <a:r>
              <a:rPr lang="en-US" dirty="0" err="1" smtClean="0"/>
              <a:t>tid</a:t>
            </a:r>
            <a:r>
              <a:rPr lang="en-US" dirty="0" smtClean="0"/>
              <a:t>&lt;&lt;</a:t>
            </a:r>
            <a:r>
              <a:rPr lang="en-US" dirty="0" err="1" smtClean="0"/>
              <a:t>endl</a:t>
            </a:r>
            <a:r>
              <a:rPr lang="en-US" dirty="0" smtClean="0"/>
              <a:t>;</a:t>
            </a:r>
          </a:p>
          <a:p>
            <a:pPr>
              <a:buNone/>
            </a:pPr>
            <a:r>
              <a:rPr lang="en-US" dirty="0" smtClean="0"/>
              <a:t>			</a:t>
            </a:r>
            <a:r>
              <a:rPr lang="en-US" dirty="0" err="1" smtClean="0"/>
              <a:t>cout</a:t>
            </a:r>
            <a:r>
              <a:rPr lang="en-US" dirty="0" smtClean="0"/>
              <a:t>&lt;&lt;"your subject is:"&lt;&lt;subject&lt;&lt;</a:t>
            </a:r>
            <a:r>
              <a:rPr lang="en-US" dirty="0" err="1" smtClean="0"/>
              <a:t>endl</a:t>
            </a:r>
            <a:r>
              <a:rPr lang="en-US" dirty="0" smtClean="0"/>
              <a:t>;	</a:t>
            </a:r>
          </a:p>
          <a:p>
            <a:pPr>
              <a:buNone/>
            </a:pPr>
            <a:r>
              <a:rPr lang="en-US" dirty="0" smtClean="0"/>
              <a:t>			}</a:t>
            </a:r>
          </a:p>
          <a:p>
            <a:pPr>
              <a:buNone/>
            </a:pPr>
            <a:r>
              <a:rPr lang="en-US" dirty="0" smtClean="0"/>
              <a:t>};</a:t>
            </a:r>
          </a:p>
          <a:p>
            <a:pPr>
              <a:buNone/>
            </a:pPr>
            <a:endParaRPr lang="en-US" dirty="0"/>
          </a:p>
        </p:txBody>
      </p:sp>
      <p:pic>
        <p:nvPicPr>
          <p:cNvPr id="1026" name="Picture 2"/>
          <p:cNvPicPr>
            <a:picLocks noChangeAspect="1" noChangeArrowheads="1"/>
          </p:cNvPicPr>
          <p:nvPr/>
        </p:nvPicPr>
        <p:blipFill>
          <a:blip r:embed="rId2"/>
          <a:srcRect/>
          <a:stretch>
            <a:fillRect/>
          </a:stretch>
        </p:blipFill>
        <p:spPr bwMode="auto">
          <a:xfrm>
            <a:off x="304800" y="609600"/>
            <a:ext cx="8534400" cy="167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fontScale="77500" lnSpcReduction="20000"/>
          </a:bodyPr>
          <a:lstStyle/>
          <a:p>
            <a:pPr>
              <a:buNone/>
            </a:pPr>
            <a:r>
              <a:rPr lang="en-US" dirty="0" smtClean="0"/>
              <a:t>class Staff</a:t>
            </a:r>
          </a:p>
          <a:p>
            <a:pPr>
              <a:buNone/>
            </a:pPr>
            <a:r>
              <a:rPr lang="en-US" dirty="0" smtClean="0"/>
              <a:t>{</a:t>
            </a:r>
          </a:p>
          <a:p>
            <a:pPr>
              <a:buNone/>
            </a:pPr>
            <a:r>
              <a:rPr lang="en-US" dirty="0" smtClean="0"/>
              <a:t>	protected:</a:t>
            </a:r>
          </a:p>
          <a:p>
            <a:pPr>
              <a:buNone/>
            </a:pPr>
            <a:r>
              <a:rPr lang="en-US" dirty="0" smtClean="0"/>
              <a:t>		</a:t>
            </a:r>
            <a:r>
              <a:rPr lang="en-US" dirty="0" err="1" smtClean="0"/>
              <a:t>int</a:t>
            </a:r>
            <a:r>
              <a:rPr lang="en-US" dirty="0" smtClean="0"/>
              <a:t> </a:t>
            </a:r>
            <a:r>
              <a:rPr lang="en-US" dirty="0" err="1" smtClean="0"/>
              <a:t>sid</a:t>
            </a:r>
            <a:r>
              <a:rPr lang="en-US" dirty="0" smtClean="0"/>
              <a:t>;</a:t>
            </a:r>
          </a:p>
          <a:p>
            <a:pPr>
              <a:buNone/>
            </a:pPr>
            <a:r>
              <a:rPr lang="en-US" dirty="0" smtClean="0"/>
              <a:t>		char position[50];</a:t>
            </a:r>
          </a:p>
          <a:p>
            <a:pPr>
              <a:buNone/>
            </a:pPr>
            <a:r>
              <a:rPr lang="en-US" dirty="0" smtClean="0"/>
              <a:t>		public:</a:t>
            </a:r>
          </a:p>
          <a:p>
            <a:pPr>
              <a:buNone/>
            </a:pPr>
            <a:r>
              <a:rPr lang="en-US" dirty="0" smtClean="0"/>
              <a:t>			void </a:t>
            </a:r>
            <a:r>
              <a:rPr lang="en-US" dirty="0" err="1" smtClean="0"/>
              <a:t>sreaddata</a:t>
            </a:r>
            <a:r>
              <a:rPr lang="en-US" dirty="0" smtClean="0"/>
              <a:t>()</a:t>
            </a:r>
          </a:p>
          <a:p>
            <a:pPr>
              <a:buNone/>
            </a:pPr>
            <a:r>
              <a:rPr lang="en-US" dirty="0" smtClean="0"/>
              <a:t>			{</a:t>
            </a:r>
          </a:p>
          <a:p>
            <a:pPr>
              <a:buNone/>
            </a:pPr>
            <a:r>
              <a:rPr lang="en-US" dirty="0" smtClean="0"/>
              <a:t>				</a:t>
            </a:r>
            <a:r>
              <a:rPr lang="en-US" dirty="0" err="1" smtClean="0"/>
              <a:t>cout</a:t>
            </a:r>
            <a:r>
              <a:rPr lang="en-US" dirty="0" smtClean="0"/>
              <a:t>&lt;&lt;"Enter </a:t>
            </a:r>
            <a:r>
              <a:rPr lang="en-US" dirty="0" err="1" smtClean="0"/>
              <a:t>sid</a:t>
            </a:r>
            <a:r>
              <a:rPr lang="en-US" dirty="0" smtClean="0"/>
              <a:t> and position"&lt;&lt;</a:t>
            </a:r>
            <a:r>
              <a:rPr lang="en-US" dirty="0" err="1" smtClean="0"/>
              <a:t>endl</a:t>
            </a:r>
            <a:r>
              <a:rPr lang="en-US" dirty="0" smtClean="0"/>
              <a:t>;</a:t>
            </a:r>
          </a:p>
          <a:p>
            <a:pPr>
              <a:buNone/>
            </a:pPr>
            <a:r>
              <a:rPr lang="en-US" dirty="0" smtClean="0"/>
              <a:t>				</a:t>
            </a:r>
            <a:r>
              <a:rPr lang="en-US" dirty="0" err="1" smtClean="0"/>
              <a:t>cin</a:t>
            </a:r>
            <a:r>
              <a:rPr lang="en-US" dirty="0" smtClean="0"/>
              <a:t>&gt;&gt;</a:t>
            </a:r>
            <a:r>
              <a:rPr lang="en-US" dirty="0" err="1" smtClean="0"/>
              <a:t>sid</a:t>
            </a:r>
            <a:r>
              <a:rPr lang="en-US" dirty="0" smtClean="0"/>
              <a:t>&gt;&gt;position;</a:t>
            </a:r>
          </a:p>
          <a:p>
            <a:pPr>
              <a:buNone/>
            </a:pPr>
            <a:r>
              <a:rPr lang="en-US" dirty="0" smtClean="0"/>
              <a:t>			}</a:t>
            </a:r>
          </a:p>
          <a:p>
            <a:pPr>
              <a:buNone/>
            </a:pPr>
            <a:r>
              <a:rPr lang="en-US" dirty="0" smtClean="0"/>
              <a:t>			void </a:t>
            </a:r>
            <a:r>
              <a:rPr lang="en-US" dirty="0" err="1" smtClean="0"/>
              <a:t>sdisplaydata</a:t>
            </a:r>
            <a:r>
              <a:rPr lang="en-US" dirty="0" smtClean="0"/>
              <a:t>()</a:t>
            </a:r>
          </a:p>
          <a:p>
            <a:pPr>
              <a:buNone/>
            </a:pPr>
            <a:r>
              <a:rPr lang="en-US" dirty="0" smtClean="0"/>
              <a:t>			{</a:t>
            </a:r>
          </a:p>
          <a:p>
            <a:pPr>
              <a:buNone/>
            </a:pPr>
            <a:r>
              <a:rPr lang="en-US" dirty="0" smtClean="0"/>
              <a:t>				</a:t>
            </a:r>
            <a:r>
              <a:rPr lang="en-US" dirty="0" err="1" smtClean="0"/>
              <a:t>cout</a:t>
            </a:r>
            <a:r>
              <a:rPr lang="en-US" dirty="0" smtClean="0"/>
              <a:t>&lt;&lt;"your </a:t>
            </a:r>
            <a:r>
              <a:rPr lang="en-US" dirty="0" err="1" smtClean="0"/>
              <a:t>sid</a:t>
            </a:r>
            <a:r>
              <a:rPr lang="en-US" dirty="0" smtClean="0"/>
              <a:t> is:"&lt;&lt;sid&lt;&lt;</a:t>
            </a:r>
            <a:r>
              <a:rPr lang="en-US" dirty="0" err="1" smtClean="0"/>
              <a:t>endl</a:t>
            </a:r>
            <a:r>
              <a:rPr lang="en-US" dirty="0" smtClean="0"/>
              <a:t>;</a:t>
            </a:r>
          </a:p>
          <a:p>
            <a:pPr>
              <a:buNone/>
            </a:pPr>
            <a:r>
              <a:rPr lang="en-US" dirty="0" smtClean="0"/>
              <a:t>			</a:t>
            </a:r>
            <a:r>
              <a:rPr lang="en-US" dirty="0" err="1" smtClean="0"/>
              <a:t>cout</a:t>
            </a:r>
            <a:r>
              <a:rPr lang="en-US" dirty="0" smtClean="0"/>
              <a:t>&lt;&lt;"your position is:"&lt;&lt;position&lt;&lt;</a:t>
            </a:r>
            <a:r>
              <a:rPr lang="en-US" dirty="0" err="1" smtClean="0"/>
              <a:t>endl</a:t>
            </a:r>
            <a:r>
              <a:rPr lang="en-US" dirty="0" smtClean="0"/>
              <a:t>;	</a:t>
            </a:r>
          </a:p>
          <a:p>
            <a:pPr>
              <a:buNone/>
            </a:pPr>
            <a:r>
              <a:rPr lang="en-US" dirty="0" smtClean="0"/>
              <a:t>			}</a:t>
            </a:r>
          </a:p>
          <a:p>
            <a:pPr>
              <a:buNone/>
            </a:pP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fontScale="85000" lnSpcReduction="20000"/>
          </a:bodyPr>
          <a:lstStyle/>
          <a:p>
            <a:pPr>
              <a:buNone/>
            </a:pPr>
            <a:r>
              <a:rPr lang="en-US" dirty="0" smtClean="0"/>
              <a:t>class Coordinator :public Teacher, public Staff</a:t>
            </a:r>
          </a:p>
          <a:p>
            <a:pPr>
              <a:buNone/>
            </a:pPr>
            <a:r>
              <a:rPr lang="en-US" dirty="0" smtClean="0"/>
              <a:t>{</a:t>
            </a:r>
          </a:p>
          <a:p>
            <a:pPr>
              <a:buNone/>
            </a:pPr>
            <a:r>
              <a:rPr lang="en-US" dirty="0" smtClean="0"/>
              <a:t>	private:</a:t>
            </a:r>
          </a:p>
          <a:p>
            <a:pPr>
              <a:buNone/>
            </a:pPr>
            <a:r>
              <a:rPr lang="en-US" dirty="0" smtClean="0"/>
              <a:t>		char department[50];</a:t>
            </a:r>
          </a:p>
          <a:p>
            <a:pPr>
              <a:buNone/>
            </a:pPr>
            <a:r>
              <a:rPr lang="en-US" dirty="0" smtClean="0"/>
              <a:t>		public:</a:t>
            </a:r>
          </a:p>
          <a:p>
            <a:pPr>
              <a:buNone/>
            </a:pPr>
            <a:r>
              <a:rPr lang="en-US" dirty="0" smtClean="0"/>
              <a:t>			void </a:t>
            </a:r>
            <a:r>
              <a:rPr lang="en-US" dirty="0" err="1" smtClean="0"/>
              <a:t>creaddata</a:t>
            </a:r>
            <a:r>
              <a:rPr lang="en-US" dirty="0" smtClean="0"/>
              <a:t>()</a:t>
            </a:r>
          </a:p>
          <a:p>
            <a:pPr>
              <a:buNone/>
            </a:pPr>
            <a:r>
              <a:rPr lang="en-US" dirty="0" smtClean="0"/>
              <a:t>			{</a:t>
            </a:r>
          </a:p>
          <a:p>
            <a:pPr>
              <a:buNone/>
            </a:pPr>
            <a:r>
              <a:rPr lang="en-US" dirty="0" smtClean="0"/>
              <a:t>			</a:t>
            </a:r>
            <a:r>
              <a:rPr lang="en-US" dirty="0" err="1" smtClean="0"/>
              <a:t>cout</a:t>
            </a:r>
            <a:r>
              <a:rPr lang="en-US" dirty="0" smtClean="0"/>
              <a:t>&lt;&lt;"Enter coordinator department"&lt;&lt;</a:t>
            </a:r>
            <a:r>
              <a:rPr lang="en-US" dirty="0" err="1" smtClean="0"/>
              <a:t>endl</a:t>
            </a:r>
            <a:r>
              <a:rPr lang="en-US" dirty="0" smtClean="0"/>
              <a:t>;</a:t>
            </a:r>
          </a:p>
          <a:p>
            <a:pPr>
              <a:buNone/>
            </a:pPr>
            <a:r>
              <a:rPr lang="en-US" dirty="0" smtClean="0"/>
              <a:t>			</a:t>
            </a:r>
            <a:r>
              <a:rPr lang="en-US" dirty="0" err="1" smtClean="0"/>
              <a:t>cin</a:t>
            </a:r>
            <a:r>
              <a:rPr lang="en-US" dirty="0" smtClean="0"/>
              <a:t>&gt;&gt;department;</a:t>
            </a:r>
          </a:p>
          <a:p>
            <a:pPr>
              <a:buNone/>
            </a:pPr>
            <a:r>
              <a:rPr lang="en-US" dirty="0" smtClean="0"/>
              <a:t>			}</a:t>
            </a:r>
          </a:p>
          <a:p>
            <a:pPr>
              <a:buNone/>
            </a:pPr>
            <a:r>
              <a:rPr lang="en-US" dirty="0" smtClean="0"/>
              <a:t>			void </a:t>
            </a:r>
            <a:r>
              <a:rPr lang="en-US" dirty="0" err="1" smtClean="0"/>
              <a:t>cdisplaydata</a:t>
            </a:r>
            <a:r>
              <a:rPr lang="en-US" dirty="0" smtClean="0"/>
              <a:t>()</a:t>
            </a:r>
          </a:p>
          <a:p>
            <a:pPr>
              <a:buNone/>
            </a:pPr>
            <a:r>
              <a:rPr lang="en-US" dirty="0" smtClean="0"/>
              <a:t>			{</a:t>
            </a:r>
          </a:p>
          <a:p>
            <a:pPr>
              <a:buNone/>
            </a:pPr>
            <a:r>
              <a:rPr lang="en-US" dirty="0" smtClean="0"/>
              <a:t>			</a:t>
            </a:r>
            <a:r>
              <a:rPr lang="en-US" dirty="0" err="1" smtClean="0"/>
              <a:t>cout</a:t>
            </a:r>
            <a:r>
              <a:rPr lang="en-US" dirty="0" smtClean="0"/>
              <a:t>&lt;&lt;"your department is:"&lt;&lt;department&lt;&lt;</a:t>
            </a:r>
            <a:r>
              <a:rPr lang="en-US" dirty="0" err="1" smtClean="0"/>
              <a:t>endl</a:t>
            </a:r>
            <a:r>
              <a:rPr lang="en-US" dirty="0" smtClean="0"/>
              <a:t>;</a:t>
            </a:r>
          </a:p>
          <a:p>
            <a:pPr>
              <a:buNone/>
            </a:pPr>
            <a:r>
              <a:rPr lang="en-US" dirty="0" smtClean="0"/>
              <a:t>			}	</a:t>
            </a:r>
          </a:p>
          <a:p>
            <a:pPr>
              <a:buNone/>
            </a:pP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15000"/>
          </a:xfrm>
        </p:spPr>
        <p:txBody>
          <a:bodyPr numCol="1">
            <a:normAutofit fontScale="85000" lnSpcReduction="20000"/>
          </a:bodyPr>
          <a:lstStyle/>
          <a:p>
            <a:pPr>
              <a:buNone/>
            </a:pPr>
            <a:r>
              <a:rPr lang="en-US" dirty="0" smtClean="0"/>
              <a:t>main()</a:t>
            </a:r>
          </a:p>
          <a:p>
            <a:pPr>
              <a:buNone/>
            </a:pPr>
            <a:r>
              <a:rPr lang="en-US" dirty="0" smtClean="0"/>
              <a:t>{</a:t>
            </a:r>
          </a:p>
          <a:p>
            <a:pPr>
              <a:buNone/>
            </a:pPr>
            <a:r>
              <a:rPr lang="en-US" dirty="0" smtClean="0"/>
              <a:t>Coordinator c1,c2;</a:t>
            </a:r>
          </a:p>
          <a:p>
            <a:pPr>
              <a:buNone/>
            </a:pPr>
            <a:r>
              <a:rPr lang="en-US" dirty="0" smtClean="0"/>
              <a:t>c1.treaddata();</a:t>
            </a:r>
          </a:p>
          <a:p>
            <a:pPr>
              <a:buNone/>
            </a:pPr>
            <a:r>
              <a:rPr lang="en-US" dirty="0" smtClean="0"/>
              <a:t>c1.tdisplaydata();</a:t>
            </a:r>
          </a:p>
          <a:p>
            <a:pPr>
              <a:buNone/>
            </a:pPr>
            <a:r>
              <a:rPr lang="en-US" dirty="0" smtClean="0"/>
              <a:t>c1.sreaddata();</a:t>
            </a:r>
          </a:p>
          <a:p>
            <a:pPr>
              <a:buNone/>
            </a:pPr>
            <a:r>
              <a:rPr lang="en-US" dirty="0" smtClean="0"/>
              <a:t>c1.sdisplaydata();</a:t>
            </a:r>
          </a:p>
          <a:p>
            <a:pPr>
              <a:buNone/>
            </a:pPr>
            <a:r>
              <a:rPr lang="en-US" dirty="0" smtClean="0"/>
              <a:t>c1.creaddata();</a:t>
            </a:r>
          </a:p>
          <a:p>
            <a:pPr>
              <a:buNone/>
            </a:pPr>
            <a:r>
              <a:rPr lang="en-US" dirty="0" smtClean="0"/>
              <a:t>c1.cdisplaydata();</a:t>
            </a:r>
          </a:p>
          <a:p>
            <a:pPr>
              <a:buNone/>
            </a:pPr>
            <a:r>
              <a:rPr lang="en-US" dirty="0" smtClean="0"/>
              <a:t>c2.treaddata();</a:t>
            </a:r>
          </a:p>
          <a:p>
            <a:pPr>
              <a:buNone/>
            </a:pPr>
            <a:r>
              <a:rPr lang="en-US" dirty="0" smtClean="0"/>
              <a:t>c2.tdisplaydata();</a:t>
            </a:r>
          </a:p>
          <a:p>
            <a:pPr>
              <a:buNone/>
            </a:pPr>
            <a:r>
              <a:rPr lang="en-US" dirty="0" smtClean="0"/>
              <a:t>c2.sreaddata();</a:t>
            </a:r>
          </a:p>
          <a:p>
            <a:pPr>
              <a:buNone/>
            </a:pPr>
            <a:r>
              <a:rPr lang="en-US" dirty="0" smtClean="0"/>
              <a:t>c2.sdisplaydata();</a:t>
            </a:r>
          </a:p>
          <a:p>
            <a:pPr>
              <a:buNone/>
            </a:pPr>
            <a:r>
              <a:rPr lang="en-US" dirty="0" smtClean="0"/>
              <a:t>c2.creaddata();</a:t>
            </a:r>
          </a:p>
          <a:p>
            <a:pPr>
              <a:buNone/>
            </a:pPr>
            <a:r>
              <a:rPr lang="en-US" dirty="0" smtClean="0"/>
              <a:t>c2.cdisplaydata();</a:t>
            </a:r>
          </a:p>
          <a:p>
            <a:pPr>
              <a:buNone/>
            </a:pP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Ambiguity in Inheritance</a:t>
            </a:r>
            <a:r>
              <a:rPr lang="en-US" dirty="0" smtClean="0"/>
              <a:t/>
            </a:r>
            <a:br>
              <a:rPr lang="en-US" dirty="0" smtClean="0"/>
            </a:br>
            <a:endParaRPr lang="en-US" dirty="0"/>
          </a:p>
        </p:txBody>
      </p:sp>
      <p:sp>
        <p:nvSpPr>
          <p:cNvPr id="4" name="Content Placeholder 3"/>
          <p:cNvSpPr>
            <a:spLocks noGrp="1"/>
          </p:cNvSpPr>
          <p:nvPr>
            <p:ph idx="1"/>
          </p:nvPr>
        </p:nvSpPr>
        <p:spPr/>
        <p:txBody>
          <a:bodyPr/>
          <a:lstStyle/>
          <a:p>
            <a:r>
              <a:rPr lang="en-US" dirty="0" smtClean="0"/>
              <a:t>Generally while using the inheritance feature we face the problem in case of multiple, multipath and hybrid form of inheritance i.e. when we use the above mentioned form of inheritance having same function name in all the base classes and try to access it through the object of derived class then compiler shows error. Such error occurrence in inheritance is called ambiguity.</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8848"/>
            <a:ext cx="8534400" cy="758952"/>
          </a:xfrm>
        </p:spPr>
        <p:txBody>
          <a:bodyPr>
            <a:noAutofit/>
          </a:bodyPr>
          <a:lstStyle/>
          <a:p>
            <a:pPr lvl="0"/>
            <a:r>
              <a:rPr lang="en-US" sz="1600" b="1" dirty="0" smtClean="0"/>
              <a:t/>
            </a:r>
            <a:br>
              <a:rPr lang="en-US" sz="1600" b="1" dirty="0" smtClean="0"/>
            </a:br>
            <a:r>
              <a:rPr lang="en-US" sz="1600" b="1" dirty="0" smtClean="0"/>
              <a:t>Example</a:t>
            </a:r>
            <a:br>
              <a:rPr lang="en-US" sz="1600" b="1" dirty="0" smtClean="0"/>
            </a:br>
            <a:r>
              <a:rPr lang="en-US" sz="1600" b="1" dirty="0" smtClean="0"/>
              <a:t>1) Ambiguity in multiple inheritance</a:t>
            </a:r>
            <a:r>
              <a:rPr lang="en-US" sz="1600" dirty="0" smtClean="0"/>
              <a:t/>
            </a:r>
            <a:br>
              <a:rPr lang="en-US" sz="1600" dirty="0" smtClean="0"/>
            </a:br>
            <a:endParaRPr lang="en-US" sz="1600" dirty="0"/>
          </a:p>
        </p:txBody>
      </p:sp>
      <p:sp>
        <p:nvSpPr>
          <p:cNvPr id="4" name="Content Placeholder 3"/>
          <p:cNvSpPr>
            <a:spLocks noGrp="1"/>
          </p:cNvSpPr>
          <p:nvPr>
            <p:ph sz="half" idx="1"/>
          </p:nvPr>
        </p:nvSpPr>
        <p:spPr>
          <a:xfrm>
            <a:off x="301752" y="1566672"/>
            <a:ext cx="3355848" cy="4681728"/>
          </a:xfrm>
        </p:spPr>
        <p:txBody>
          <a:bodyPr>
            <a:normAutofit fontScale="70000" lnSpcReduction="20000"/>
          </a:bodyPr>
          <a:lstStyle/>
          <a:p>
            <a:pPr>
              <a:buNone/>
            </a:pPr>
            <a:r>
              <a:rPr lang="en-US" dirty="0" smtClean="0"/>
              <a:t>#include&lt;</a:t>
            </a:r>
            <a:r>
              <a:rPr lang="en-US" dirty="0" err="1" smtClean="0"/>
              <a:t>iostream</a:t>
            </a:r>
            <a:r>
              <a:rPr lang="en-US" dirty="0" smtClean="0"/>
              <a:t>&gt;</a:t>
            </a:r>
          </a:p>
          <a:p>
            <a:pPr>
              <a:buNone/>
            </a:pPr>
            <a:r>
              <a:rPr lang="en-US" dirty="0" smtClean="0"/>
              <a:t>using namespace std;</a:t>
            </a:r>
          </a:p>
          <a:p>
            <a:pPr>
              <a:buNone/>
            </a:pPr>
            <a:r>
              <a:rPr lang="en-US" dirty="0" smtClean="0"/>
              <a:t>class A</a:t>
            </a:r>
          </a:p>
          <a:p>
            <a:pPr>
              <a:buNone/>
            </a:pPr>
            <a:r>
              <a:rPr lang="en-US" dirty="0" smtClean="0"/>
              <a:t>{</a:t>
            </a:r>
          </a:p>
          <a:p>
            <a:pPr>
              <a:buNone/>
            </a:pPr>
            <a:r>
              <a:rPr lang="en-US" dirty="0" smtClean="0"/>
              <a:t>public:</a:t>
            </a:r>
          </a:p>
          <a:p>
            <a:pPr>
              <a:buNone/>
            </a:pPr>
            <a:r>
              <a:rPr lang="en-US" dirty="0" smtClean="0"/>
              <a:t>void display()</a:t>
            </a:r>
          </a:p>
          <a:p>
            <a:pPr>
              <a:buNone/>
            </a:pPr>
            <a:r>
              <a:rPr lang="en-US" dirty="0" smtClean="0"/>
              <a:t>{</a:t>
            </a:r>
          </a:p>
          <a:p>
            <a:pPr>
              <a:buNone/>
            </a:pPr>
            <a:r>
              <a:rPr lang="en-US" dirty="0" err="1" smtClean="0"/>
              <a:t>cout</a:t>
            </a:r>
            <a:r>
              <a:rPr lang="en-US" dirty="0" smtClean="0"/>
              <a:t>&lt;&lt;"from class A";</a:t>
            </a:r>
          </a:p>
          <a:p>
            <a:pPr>
              <a:buNone/>
            </a:pPr>
            <a:r>
              <a:rPr lang="en-US" dirty="0" smtClean="0"/>
              <a:t>}</a:t>
            </a:r>
          </a:p>
          <a:p>
            <a:pPr>
              <a:buNone/>
            </a:pPr>
            <a:r>
              <a:rPr lang="en-US" dirty="0" smtClean="0"/>
              <a:t>};</a:t>
            </a:r>
          </a:p>
          <a:p>
            <a:pPr>
              <a:buNone/>
            </a:pPr>
            <a:endParaRPr lang="en-US" dirty="0"/>
          </a:p>
        </p:txBody>
      </p:sp>
      <p:sp>
        <p:nvSpPr>
          <p:cNvPr id="5" name="Content Placeholder 4"/>
          <p:cNvSpPr>
            <a:spLocks noGrp="1"/>
          </p:cNvSpPr>
          <p:nvPr>
            <p:ph sz="half" idx="2"/>
          </p:nvPr>
        </p:nvSpPr>
        <p:spPr>
          <a:xfrm>
            <a:off x="4572000" y="1371600"/>
            <a:ext cx="4267200" cy="4681728"/>
          </a:xfrm>
        </p:spPr>
        <p:txBody>
          <a:bodyPr>
            <a:normAutofit fontScale="70000" lnSpcReduction="20000"/>
          </a:bodyPr>
          <a:lstStyle/>
          <a:p>
            <a:pPr>
              <a:buNone/>
            </a:pPr>
            <a:r>
              <a:rPr lang="en-US" dirty="0" smtClean="0"/>
              <a:t>class B</a:t>
            </a:r>
          </a:p>
          <a:p>
            <a:pPr>
              <a:buNone/>
            </a:pPr>
            <a:r>
              <a:rPr lang="en-US" dirty="0" smtClean="0"/>
              <a:t>{</a:t>
            </a:r>
          </a:p>
          <a:p>
            <a:pPr>
              <a:buNone/>
            </a:pPr>
            <a:r>
              <a:rPr lang="en-US" dirty="0" smtClean="0"/>
              <a:t>public:</a:t>
            </a:r>
          </a:p>
          <a:p>
            <a:pPr>
              <a:buNone/>
            </a:pPr>
            <a:r>
              <a:rPr lang="en-US" dirty="0" smtClean="0"/>
              <a:t>void display()</a:t>
            </a:r>
          </a:p>
          <a:p>
            <a:pPr>
              <a:buNone/>
            </a:pPr>
            <a:r>
              <a:rPr lang="en-US" dirty="0" smtClean="0"/>
              <a:t>{</a:t>
            </a:r>
          </a:p>
          <a:p>
            <a:pPr>
              <a:buNone/>
            </a:pPr>
            <a:r>
              <a:rPr lang="en-US" dirty="0" err="1" smtClean="0"/>
              <a:t>cout</a:t>
            </a:r>
            <a:r>
              <a:rPr lang="en-US" dirty="0" smtClean="0"/>
              <a:t>&lt;&lt; "from class B";</a:t>
            </a:r>
          </a:p>
          <a:p>
            <a:pPr>
              <a:buNone/>
            </a:pPr>
            <a:r>
              <a:rPr lang="en-US" dirty="0" smtClean="0"/>
              <a:t>}</a:t>
            </a:r>
          </a:p>
          <a:p>
            <a:pPr>
              <a:buNone/>
            </a:pPr>
            <a:r>
              <a:rPr lang="en-US" dirty="0" smtClean="0"/>
              <a:t>};</a:t>
            </a:r>
          </a:p>
          <a:p>
            <a:pPr>
              <a:buNone/>
            </a:pPr>
            <a:r>
              <a:rPr lang="en-US" dirty="0" smtClean="0"/>
              <a:t>class c:public A, public B</a:t>
            </a:r>
          </a:p>
          <a:p>
            <a:pPr>
              <a:buNone/>
            </a:pPr>
            <a:r>
              <a:rPr lang="en-US" dirty="0" smtClean="0"/>
              <a:t>{</a:t>
            </a:r>
          </a:p>
          <a:p>
            <a:pPr>
              <a:buNone/>
            </a:pPr>
            <a:r>
              <a:rPr lang="en-US" dirty="0" smtClean="0"/>
              <a:t>};</a:t>
            </a:r>
          </a:p>
          <a:p>
            <a:pPr>
              <a:buNone/>
            </a:pPr>
            <a:r>
              <a:rPr lang="en-US" dirty="0" smtClean="0"/>
              <a:t>main()</a:t>
            </a:r>
          </a:p>
          <a:p>
            <a:pPr>
              <a:buNone/>
            </a:pPr>
            <a:r>
              <a:rPr lang="en-US" dirty="0" smtClean="0"/>
              <a:t>{</a:t>
            </a:r>
          </a:p>
          <a:p>
            <a:pPr>
              <a:buNone/>
            </a:pPr>
            <a:r>
              <a:rPr lang="en-US" dirty="0" smtClean="0"/>
              <a:t>c c1;</a:t>
            </a:r>
          </a:p>
          <a:p>
            <a:pPr>
              <a:buNone/>
            </a:pPr>
            <a:r>
              <a:rPr lang="en-US" sz="2300" dirty="0" smtClean="0"/>
              <a:t>c1.display(); //ambiguous(will not compile)</a:t>
            </a:r>
          </a:p>
          <a:p>
            <a:pPr>
              <a:buNone/>
            </a:pPr>
            <a:r>
              <a:rPr lang="en-US" dirty="0" smtClean="0"/>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Content Placeholder 3"/>
          <p:cNvSpPr>
            <a:spLocks noGrp="1"/>
          </p:cNvSpPr>
          <p:nvPr>
            <p:ph idx="1"/>
          </p:nvPr>
        </p:nvSpPr>
        <p:spPr/>
        <p:txBody>
          <a:bodyPr>
            <a:normAutofit lnSpcReduction="10000"/>
          </a:bodyPr>
          <a:lstStyle/>
          <a:p>
            <a:pPr>
              <a:buNone/>
            </a:pPr>
            <a:r>
              <a:rPr lang="en-US" dirty="0" smtClean="0"/>
              <a:t>a) The problem is resolved using scope resolution operator to specify the class in which the function lies.</a:t>
            </a:r>
          </a:p>
          <a:p>
            <a:pPr>
              <a:buNone/>
            </a:pPr>
            <a:r>
              <a:rPr lang="en-US" dirty="0" smtClean="0"/>
              <a:t> main()</a:t>
            </a:r>
          </a:p>
          <a:p>
            <a:pPr>
              <a:buNone/>
            </a:pPr>
            <a:r>
              <a:rPr lang="en-US" dirty="0" smtClean="0"/>
              <a:t>{</a:t>
            </a:r>
          </a:p>
          <a:p>
            <a:pPr>
              <a:buNone/>
            </a:pPr>
            <a:r>
              <a:rPr lang="en-US" dirty="0" smtClean="0"/>
              <a:t>c c1;</a:t>
            </a:r>
          </a:p>
          <a:p>
            <a:pPr>
              <a:buNone/>
            </a:pPr>
            <a:r>
              <a:rPr lang="en-US" dirty="0" smtClean="0"/>
              <a:t>c1.A::display(); //compile</a:t>
            </a:r>
          </a:p>
          <a:p>
            <a:pPr>
              <a:buNone/>
            </a:pPr>
            <a:r>
              <a:rPr lang="en-US" dirty="0" smtClean="0"/>
              <a:t>c1.B::display(); //compile</a:t>
            </a:r>
          </a:p>
          <a:p>
            <a:pPr>
              <a:buNone/>
            </a:pPr>
            <a:r>
              <a:rPr lang="en-US" dirty="0" smtClean="0"/>
              <a:t>}</a:t>
            </a:r>
          </a:p>
          <a:p>
            <a:pPr>
              <a:buNone/>
            </a:pPr>
            <a:r>
              <a:rPr lang="en-US" dirty="0" smtClean="0"/>
              <a:t>b) Another way to solve the problem is by the concept of virtual base class.</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399288"/>
          </a:xfrm>
        </p:spPr>
        <p:txBody>
          <a:bodyPr>
            <a:noAutofit/>
          </a:bodyPr>
          <a:lstStyle/>
          <a:p>
            <a:r>
              <a:rPr lang="en-US" sz="2400" dirty="0" smtClean="0"/>
              <a:t>2. Ambiguity in multipath inheritance</a:t>
            </a:r>
            <a:endParaRPr lang="en-US" sz="2400" dirty="0"/>
          </a:p>
        </p:txBody>
      </p:sp>
      <p:sp>
        <p:nvSpPr>
          <p:cNvPr id="3" name="Content Placeholder 2"/>
          <p:cNvSpPr>
            <a:spLocks noGrp="1"/>
          </p:cNvSpPr>
          <p:nvPr>
            <p:ph idx="1"/>
          </p:nvPr>
        </p:nvSpPr>
        <p:spPr>
          <a:xfrm>
            <a:off x="457200" y="1371600"/>
            <a:ext cx="8229600" cy="4389120"/>
          </a:xfrm>
        </p:spPr>
        <p:txBody>
          <a:bodyPr/>
          <a:lstStyle/>
          <a:p>
            <a:r>
              <a:rPr lang="en-US" dirty="0" smtClean="0"/>
              <a:t>Another kind of ambiguity arises if we derive a class from two classes that are each derived from the same class which is called multipath inheritance. In this case, public or protected member of grandparent is derived in the child class twice which creates confusion to the compiler.</a:t>
            </a:r>
          </a:p>
          <a:p>
            <a:r>
              <a:rPr lang="en-US" dirty="0" smtClean="0"/>
              <a:t>We can remove this kind of ambiguity by using the concept of virtual base class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Syntax of inheritance: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class base_class_name</a:t>
            </a:r>
          </a:p>
          <a:p>
            <a:pPr>
              <a:buNone/>
            </a:pPr>
            <a:r>
              <a:rPr lang="en-US" dirty="0" smtClean="0"/>
              <a:t>{</a:t>
            </a:r>
          </a:p>
          <a:p>
            <a:pPr>
              <a:buNone/>
            </a:pPr>
            <a:r>
              <a:rPr lang="en-US" dirty="0" smtClean="0"/>
              <a:t>…………….</a:t>
            </a:r>
          </a:p>
          <a:p>
            <a:pPr>
              <a:buNone/>
            </a:pPr>
            <a:r>
              <a:rPr lang="en-US" dirty="0" smtClean="0"/>
              <a:t>…………….</a:t>
            </a:r>
          </a:p>
          <a:p>
            <a:pPr>
              <a:buNone/>
            </a:pPr>
            <a:r>
              <a:rPr lang="en-US" dirty="0" smtClean="0"/>
              <a:t>};</a:t>
            </a:r>
          </a:p>
          <a:p>
            <a:pPr>
              <a:buNone/>
            </a:pPr>
            <a:r>
              <a:rPr lang="en-US" sz="2600" dirty="0" smtClean="0"/>
              <a:t>class derived_class_name: access_specifier base_class_name</a:t>
            </a:r>
          </a:p>
          <a:p>
            <a:pPr>
              <a:buNone/>
            </a:pPr>
            <a:r>
              <a:rPr lang="en-US" dirty="0" smtClean="0"/>
              <a:t>{</a:t>
            </a:r>
          </a:p>
          <a:p>
            <a:pPr>
              <a:buNone/>
            </a:pPr>
            <a:r>
              <a:rPr lang="en-US" dirty="0" smtClean="0"/>
              <a:t>…………….</a:t>
            </a:r>
          </a:p>
          <a:p>
            <a:pPr>
              <a:buNone/>
            </a:pPr>
            <a:r>
              <a:rPr lang="en-US" dirty="0" smtClean="0"/>
              <a:t>…………….</a:t>
            </a:r>
          </a:p>
          <a:p>
            <a:pPr>
              <a:buNone/>
            </a:pP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a:srcRect/>
          <a:stretch>
            <a:fillRect/>
          </a:stretch>
        </p:blipFill>
        <p:spPr bwMode="auto">
          <a:xfrm>
            <a:off x="2210594" y="1935163"/>
            <a:ext cx="4722812" cy="4389437"/>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638800"/>
          </a:xfrm>
        </p:spPr>
        <p:txBody>
          <a:bodyPr>
            <a:normAutofit/>
          </a:bodyPr>
          <a:lstStyle/>
          <a:p>
            <a:r>
              <a:rPr lang="en-US" dirty="0" smtClean="0"/>
              <a:t>In the above example, both </a:t>
            </a:r>
            <a:r>
              <a:rPr lang="en-US" b="1" dirty="0" smtClean="0"/>
              <a:t>ClassB</a:t>
            </a:r>
            <a:r>
              <a:rPr lang="en-US" dirty="0" smtClean="0"/>
              <a:t> &amp; </a:t>
            </a:r>
            <a:r>
              <a:rPr lang="en-US" b="1" dirty="0" smtClean="0"/>
              <a:t>ClassC</a:t>
            </a:r>
            <a:r>
              <a:rPr lang="en-US" dirty="0" smtClean="0"/>
              <a:t> inherit </a:t>
            </a:r>
            <a:r>
              <a:rPr lang="en-US" b="1" dirty="0" smtClean="0"/>
              <a:t>ClassA</a:t>
            </a:r>
            <a:r>
              <a:rPr lang="en-US" dirty="0" smtClean="0"/>
              <a:t>, they both have single copy of </a:t>
            </a:r>
            <a:r>
              <a:rPr lang="en-US" b="1" dirty="0" smtClean="0"/>
              <a:t>ClassA</a:t>
            </a:r>
            <a:r>
              <a:rPr lang="en-US" dirty="0" smtClean="0"/>
              <a:t>. However </a:t>
            </a:r>
            <a:r>
              <a:rPr lang="en-US" b="1" dirty="0" smtClean="0"/>
              <a:t>ClassD</a:t>
            </a:r>
            <a:r>
              <a:rPr lang="en-US" dirty="0" smtClean="0"/>
              <a:t> inherit both </a:t>
            </a:r>
            <a:r>
              <a:rPr lang="en-US" b="1" dirty="0" smtClean="0"/>
              <a:t>ClassB</a:t>
            </a:r>
            <a:r>
              <a:rPr lang="en-US" dirty="0" smtClean="0"/>
              <a:t> &amp; </a:t>
            </a:r>
            <a:r>
              <a:rPr lang="en-US" b="1" dirty="0" smtClean="0"/>
              <a:t>ClassC</a:t>
            </a:r>
            <a:r>
              <a:rPr lang="en-US" dirty="0" smtClean="0"/>
              <a:t>, therefore </a:t>
            </a:r>
            <a:r>
              <a:rPr lang="en-US" b="1" dirty="0" smtClean="0"/>
              <a:t>ClassD</a:t>
            </a:r>
            <a:r>
              <a:rPr lang="en-US" dirty="0" smtClean="0"/>
              <a:t> have two copies of </a:t>
            </a:r>
            <a:r>
              <a:rPr lang="en-US" b="1" dirty="0" smtClean="0"/>
              <a:t>ClassA</a:t>
            </a:r>
            <a:r>
              <a:rPr lang="en-US" dirty="0" smtClean="0"/>
              <a:t>, one from </a:t>
            </a:r>
            <a:r>
              <a:rPr lang="en-US" b="1" dirty="0" smtClean="0"/>
              <a:t>ClassB</a:t>
            </a:r>
            <a:r>
              <a:rPr lang="en-US" dirty="0" smtClean="0"/>
              <a:t> and another from </a:t>
            </a:r>
            <a:r>
              <a:rPr lang="en-US" b="1" dirty="0" smtClean="0"/>
              <a:t>ClassC</a:t>
            </a:r>
            <a:r>
              <a:rPr lang="en-US" dirty="0" smtClean="0"/>
              <a:t>.</a:t>
            </a:r>
          </a:p>
          <a:p>
            <a:r>
              <a:rPr lang="en-US" dirty="0" smtClean="0"/>
              <a:t>Compiler can't differentiate between two copies of </a:t>
            </a:r>
            <a:r>
              <a:rPr lang="en-US" b="1" dirty="0" smtClean="0"/>
              <a:t>ClassA</a:t>
            </a:r>
            <a:r>
              <a:rPr lang="en-US" dirty="0" smtClean="0"/>
              <a:t> in </a:t>
            </a:r>
            <a:r>
              <a:rPr lang="en-US" b="1" dirty="0" smtClean="0"/>
              <a:t>ClassD</a:t>
            </a:r>
            <a:r>
              <a:rPr lang="en-US" dirty="0" smtClean="0"/>
              <a:t>. So error occurs in the program. So to remove error we have to use virtual base class concept.</a:t>
            </a:r>
          </a:p>
          <a:p>
            <a:r>
              <a:rPr lang="en-US" dirty="0" smtClean="0"/>
              <a:t>Virtual base class is used when multiple and multipath inheritance occurs.</a:t>
            </a:r>
          </a:p>
          <a:p>
            <a:endParaRPr lang="en-US" dirty="0" smtClean="0"/>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323088"/>
          </a:xfrm>
        </p:spPr>
        <p:txBody>
          <a:bodyPr>
            <a:normAutofit fontScale="90000"/>
          </a:bodyPr>
          <a:lstStyle/>
          <a:p>
            <a:r>
              <a:rPr lang="en-US" sz="2000" b="1" dirty="0" smtClean="0"/>
              <a:t>Example of multipath inheritance</a:t>
            </a:r>
            <a:endParaRPr lang="en-US" sz="2000" b="1" dirty="0"/>
          </a:p>
        </p:txBody>
      </p:sp>
      <p:sp>
        <p:nvSpPr>
          <p:cNvPr id="3" name="Content Placeholder 2"/>
          <p:cNvSpPr>
            <a:spLocks noGrp="1"/>
          </p:cNvSpPr>
          <p:nvPr>
            <p:ph idx="1"/>
          </p:nvPr>
        </p:nvSpPr>
        <p:spPr>
          <a:xfrm>
            <a:off x="457200" y="990600"/>
            <a:ext cx="8229600" cy="5029200"/>
          </a:xfrm>
        </p:spPr>
        <p:txBody>
          <a:bodyPr numCol="1">
            <a:noAutofit/>
          </a:bodyPr>
          <a:lstStyle/>
          <a:p>
            <a:pPr>
              <a:buNone/>
            </a:pPr>
            <a:r>
              <a:rPr lang="en-US" sz="1500" dirty="0" smtClean="0">
                <a:latin typeface="Times New Roman" pitchFamily="18" charset="0"/>
                <a:cs typeface="Times New Roman" pitchFamily="18" charset="0"/>
              </a:rPr>
              <a:t>#include &lt;</a:t>
            </a:r>
            <a:r>
              <a:rPr lang="en-US" sz="1500" dirty="0" err="1" smtClean="0">
                <a:latin typeface="Times New Roman" pitchFamily="18" charset="0"/>
                <a:cs typeface="Times New Roman" pitchFamily="18" charset="0"/>
              </a:rPr>
              <a:t>iostream</a:t>
            </a:r>
            <a:r>
              <a:rPr lang="en-US" sz="1500" dirty="0" smtClean="0">
                <a:latin typeface="Times New Roman" pitchFamily="18" charset="0"/>
                <a:cs typeface="Times New Roman" pitchFamily="18" charset="0"/>
              </a:rPr>
              <a:t>&gt;</a:t>
            </a:r>
          </a:p>
          <a:p>
            <a:pPr>
              <a:buNone/>
            </a:pPr>
            <a:r>
              <a:rPr lang="en-US" sz="1500" dirty="0" smtClean="0">
                <a:latin typeface="Times New Roman" pitchFamily="18" charset="0"/>
                <a:cs typeface="Times New Roman" pitchFamily="18" charset="0"/>
              </a:rPr>
              <a:t>using namespace std;</a:t>
            </a:r>
          </a:p>
          <a:p>
            <a:pPr>
              <a:buNone/>
            </a:pPr>
            <a:r>
              <a:rPr lang="en-US" sz="1500" dirty="0" smtClean="0">
                <a:latin typeface="Times New Roman" pitchFamily="18" charset="0"/>
                <a:cs typeface="Times New Roman" pitchFamily="18" charset="0"/>
              </a:rPr>
              <a:t>class person</a:t>
            </a:r>
          </a:p>
          <a:p>
            <a:pPr>
              <a:buNone/>
            </a:pPr>
            <a:r>
              <a:rPr lang="en-US" sz="1500" dirty="0" smtClean="0">
                <a:latin typeface="Times New Roman" pitchFamily="18" charset="0"/>
                <a:cs typeface="Times New Roman" pitchFamily="18" charset="0"/>
              </a:rPr>
              <a:t>{</a:t>
            </a:r>
          </a:p>
          <a:p>
            <a:pPr>
              <a:buNone/>
            </a:pPr>
            <a:r>
              <a:rPr lang="en-US" sz="1500" dirty="0" smtClean="0">
                <a:latin typeface="Times New Roman" pitchFamily="18" charset="0"/>
                <a:cs typeface="Times New Roman" pitchFamily="18" charset="0"/>
              </a:rPr>
              <a:t>    protected:</a:t>
            </a:r>
          </a:p>
          <a:p>
            <a:pPr>
              <a:buNone/>
            </a:pPr>
            <a:r>
              <a:rPr lang="en-US" sz="1500" dirty="0" smtClean="0">
                <a:latin typeface="Times New Roman" pitchFamily="18" charset="0"/>
                <a:cs typeface="Times New Roman" pitchFamily="18" charset="0"/>
              </a:rPr>
              <a:t>    char name[100];</a:t>
            </a:r>
          </a:p>
          <a:p>
            <a:pPr>
              <a:buNone/>
            </a:pP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int</a:t>
            </a:r>
            <a:r>
              <a:rPr lang="en-US" sz="1500" dirty="0" smtClean="0">
                <a:latin typeface="Times New Roman" pitchFamily="18" charset="0"/>
                <a:cs typeface="Times New Roman" pitchFamily="18" charset="0"/>
              </a:rPr>
              <a:t> code;</a:t>
            </a:r>
          </a:p>
          <a:p>
            <a:pPr>
              <a:buNone/>
            </a:pPr>
            <a:r>
              <a:rPr lang="en-US" sz="1500" dirty="0" smtClean="0">
                <a:latin typeface="Times New Roman" pitchFamily="18" charset="0"/>
                <a:cs typeface="Times New Roman" pitchFamily="18" charset="0"/>
              </a:rPr>
              <a:t>    public:</a:t>
            </a:r>
          </a:p>
          <a:p>
            <a:pPr>
              <a:buNone/>
            </a:pPr>
            <a:r>
              <a:rPr lang="en-US" sz="1500" dirty="0" smtClean="0">
                <a:latin typeface="Times New Roman" pitchFamily="18" charset="0"/>
                <a:cs typeface="Times New Roman" pitchFamily="18" charset="0"/>
              </a:rPr>
              <a:t>    void input()</a:t>
            </a:r>
          </a:p>
          <a:p>
            <a:pPr>
              <a:buNone/>
            </a:pPr>
            <a:r>
              <a:rPr lang="en-US" sz="1500" dirty="0" smtClean="0">
                <a:latin typeface="Times New Roman" pitchFamily="18" charset="0"/>
                <a:cs typeface="Times New Roman" pitchFamily="18" charset="0"/>
              </a:rPr>
              <a:t>    {</a:t>
            </a:r>
          </a:p>
          <a:p>
            <a:pPr>
              <a:buNone/>
            </a:pP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cout</a:t>
            </a:r>
            <a:r>
              <a:rPr lang="en-US" sz="1500" dirty="0" smtClean="0">
                <a:latin typeface="Times New Roman" pitchFamily="18" charset="0"/>
                <a:cs typeface="Times New Roman" pitchFamily="18" charset="0"/>
              </a:rPr>
              <a:t>&lt;&lt;"\</a:t>
            </a:r>
            <a:r>
              <a:rPr lang="en-US" sz="1500" dirty="0" err="1" smtClean="0">
                <a:latin typeface="Times New Roman" pitchFamily="18" charset="0"/>
                <a:cs typeface="Times New Roman" pitchFamily="18" charset="0"/>
              </a:rPr>
              <a:t>nEnter</a:t>
            </a:r>
            <a:r>
              <a:rPr lang="en-US" sz="1500" dirty="0" smtClean="0">
                <a:latin typeface="Times New Roman" pitchFamily="18" charset="0"/>
                <a:cs typeface="Times New Roman" pitchFamily="18" charset="0"/>
              </a:rPr>
              <a:t> the name of the person : ";</a:t>
            </a:r>
          </a:p>
          <a:p>
            <a:pPr>
              <a:buNone/>
            </a:pP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cin</a:t>
            </a:r>
            <a:r>
              <a:rPr lang="en-US" sz="1500" dirty="0" smtClean="0">
                <a:latin typeface="Times New Roman" pitchFamily="18" charset="0"/>
                <a:cs typeface="Times New Roman" pitchFamily="18" charset="0"/>
              </a:rPr>
              <a:t>&gt;&gt;name;</a:t>
            </a:r>
          </a:p>
          <a:p>
            <a:pPr>
              <a:buNone/>
            </a:pP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cout</a:t>
            </a:r>
            <a:r>
              <a:rPr lang="en-US" sz="1500" dirty="0" smtClean="0">
                <a:latin typeface="Times New Roman" pitchFamily="18" charset="0"/>
                <a:cs typeface="Times New Roman" pitchFamily="18" charset="0"/>
              </a:rPr>
              <a:t>&lt;&lt;</a:t>
            </a:r>
            <a:r>
              <a:rPr lang="en-US" sz="1500" dirty="0" err="1" smtClean="0">
                <a:latin typeface="Times New Roman" pitchFamily="18" charset="0"/>
                <a:cs typeface="Times New Roman" pitchFamily="18" charset="0"/>
              </a:rPr>
              <a:t>endl</a:t>
            </a:r>
            <a:r>
              <a:rPr lang="en-US" sz="1500" dirty="0" smtClean="0">
                <a:latin typeface="Times New Roman" pitchFamily="18" charset="0"/>
                <a:cs typeface="Times New Roman" pitchFamily="18" charset="0"/>
              </a:rPr>
              <a:t>&lt;&lt;"Enter the code of the person : ";</a:t>
            </a:r>
          </a:p>
          <a:p>
            <a:pPr>
              <a:buNone/>
            </a:pP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cin</a:t>
            </a:r>
            <a:r>
              <a:rPr lang="en-US" sz="1500" dirty="0" smtClean="0">
                <a:latin typeface="Times New Roman" pitchFamily="18" charset="0"/>
                <a:cs typeface="Times New Roman" pitchFamily="18" charset="0"/>
              </a:rPr>
              <a:t>&gt;&gt;code;</a:t>
            </a:r>
          </a:p>
          <a:p>
            <a:pPr>
              <a:buNone/>
            </a:pPr>
            <a:r>
              <a:rPr lang="en-US" sz="1500" dirty="0" smtClean="0">
                <a:latin typeface="Times New Roman" pitchFamily="18" charset="0"/>
                <a:cs typeface="Times New Roman" pitchFamily="18" charset="0"/>
              </a:rPr>
              <a:t>    }</a:t>
            </a:r>
          </a:p>
          <a:p>
            <a:pPr>
              <a:buNone/>
            </a:pPr>
            <a:r>
              <a:rPr lang="en-US" sz="1500" dirty="0" smtClean="0">
                <a:latin typeface="Times New Roman" pitchFamily="18" charset="0"/>
                <a:cs typeface="Times New Roman" pitchFamily="18" charset="0"/>
              </a:rPr>
              <a:t>    void display()</a:t>
            </a:r>
          </a:p>
          <a:p>
            <a:pPr>
              <a:buNone/>
            </a:pPr>
            <a:r>
              <a:rPr lang="en-US" sz="1500" dirty="0" smtClean="0">
                <a:latin typeface="Times New Roman" pitchFamily="18" charset="0"/>
                <a:cs typeface="Times New Roman" pitchFamily="18" charset="0"/>
              </a:rPr>
              <a:t>    {</a:t>
            </a:r>
          </a:p>
          <a:p>
            <a:pPr>
              <a:buNone/>
            </a:pP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cout</a:t>
            </a:r>
            <a:r>
              <a:rPr lang="en-US" sz="1500" dirty="0" smtClean="0">
                <a:latin typeface="Times New Roman" pitchFamily="18" charset="0"/>
                <a:cs typeface="Times New Roman" pitchFamily="18" charset="0"/>
              </a:rPr>
              <a:t>&lt;&lt;</a:t>
            </a:r>
            <a:r>
              <a:rPr lang="en-US" sz="1500" dirty="0" err="1" smtClean="0">
                <a:latin typeface="Times New Roman" pitchFamily="18" charset="0"/>
                <a:cs typeface="Times New Roman" pitchFamily="18" charset="0"/>
              </a:rPr>
              <a:t>endl</a:t>
            </a:r>
            <a:r>
              <a:rPr lang="en-US" sz="1500" dirty="0" smtClean="0">
                <a:latin typeface="Times New Roman" pitchFamily="18" charset="0"/>
                <a:cs typeface="Times New Roman" pitchFamily="18" charset="0"/>
              </a:rPr>
              <a:t>&lt;&lt;"Name of the person : "&lt;&lt;name;</a:t>
            </a:r>
          </a:p>
          <a:p>
            <a:pPr>
              <a:buNone/>
            </a:pPr>
            <a:r>
              <a:rPr lang="en-US" sz="1500" dirty="0" smtClean="0">
                <a:latin typeface="Times New Roman" pitchFamily="18" charset="0"/>
                <a:cs typeface="Times New Roman" pitchFamily="18" charset="0"/>
              </a:rPr>
              <a:t>        </a:t>
            </a:r>
            <a:r>
              <a:rPr lang="en-US" sz="1500" dirty="0" err="1" smtClean="0">
                <a:latin typeface="Times New Roman" pitchFamily="18" charset="0"/>
                <a:cs typeface="Times New Roman" pitchFamily="18" charset="0"/>
              </a:rPr>
              <a:t>cout</a:t>
            </a:r>
            <a:r>
              <a:rPr lang="en-US" sz="1500" dirty="0" smtClean="0">
                <a:latin typeface="Times New Roman" pitchFamily="18" charset="0"/>
                <a:cs typeface="Times New Roman" pitchFamily="18" charset="0"/>
              </a:rPr>
              <a:t>&lt;&lt;</a:t>
            </a:r>
            <a:r>
              <a:rPr lang="en-US" sz="1500" dirty="0" err="1" smtClean="0">
                <a:latin typeface="Times New Roman" pitchFamily="18" charset="0"/>
                <a:cs typeface="Times New Roman" pitchFamily="18" charset="0"/>
              </a:rPr>
              <a:t>endl</a:t>
            </a:r>
            <a:r>
              <a:rPr lang="en-US" sz="1500" dirty="0" smtClean="0">
                <a:latin typeface="Times New Roman" pitchFamily="18" charset="0"/>
                <a:cs typeface="Times New Roman" pitchFamily="18" charset="0"/>
              </a:rPr>
              <a:t>&lt;&lt;"Code of the person : "&lt;&lt;code;</a:t>
            </a:r>
          </a:p>
          <a:p>
            <a:pPr>
              <a:buNone/>
            </a:pPr>
            <a:r>
              <a:rPr lang="en-US" sz="1500" dirty="0" smtClean="0">
                <a:latin typeface="Times New Roman" pitchFamily="18" charset="0"/>
                <a:cs typeface="Times New Roman" pitchFamily="18" charset="0"/>
              </a:rPr>
              <a:t>    }</a:t>
            </a:r>
          </a:p>
          <a:p>
            <a:pPr>
              <a:buNone/>
            </a:pPr>
            <a:r>
              <a:rPr lang="en-US" sz="1500" dirty="0" smtClean="0">
                <a:latin typeface="Times New Roman" pitchFamily="18" charset="0"/>
                <a:cs typeface="Times New Roman" pitchFamily="18" charset="0"/>
              </a:rPr>
              <a:t>};</a:t>
            </a:r>
          </a:p>
          <a:p>
            <a:pPr>
              <a:buNone/>
            </a:pPr>
            <a:endParaRPr lang="en-US" sz="1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numCol="1">
            <a:noAutofit/>
          </a:bodyPr>
          <a:lstStyle/>
          <a:p>
            <a:pPr>
              <a:buNone/>
            </a:pPr>
            <a:r>
              <a:rPr lang="en-US" sz="2000" dirty="0" smtClean="0"/>
              <a:t>class </a:t>
            </a:r>
            <a:r>
              <a:rPr lang="en-US" sz="2000" dirty="0" err="1" smtClean="0"/>
              <a:t>account:virtual</a:t>
            </a:r>
            <a:r>
              <a:rPr lang="en-US" sz="2000" dirty="0" smtClean="0"/>
              <a:t> public person</a:t>
            </a:r>
          </a:p>
          <a:p>
            <a:pPr>
              <a:buNone/>
            </a:pPr>
            <a:r>
              <a:rPr lang="en-US" sz="2000" dirty="0" smtClean="0"/>
              <a:t>{</a:t>
            </a:r>
          </a:p>
          <a:p>
            <a:pPr>
              <a:buNone/>
            </a:pPr>
            <a:r>
              <a:rPr lang="en-US" sz="2000" dirty="0" smtClean="0"/>
              <a:t>    protected:</a:t>
            </a:r>
          </a:p>
          <a:p>
            <a:pPr>
              <a:buNone/>
            </a:pPr>
            <a:r>
              <a:rPr lang="en-US" sz="2000" dirty="0" smtClean="0"/>
              <a:t>    float pay;</a:t>
            </a:r>
          </a:p>
          <a:p>
            <a:pPr>
              <a:buNone/>
            </a:pPr>
            <a:r>
              <a:rPr lang="en-US" sz="2000" dirty="0" smtClean="0"/>
              <a:t>    public:</a:t>
            </a:r>
          </a:p>
          <a:p>
            <a:pPr>
              <a:buNone/>
            </a:pPr>
            <a:r>
              <a:rPr lang="en-US" sz="2000" dirty="0" smtClean="0"/>
              <a:t>    void </a:t>
            </a:r>
            <a:r>
              <a:rPr lang="en-US" sz="2000" dirty="0" err="1" smtClean="0"/>
              <a:t>getpay</a:t>
            </a:r>
            <a:r>
              <a:rPr lang="en-US" sz="2000" dirty="0" smtClean="0"/>
              <a:t>()</a:t>
            </a:r>
          </a:p>
          <a:p>
            <a:pPr>
              <a:buNone/>
            </a:pPr>
            <a:r>
              <a:rPr lang="en-US" sz="2000" dirty="0" smtClean="0"/>
              <a:t>    {</a:t>
            </a:r>
          </a:p>
          <a:p>
            <a:pPr>
              <a:buNone/>
            </a:pPr>
            <a:r>
              <a:rPr lang="en-US" sz="2000" dirty="0" smtClean="0"/>
              <a:t>        </a:t>
            </a:r>
            <a:r>
              <a:rPr lang="en-US" sz="2000" dirty="0" err="1" smtClean="0"/>
              <a:t>cout</a:t>
            </a:r>
            <a:r>
              <a:rPr lang="en-US" sz="2000" dirty="0" smtClean="0"/>
              <a:t>&lt;&lt;</a:t>
            </a:r>
            <a:r>
              <a:rPr lang="en-US" sz="2000" dirty="0" err="1" smtClean="0"/>
              <a:t>endl</a:t>
            </a:r>
            <a:r>
              <a:rPr lang="en-US" sz="2000" dirty="0" smtClean="0"/>
              <a:t>&lt;&lt;"Enter the pay : ";</a:t>
            </a:r>
          </a:p>
          <a:p>
            <a:pPr>
              <a:buNone/>
            </a:pPr>
            <a:r>
              <a:rPr lang="en-US" sz="2000" dirty="0" smtClean="0"/>
              <a:t>        </a:t>
            </a:r>
            <a:r>
              <a:rPr lang="en-US" sz="2000" dirty="0" err="1" smtClean="0"/>
              <a:t>cin</a:t>
            </a:r>
            <a:r>
              <a:rPr lang="en-US" sz="2000" dirty="0" smtClean="0"/>
              <a:t>&gt;&gt;pay;</a:t>
            </a:r>
          </a:p>
          <a:p>
            <a:pPr>
              <a:buNone/>
            </a:pPr>
            <a:endParaRPr lang="en-US" sz="2000" dirty="0" smtClean="0"/>
          </a:p>
          <a:p>
            <a:pPr>
              <a:buNone/>
            </a:pPr>
            <a:r>
              <a:rPr lang="en-US" sz="2000" dirty="0" smtClean="0"/>
              <a:t>    }</a:t>
            </a:r>
          </a:p>
          <a:p>
            <a:pPr>
              <a:buNone/>
            </a:pPr>
            <a:r>
              <a:rPr lang="en-US" sz="2000" dirty="0" smtClean="0"/>
              <a:t>    void display()</a:t>
            </a:r>
          </a:p>
          <a:p>
            <a:pPr>
              <a:buNone/>
            </a:pPr>
            <a:r>
              <a:rPr lang="en-US" sz="2000" dirty="0" smtClean="0"/>
              <a:t>    {</a:t>
            </a:r>
          </a:p>
          <a:p>
            <a:pPr>
              <a:buNone/>
            </a:pPr>
            <a:r>
              <a:rPr lang="en-US" sz="2000" dirty="0" smtClean="0"/>
              <a:t>        </a:t>
            </a:r>
            <a:r>
              <a:rPr lang="en-US" sz="2000" dirty="0" err="1" smtClean="0"/>
              <a:t>cout</a:t>
            </a:r>
            <a:r>
              <a:rPr lang="en-US" sz="2000" dirty="0" smtClean="0"/>
              <a:t>&lt;&lt;</a:t>
            </a:r>
            <a:r>
              <a:rPr lang="en-US" sz="2000" dirty="0" err="1" smtClean="0"/>
              <a:t>endl</a:t>
            </a:r>
            <a:r>
              <a:rPr lang="en-US" sz="2000" dirty="0" smtClean="0"/>
              <a:t>&lt;&lt;"Pay : "&lt;&lt;pay;</a:t>
            </a:r>
          </a:p>
          <a:p>
            <a:pPr>
              <a:buNone/>
            </a:pPr>
            <a:r>
              <a:rPr lang="en-US" sz="2000" dirty="0" smtClean="0"/>
              <a:t>    }</a:t>
            </a:r>
          </a:p>
          <a:p>
            <a:pPr>
              <a:buNone/>
            </a:pPr>
            <a:r>
              <a:rPr lang="en-US" sz="2000" dirty="0" smtClean="0"/>
              <a:t>};</a:t>
            </a:r>
          </a:p>
          <a:p>
            <a:pPr>
              <a:buNone/>
            </a:pPr>
            <a:endParaRPr lang="en-US" sz="20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91200"/>
          </a:xfrm>
        </p:spPr>
        <p:txBody>
          <a:bodyPr numCol="2">
            <a:noAutofit/>
          </a:bodyPr>
          <a:lstStyle/>
          <a:p>
            <a:pPr>
              <a:buNone/>
            </a:pPr>
            <a:r>
              <a:rPr lang="en-US" sz="1400" dirty="0" smtClean="0"/>
              <a:t>class admin: virtual public person</a:t>
            </a:r>
          </a:p>
          <a:p>
            <a:pPr>
              <a:buNone/>
            </a:pPr>
            <a:r>
              <a:rPr lang="en-US" sz="1400" dirty="0" smtClean="0"/>
              <a:t>{</a:t>
            </a:r>
          </a:p>
          <a:p>
            <a:pPr>
              <a:buNone/>
            </a:pPr>
            <a:r>
              <a:rPr lang="en-US" sz="1400" dirty="0" smtClean="0"/>
              <a:t>    protected:</a:t>
            </a:r>
          </a:p>
          <a:p>
            <a:pPr>
              <a:buNone/>
            </a:pPr>
            <a:r>
              <a:rPr lang="en-US" sz="1400" dirty="0" smtClean="0"/>
              <a:t>    </a:t>
            </a:r>
            <a:r>
              <a:rPr lang="en-US" sz="1400" dirty="0" err="1" smtClean="0"/>
              <a:t>int</a:t>
            </a:r>
            <a:r>
              <a:rPr lang="en-US" sz="1400" dirty="0" smtClean="0"/>
              <a:t> experience;</a:t>
            </a:r>
          </a:p>
          <a:p>
            <a:pPr>
              <a:buNone/>
            </a:pPr>
            <a:r>
              <a:rPr lang="en-US" sz="1400" dirty="0" smtClean="0"/>
              <a:t>    public:</a:t>
            </a:r>
          </a:p>
          <a:p>
            <a:pPr>
              <a:buNone/>
            </a:pPr>
            <a:r>
              <a:rPr lang="en-US" sz="1400" dirty="0" smtClean="0"/>
              <a:t>    void </a:t>
            </a:r>
            <a:r>
              <a:rPr lang="en-US" sz="1400" dirty="0" err="1" smtClean="0"/>
              <a:t>getexp</a:t>
            </a:r>
            <a:r>
              <a:rPr lang="en-US" sz="1400" dirty="0" smtClean="0"/>
              <a:t>()</a:t>
            </a:r>
          </a:p>
          <a:p>
            <a:pPr>
              <a:buNone/>
            </a:pPr>
            <a:r>
              <a:rPr lang="en-US" sz="1400" dirty="0" smtClean="0"/>
              <a:t>    {</a:t>
            </a:r>
          </a:p>
          <a:p>
            <a:pPr>
              <a:buNone/>
            </a:pPr>
            <a:r>
              <a:rPr lang="en-US" sz="1400" dirty="0" smtClean="0"/>
              <a:t>        </a:t>
            </a:r>
            <a:r>
              <a:rPr lang="en-US" sz="1400" dirty="0" err="1" smtClean="0"/>
              <a:t>cout</a:t>
            </a:r>
            <a:r>
              <a:rPr lang="en-US" sz="1400" dirty="0" smtClean="0"/>
              <a:t>&lt;&lt;</a:t>
            </a:r>
            <a:r>
              <a:rPr lang="en-US" sz="1400" dirty="0" err="1" smtClean="0"/>
              <a:t>endl</a:t>
            </a:r>
            <a:r>
              <a:rPr lang="en-US" sz="1400" dirty="0" smtClean="0"/>
              <a:t>&lt;&lt;"Enter the experience : ";</a:t>
            </a:r>
          </a:p>
          <a:p>
            <a:pPr>
              <a:buNone/>
            </a:pPr>
            <a:r>
              <a:rPr lang="en-US" sz="1400" dirty="0" smtClean="0"/>
              <a:t>        </a:t>
            </a:r>
            <a:r>
              <a:rPr lang="en-US" sz="1400" dirty="0" err="1" smtClean="0"/>
              <a:t>cin</a:t>
            </a:r>
            <a:r>
              <a:rPr lang="en-US" sz="1400" dirty="0" smtClean="0"/>
              <a:t>&gt;&gt;experience;</a:t>
            </a:r>
          </a:p>
          <a:p>
            <a:pPr>
              <a:buNone/>
            </a:pPr>
            <a:endParaRPr lang="en-US" sz="1400" dirty="0" smtClean="0"/>
          </a:p>
          <a:p>
            <a:pPr>
              <a:buNone/>
            </a:pPr>
            <a:r>
              <a:rPr lang="en-US" sz="1400" dirty="0" smtClean="0"/>
              <a:t>    }</a:t>
            </a:r>
          </a:p>
          <a:p>
            <a:pPr>
              <a:buNone/>
            </a:pPr>
            <a:r>
              <a:rPr lang="en-US" sz="1400" dirty="0" smtClean="0"/>
              <a:t>    void display()</a:t>
            </a:r>
          </a:p>
          <a:p>
            <a:pPr>
              <a:buNone/>
            </a:pPr>
            <a:r>
              <a:rPr lang="en-US" sz="1400" dirty="0" smtClean="0"/>
              <a:t>    {</a:t>
            </a:r>
          </a:p>
          <a:p>
            <a:pPr>
              <a:buNone/>
            </a:pPr>
            <a:r>
              <a:rPr lang="en-US" sz="1400" dirty="0" smtClean="0"/>
              <a:t>        </a:t>
            </a:r>
            <a:r>
              <a:rPr lang="en-US" sz="1400" dirty="0" err="1" smtClean="0"/>
              <a:t>cout</a:t>
            </a:r>
            <a:r>
              <a:rPr lang="en-US" sz="1400" dirty="0" smtClean="0"/>
              <a:t>&lt;&lt;</a:t>
            </a:r>
            <a:r>
              <a:rPr lang="en-US" sz="1400" dirty="0" err="1" smtClean="0"/>
              <a:t>endl</a:t>
            </a:r>
            <a:r>
              <a:rPr lang="en-US" sz="1400" dirty="0" smtClean="0"/>
              <a:t>&lt;&lt;"Experience : "&lt;&lt;experience;</a:t>
            </a:r>
          </a:p>
          <a:p>
            <a:pPr>
              <a:buNone/>
            </a:pPr>
            <a:r>
              <a:rPr lang="en-US" sz="1400" dirty="0" smtClean="0"/>
              <a:t>    }</a:t>
            </a:r>
          </a:p>
          <a:p>
            <a:pPr>
              <a:buNone/>
            </a:pPr>
            <a:r>
              <a:rPr lang="en-US" sz="1400" dirty="0" smtClean="0"/>
              <a:t>};</a:t>
            </a:r>
          </a:p>
          <a:p>
            <a:pPr>
              <a:buNone/>
            </a:pPr>
            <a:r>
              <a:rPr lang="en-US" sz="1400" dirty="0" smtClean="0"/>
              <a:t>class </a:t>
            </a:r>
            <a:r>
              <a:rPr lang="en-US" sz="1400" dirty="0" err="1" smtClean="0"/>
              <a:t>master:public</a:t>
            </a:r>
            <a:r>
              <a:rPr lang="en-US" sz="1400" dirty="0" smtClean="0"/>
              <a:t> </a:t>
            </a:r>
            <a:r>
              <a:rPr lang="en-US" sz="1400" dirty="0" err="1" smtClean="0"/>
              <a:t>account,public</a:t>
            </a:r>
            <a:r>
              <a:rPr lang="en-US" sz="1400" dirty="0" smtClean="0"/>
              <a:t> admin</a:t>
            </a:r>
          </a:p>
          <a:p>
            <a:pPr>
              <a:buNone/>
            </a:pPr>
            <a:r>
              <a:rPr lang="en-US" sz="1400" dirty="0" smtClean="0"/>
              <a:t>{</a:t>
            </a:r>
          </a:p>
          <a:p>
            <a:pPr>
              <a:buNone/>
            </a:pPr>
            <a:r>
              <a:rPr lang="en-US" sz="1400" dirty="0" smtClean="0"/>
              <a:t>    private:</a:t>
            </a:r>
          </a:p>
          <a:p>
            <a:pPr>
              <a:buNone/>
            </a:pPr>
            <a:r>
              <a:rPr lang="en-US" sz="1400" dirty="0" smtClean="0"/>
              <a:t>    char n[100];</a:t>
            </a:r>
          </a:p>
          <a:p>
            <a:pPr>
              <a:buNone/>
            </a:pPr>
            <a:r>
              <a:rPr lang="en-US" sz="1400" dirty="0" smtClean="0"/>
              <a:t>    public:</a:t>
            </a:r>
          </a:p>
          <a:p>
            <a:pPr>
              <a:buNone/>
            </a:pPr>
            <a:r>
              <a:rPr lang="en-US" sz="1400" dirty="0" smtClean="0"/>
              <a:t>    void </a:t>
            </a:r>
            <a:r>
              <a:rPr lang="en-US" sz="1400" dirty="0" err="1" smtClean="0"/>
              <a:t>gettotal</a:t>
            </a:r>
            <a:r>
              <a:rPr lang="en-US" sz="1400" dirty="0" smtClean="0"/>
              <a:t>()</a:t>
            </a:r>
          </a:p>
          <a:p>
            <a:pPr>
              <a:buNone/>
            </a:pPr>
            <a:r>
              <a:rPr lang="en-US" sz="1400" dirty="0" smtClean="0"/>
              <a:t>    {</a:t>
            </a:r>
          </a:p>
          <a:p>
            <a:pPr>
              <a:buNone/>
            </a:pPr>
            <a:r>
              <a:rPr lang="en-US" sz="1400" dirty="0" smtClean="0"/>
              <a:t>        </a:t>
            </a:r>
            <a:r>
              <a:rPr lang="en-US" sz="1400" dirty="0" err="1" smtClean="0"/>
              <a:t>cout</a:t>
            </a:r>
            <a:r>
              <a:rPr lang="en-US" sz="1400" dirty="0" smtClean="0"/>
              <a:t>&lt;&lt;</a:t>
            </a:r>
            <a:r>
              <a:rPr lang="en-US" sz="1400" dirty="0" err="1" smtClean="0"/>
              <a:t>endl</a:t>
            </a:r>
            <a:r>
              <a:rPr lang="en-US" sz="1400" dirty="0" smtClean="0"/>
              <a:t>&lt;&lt;"Enter the company name : ";</a:t>
            </a:r>
          </a:p>
          <a:p>
            <a:pPr>
              <a:buNone/>
            </a:pPr>
            <a:r>
              <a:rPr lang="en-US" sz="1400" dirty="0" smtClean="0"/>
              <a:t>        </a:t>
            </a:r>
            <a:r>
              <a:rPr lang="en-US" sz="1400" dirty="0" err="1" smtClean="0"/>
              <a:t>cin</a:t>
            </a:r>
            <a:r>
              <a:rPr lang="en-US" sz="1400" dirty="0" smtClean="0"/>
              <a:t>&gt;&gt;n;</a:t>
            </a:r>
          </a:p>
          <a:p>
            <a:pPr>
              <a:buNone/>
            </a:pPr>
            <a:r>
              <a:rPr lang="en-US" sz="1400" dirty="0" smtClean="0"/>
              <a:t>    }</a:t>
            </a:r>
          </a:p>
          <a:p>
            <a:pPr>
              <a:buNone/>
            </a:pPr>
            <a:r>
              <a:rPr lang="en-US" sz="1400" dirty="0" smtClean="0"/>
              <a:t>    void display()</a:t>
            </a:r>
          </a:p>
          <a:p>
            <a:pPr>
              <a:buNone/>
            </a:pPr>
            <a:r>
              <a:rPr lang="en-US" sz="1400" dirty="0" smtClean="0"/>
              <a:t>    {</a:t>
            </a:r>
          </a:p>
          <a:p>
            <a:pPr>
              <a:buNone/>
            </a:pPr>
            <a:r>
              <a:rPr lang="en-US" sz="1400" dirty="0" smtClean="0"/>
              <a:t>        </a:t>
            </a:r>
            <a:r>
              <a:rPr lang="en-US" sz="1400" dirty="0" err="1" smtClean="0"/>
              <a:t>cout</a:t>
            </a:r>
            <a:r>
              <a:rPr lang="en-US" sz="1400" dirty="0" smtClean="0"/>
              <a:t>&lt;&lt;</a:t>
            </a:r>
            <a:r>
              <a:rPr lang="en-US" sz="1400" dirty="0" err="1" smtClean="0"/>
              <a:t>endl</a:t>
            </a:r>
            <a:r>
              <a:rPr lang="en-US" sz="1400" dirty="0" smtClean="0"/>
              <a:t>&lt;&lt;"Company name : "&lt;&lt;n;</a:t>
            </a:r>
          </a:p>
          <a:p>
            <a:pPr>
              <a:buNone/>
            </a:pPr>
            <a:r>
              <a:rPr lang="en-US" sz="1400" dirty="0" smtClean="0"/>
              <a:t>    }</a:t>
            </a:r>
          </a:p>
          <a:p>
            <a:pPr>
              <a:buNone/>
            </a:pPr>
            <a:r>
              <a:rPr lang="en-US" sz="1400" dirty="0" smtClean="0"/>
              <a:t>};</a:t>
            </a:r>
          </a:p>
          <a:p>
            <a:pPr>
              <a:buNone/>
            </a:pPr>
            <a:r>
              <a:rPr lang="en-US" sz="1400" dirty="0" smtClean="0"/>
              <a:t> main()</a:t>
            </a:r>
          </a:p>
          <a:p>
            <a:pPr>
              <a:buNone/>
            </a:pPr>
            <a:r>
              <a:rPr lang="en-US" sz="1400" dirty="0" smtClean="0"/>
              <a:t>{</a:t>
            </a:r>
          </a:p>
          <a:p>
            <a:pPr>
              <a:buNone/>
            </a:pPr>
            <a:r>
              <a:rPr lang="en-US" sz="1400" dirty="0" smtClean="0"/>
              <a:t>    master m1;</a:t>
            </a:r>
          </a:p>
          <a:p>
            <a:pPr>
              <a:buNone/>
            </a:pPr>
            <a:r>
              <a:rPr lang="en-US" sz="1400" dirty="0" smtClean="0"/>
              <a:t>    m1.input();</a:t>
            </a:r>
          </a:p>
          <a:p>
            <a:pPr>
              <a:buNone/>
            </a:pPr>
            <a:r>
              <a:rPr lang="en-US" sz="1400" dirty="0" smtClean="0"/>
              <a:t>    m1.getpay();</a:t>
            </a:r>
          </a:p>
          <a:p>
            <a:pPr>
              <a:buNone/>
            </a:pPr>
            <a:r>
              <a:rPr lang="en-US" sz="1400" dirty="0" smtClean="0"/>
              <a:t>    m1.getexp();</a:t>
            </a:r>
          </a:p>
          <a:p>
            <a:pPr>
              <a:buNone/>
            </a:pPr>
            <a:r>
              <a:rPr lang="en-US" sz="1400" dirty="0" smtClean="0"/>
              <a:t>    m1.gettotal();</a:t>
            </a:r>
          </a:p>
          <a:p>
            <a:pPr>
              <a:buNone/>
            </a:pPr>
            <a:r>
              <a:rPr lang="en-US" sz="1400" dirty="0" smtClean="0"/>
              <a:t>    m1.person::display();</a:t>
            </a:r>
          </a:p>
          <a:p>
            <a:pPr>
              <a:buNone/>
            </a:pPr>
            <a:r>
              <a:rPr lang="en-US" sz="1400" dirty="0" smtClean="0"/>
              <a:t>    m1.account::display();</a:t>
            </a:r>
          </a:p>
          <a:p>
            <a:pPr>
              <a:buNone/>
            </a:pPr>
            <a:r>
              <a:rPr lang="en-US" sz="1400" dirty="0" smtClean="0"/>
              <a:t>    m1.admin::display();</a:t>
            </a:r>
          </a:p>
          <a:p>
            <a:pPr>
              <a:buNone/>
            </a:pPr>
            <a:r>
              <a:rPr lang="en-US" sz="1400" dirty="0" smtClean="0"/>
              <a:t>    m1.display();</a:t>
            </a:r>
          </a:p>
          <a:p>
            <a:pPr>
              <a:buNone/>
            </a:pPr>
            <a:r>
              <a:rPr lang="en-US" sz="1400" dirty="0" smtClean="0"/>
              <a:t>}</a:t>
            </a:r>
            <a:endParaRPr lang="en-US" sz="14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3000" b="1" dirty="0"/>
              <a:t>Constructors and Destructors in Inheritance</a:t>
            </a:r>
          </a:p>
        </p:txBody>
      </p:sp>
      <p:sp>
        <p:nvSpPr>
          <p:cNvPr id="3" name="Content Placeholder 2"/>
          <p:cNvSpPr>
            <a:spLocks noGrp="1"/>
          </p:cNvSpPr>
          <p:nvPr>
            <p:ph idx="1"/>
          </p:nvPr>
        </p:nvSpPr>
        <p:spPr/>
        <p:txBody>
          <a:bodyPr>
            <a:normAutofit fontScale="92500"/>
          </a:bodyPr>
          <a:lstStyle/>
          <a:p>
            <a:pPr fontAlgn="base"/>
            <a:r>
              <a:rPr lang="en-US" dirty="0"/>
              <a:t>In C++ inheritance, the </a:t>
            </a:r>
            <a:r>
              <a:rPr lang="en-US" b="1" dirty="0"/>
              <a:t>constructors and destructors are not inherited by the derived class,</a:t>
            </a:r>
            <a:r>
              <a:rPr lang="en-US" dirty="0"/>
              <a:t> but we can call the constructor of the base class in derived class.</a:t>
            </a:r>
          </a:p>
          <a:p>
            <a:pPr fontAlgn="base"/>
            <a:r>
              <a:rPr lang="en-US" dirty="0"/>
              <a:t>The constructors will be called by the complier in the order in which they are inherited. It means that base class constructors will be called first, then derived class constructors will be called.</a:t>
            </a:r>
          </a:p>
          <a:p>
            <a:pPr fontAlgn="base"/>
            <a:r>
              <a:rPr lang="en-US" dirty="0"/>
              <a:t>The destructors will be called in reverse order in which the compiler is declared.</a:t>
            </a:r>
          </a:p>
          <a:p>
            <a:pPr fontAlgn="base"/>
            <a:r>
              <a:rPr lang="en-US" dirty="0"/>
              <a:t>We can also call the constructors and destructors manually in the derived class.</a:t>
            </a:r>
          </a:p>
          <a:p>
            <a:pPr marL="0" indent="0">
              <a:buNone/>
            </a:pPr>
            <a:endParaRPr lang="en-US" dirty="0"/>
          </a:p>
        </p:txBody>
      </p:sp>
    </p:spTree>
    <p:extLst>
      <p:ext uri="{BB962C8B-B14F-4D97-AF65-F5344CB8AC3E}">
        <p14:creationId xmlns:p14="http://schemas.microsoft.com/office/powerpoint/2010/main" val="14122387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46048"/>
            <a:ext cx="8534400" cy="758952"/>
          </a:xfrm>
        </p:spPr>
        <p:txBody>
          <a:bodyPr>
            <a:normAutofit fontScale="90000"/>
          </a:bodyPr>
          <a:lstStyle/>
          <a:p>
            <a:r>
              <a:rPr lang="en-US" b="1" dirty="0" smtClean="0"/>
              <a:t>Constructor in derived class:</a:t>
            </a:r>
            <a:r>
              <a:rPr lang="en-US" dirty="0" smtClean="0"/>
              <a:t/>
            </a:r>
            <a:br>
              <a:rPr lang="en-US" dirty="0" smtClean="0"/>
            </a:br>
            <a:endParaRPr lang="en-US" dirty="0"/>
          </a:p>
        </p:txBody>
      </p:sp>
      <p:sp>
        <p:nvSpPr>
          <p:cNvPr id="4" name="Content Placeholder 3"/>
          <p:cNvSpPr>
            <a:spLocks noGrp="1"/>
          </p:cNvSpPr>
          <p:nvPr>
            <p:ph idx="1"/>
          </p:nvPr>
        </p:nvSpPr>
        <p:spPr/>
        <p:txBody>
          <a:bodyPr/>
          <a:lstStyle/>
          <a:p>
            <a:r>
              <a:rPr lang="en-US" dirty="0" smtClean="0"/>
              <a:t>If we want to initialize a derived class object to a value then we have to write a new set of constructor for the derived class. When both the derived and base class contain constructor, the base class constructor is executed first and then the derived class constructor is executed.</a:t>
            </a:r>
          </a:p>
          <a:p>
            <a:pPr>
              <a:buNone/>
            </a:pPr>
            <a:endParaRPr lang="en-US" dirty="0"/>
          </a:p>
        </p:txBody>
      </p:sp>
    </p:spTree>
    <p:extLst>
      <p:ext uri="{BB962C8B-B14F-4D97-AF65-F5344CB8AC3E}">
        <p14:creationId xmlns:p14="http://schemas.microsoft.com/office/powerpoint/2010/main" val="38581916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457200"/>
          </a:xfrm>
        </p:spPr>
        <p:txBody>
          <a:bodyPr>
            <a:noAutofit/>
          </a:bodyPr>
          <a:lstStyle/>
          <a:p>
            <a:r>
              <a:rPr lang="en-US" sz="2800" b="1" dirty="0" smtClean="0"/>
              <a:t>Example of Constructor in derived class:</a:t>
            </a:r>
            <a:r>
              <a:rPr lang="en-US" sz="2800" dirty="0" smtClean="0"/>
              <a:t/>
            </a:r>
            <a:br>
              <a:rPr lang="en-US" sz="2800" dirty="0" smtClean="0"/>
            </a:br>
            <a:endParaRPr lang="en-US" sz="2800" dirty="0"/>
          </a:p>
        </p:txBody>
      </p:sp>
      <p:sp>
        <p:nvSpPr>
          <p:cNvPr id="4" name="Content Placeholder 3"/>
          <p:cNvSpPr>
            <a:spLocks noGrp="1"/>
          </p:cNvSpPr>
          <p:nvPr>
            <p:ph sz="half" idx="1"/>
          </p:nvPr>
        </p:nvSpPr>
        <p:spPr>
          <a:xfrm>
            <a:off x="301752" y="838200"/>
            <a:ext cx="4038600" cy="5486400"/>
          </a:xfrm>
        </p:spPr>
        <p:txBody>
          <a:bodyPr>
            <a:noAutofit/>
          </a:bodyPr>
          <a:lstStyle/>
          <a:p>
            <a:pPr>
              <a:buNone/>
            </a:pPr>
            <a:r>
              <a:rPr lang="en-US" sz="1200" dirty="0" smtClean="0"/>
              <a:t>#include&lt;</a:t>
            </a:r>
            <a:r>
              <a:rPr lang="en-US" sz="1200" dirty="0" err="1" smtClean="0"/>
              <a:t>iostream</a:t>
            </a:r>
            <a:r>
              <a:rPr lang="en-US" sz="1200" dirty="0" smtClean="0"/>
              <a:t>&gt;</a:t>
            </a:r>
          </a:p>
          <a:p>
            <a:pPr>
              <a:buNone/>
            </a:pPr>
            <a:r>
              <a:rPr lang="en-US" sz="1200" dirty="0" smtClean="0"/>
              <a:t>using namespace std;</a:t>
            </a:r>
          </a:p>
          <a:p>
            <a:pPr>
              <a:buNone/>
            </a:pPr>
            <a:r>
              <a:rPr lang="en-US" sz="1200" dirty="0" smtClean="0"/>
              <a:t>class base</a:t>
            </a:r>
          </a:p>
          <a:p>
            <a:pPr>
              <a:buNone/>
            </a:pPr>
            <a:r>
              <a:rPr lang="en-US" sz="1200" dirty="0" smtClean="0"/>
              <a:t>{</a:t>
            </a:r>
          </a:p>
          <a:p>
            <a:pPr>
              <a:buNone/>
            </a:pPr>
            <a:r>
              <a:rPr lang="en-US" sz="1200" dirty="0" smtClean="0"/>
              <a:t>	protected:</a:t>
            </a:r>
          </a:p>
          <a:p>
            <a:pPr>
              <a:buNone/>
            </a:pPr>
            <a:r>
              <a:rPr lang="en-US" sz="1200" dirty="0" smtClean="0"/>
              <a:t>	</a:t>
            </a:r>
            <a:r>
              <a:rPr lang="en-US" sz="1200" dirty="0" err="1" smtClean="0"/>
              <a:t>int</a:t>
            </a:r>
            <a:r>
              <a:rPr lang="en-US" sz="1200" dirty="0" smtClean="0"/>
              <a:t> count;</a:t>
            </a:r>
          </a:p>
          <a:p>
            <a:pPr>
              <a:buNone/>
            </a:pPr>
            <a:r>
              <a:rPr lang="en-US" sz="1200" dirty="0" smtClean="0"/>
              <a:t>	public:</a:t>
            </a:r>
          </a:p>
          <a:p>
            <a:pPr>
              <a:buNone/>
            </a:pPr>
            <a:r>
              <a:rPr lang="en-US" sz="1200" dirty="0" smtClean="0"/>
              <a:t>	base()</a:t>
            </a:r>
          </a:p>
          <a:p>
            <a:pPr>
              <a:buNone/>
            </a:pPr>
            <a:r>
              <a:rPr lang="en-US" sz="1200" dirty="0" smtClean="0"/>
              <a:t>	{</a:t>
            </a:r>
          </a:p>
          <a:p>
            <a:pPr>
              <a:buNone/>
            </a:pPr>
            <a:r>
              <a:rPr lang="en-US" sz="1200" dirty="0" smtClean="0"/>
              <a:t>	count =0;</a:t>
            </a:r>
          </a:p>
          <a:p>
            <a:pPr>
              <a:buNone/>
            </a:pPr>
            <a:r>
              <a:rPr lang="en-US" sz="1200" dirty="0" smtClean="0"/>
              <a:t>	}</a:t>
            </a:r>
          </a:p>
          <a:p>
            <a:pPr>
              <a:buNone/>
            </a:pPr>
            <a:r>
              <a:rPr lang="en-US" sz="1200" dirty="0" smtClean="0"/>
              <a:t>	base(</a:t>
            </a:r>
            <a:r>
              <a:rPr lang="en-US" sz="1200" dirty="0" err="1" smtClean="0"/>
              <a:t>int</a:t>
            </a:r>
            <a:r>
              <a:rPr lang="en-US" sz="1200" dirty="0" smtClean="0"/>
              <a:t> </a:t>
            </a:r>
            <a:r>
              <a:rPr lang="en-US" sz="1200" dirty="0" err="1" smtClean="0"/>
              <a:t>i</a:t>
            </a:r>
            <a:r>
              <a:rPr lang="en-US" sz="1200" dirty="0" smtClean="0"/>
              <a:t>)</a:t>
            </a:r>
          </a:p>
          <a:p>
            <a:pPr>
              <a:buNone/>
            </a:pPr>
            <a:r>
              <a:rPr lang="en-US" sz="1200" dirty="0" smtClean="0"/>
              <a:t>	{</a:t>
            </a:r>
          </a:p>
          <a:p>
            <a:pPr>
              <a:buNone/>
            </a:pPr>
            <a:r>
              <a:rPr lang="en-US" sz="1200" dirty="0" smtClean="0"/>
              <a:t>	count =</a:t>
            </a:r>
            <a:r>
              <a:rPr lang="en-US" sz="1200" dirty="0" err="1" smtClean="0"/>
              <a:t>i</a:t>
            </a:r>
            <a:r>
              <a:rPr lang="en-US" sz="1200" dirty="0" smtClean="0"/>
              <a:t>;</a:t>
            </a:r>
          </a:p>
          <a:p>
            <a:pPr>
              <a:buNone/>
            </a:pPr>
            <a:r>
              <a:rPr lang="en-US" sz="1200" dirty="0" smtClean="0"/>
              <a:t>	}</a:t>
            </a:r>
          </a:p>
          <a:p>
            <a:pPr>
              <a:buNone/>
            </a:pPr>
            <a:r>
              <a:rPr lang="en-US" sz="1200" dirty="0" smtClean="0"/>
              <a:t>	void display()</a:t>
            </a:r>
          </a:p>
          <a:p>
            <a:pPr>
              <a:buNone/>
            </a:pPr>
            <a:r>
              <a:rPr lang="en-US" sz="1200" dirty="0" smtClean="0"/>
              <a:t>	{</a:t>
            </a:r>
          </a:p>
          <a:p>
            <a:pPr>
              <a:buNone/>
            </a:pPr>
            <a:r>
              <a:rPr lang="en-US" sz="1200" dirty="0" smtClean="0"/>
              <a:t>	</a:t>
            </a:r>
            <a:r>
              <a:rPr lang="en-US" sz="1200" dirty="0" err="1" smtClean="0"/>
              <a:t>cout</a:t>
            </a:r>
            <a:r>
              <a:rPr lang="en-US" sz="1200" dirty="0" smtClean="0"/>
              <a:t>&lt;&lt;"count is "&lt;&lt;count&lt;&lt;"\n";</a:t>
            </a:r>
          </a:p>
          <a:p>
            <a:pPr>
              <a:buNone/>
            </a:pPr>
            <a:r>
              <a:rPr lang="en-US" sz="1200" dirty="0" smtClean="0"/>
              <a:t>	}</a:t>
            </a:r>
          </a:p>
          <a:p>
            <a:pPr>
              <a:buNone/>
            </a:pPr>
            <a:r>
              <a:rPr lang="en-US" sz="1200" dirty="0" smtClean="0"/>
              <a:t>	void increment()</a:t>
            </a:r>
          </a:p>
          <a:p>
            <a:pPr>
              <a:buNone/>
            </a:pPr>
            <a:r>
              <a:rPr lang="en-US" sz="1200" dirty="0" smtClean="0"/>
              <a:t>	{</a:t>
            </a:r>
          </a:p>
          <a:p>
            <a:pPr>
              <a:buNone/>
            </a:pPr>
            <a:r>
              <a:rPr lang="en-US" sz="1200" dirty="0" smtClean="0"/>
              <a:t>	count++;</a:t>
            </a:r>
          </a:p>
          <a:p>
            <a:pPr>
              <a:buNone/>
            </a:pPr>
            <a:r>
              <a:rPr lang="en-US" sz="1200" dirty="0" smtClean="0"/>
              <a:t>	}</a:t>
            </a:r>
          </a:p>
          <a:p>
            <a:pPr>
              <a:buNone/>
            </a:pPr>
            <a:r>
              <a:rPr lang="en-US" sz="1200" dirty="0" smtClean="0"/>
              <a:t>};</a:t>
            </a:r>
          </a:p>
          <a:p>
            <a:pPr>
              <a:buNone/>
            </a:pPr>
            <a:endParaRPr lang="en-US" sz="1200" dirty="0"/>
          </a:p>
        </p:txBody>
      </p:sp>
      <p:sp>
        <p:nvSpPr>
          <p:cNvPr id="5" name="Content Placeholder 4"/>
          <p:cNvSpPr>
            <a:spLocks noGrp="1"/>
          </p:cNvSpPr>
          <p:nvPr>
            <p:ph sz="half" idx="2"/>
          </p:nvPr>
        </p:nvSpPr>
        <p:spPr>
          <a:xfrm>
            <a:off x="4800600" y="838200"/>
            <a:ext cx="4038600" cy="5791200"/>
          </a:xfrm>
        </p:spPr>
        <p:txBody>
          <a:bodyPr>
            <a:noAutofit/>
          </a:bodyPr>
          <a:lstStyle/>
          <a:p>
            <a:pPr>
              <a:buNone/>
            </a:pPr>
            <a:r>
              <a:rPr lang="en-US" sz="1000" dirty="0" smtClean="0"/>
              <a:t>class derive : public base</a:t>
            </a:r>
          </a:p>
          <a:p>
            <a:pPr>
              <a:buNone/>
            </a:pPr>
            <a:r>
              <a:rPr lang="en-US" sz="1000" dirty="0" smtClean="0"/>
              <a:t>{</a:t>
            </a:r>
          </a:p>
          <a:p>
            <a:pPr>
              <a:buNone/>
            </a:pPr>
            <a:r>
              <a:rPr lang="en-US" sz="1000" dirty="0" smtClean="0"/>
              <a:t>	public:</a:t>
            </a:r>
          </a:p>
          <a:p>
            <a:pPr>
              <a:buNone/>
            </a:pPr>
            <a:r>
              <a:rPr lang="en-US" sz="1000" dirty="0" smtClean="0"/>
              <a:t>	derive():base()</a:t>
            </a:r>
          </a:p>
          <a:p>
            <a:pPr>
              <a:buNone/>
            </a:pPr>
            <a:r>
              <a:rPr lang="en-US" sz="1000" dirty="0" smtClean="0"/>
              <a:t>	{		</a:t>
            </a:r>
          </a:p>
          <a:p>
            <a:pPr>
              <a:buNone/>
            </a:pPr>
            <a:r>
              <a:rPr lang="en-US" sz="1000" dirty="0" smtClean="0"/>
              <a:t>	}</a:t>
            </a:r>
          </a:p>
          <a:p>
            <a:pPr>
              <a:buNone/>
            </a:pPr>
            <a:r>
              <a:rPr lang="en-US" sz="1000" dirty="0" smtClean="0"/>
              <a:t>	derive(</a:t>
            </a:r>
            <a:r>
              <a:rPr lang="en-US" sz="1000" dirty="0" err="1" smtClean="0"/>
              <a:t>int</a:t>
            </a:r>
            <a:r>
              <a:rPr lang="en-US" sz="1000" dirty="0" smtClean="0"/>
              <a:t> </a:t>
            </a:r>
            <a:r>
              <a:rPr lang="en-US" sz="1000" dirty="0" err="1" smtClean="0"/>
              <a:t>i</a:t>
            </a:r>
            <a:r>
              <a:rPr lang="en-US" sz="1000" dirty="0" smtClean="0"/>
              <a:t>): base(</a:t>
            </a:r>
            <a:r>
              <a:rPr lang="en-US" sz="1000" dirty="0" err="1" smtClean="0"/>
              <a:t>i</a:t>
            </a:r>
            <a:r>
              <a:rPr lang="en-US" sz="1000" dirty="0" smtClean="0"/>
              <a:t>)</a:t>
            </a:r>
          </a:p>
          <a:p>
            <a:pPr>
              <a:buNone/>
            </a:pPr>
            <a:r>
              <a:rPr lang="en-US" sz="1000" dirty="0" smtClean="0"/>
              <a:t>	{	</a:t>
            </a:r>
          </a:p>
          <a:p>
            <a:pPr>
              <a:buNone/>
            </a:pPr>
            <a:r>
              <a:rPr lang="en-US" sz="1000" dirty="0" smtClean="0"/>
              <a:t>	}</a:t>
            </a:r>
          </a:p>
          <a:p>
            <a:pPr>
              <a:buNone/>
            </a:pPr>
            <a:r>
              <a:rPr lang="en-US" sz="1000" dirty="0" smtClean="0"/>
              <a:t>	void decrement()</a:t>
            </a:r>
          </a:p>
          <a:p>
            <a:pPr>
              <a:buNone/>
            </a:pPr>
            <a:r>
              <a:rPr lang="en-US" sz="1000" dirty="0" smtClean="0"/>
              <a:t>	{</a:t>
            </a:r>
          </a:p>
          <a:p>
            <a:pPr>
              <a:buNone/>
            </a:pPr>
            <a:r>
              <a:rPr lang="en-US" sz="1000" dirty="0" smtClean="0"/>
              <a:t>	count--;</a:t>
            </a:r>
          </a:p>
          <a:p>
            <a:pPr>
              <a:buNone/>
            </a:pPr>
            <a:r>
              <a:rPr lang="en-US" sz="1000" dirty="0" smtClean="0"/>
              <a:t>	}</a:t>
            </a:r>
          </a:p>
          <a:p>
            <a:pPr>
              <a:buNone/>
            </a:pPr>
            <a:r>
              <a:rPr lang="en-US" sz="1000" dirty="0" smtClean="0"/>
              <a:t>};</a:t>
            </a:r>
          </a:p>
          <a:p>
            <a:pPr>
              <a:buNone/>
            </a:pPr>
            <a:r>
              <a:rPr lang="en-US" sz="1000" dirty="0" smtClean="0"/>
              <a:t>main()</a:t>
            </a:r>
          </a:p>
          <a:p>
            <a:pPr>
              <a:buNone/>
            </a:pPr>
            <a:r>
              <a:rPr lang="en-US" sz="1000" dirty="0" smtClean="0"/>
              <a:t>{</a:t>
            </a:r>
          </a:p>
          <a:p>
            <a:pPr>
              <a:buNone/>
            </a:pPr>
            <a:r>
              <a:rPr lang="en-US" sz="1000" dirty="0" smtClean="0"/>
              <a:t>	derive i1;</a:t>
            </a:r>
          </a:p>
          <a:p>
            <a:pPr>
              <a:buNone/>
            </a:pPr>
            <a:r>
              <a:rPr lang="en-US" sz="1000" dirty="0" smtClean="0"/>
              <a:t>	derive i2(200);</a:t>
            </a:r>
          </a:p>
          <a:p>
            <a:pPr>
              <a:buNone/>
            </a:pPr>
            <a:r>
              <a:rPr lang="en-US" sz="1000" dirty="0" smtClean="0"/>
              <a:t>	i1.display();</a:t>
            </a:r>
          </a:p>
          <a:p>
            <a:pPr>
              <a:buNone/>
            </a:pPr>
            <a:r>
              <a:rPr lang="en-US" sz="1000" dirty="0" smtClean="0"/>
              <a:t>	i2.display();</a:t>
            </a:r>
          </a:p>
          <a:p>
            <a:pPr>
              <a:buNone/>
            </a:pPr>
            <a:r>
              <a:rPr lang="en-US" sz="1000" dirty="0" smtClean="0"/>
              <a:t>	i1.increment();</a:t>
            </a:r>
          </a:p>
          <a:p>
            <a:pPr>
              <a:buNone/>
            </a:pPr>
            <a:r>
              <a:rPr lang="en-US" sz="1000" dirty="0" smtClean="0"/>
              <a:t>	i1.increment();</a:t>
            </a:r>
          </a:p>
          <a:p>
            <a:pPr>
              <a:buNone/>
            </a:pPr>
            <a:r>
              <a:rPr lang="en-US" sz="1000" dirty="0" smtClean="0"/>
              <a:t>	i1.display();</a:t>
            </a:r>
          </a:p>
          <a:p>
            <a:pPr>
              <a:buNone/>
            </a:pPr>
            <a:r>
              <a:rPr lang="en-US" sz="1000" dirty="0" smtClean="0"/>
              <a:t>	i2.decrement();</a:t>
            </a:r>
          </a:p>
          <a:p>
            <a:pPr>
              <a:buNone/>
            </a:pPr>
            <a:r>
              <a:rPr lang="en-US" sz="1000" dirty="0" smtClean="0"/>
              <a:t>	i2.display();</a:t>
            </a:r>
          </a:p>
          <a:p>
            <a:pPr>
              <a:buNone/>
            </a:pPr>
            <a:r>
              <a:rPr lang="en-US" sz="1000" dirty="0" smtClean="0"/>
              <a:t>}</a:t>
            </a:r>
          </a:p>
          <a:p>
            <a:pPr>
              <a:buNone/>
            </a:pPr>
            <a:r>
              <a:rPr lang="en-US" sz="1000" dirty="0" smtClean="0"/>
              <a:t>Output:</a:t>
            </a:r>
          </a:p>
          <a:p>
            <a:pPr>
              <a:buNone/>
            </a:pPr>
            <a:r>
              <a:rPr lang="en-US" sz="1000" dirty="0" smtClean="0"/>
              <a:t>count is 0</a:t>
            </a:r>
          </a:p>
          <a:p>
            <a:pPr>
              <a:buNone/>
            </a:pPr>
            <a:r>
              <a:rPr lang="en-US" sz="1000" dirty="0" smtClean="0"/>
              <a:t>count is 200</a:t>
            </a:r>
          </a:p>
          <a:p>
            <a:pPr>
              <a:buNone/>
            </a:pPr>
            <a:r>
              <a:rPr lang="en-US" sz="1000" dirty="0" smtClean="0"/>
              <a:t>count is 2</a:t>
            </a:r>
          </a:p>
          <a:p>
            <a:pPr>
              <a:buNone/>
            </a:pPr>
            <a:r>
              <a:rPr lang="en-US" sz="1000" dirty="0" smtClean="0"/>
              <a:t>count is 199</a:t>
            </a:r>
          </a:p>
          <a:p>
            <a:pPr>
              <a:buNone/>
            </a:pPr>
            <a:endParaRPr lang="en-US" sz="1000" dirty="0"/>
          </a:p>
        </p:txBody>
      </p:sp>
    </p:spTree>
    <p:extLst>
      <p:ext uri="{BB962C8B-B14F-4D97-AF65-F5344CB8AC3E}">
        <p14:creationId xmlns:p14="http://schemas.microsoft.com/office/powerpoint/2010/main" val="32864953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class:</a:t>
            </a:r>
            <a:endParaRPr lang="en-US" dirty="0"/>
          </a:p>
        </p:txBody>
      </p:sp>
      <p:sp>
        <p:nvSpPr>
          <p:cNvPr id="4" name="Content Placeholder 3"/>
          <p:cNvSpPr>
            <a:spLocks noGrp="1"/>
          </p:cNvSpPr>
          <p:nvPr>
            <p:ph sz="quarter" idx="1"/>
          </p:nvPr>
        </p:nvSpPr>
        <p:spPr/>
        <p:txBody>
          <a:bodyPr>
            <a:normAutofit lnSpcReduction="10000"/>
          </a:bodyPr>
          <a:lstStyle/>
          <a:p>
            <a:r>
              <a:rPr lang="en-US" dirty="0" smtClean="0"/>
              <a:t>To exploit the potential benefit of inheritance, the base classes are improved or enhanced without modifications. The objects created are often the instances of a derived class but not of the base class. The base class becomes just the foundation for the building new classes and hence such classes are called abstract class.</a:t>
            </a:r>
          </a:p>
          <a:p>
            <a:r>
              <a:rPr lang="en-US" dirty="0" smtClean="0"/>
              <a:t>It is one that has no instance and is not designed to create object. It specifies an interface at a certain level of inheritance and provides a framework, upon which other classes can be build.</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of abstract class:</a:t>
            </a:r>
            <a:endParaRPr lang="en-US" dirty="0"/>
          </a:p>
        </p:txBody>
      </p:sp>
      <p:sp>
        <p:nvSpPr>
          <p:cNvPr id="4" name="Content Placeholder 3"/>
          <p:cNvSpPr>
            <a:spLocks noGrp="1"/>
          </p:cNvSpPr>
          <p:nvPr>
            <p:ph sz="quarter" idx="1"/>
          </p:nvPr>
        </p:nvSpPr>
        <p:spPr/>
        <p:txBody>
          <a:bodyPr>
            <a:normAutofit fontScale="85000" lnSpcReduction="20000"/>
          </a:bodyPr>
          <a:lstStyle/>
          <a:p>
            <a:pPr>
              <a:buNone/>
            </a:pPr>
            <a:r>
              <a:rPr lang="en-US" dirty="0" smtClean="0"/>
              <a:t>A class is made abstract by declaring at least one of its functions as </a:t>
            </a:r>
            <a:r>
              <a:rPr lang="en-US" b="1" dirty="0" smtClean="0"/>
              <a:t>pure virtual</a:t>
            </a:r>
            <a:r>
              <a:rPr lang="en-US" dirty="0" smtClean="0"/>
              <a:t> function. A pure virtual function is specified by placing "= 0" in its declaration as follows :</a:t>
            </a:r>
          </a:p>
          <a:p>
            <a:pPr>
              <a:buNone/>
            </a:pPr>
            <a:r>
              <a:rPr lang="en-US" dirty="0" smtClean="0"/>
              <a:t>class Box </a:t>
            </a:r>
          </a:p>
          <a:p>
            <a:pPr>
              <a:buNone/>
            </a:pPr>
            <a:r>
              <a:rPr lang="en-US" dirty="0" smtClean="0"/>
              <a:t>{ </a:t>
            </a:r>
          </a:p>
          <a:p>
            <a:pPr>
              <a:buNone/>
            </a:pPr>
            <a:r>
              <a:rPr lang="en-US" dirty="0" smtClean="0"/>
              <a:t>public: </a:t>
            </a:r>
          </a:p>
          <a:p>
            <a:pPr>
              <a:buNone/>
            </a:pPr>
            <a:r>
              <a:rPr lang="en-US" dirty="0" smtClean="0"/>
              <a:t>// pure virtual function </a:t>
            </a:r>
          </a:p>
          <a:p>
            <a:pPr>
              <a:buNone/>
            </a:pPr>
            <a:r>
              <a:rPr lang="en-US" dirty="0" smtClean="0"/>
              <a:t>virtual double getVolume() = 0; </a:t>
            </a:r>
          </a:p>
          <a:p>
            <a:pPr>
              <a:buNone/>
            </a:pPr>
            <a:r>
              <a:rPr lang="en-US" dirty="0" smtClean="0"/>
              <a:t>private:</a:t>
            </a:r>
          </a:p>
          <a:p>
            <a:pPr>
              <a:buNone/>
            </a:pPr>
            <a:r>
              <a:rPr lang="en-US" dirty="0" smtClean="0"/>
              <a:t> double length; </a:t>
            </a:r>
          </a:p>
          <a:p>
            <a:pPr>
              <a:buNone/>
            </a:pPr>
            <a:r>
              <a:rPr lang="en-US" dirty="0" smtClean="0"/>
              <a:t>double breadth; </a:t>
            </a:r>
          </a:p>
          <a:p>
            <a:pPr>
              <a:buNone/>
            </a:pPr>
            <a:r>
              <a:rPr lang="en-US" dirty="0" smtClean="0"/>
              <a:t>double height;</a:t>
            </a:r>
          </a:p>
          <a:p>
            <a:pPr>
              <a:buNone/>
            </a:pP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222248"/>
            <a:ext cx="8534400" cy="758952"/>
          </a:xfrm>
        </p:spPr>
        <p:txBody>
          <a:bodyPr>
            <a:normAutofit fontScale="90000"/>
          </a:bodyPr>
          <a:lstStyle/>
          <a:p>
            <a:r>
              <a:rPr lang="en-US" b="1" dirty="0" smtClean="0"/>
              <a:t>Simple program of Inheritance</a:t>
            </a:r>
            <a:r>
              <a:rPr lang="en-US" dirty="0" smtClean="0"/>
              <a:t/>
            </a:r>
            <a:br>
              <a:rPr lang="en-US" dirty="0" smtClean="0"/>
            </a:br>
            <a:endParaRPr lang="en-US" dirty="0"/>
          </a:p>
        </p:txBody>
      </p:sp>
      <p:sp>
        <p:nvSpPr>
          <p:cNvPr id="3" name="Content Placeholder 2"/>
          <p:cNvSpPr>
            <a:spLocks noGrp="1"/>
          </p:cNvSpPr>
          <p:nvPr>
            <p:ph sz="half" idx="1"/>
          </p:nvPr>
        </p:nvSpPr>
        <p:spPr/>
        <p:txBody>
          <a:bodyPr>
            <a:normAutofit fontScale="62500" lnSpcReduction="20000"/>
          </a:bodyPr>
          <a:lstStyle/>
          <a:p>
            <a:pPr>
              <a:buNone/>
            </a:pPr>
            <a:r>
              <a:rPr lang="en-US" dirty="0" smtClean="0"/>
              <a:t>#include&lt;</a:t>
            </a:r>
            <a:r>
              <a:rPr lang="en-US" dirty="0" err="1" smtClean="0"/>
              <a:t>iostream</a:t>
            </a:r>
            <a:r>
              <a:rPr lang="en-US" dirty="0" smtClean="0"/>
              <a:t>&gt;</a:t>
            </a:r>
          </a:p>
          <a:p>
            <a:pPr>
              <a:buNone/>
            </a:pPr>
            <a:r>
              <a:rPr lang="en-US" dirty="0" smtClean="0"/>
              <a:t>using namespace std;</a:t>
            </a:r>
          </a:p>
          <a:p>
            <a:pPr>
              <a:buNone/>
            </a:pPr>
            <a:r>
              <a:rPr lang="en-US" dirty="0" smtClean="0"/>
              <a:t>class base</a:t>
            </a:r>
          </a:p>
          <a:p>
            <a:pPr>
              <a:buNone/>
            </a:pPr>
            <a:r>
              <a:rPr lang="en-US" dirty="0" smtClean="0"/>
              <a:t>{</a:t>
            </a:r>
          </a:p>
          <a:p>
            <a:pPr>
              <a:buNone/>
            </a:pPr>
            <a:r>
              <a:rPr lang="en-US" dirty="0" smtClean="0"/>
              <a:t>protected:</a:t>
            </a:r>
          </a:p>
          <a:p>
            <a:pPr>
              <a:buNone/>
            </a:pPr>
            <a:r>
              <a:rPr lang="en-US" dirty="0" err="1" smtClean="0"/>
              <a:t>int</a:t>
            </a:r>
            <a:r>
              <a:rPr lang="en-US" dirty="0" smtClean="0"/>
              <a:t> x;</a:t>
            </a:r>
          </a:p>
          <a:p>
            <a:pPr>
              <a:buNone/>
            </a:pPr>
            <a:r>
              <a:rPr lang="en-US" dirty="0" smtClean="0"/>
              <a:t>public:</a:t>
            </a:r>
          </a:p>
          <a:p>
            <a:pPr>
              <a:buNone/>
            </a:pPr>
            <a:r>
              <a:rPr lang="en-US" dirty="0" smtClean="0"/>
              <a:t>void </a:t>
            </a:r>
            <a:r>
              <a:rPr lang="en-US" dirty="0" err="1" smtClean="0"/>
              <a:t>getdata</a:t>
            </a:r>
            <a:r>
              <a:rPr lang="en-US" dirty="0" smtClean="0"/>
              <a:t>()</a:t>
            </a:r>
          </a:p>
          <a:p>
            <a:pPr>
              <a:buNone/>
            </a:pPr>
            <a:r>
              <a:rPr lang="en-US" dirty="0" smtClean="0"/>
              <a:t>{</a:t>
            </a:r>
          </a:p>
          <a:p>
            <a:pPr>
              <a:buNone/>
            </a:pPr>
            <a:r>
              <a:rPr lang="en-US" dirty="0" err="1" smtClean="0"/>
              <a:t>cout</a:t>
            </a:r>
            <a:r>
              <a:rPr lang="en-US" dirty="0" smtClean="0"/>
              <a:t>&lt;&lt; "Enter value of x in base class\n";</a:t>
            </a:r>
          </a:p>
          <a:p>
            <a:pPr>
              <a:buNone/>
            </a:pPr>
            <a:r>
              <a:rPr lang="en-US" dirty="0" err="1" smtClean="0"/>
              <a:t>cin</a:t>
            </a:r>
            <a:r>
              <a:rPr lang="en-US" dirty="0" smtClean="0"/>
              <a:t>&gt;&gt;x;</a:t>
            </a:r>
          </a:p>
          <a:p>
            <a:pPr>
              <a:buNone/>
            </a:pPr>
            <a:r>
              <a:rPr lang="en-US" dirty="0" smtClean="0"/>
              <a:t>}</a:t>
            </a:r>
          </a:p>
          <a:p>
            <a:pPr>
              <a:buNone/>
            </a:pPr>
            <a:r>
              <a:rPr lang="en-US" dirty="0" smtClean="0"/>
              <a:t>};</a:t>
            </a:r>
          </a:p>
          <a:p>
            <a:pPr>
              <a:buNone/>
            </a:pPr>
            <a:r>
              <a:rPr lang="en-US" dirty="0" smtClean="0"/>
              <a:t>class derive: public base</a:t>
            </a:r>
          </a:p>
          <a:p>
            <a:pPr>
              <a:buNone/>
            </a:pPr>
            <a:r>
              <a:rPr lang="en-US" dirty="0" smtClean="0"/>
              <a:t>{</a:t>
            </a:r>
          </a:p>
          <a:p>
            <a:pPr>
              <a:buNone/>
            </a:pPr>
            <a:r>
              <a:rPr lang="en-US" dirty="0" smtClean="0"/>
              <a:t>private:</a:t>
            </a:r>
          </a:p>
          <a:p>
            <a:pPr>
              <a:buNone/>
            </a:pPr>
            <a:r>
              <a:rPr lang="en-US" dirty="0" err="1" smtClean="0"/>
              <a:t>int</a:t>
            </a:r>
            <a:r>
              <a:rPr lang="en-US" dirty="0" smtClean="0"/>
              <a:t> y;</a:t>
            </a:r>
          </a:p>
          <a:p>
            <a:pPr>
              <a:buNone/>
            </a:pPr>
            <a:endParaRPr lang="en-US" dirty="0"/>
          </a:p>
        </p:txBody>
      </p:sp>
      <p:sp>
        <p:nvSpPr>
          <p:cNvPr id="4" name="Content Placeholder 3"/>
          <p:cNvSpPr>
            <a:spLocks noGrp="1"/>
          </p:cNvSpPr>
          <p:nvPr>
            <p:ph sz="half" idx="2"/>
          </p:nvPr>
        </p:nvSpPr>
        <p:spPr/>
        <p:txBody>
          <a:bodyPr>
            <a:normAutofit fontScale="62500" lnSpcReduction="20000"/>
          </a:bodyPr>
          <a:lstStyle/>
          <a:p>
            <a:pPr>
              <a:buNone/>
            </a:pPr>
            <a:r>
              <a:rPr lang="en-US" dirty="0" smtClean="0"/>
              <a:t>public:</a:t>
            </a:r>
          </a:p>
          <a:p>
            <a:pPr>
              <a:buNone/>
            </a:pPr>
            <a:r>
              <a:rPr lang="en-US" dirty="0" smtClean="0"/>
              <a:t>void </a:t>
            </a:r>
            <a:r>
              <a:rPr lang="en-US" dirty="0" err="1" smtClean="0"/>
              <a:t>readdata</a:t>
            </a:r>
            <a:r>
              <a:rPr lang="en-US" dirty="0" smtClean="0"/>
              <a:t>()</a:t>
            </a:r>
          </a:p>
          <a:p>
            <a:pPr>
              <a:buNone/>
            </a:pPr>
            <a:r>
              <a:rPr lang="en-US" dirty="0" smtClean="0"/>
              <a:t>{</a:t>
            </a:r>
          </a:p>
          <a:p>
            <a:pPr>
              <a:buNone/>
            </a:pPr>
            <a:r>
              <a:rPr lang="en-US" sz="2200" dirty="0" err="1" smtClean="0"/>
              <a:t>cout</a:t>
            </a:r>
            <a:r>
              <a:rPr lang="en-US" sz="2200" dirty="0" smtClean="0"/>
              <a:t>&lt;&lt; "Enter the value of y in derived class\n";</a:t>
            </a:r>
          </a:p>
          <a:p>
            <a:pPr>
              <a:buNone/>
            </a:pPr>
            <a:r>
              <a:rPr lang="en-US" dirty="0" err="1" smtClean="0"/>
              <a:t>cin</a:t>
            </a:r>
            <a:r>
              <a:rPr lang="en-US" dirty="0" smtClean="0"/>
              <a:t>&gt;&gt;y;</a:t>
            </a:r>
          </a:p>
          <a:p>
            <a:pPr>
              <a:buNone/>
            </a:pPr>
            <a:r>
              <a:rPr lang="en-US" dirty="0" smtClean="0"/>
              <a:t>}</a:t>
            </a:r>
          </a:p>
          <a:p>
            <a:pPr>
              <a:buNone/>
            </a:pPr>
            <a:r>
              <a:rPr lang="en-US" dirty="0" smtClean="0"/>
              <a:t>void sum()</a:t>
            </a:r>
          </a:p>
          <a:p>
            <a:pPr>
              <a:buNone/>
            </a:pPr>
            <a:r>
              <a:rPr lang="en-US" dirty="0" smtClean="0"/>
              <a:t>{</a:t>
            </a:r>
          </a:p>
          <a:p>
            <a:pPr>
              <a:buNone/>
            </a:pPr>
            <a:r>
              <a:rPr lang="en-US" dirty="0" err="1" smtClean="0"/>
              <a:t>cout</a:t>
            </a:r>
            <a:r>
              <a:rPr lang="en-US" dirty="0" smtClean="0"/>
              <a:t>&lt;&lt; "sum of x and y is"&lt;&lt;</a:t>
            </a:r>
            <a:r>
              <a:rPr lang="en-US" dirty="0" err="1" smtClean="0"/>
              <a:t>x+y</a:t>
            </a:r>
            <a:r>
              <a:rPr lang="en-US" dirty="0" smtClean="0"/>
              <a:t>;</a:t>
            </a:r>
          </a:p>
          <a:p>
            <a:pPr>
              <a:buNone/>
            </a:pPr>
            <a:r>
              <a:rPr lang="en-US" dirty="0" smtClean="0"/>
              <a:t>}</a:t>
            </a:r>
          </a:p>
          <a:p>
            <a:pPr>
              <a:buNone/>
            </a:pPr>
            <a:r>
              <a:rPr lang="en-US" dirty="0" smtClean="0"/>
              <a:t>};</a:t>
            </a:r>
          </a:p>
          <a:p>
            <a:pPr>
              <a:buNone/>
            </a:pPr>
            <a:r>
              <a:rPr lang="en-US" dirty="0" smtClean="0"/>
              <a:t> main()</a:t>
            </a:r>
          </a:p>
          <a:p>
            <a:pPr>
              <a:buNone/>
            </a:pPr>
            <a:r>
              <a:rPr lang="en-US" dirty="0" smtClean="0"/>
              <a:t>{</a:t>
            </a:r>
          </a:p>
          <a:p>
            <a:pPr>
              <a:buNone/>
            </a:pPr>
            <a:r>
              <a:rPr lang="en-US" dirty="0" smtClean="0"/>
              <a:t>derive d1;</a:t>
            </a:r>
          </a:p>
          <a:p>
            <a:pPr>
              <a:buNone/>
            </a:pPr>
            <a:r>
              <a:rPr lang="en-US" dirty="0" smtClean="0"/>
              <a:t>d1.getdata();</a:t>
            </a:r>
          </a:p>
          <a:p>
            <a:pPr>
              <a:buNone/>
            </a:pPr>
            <a:r>
              <a:rPr lang="en-US" dirty="0" smtClean="0"/>
              <a:t>d1.readdata();</a:t>
            </a:r>
          </a:p>
          <a:p>
            <a:pPr>
              <a:buNone/>
            </a:pPr>
            <a:r>
              <a:rPr lang="en-US" dirty="0" smtClean="0"/>
              <a:t>d1.sum();</a:t>
            </a:r>
          </a:p>
          <a:p>
            <a:pPr>
              <a:buNone/>
            </a:pPr>
            <a:r>
              <a:rPr lang="en-US" dirty="0" smtClean="0"/>
              <a: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457200" y="1219200"/>
            <a:ext cx="4038600" cy="5135725"/>
          </a:xfrm>
        </p:spPr>
        <p:txBody>
          <a:bodyPr>
            <a:noAutofit/>
          </a:bodyPr>
          <a:lstStyle/>
          <a:p>
            <a:pPr>
              <a:buNone/>
            </a:pPr>
            <a:r>
              <a:rPr lang="en-US" sz="1200" dirty="0" smtClean="0"/>
              <a:t>#include &lt;</a:t>
            </a:r>
            <a:r>
              <a:rPr lang="en-US" sz="1200" dirty="0" err="1" smtClean="0"/>
              <a:t>iostream</a:t>
            </a:r>
            <a:r>
              <a:rPr lang="en-US" sz="1200" dirty="0" smtClean="0"/>
              <a:t>&gt;</a:t>
            </a:r>
          </a:p>
          <a:p>
            <a:pPr>
              <a:buNone/>
            </a:pPr>
            <a:r>
              <a:rPr lang="en-US" sz="1200" dirty="0" smtClean="0"/>
              <a:t>using namespace std;</a:t>
            </a:r>
          </a:p>
          <a:p>
            <a:pPr>
              <a:buNone/>
            </a:pPr>
            <a:r>
              <a:rPr lang="en-US" sz="1200" dirty="0" smtClean="0"/>
              <a:t>// Base class</a:t>
            </a:r>
          </a:p>
          <a:p>
            <a:pPr>
              <a:buNone/>
            </a:pPr>
            <a:r>
              <a:rPr lang="en-US" sz="1200" dirty="0" smtClean="0"/>
              <a:t>class Shape {</a:t>
            </a:r>
          </a:p>
          <a:p>
            <a:pPr>
              <a:buNone/>
            </a:pPr>
            <a:r>
              <a:rPr lang="en-US" sz="1200" dirty="0" smtClean="0"/>
              <a:t> protected:</a:t>
            </a:r>
          </a:p>
          <a:p>
            <a:pPr>
              <a:buNone/>
            </a:pPr>
            <a:r>
              <a:rPr lang="en-US" sz="1200" dirty="0" smtClean="0"/>
              <a:t>      </a:t>
            </a:r>
            <a:r>
              <a:rPr lang="en-US" sz="1200" dirty="0" err="1" smtClean="0"/>
              <a:t>int</a:t>
            </a:r>
            <a:r>
              <a:rPr lang="en-US" sz="1200" dirty="0" smtClean="0"/>
              <a:t> width;</a:t>
            </a:r>
          </a:p>
          <a:p>
            <a:pPr>
              <a:buNone/>
            </a:pPr>
            <a:r>
              <a:rPr lang="en-US" sz="1200" dirty="0" smtClean="0"/>
              <a:t>      </a:t>
            </a:r>
            <a:r>
              <a:rPr lang="en-US" sz="1200" dirty="0" err="1" smtClean="0"/>
              <a:t>int</a:t>
            </a:r>
            <a:r>
              <a:rPr lang="en-US" sz="1200" dirty="0" smtClean="0"/>
              <a:t> height;  </a:t>
            </a:r>
          </a:p>
          <a:p>
            <a:pPr>
              <a:buNone/>
            </a:pPr>
            <a:r>
              <a:rPr lang="en-US" sz="1200" dirty="0" smtClean="0"/>
              <a:t> public:</a:t>
            </a:r>
          </a:p>
          <a:p>
            <a:pPr>
              <a:buNone/>
            </a:pPr>
            <a:r>
              <a:rPr lang="en-US" sz="1100" dirty="0" smtClean="0"/>
              <a:t> // pure virtual function providing interface framework</a:t>
            </a:r>
            <a:r>
              <a:rPr lang="en-US" sz="1200" dirty="0" smtClean="0"/>
              <a:t>.</a:t>
            </a:r>
          </a:p>
          <a:p>
            <a:pPr>
              <a:buNone/>
            </a:pPr>
            <a:r>
              <a:rPr lang="en-US" sz="1200" dirty="0" smtClean="0"/>
              <a:t>      virtual </a:t>
            </a:r>
            <a:r>
              <a:rPr lang="en-US" sz="1200" dirty="0" err="1" smtClean="0"/>
              <a:t>int</a:t>
            </a:r>
            <a:r>
              <a:rPr lang="en-US" sz="1200" dirty="0" smtClean="0"/>
              <a:t> </a:t>
            </a:r>
            <a:r>
              <a:rPr lang="en-US" sz="1200" dirty="0" err="1" smtClean="0"/>
              <a:t>getArea</a:t>
            </a:r>
            <a:r>
              <a:rPr lang="en-US" sz="1200" dirty="0" smtClean="0"/>
              <a:t>() = 0;</a:t>
            </a:r>
          </a:p>
          <a:p>
            <a:pPr>
              <a:buNone/>
            </a:pPr>
            <a:r>
              <a:rPr lang="en-US" sz="1200" dirty="0" smtClean="0"/>
              <a:t>      void </a:t>
            </a:r>
            <a:r>
              <a:rPr lang="en-US" sz="1200" dirty="0" err="1" smtClean="0"/>
              <a:t>setWidth</a:t>
            </a:r>
            <a:r>
              <a:rPr lang="en-US" sz="1200" dirty="0" smtClean="0"/>
              <a:t>(</a:t>
            </a:r>
            <a:r>
              <a:rPr lang="en-US" sz="1200" dirty="0" err="1" smtClean="0"/>
              <a:t>int</a:t>
            </a:r>
            <a:r>
              <a:rPr lang="en-US" sz="1200" dirty="0" smtClean="0"/>
              <a:t> w) {</a:t>
            </a:r>
          </a:p>
          <a:p>
            <a:pPr>
              <a:buNone/>
            </a:pPr>
            <a:r>
              <a:rPr lang="en-US" sz="1200" dirty="0" smtClean="0"/>
              <a:t>         width = w;</a:t>
            </a:r>
          </a:p>
          <a:p>
            <a:pPr>
              <a:buNone/>
            </a:pPr>
            <a:r>
              <a:rPr lang="en-US" sz="1200" dirty="0" smtClean="0"/>
              <a:t>      }</a:t>
            </a:r>
          </a:p>
          <a:p>
            <a:pPr>
              <a:buNone/>
            </a:pPr>
            <a:r>
              <a:rPr lang="en-US" sz="1200" dirty="0" smtClean="0"/>
              <a:t>      void </a:t>
            </a:r>
            <a:r>
              <a:rPr lang="en-US" sz="1200" dirty="0" err="1" smtClean="0"/>
              <a:t>setHeight</a:t>
            </a:r>
            <a:r>
              <a:rPr lang="en-US" sz="1200" dirty="0" smtClean="0"/>
              <a:t>(</a:t>
            </a:r>
            <a:r>
              <a:rPr lang="en-US" sz="1200" dirty="0" err="1" smtClean="0"/>
              <a:t>int</a:t>
            </a:r>
            <a:r>
              <a:rPr lang="en-US" sz="1200" dirty="0" smtClean="0"/>
              <a:t> h) {</a:t>
            </a:r>
          </a:p>
          <a:p>
            <a:pPr>
              <a:buNone/>
            </a:pPr>
            <a:r>
              <a:rPr lang="en-US" sz="1200" dirty="0" smtClean="0"/>
              <a:t>         height = h;</a:t>
            </a:r>
          </a:p>
          <a:p>
            <a:pPr>
              <a:buNone/>
            </a:pPr>
            <a:r>
              <a:rPr lang="en-US" sz="1200" dirty="0" smtClean="0"/>
              <a:t>      }</a:t>
            </a:r>
          </a:p>
          <a:p>
            <a:pPr>
              <a:buNone/>
            </a:pPr>
            <a:r>
              <a:rPr lang="en-US" sz="1200" dirty="0" smtClean="0"/>
              <a:t>};</a:t>
            </a:r>
          </a:p>
          <a:p>
            <a:pPr>
              <a:buNone/>
            </a:pPr>
            <a:r>
              <a:rPr lang="en-US" sz="1200" dirty="0" smtClean="0"/>
              <a:t>// Derived classes</a:t>
            </a:r>
          </a:p>
          <a:p>
            <a:pPr>
              <a:buNone/>
            </a:pPr>
            <a:r>
              <a:rPr lang="en-US" sz="1200" dirty="0" smtClean="0"/>
              <a:t>class Rectangle: public Shape {</a:t>
            </a:r>
          </a:p>
          <a:p>
            <a:pPr>
              <a:buNone/>
            </a:pPr>
            <a:r>
              <a:rPr lang="en-US" sz="1200" dirty="0" smtClean="0"/>
              <a:t>   public:</a:t>
            </a:r>
          </a:p>
          <a:p>
            <a:pPr>
              <a:buNone/>
            </a:pPr>
            <a:r>
              <a:rPr lang="en-US" sz="1200" dirty="0" smtClean="0"/>
              <a:t>      </a:t>
            </a:r>
            <a:r>
              <a:rPr lang="en-US" sz="1200" dirty="0" err="1" smtClean="0"/>
              <a:t>int</a:t>
            </a:r>
            <a:r>
              <a:rPr lang="en-US" sz="1200" dirty="0" smtClean="0"/>
              <a:t> </a:t>
            </a:r>
            <a:r>
              <a:rPr lang="en-US" sz="1200" dirty="0" err="1" smtClean="0"/>
              <a:t>getArea</a:t>
            </a:r>
            <a:r>
              <a:rPr lang="en-US" sz="1200" dirty="0" smtClean="0"/>
              <a:t>() { </a:t>
            </a:r>
          </a:p>
          <a:p>
            <a:pPr>
              <a:buNone/>
            </a:pPr>
            <a:r>
              <a:rPr lang="en-US" sz="1200" dirty="0" smtClean="0"/>
              <a:t>         return (width * height); </a:t>
            </a:r>
          </a:p>
          <a:p>
            <a:pPr>
              <a:buNone/>
            </a:pPr>
            <a:r>
              <a:rPr lang="en-US" sz="1200" dirty="0" smtClean="0"/>
              <a:t>      }</a:t>
            </a:r>
          </a:p>
          <a:p>
            <a:pPr>
              <a:buNone/>
            </a:pPr>
            <a:r>
              <a:rPr lang="en-US" sz="1200" dirty="0" smtClean="0"/>
              <a:t>};</a:t>
            </a:r>
          </a:p>
          <a:p>
            <a:pPr>
              <a:buNone/>
            </a:pPr>
            <a:endParaRPr lang="en-US" sz="1200" dirty="0"/>
          </a:p>
        </p:txBody>
      </p:sp>
      <p:sp>
        <p:nvSpPr>
          <p:cNvPr id="7" name="Rectangle 6"/>
          <p:cNvSpPr/>
          <p:nvPr/>
        </p:nvSpPr>
        <p:spPr>
          <a:xfrm>
            <a:off x="3810000" y="533400"/>
            <a:ext cx="5334000" cy="6892707"/>
          </a:xfrm>
          <a:prstGeom prst="rect">
            <a:avLst/>
          </a:prstGeom>
        </p:spPr>
        <p:txBody>
          <a:bodyPr wrap="square">
            <a:spAutoFit/>
          </a:bodyPr>
          <a:lstStyle/>
          <a:p>
            <a:r>
              <a:rPr lang="en-US" dirty="0" smtClean="0"/>
              <a:t>class Triangle: public Shape {</a:t>
            </a:r>
          </a:p>
          <a:p>
            <a:r>
              <a:rPr lang="en-US" dirty="0" smtClean="0"/>
              <a:t>   public:</a:t>
            </a:r>
          </a:p>
          <a:p>
            <a:r>
              <a:rPr lang="en-US" dirty="0" smtClean="0"/>
              <a:t>      </a:t>
            </a:r>
            <a:r>
              <a:rPr lang="en-US" dirty="0" err="1" smtClean="0"/>
              <a:t>int</a:t>
            </a:r>
            <a:r>
              <a:rPr lang="en-US" dirty="0" smtClean="0"/>
              <a:t> </a:t>
            </a:r>
            <a:r>
              <a:rPr lang="en-US" dirty="0" err="1" smtClean="0"/>
              <a:t>getArea</a:t>
            </a:r>
            <a:r>
              <a:rPr lang="en-US" dirty="0" smtClean="0"/>
              <a:t>() { </a:t>
            </a:r>
          </a:p>
          <a:p>
            <a:r>
              <a:rPr lang="en-US" dirty="0" smtClean="0"/>
              <a:t>         return (width * height)/2; </a:t>
            </a:r>
          </a:p>
          <a:p>
            <a:r>
              <a:rPr lang="en-US" dirty="0" smtClean="0"/>
              <a:t>      }</a:t>
            </a:r>
          </a:p>
          <a:p>
            <a:r>
              <a:rPr lang="en-US" dirty="0" smtClean="0"/>
              <a:t>};</a:t>
            </a:r>
          </a:p>
          <a:p>
            <a:r>
              <a:rPr lang="en-US" dirty="0" smtClean="0"/>
              <a:t> main() </a:t>
            </a:r>
          </a:p>
          <a:p>
            <a:r>
              <a:rPr lang="en-US" dirty="0" smtClean="0"/>
              <a:t>{</a:t>
            </a:r>
          </a:p>
          <a:p>
            <a:r>
              <a:rPr lang="en-US" dirty="0" smtClean="0"/>
              <a:t>   Rectangle </a:t>
            </a:r>
            <a:r>
              <a:rPr lang="en-US" dirty="0" err="1" smtClean="0"/>
              <a:t>Rect</a:t>
            </a:r>
            <a:r>
              <a:rPr lang="en-US" dirty="0" smtClean="0"/>
              <a:t>;</a:t>
            </a:r>
          </a:p>
          <a:p>
            <a:r>
              <a:rPr lang="en-US" dirty="0" smtClean="0"/>
              <a:t>   Triangle  Tri;</a:t>
            </a:r>
          </a:p>
          <a:p>
            <a:r>
              <a:rPr lang="en-US" dirty="0" smtClean="0"/>
              <a:t>   </a:t>
            </a:r>
            <a:r>
              <a:rPr lang="en-US" dirty="0" err="1" smtClean="0"/>
              <a:t>Rect.setWidth</a:t>
            </a:r>
            <a:r>
              <a:rPr lang="en-US" dirty="0" smtClean="0"/>
              <a:t>(5);</a:t>
            </a:r>
          </a:p>
          <a:p>
            <a:r>
              <a:rPr lang="en-US" dirty="0" smtClean="0"/>
              <a:t>   </a:t>
            </a:r>
            <a:r>
              <a:rPr lang="en-US" dirty="0" err="1" smtClean="0"/>
              <a:t>Rect.setHeight</a:t>
            </a:r>
            <a:r>
              <a:rPr lang="en-US" dirty="0" smtClean="0"/>
              <a:t>(7); </a:t>
            </a:r>
          </a:p>
          <a:p>
            <a:r>
              <a:rPr lang="en-US" dirty="0" smtClean="0"/>
              <a:t>   // Print the area of the object.</a:t>
            </a:r>
          </a:p>
          <a:p>
            <a:r>
              <a:rPr lang="en-US" dirty="0" smtClean="0"/>
              <a:t>  </a:t>
            </a:r>
            <a:r>
              <a:rPr lang="en-US" sz="1400" dirty="0" smtClean="0"/>
              <a:t> </a:t>
            </a:r>
            <a:r>
              <a:rPr lang="en-US" sz="1400" dirty="0" err="1" smtClean="0"/>
              <a:t>cout</a:t>
            </a:r>
            <a:r>
              <a:rPr lang="en-US" sz="1400" dirty="0" smtClean="0"/>
              <a:t> &lt;&lt; "Total Rectangle area: " &lt;&lt; </a:t>
            </a:r>
            <a:r>
              <a:rPr lang="en-US" sz="1400" dirty="0" err="1" smtClean="0"/>
              <a:t>Rect.getArea</a:t>
            </a:r>
            <a:r>
              <a:rPr lang="en-US" sz="1400" dirty="0" smtClean="0"/>
              <a:t>() &lt;&lt; </a:t>
            </a:r>
            <a:r>
              <a:rPr lang="en-US" sz="1400" dirty="0" err="1" smtClean="0"/>
              <a:t>endl</a:t>
            </a:r>
            <a:r>
              <a:rPr lang="en-US" sz="1400" dirty="0" smtClean="0"/>
              <a:t>;</a:t>
            </a:r>
          </a:p>
          <a:p>
            <a:r>
              <a:rPr lang="en-US" sz="1400" dirty="0" smtClean="0"/>
              <a:t>  </a:t>
            </a:r>
            <a:r>
              <a:rPr lang="en-US" dirty="0" smtClean="0"/>
              <a:t> </a:t>
            </a:r>
            <a:r>
              <a:rPr lang="en-US" dirty="0" err="1" smtClean="0"/>
              <a:t>Tri.setWidth</a:t>
            </a:r>
            <a:r>
              <a:rPr lang="en-US" dirty="0" smtClean="0"/>
              <a:t>(5);</a:t>
            </a:r>
          </a:p>
          <a:p>
            <a:r>
              <a:rPr lang="en-US" dirty="0" smtClean="0"/>
              <a:t>   </a:t>
            </a:r>
            <a:r>
              <a:rPr lang="en-US" dirty="0" err="1" smtClean="0"/>
              <a:t>Tri.setHeight</a:t>
            </a:r>
            <a:r>
              <a:rPr lang="en-US" dirty="0" smtClean="0"/>
              <a:t>(7);</a:t>
            </a:r>
          </a:p>
          <a:p>
            <a:r>
              <a:rPr lang="en-US" dirty="0" smtClean="0"/>
              <a:t>   // Print the area of the object.</a:t>
            </a:r>
          </a:p>
          <a:p>
            <a:r>
              <a:rPr lang="en-US" dirty="0" smtClean="0"/>
              <a:t>   </a:t>
            </a:r>
            <a:r>
              <a:rPr lang="en-US" dirty="0" err="1" smtClean="0"/>
              <a:t>cout</a:t>
            </a:r>
            <a:r>
              <a:rPr lang="en-US" dirty="0" smtClean="0"/>
              <a:t> &lt;&lt; "Total Triangle area: " &lt;&lt; </a:t>
            </a:r>
            <a:r>
              <a:rPr lang="en-US" dirty="0" err="1" smtClean="0"/>
              <a:t>Tri.getArea</a:t>
            </a:r>
            <a:r>
              <a:rPr lang="en-US" dirty="0" smtClean="0"/>
              <a:t>() &lt;&lt; </a:t>
            </a:r>
            <a:r>
              <a:rPr lang="en-US" dirty="0" err="1" smtClean="0"/>
              <a:t>endl</a:t>
            </a:r>
            <a:r>
              <a:rPr lang="en-US" dirty="0" smtClean="0"/>
              <a:t>; </a:t>
            </a:r>
          </a:p>
          <a:p>
            <a:r>
              <a:rPr lang="en-US" dirty="0" smtClean="0"/>
              <a:t>}</a:t>
            </a:r>
          </a:p>
          <a:p>
            <a:r>
              <a:rPr lang="en-US" dirty="0" smtClean="0"/>
              <a:t>Output:</a:t>
            </a:r>
          </a:p>
          <a:p>
            <a:r>
              <a:rPr lang="en-US" dirty="0" smtClean="0"/>
              <a:t>Total Rectangle area: 35</a:t>
            </a:r>
          </a:p>
          <a:p>
            <a:r>
              <a:rPr lang="en-US" dirty="0" smtClean="0"/>
              <a:t>Total Triangle area: 17</a:t>
            </a:r>
          </a:p>
          <a:p>
            <a:endParaRPr lang="en-US" dirty="0"/>
          </a:p>
        </p:txBody>
      </p:sp>
      <p:sp>
        <p:nvSpPr>
          <p:cNvPr id="8" name="TextBox 7"/>
          <p:cNvSpPr txBox="1"/>
          <p:nvPr/>
        </p:nvSpPr>
        <p:spPr>
          <a:xfrm>
            <a:off x="457200" y="457200"/>
            <a:ext cx="3124200" cy="369332"/>
          </a:xfrm>
          <a:prstGeom prst="rect">
            <a:avLst/>
          </a:prstGeom>
          <a:noFill/>
        </p:spPr>
        <p:txBody>
          <a:bodyPr wrap="square" rtlCol="0">
            <a:spAutoFit/>
          </a:bodyPr>
          <a:lstStyle/>
          <a:p>
            <a:r>
              <a:rPr lang="en-US" dirty="0" smtClean="0"/>
              <a:t>Example of Abstract Class:</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Function Overriding:</a:t>
            </a:r>
            <a:r>
              <a:rPr lang="en-US" dirty="0" smtClean="0"/>
              <a:t/>
            </a:r>
            <a:br>
              <a:rPr lang="en-US" dirty="0" smtClean="0"/>
            </a:br>
            <a:endParaRPr lang="en-US" dirty="0"/>
          </a:p>
        </p:txBody>
      </p:sp>
      <p:sp>
        <p:nvSpPr>
          <p:cNvPr id="4" name="Content Placeholder 3"/>
          <p:cNvSpPr>
            <a:spLocks noGrp="1"/>
          </p:cNvSpPr>
          <p:nvPr>
            <p:ph idx="1"/>
          </p:nvPr>
        </p:nvSpPr>
        <p:spPr/>
        <p:txBody>
          <a:bodyPr/>
          <a:lstStyle/>
          <a:p>
            <a:r>
              <a:rPr lang="en-US" dirty="0" smtClean="0"/>
              <a:t>When the same function exist in both base class and derived class, the function in the derived class will be executed i.e. function in the base class will be overridden by the function in the derived class. Objects of the base class don't know anything about derived class and always use the base class function. If we create an object of derived class and write code to access the same member function then the member function in derived class is only executed. This feature in C++ is called function overriding.</a:t>
            </a:r>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function overriding</a:t>
            </a:r>
            <a:endParaRPr lang="en-US" dirty="0"/>
          </a:p>
        </p:txBody>
      </p:sp>
      <p:sp>
        <p:nvSpPr>
          <p:cNvPr id="4" name="Content Placeholder 3"/>
          <p:cNvSpPr>
            <a:spLocks noGrp="1"/>
          </p:cNvSpPr>
          <p:nvPr>
            <p:ph sz="half" idx="1"/>
          </p:nvPr>
        </p:nvSpPr>
        <p:spPr/>
        <p:txBody>
          <a:bodyPr>
            <a:normAutofit fontScale="70000" lnSpcReduction="20000"/>
          </a:bodyPr>
          <a:lstStyle/>
          <a:p>
            <a:pPr>
              <a:buNone/>
            </a:pPr>
            <a:r>
              <a:rPr lang="en-US" dirty="0" smtClean="0"/>
              <a:t>#include&lt;</a:t>
            </a:r>
            <a:r>
              <a:rPr lang="en-US" dirty="0" err="1" smtClean="0"/>
              <a:t>iostream</a:t>
            </a:r>
            <a:r>
              <a:rPr lang="en-US" dirty="0" smtClean="0"/>
              <a:t>&gt;</a:t>
            </a:r>
          </a:p>
          <a:p>
            <a:pPr>
              <a:buNone/>
            </a:pPr>
            <a:r>
              <a:rPr lang="en-US" dirty="0" smtClean="0"/>
              <a:t>using namespace std;</a:t>
            </a:r>
          </a:p>
          <a:p>
            <a:pPr>
              <a:buNone/>
            </a:pPr>
            <a:r>
              <a:rPr lang="en-US" dirty="0" smtClean="0"/>
              <a:t>class A</a:t>
            </a:r>
          </a:p>
          <a:p>
            <a:pPr>
              <a:buNone/>
            </a:pPr>
            <a:r>
              <a:rPr lang="en-US" dirty="0" smtClean="0"/>
              <a:t>{</a:t>
            </a:r>
          </a:p>
          <a:p>
            <a:pPr>
              <a:buNone/>
            </a:pPr>
            <a:r>
              <a:rPr lang="en-US" dirty="0" smtClean="0"/>
              <a:t>public:</a:t>
            </a:r>
          </a:p>
          <a:p>
            <a:pPr>
              <a:buNone/>
            </a:pPr>
            <a:r>
              <a:rPr lang="en-US" dirty="0" smtClean="0"/>
              <a:t>void </a:t>
            </a:r>
            <a:r>
              <a:rPr lang="en-US" dirty="0" err="1" smtClean="0"/>
              <a:t>getdata</a:t>
            </a:r>
            <a:r>
              <a:rPr lang="en-US" dirty="0" smtClean="0"/>
              <a:t>()</a:t>
            </a:r>
          </a:p>
          <a:p>
            <a:pPr>
              <a:buNone/>
            </a:pPr>
            <a:r>
              <a:rPr lang="en-US" dirty="0" smtClean="0"/>
              <a:t>{</a:t>
            </a:r>
          </a:p>
          <a:p>
            <a:pPr>
              <a:buNone/>
            </a:pPr>
            <a:r>
              <a:rPr lang="en-US" dirty="0" err="1" smtClean="0"/>
              <a:t>cout</a:t>
            </a:r>
            <a:r>
              <a:rPr lang="en-US" dirty="0" smtClean="0"/>
              <a:t>&lt;&lt;"In class A";</a:t>
            </a:r>
          </a:p>
          <a:p>
            <a:pPr>
              <a:buNone/>
            </a:pPr>
            <a:r>
              <a:rPr lang="en-US" dirty="0" smtClean="0"/>
              <a:t>}</a:t>
            </a:r>
          </a:p>
          <a:p>
            <a:pPr>
              <a:buNone/>
            </a:pPr>
            <a:r>
              <a:rPr lang="en-US" dirty="0" smtClean="0"/>
              <a:t>};</a:t>
            </a:r>
          </a:p>
          <a:p>
            <a:pPr>
              <a:buNone/>
            </a:pPr>
            <a:endParaRPr lang="en-US" dirty="0"/>
          </a:p>
        </p:txBody>
      </p:sp>
      <p:sp>
        <p:nvSpPr>
          <p:cNvPr id="5" name="Content Placeholder 4"/>
          <p:cNvSpPr>
            <a:spLocks noGrp="1"/>
          </p:cNvSpPr>
          <p:nvPr>
            <p:ph sz="half" idx="2"/>
          </p:nvPr>
        </p:nvSpPr>
        <p:spPr/>
        <p:txBody>
          <a:bodyPr>
            <a:normAutofit fontScale="70000" lnSpcReduction="20000"/>
          </a:bodyPr>
          <a:lstStyle/>
          <a:p>
            <a:pPr>
              <a:buNone/>
            </a:pPr>
            <a:r>
              <a:rPr lang="en-US" dirty="0" smtClean="0"/>
              <a:t>class B:public A</a:t>
            </a:r>
          </a:p>
          <a:p>
            <a:pPr>
              <a:buNone/>
            </a:pPr>
            <a:r>
              <a:rPr lang="en-US" dirty="0" smtClean="0"/>
              <a:t>{</a:t>
            </a:r>
          </a:p>
          <a:p>
            <a:pPr>
              <a:buNone/>
            </a:pPr>
            <a:r>
              <a:rPr lang="en-US" dirty="0" smtClean="0"/>
              <a:t>public:</a:t>
            </a:r>
          </a:p>
          <a:p>
            <a:pPr>
              <a:buNone/>
            </a:pPr>
            <a:r>
              <a:rPr lang="en-US" dirty="0" smtClean="0"/>
              <a:t>void </a:t>
            </a:r>
            <a:r>
              <a:rPr lang="en-US" dirty="0" err="1" smtClean="0"/>
              <a:t>getdata</a:t>
            </a:r>
            <a:r>
              <a:rPr lang="en-US" dirty="0" smtClean="0"/>
              <a:t>()</a:t>
            </a:r>
          </a:p>
          <a:p>
            <a:pPr>
              <a:buNone/>
            </a:pPr>
            <a:r>
              <a:rPr lang="en-US" dirty="0" smtClean="0"/>
              <a:t>{</a:t>
            </a:r>
          </a:p>
          <a:p>
            <a:pPr>
              <a:buNone/>
            </a:pPr>
            <a:r>
              <a:rPr lang="en-US" dirty="0" err="1" smtClean="0"/>
              <a:t>cout</a:t>
            </a:r>
            <a:r>
              <a:rPr lang="en-US" dirty="0" smtClean="0"/>
              <a:t>&lt;&lt;"In class B";	</a:t>
            </a:r>
          </a:p>
          <a:p>
            <a:pPr>
              <a:buNone/>
            </a:pPr>
            <a:r>
              <a:rPr lang="en-US" dirty="0" smtClean="0"/>
              <a:t>}</a:t>
            </a:r>
          </a:p>
          <a:p>
            <a:pPr>
              <a:buNone/>
            </a:pPr>
            <a:r>
              <a:rPr lang="en-US" dirty="0" smtClean="0"/>
              <a:t>};</a:t>
            </a:r>
          </a:p>
          <a:p>
            <a:pPr>
              <a:buNone/>
            </a:pPr>
            <a:r>
              <a:rPr lang="en-US" dirty="0" smtClean="0"/>
              <a:t> main()</a:t>
            </a:r>
          </a:p>
          <a:p>
            <a:pPr>
              <a:buNone/>
            </a:pPr>
            <a:r>
              <a:rPr lang="en-US" dirty="0" smtClean="0"/>
              <a:t>{</a:t>
            </a:r>
          </a:p>
          <a:p>
            <a:pPr>
              <a:buNone/>
            </a:pPr>
            <a:r>
              <a:rPr lang="en-US" dirty="0" smtClean="0"/>
              <a:t>B b1;</a:t>
            </a:r>
          </a:p>
          <a:p>
            <a:pPr>
              <a:buNone/>
            </a:pPr>
            <a:r>
              <a:rPr lang="en-US" dirty="0" smtClean="0"/>
              <a:t>b1.getdata();</a:t>
            </a:r>
          </a:p>
          <a:p>
            <a:pPr>
              <a:buNone/>
            </a:pPr>
            <a:r>
              <a:rPr lang="en-US" dirty="0" smtClean="0"/>
              <a:t>}</a:t>
            </a:r>
          </a:p>
          <a:p>
            <a:pPr>
              <a:buNone/>
            </a:pPr>
            <a:r>
              <a:rPr lang="en-US" b="1" dirty="0" smtClean="0"/>
              <a:t>Output:</a:t>
            </a:r>
          </a:p>
          <a:p>
            <a:pPr>
              <a:buNone/>
            </a:pPr>
            <a:r>
              <a:rPr lang="en-US" dirty="0" smtClean="0"/>
              <a:t>In class B</a:t>
            </a:r>
          </a:p>
          <a:p>
            <a:pPr>
              <a:buNone/>
            </a:pP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Aggregation /Containership (class with in class)</a:t>
            </a:r>
            <a:r>
              <a:rPr lang="en-US" sz="3200" dirty="0" smtClean="0"/>
              <a:t/>
            </a:r>
            <a:br>
              <a:rPr lang="en-US" sz="3200" dirty="0" smtClean="0"/>
            </a:br>
            <a:endParaRPr lang="en-US" sz="3200" dirty="0"/>
          </a:p>
        </p:txBody>
      </p:sp>
      <p:sp>
        <p:nvSpPr>
          <p:cNvPr id="4" name="Content Placeholder 3"/>
          <p:cNvSpPr>
            <a:spLocks noGrp="1"/>
          </p:cNvSpPr>
          <p:nvPr>
            <p:ph idx="1"/>
          </p:nvPr>
        </p:nvSpPr>
        <p:spPr/>
        <p:txBody>
          <a:bodyPr>
            <a:normAutofit fontScale="92500"/>
          </a:bodyPr>
          <a:lstStyle/>
          <a:p>
            <a:r>
              <a:rPr lang="en-US" dirty="0" smtClean="0"/>
              <a:t>When a class contains object of another class as its member, it is known as containership. The class which contains the object is called container class. Containership is also called as class within class. It is also called has-a-relationship. Containership is useful with classes that act like a data type. The object of this classes can be used almost like other variables in the class.</a:t>
            </a:r>
          </a:p>
          <a:p>
            <a:r>
              <a:rPr lang="en-US" dirty="0" smtClean="0"/>
              <a:t>	In inheritance if a class B is derived from class A then B is a kind of A. This is because B has all the characteristics of A and in addition some of its own. So inheritance if often called a kind of relationship.</a:t>
            </a:r>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Syntax:</a:t>
            </a:r>
            <a:br>
              <a:rPr lang="en-US" dirty="0" smtClean="0"/>
            </a:br>
            <a:endParaRPr lang="en-US" dirty="0"/>
          </a:p>
        </p:txBody>
      </p:sp>
      <p:sp>
        <p:nvSpPr>
          <p:cNvPr id="4" name="Content Placeholder 3"/>
          <p:cNvSpPr>
            <a:spLocks noGrp="1"/>
          </p:cNvSpPr>
          <p:nvPr>
            <p:ph idx="1"/>
          </p:nvPr>
        </p:nvSpPr>
        <p:spPr/>
        <p:txBody>
          <a:bodyPr>
            <a:normAutofit/>
          </a:bodyPr>
          <a:lstStyle/>
          <a:p>
            <a:pPr>
              <a:buNone/>
            </a:pPr>
            <a:r>
              <a:rPr lang="en-US" dirty="0" smtClean="0"/>
              <a:t>	Class A</a:t>
            </a:r>
          </a:p>
          <a:p>
            <a:pPr>
              <a:buNone/>
            </a:pPr>
            <a:r>
              <a:rPr lang="en-US" dirty="0" smtClean="0"/>
              <a:t>{</a:t>
            </a:r>
          </a:p>
          <a:p>
            <a:pPr>
              <a:buNone/>
            </a:pPr>
            <a:r>
              <a:rPr lang="en-US" dirty="0" smtClean="0"/>
              <a:t>………</a:t>
            </a:r>
          </a:p>
          <a:p>
            <a:pPr>
              <a:buNone/>
            </a:pPr>
            <a:r>
              <a:rPr lang="en-US" dirty="0" smtClean="0"/>
              <a:t>………</a:t>
            </a:r>
          </a:p>
          <a:p>
            <a:pPr>
              <a:buNone/>
            </a:pPr>
            <a:r>
              <a:rPr lang="en-US" dirty="0" smtClean="0"/>
              <a:t>};</a:t>
            </a:r>
          </a:p>
          <a:p>
            <a:pPr>
              <a:buNone/>
            </a:pPr>
            <a:r>
              <a:rPr lang="en-US" dirty="0" smtClean="0"/>
              <a:t>Class B</a:t>
            </a:r>
          </a:p>
          <a:p>
            <a:pPr>
              <a:buNone/>
            </a:pPr>
            <a:r>
              <a:rPr lang="en-US" dirty="0" smtClean="0"/>
              <a:t>{</a:t>
            </a:r>
          </a:p>
          <a:p>
            <a:pPr>
              <a:buNone/>
            </a:pPr>
            <a:r>
              <a:rPr lang="en-US" dirty="0" smtClean="0"/>
              <a:t>A A1; </a:t>
            </a:r>
            <a:r>
              <a:rPr lang="en-US" sz="1800" dirty="0" smtClean="0"/>
              <a:t>//Here class B contains object of class  So B is the container class</a:t>
            </a:r>
          </a:p>
          <a:p>
            <a:pPr>
              <a:buNone/>
            </a:pP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4000" b="1" dirty="0" smtClean="0"/>
              <a:t>Example of Containership:</a:t>
            </a:r>
            <a:endParaRPr lang="en-US" sz="4000" b="1" dirty="0"/>
          </a:p>
        </p:txBody>
      </p:sp>
      <p:sp>
        <p:nvSpPr>
          <p:cNvPr id="4" name="Content Placeholder 3"/>
          <p:cNvSpPr>
            <a:spLocks noGrp="1"/>
          </p:cNvSpPr>
          <p:nvPr>
            <p:ph sz="half" idx="1"/>
          </p:nvPr>
        </p:nvSpPr>
        <p:spPr>
          <a:xfrm>
            <a:off x="457200" y="1447800"/>
            <a:ext cx="4038600" cy="4434840"/>
          </a:xfrm>
        </p:spPr>
        <p:txBody>
          <a:bodyPr>
            <a:noAutofit/>
          </a:bodyPr>
          <a:lstStyle/>
          <a:p>
            <a:pPr>
              <a:buNone/>
            </a:pPr>
            <a:r>
              <a:rPr lang="en-US" sz="1500" dirty="0" smtClean="0"/>
              <a:t>#include&lt;</a:t>
            </a:r>
            <a:r>
              <a:rPr lang="en-US" sz="1500" dirty="0" err="1" smtClean="0"/>
              <a:t>iostream</a:t>
            </a:r>
            <a:r>
              <a:rPr lang="en-US" sz="1500" dirty="0" smtClean="0"/>
              <a:t>&gt;</a:t>
            </a:r>
          </a:p>
          <a:p>
            <a:pPr>
              <a:buNone/>
            </a:pPr>
            <a:r>
              <a:rPr lang="en-US" sz="1500" dirty="0" smtClean="0"/>
              <a:t>using namespace std;</a:t>
            </a:r>
          </a:p>
          <a:p>
            <a:pPr>
              <a:buNone/>
            </a:pPr>
            <a:r>
              <a:rPr lang="en-US" sz="1500" dirty="0" smtClean="0"/>
              <a:t>class manager</a:t>
            </a:r>
          </a:p>
          <a:p>
            <a:pPr>
              <a:buNone/>
            </a:pPr>
            <a:r>
              <a:rPr lang="en-US" sz="1500" dirty="0" smtClean="0"/>
              <a:t>{</a:t>
            </a:r>
          </a:p>
          <a:p>
            <a:pPr>
              <a:buNone/>
            </a:pPr>
            <a:r>
              <a:rPr lang="en-US" sz="1500" dirty="0" smtClean="0"/>
              <a:t>char name[20];</a:t>
            </a:r>
          </a:p>
          <a:p>
            <a:pPr>
              <a:buNone/>
            </a:pPr>
            <a:r>
              <a:rPr lang="en-US" sz="1500" dirty="0" err="1" smtClean="0"/>
              <a:t>int</a:t>
            </a:r>
            <a:r>
              <a:rPr lang="en-US" sz="1500" dirty="0" smtClean="0"/>
              <a:t> age;</a:t>
            </a:r>
          </a:p>
          <a:p>
            <a:pPr>
              <a:buNone/>
            </a:pPr>
            <a:r>
              <a:rPr lang="en-US" sz="1500" dirty="0" smtClean="0"/>
              <a:t>public:</a:t>
            </a:r>
          </a:p>
          <a:p>
            <a:pPr>
              <a:buNone/>
            </a:pPr>
            <a:r>
              <a:rPr lang="en-US" sz="1500" dirty="0" smtClean="0"/>
              <a:t>void </a:t>
            </a:r>
            <a:r>
              <a:rPr lang="en-US" sz="1500" dirty="0" err="1" smtClean="0"/>
              <a:t>getdata</a:t>
            </a:r>
            <a:r>
              <a:rPr lang="en-US" sz="1500" dirty="0" smtClean="0"/>
              <a:t>()</a:t>
            </a:r>
          </a:p>
          <a:p>
            <a:pPr>
              <a:buNone/>
            </a:pPr>
            <a:r>
              <a:rPr lang="en-US" sz="1500" dirty="0" smtClean="0"/>
              <a:t>{</a:t>
            </a:r>
          </a:p>
          <a:p>
            <a:pPr>
              <a:buNone/>
            </a:pPr>
            <a:r>
              <a:rPr lang="en-US" sz="1500" dirty="0" err="1" smtClean="0"/>
              <a:t>cout</a:t>
            </a:r>
            <a:r>
              <a:rPr lang="en-US" sz="1500" dirty="0" smtClean="0"/>
              <a:t>&lt;&lt;"enter name and age"&lt;&lt;</a:t>
            </a:r>
            <a:r>
              <a:rPr lang="en-US" sz="1500" dirty="0" err="1" smtClean="0"/>
              <a:t>endl</a:t>
            </a:r>
            <a:r>
              <a:rPr lang="en-US" sz="1500" dirty="0" smtClean="0"/>
              <a:t>;</a:t>
            </a:r>
          </a:p>
          <a:p>
            <a:pPr>
              <a:buNone/>
            </a:pPr>
            <a:r>
              <a:rPr lang="en-US" sz="1500" dirty="0" err="1" smtClean="0"/>
              <a:t>cin</a:t>
            </a:r>
            <a:r>
              <a:rPr lang="en-US" sz="1500" dirty="0" smtClean="0"/>
              <a:t>&gt;&gt;name&gt;&gt;age;</a:t>
            </a:r>
          </a:p>
          <a:p>
            <a:pPr>
              <a:buNone/>
            </a:pPr>
            <a:r>
              <a:rPr lang="en-US" sz="1500" dirty="0" smtClean="0"/>
              <a:t>}</a:t>
            </a:r>
          </a:p>
          <a:p>
            <a:pPr>
              <a:buNone/>
            </a:pPr>
            <a:r>
              <a:rPr lang="en-US" sz="1500" dirty="0" smtClean="0"/>
              <a:t> void </a:t>
            </a:r>
            <a:r>
              <a:rPr lang="en-US" sz="1500" dirty="0" err="1" smtClean="0"/>
              <a:t>putdata</a:t>
            </a:r>
            <a:r>
              <a:rPr lang="en-US" sz="1500" dirty="0" smtClean="0"/>
              <a:t>()</a:t>
            </a:r>
          </a:p>
          <a:p>
            <a:pPr>
              <a:buNone/>
            </a:pPr>
            <a:r>
              <a:rPr lang="en-US" sz="1500" dirty="0" smtClean="0"/>
              <a:t>{</a:t>
            </a:r>
          </a:p>
          <a:p>
            <a:pPr>
              <a:buNone/>
            </a:pPr>
            <a:r>
              <a:rPr lang="en-US" sz="1500" dirty="0" err="1" smtClean="0"/>
              <a:t>cout</a:t>
            </a:r>
            <a:r>
              <a:rPr lang="en-US" sz="1500" dirty="0" smtClean="0"/>
              <a:t>&lt;&lt;"your name is"&lt;&lt;name&lt;&lt;</a:t>
            </a:r>
            <a:r>
              <a:rPr lang="en-US" sz="1500" dirty="0" err="1" smtClean="0"/>
              <a:t>endl</a:t>
            </a:r>
            <a:r>
              <a:rPr lang="en-US" sz="1500" dirty="0" smtClean="0"/>
              <a:t>;</a:t>
            </a:r>
          </a:p>
          <a:p>
            <a:pPr>
              <a:buNone/>
            </a:pPr>
            <a:r>
              <a:rPr lang="en-US" sz="1500" dirty="0" err="1" smtClean="0"/>
              <a:t>cout</a:t>
            </a:r>
            <a:r>
              <a:rPr lang="en-US" sz="1500" dirty="0" smtClean="0"/>
              <a:t>&lt;&lt;"your age is "&lt;&lt;age&lt;&lt;</a:t>
            </a:r>
            <a:r>
              <a:rPr lang="en-US" sz="1500" dirty="0" err="1" smtClean="0"/>
              <a:t>endl</a:t>
            </a:r>
            <a:r>
              <a:rPr lang="en-US" sz="1500" dirty="0" smtClean="0"/>
              <a:t>;</a:t>
            </a:r>
          </a:p>
          <a:p>
            <a:pPr>
              <a:buNone/>
            </a:pPr>
            <a:r>
              <a:rPr lang="en-US" sz="1500" dirty="0" smtClean="0"/>
              <a:t>}</a:t>
            </a:r>
          </a:p>
          <a:p>
            <a:pPr>
              <a:buNone/>
            </a:pPr>
            <a:r>
              <a:rPr lang="en-US" sz="1500" dirty="0" smtClean="0"/>
              <a:t>};</a:t>
            </a:r>
          </a:p>
          <a:p>
            <a:pPr>
              <a:buNone/>
            </a:pPr>
            <a:endParaRPr lang="en-US" sz="1500" dirty="0"/>
          </a:p>
        </p:txBody>
      </p:sp>
      <p:sp>
        <p:nvSpPr>
          <p:cNvPr id="5" name="Content Placeholder 4"/>
          <p:cNvSpPr>
            <a:spLocks noGrp="1"/>
          </p:cNvSpPr>
          <p:nvPr>
            <p:ph sz="half" idx="2"/>
          </p:nvPr>
        </p:nvSpPr>
        <p:spPr>
          <a:xfrm>
            <a:off x="4800600" y="1219200"/>
            <a:ext cx="4038600" cy="5105400"/>
          </a:xfrm>
        </p:spPr>
        <p:txBody>
          <a:bodyPr>
            <a:normAutofit fontScale="55000" lnSpcReduction="20000"/>
          </a:bodyPr>
          <a:lstStyle/>
          <a:p>
            <a:pPr>
              <a:buNone/>
            </a:pPr>
            <a:r>
              <a:rPr lang="en-US" dirty="0" smtClean="0"/>
              <a:t>class employee</a:t>
            </a:r>
          </a:p>
          <a:p>
            <a:pPr>
              <a:buNone/>
            </a:pPr>
            <a:r>
              <a:rPr lang="en-US" dirty="0" smtClean="0"/>
              <a:t>{</a:t>
            </a:r>
          </a:p>
          <a:p>
            <a:pPr>
              <a:buNone/>
            </a:pPr>
            <a:r>
              <a:rPr lang="en-US" dirty="0" smtClean="0"/>
              <a:t>char department[20];</a:t>
            </a:r>
          </a:p>
          <a:p>
            <a:pPr>
              <a:buNone/>
            </a:pPr>
            <a:r>
              <a:rPr lang="en-US" dirty="0" smtClean="0"/>
              <a:t>manager m;</a:t>
            </a:r>
          </a:p>
          <a:p>
            <a:pPr>
              <a:buNone/>
            </a:pPr>
            <a:r>
              <a:rPr lang="en-US" dirty="0" smtClean="0"/>
              <a:t>public:</a:t>
            </a:r>
          </a:p>
          <a:p>
            <a:pPr>
              <a:buNone/>
            </a:pPr>
            <a:r>
              <a:rPr lang="en-US" dirty="0" smtClean="0"/>
              <a:t>void </a:t>
            </a:r>
            <a:r>
              <a:rPr lang="en-US" dirty="0" err="1" smtClean="0"/>
              <a:t>getdata</a:t>
            </a:r>
            <a:r>
              <a:rPr lang="en-US" dirty="0" smtClean="0"/>
              <a:t>()</a:t>
            </a:r>
          </a:p>
          <a:p>
            <a:pPr>
              <a:buNone/>
            </a:pPr>
            <a:r>
              <a:rPr lang="en-US" dirty="0" smtClean="0"/>
              <a:t>{</a:t>
            </a:r>
          </a:p>
          <a:p>
            <a:pPr>
              <a:buNone/>
            </a:pPr>
            <a:r>
              <a:rPr lang="en-US" dirty="0" err="1" smtClean="0"/>
              <a:t>m.getdata</a:t>
            </a:r>
            <a:r>
              <a:rPr lang="en-US" dirty="0" smtClean="0"/>
              <a:t>();</a:t>
            </a:r>
          </a:p>
          <a:p>
            <a:pPr>
              <a:buNone/>
            </a:pPr>
            <a:r>
              <a:rPr lang="en-US" dirty="0" err="1" smtClean="0"/>
              <a:t>cout</a:t>
            </a:r>
            <a:r>
              <a:rPr lang="en-US" dirty="0" smtClean="0"/>
              <a:t>&lt;&lt;"enter department:"&lt;&lt;</a:t>
            </a:r>
            <a:r>
              <a:rPr lang="en-US" dirty="0" err="1" smtClean="0"/>
              <a:t>endl</a:t>
            </a:r>
            <a:r>
              <a:rPr lang="en-US" dirty="0" smtClean="0"/>
              <a:t>;</a:t>
            </a:r>
          </a:p>
          <a:p>
            <a:pPr>
              <a:buNone/>
            </a:pPr>
            <a:r>
              <a:rPr lang="en-US" dirty="0" err="1" smtClean="0"/>
              <a:t>cin</a:t>
            </a:r>
            <a:r>
              <a:rPr lang="en-US" dirty="0" smtClean="0"/>
              <a:t>&gt;&gt;department;</a:t>
            </a:r>
          </a:p>
          <a:p>
            <a:pPr>
              <a:buNone/>
            </a:pPr>
            <a:r>
              <a:rPr lang="en-US" dirty="0" smtClean="0"/>
              <a:t>}</a:t>
            </a:r>
          </a:p>
          <a:p>
            <a:pPr>
              <a:buNone/>
            </a:pPr>
            <a:r>
              <a:rPr lang="en-US" dirty="0" smtClean="0"/>
              <a:t>void </a:t>
            </a:r>
            <a:r>
              <a:rPr lang="en-US" dirty="0" err="1" smtClean="0"/>
              <a:t>putdata</a:t>
            </a:r>
            <a:r>
              <a:rPr lang="en-US" dirty="0" smtClean="0"/>
              <a:t>()</a:t>
            </a:r>
          </a:p>
          <a:p>
            <a:pPr>
              <a:buNone/>
            </a:pPr>
            <a:r>
              <a:rPr lang="en-US" dirty="0" smtClean="0"/>
              <a:t>{</a:t>
            </a:r>
          </a:p>
          <a:p>
            <a:pPr>
              <a:buNone/>
            </a:pPr>
            <a:r>
              <a:rPr lang="en-US" dirty="0" err="1" smtClean="0"/>
              <a:t>m.putdata</a:t>
            </a:r>
            <a:r>
              <a:rPr lang="en-US" dirty="0" smtClean="0"/>
              <a:t>();</a:t>
            </a:r>
          </a:p>
          <a:p>
            <a:pPr>
              <a:buNone/>
            </a:pPr>
            <a:r>
              <a:rPr lang="en-US" dirty="0" err="1" smtClean="0"/>
              <a:t>cout</a:t>
            </a:r>
            <a:r>
              <a:rPr lang="en-US" dirty="0" smtClean="0"/>
              <a:t>&lt;&lt;"your department is "&lt;&lt;department;</a:t>
            </a:r>
          </a:p>
          <a:p>
            <a:pPr>
              <a:buNone/>
            </a:pPr>
            <a:r>
              <a:rPr lang="en-US" dirty="0" smtClean="0"/>
              <a:t>}</a:t>
            </a:r>
          </a:p>
          <a:p>
            <a:pPr>
              <a:buNone/>
            </a:pPr>
            <a:r>
              <a:rPr lang="en-US" dirty="0" smtClean="0"/>
              <a:t>};</a:t>
            </a:r>
          </a:p>
          <a:p>
            <a:pPr>
              <a:buNone/>
            </a:pPr>
            <a:r>
              <a:rPr lang="en-US" dirty="0" smtClean="0"/>
              <a:t> main()</a:t>
            </a:r>
          </a:p>
          <a:p>
            <a:pPr>
              <a:buNone/>
            </a:pPr>
            <a:r>
              <a:rPr lang="en-US" dirty="0" smtClean="0"/>
              <a:t>{</a:t>
            </a:r>
          </a:p>
          <a:p>
            <a:pPr>
              <a:buNone/>
            </a:pPr>
            <a:r>
              <a:rPr lang="en-US" dirty="0" smtClean="0"/>
              <a:t>employee e;</a:t>
            </a:r>
          </a:p>
          <a:p>
            <a:pPr>
              <a:buNone/>
            </a:pPr>
            <a:r>
              <a:rPr lang="en-US" dirty="0" err="1" smtClean="0"/>
              <a:t>e.getdata</a:t>
            </a:r>
            <a:r>
              <a:rPr lang="en-US" dirty="0" smtClean="0"/>
              <a:t>();</a:t>
            </a:r>
          </a:p>
          <a:p>
            <a:pPr>
              <a:buNone/>
            </a:pPr>
            <a:r>
              <a:rPr lang="en-US" dirty="0" err="1" smtClean="0"/>
              <a:t>e.putdata</a:t>
            </a:r>
            <a:r>
              <a:rPr lang="en-US" dirty="0" smtClean="0"/>
              <a:t>();</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sz="2400" b="1" dirty="0" smtClean="0"/>
              <a:t>Difference between function overloading and function overriding:</a:t>
            </a:r>
            <a:endParaRPr lang="en-US" sz="2400" b="1" dirty="0"/>
          </a:p>
        </p:txBody>
      </p:sp>
      <p:sp>
        <p:nvSpPr>
          <p:cNvPr id="2" name="Text Placeholder 1"/>
          <p:cNvSpPr>
            <a:spLocks noGrp="1"/>
          </p:cNvSpPr>
          <p:nvPr>
            <p:ph type="body" idx="1"/>
          </p:nvPr>
        </p:nvSpPr>
        <p:spPr/>
        <p:txBody>
          <a:bodyPr/>
          <a:lstStyle/>
          <a:p>
            <a:r>
              <a:rPr lang="en-US" dirty="0"/>
              <a:t>function overloading</a:t>
            </a:r>
          </a:p>
        </p:txBody>
      </p:sp>
      <p:sp>
        <p:nvSpPr>
          <p:cNvPr id="3" name="Text Placeholder 2"/>
          <p:cNvSpPr>
            <a:spLocks noGrp="1"/>
          </p:cNvSpPr>
          <p:nvPr>
            <p:ph type="body" sz="half" idx="3"/>
          </p:nvPr>
        </p:nvSpPr>
        <p:spPr/>
        <p:txBody>
          <a:bodyPr/>
          <a:lstStyle/>
          <a:p>
            <a:r>
              <a:rPr lang="en-US" dirty="0" smtClean="0"/>
              <a:t>function overriding</a:t>
            </a:r>
            <a:endParaRPr lang="en-US" dirty="0"/>
          </a:p>
        </p:txBody>
      </p:sp>
      <p:sp>
        <p:nvSpPr>
          <p:cNvPr id="5" name="Content Placeholder 4"/>
          <p:cNvSpPr>
            <a:spLocks noGrp="1"/>
          </p:cNvSpPr>
          <p:nvPr>
            <p:ph sz="quarter" idx="2"/>
          </p:nvPr>
        </p:nvSpPr>
        <p:spPr/>
        <p:txBody>
          <a:bodyPr/>
          <a:lstStyle/>
          <a:p>
            <a:pPr marL="514350" indent="-514350">
              <a:buAutoNum type="arabicParenR"/>
            </a:pPr>
            <a:r>
              <a:rPr lang="en-US" dirty="0" smtClean="0"/>
              <a:t>It may occur without inheritance.</a:t>
            </a:r>
          </a:p>
          <a:p>
            <a:pPr marL="514350" indent="-514350">
              <a:buAutoNum type="arabicParenR"/>
            </a:pPr>
            <a:r>
              <a:rPr lang="en-US" dirty="0" smtClean="0"/>
              <a:t>It takes place at compile time.</a:t>
            </a:r>
          </a:p>
          <a:p>
            <a:pPr marL="514350" indent="-514350">
              <a:buAutoNum type="arabicParenR"/>
            </a:pPr>
            <a:r>
              <a:rPr lang="en-US" dirty="0" smtClean="0"/>
              <a:t>It is the form of static polymorphism.</a:t>
            </a:r>
          </a:p>
          <a:p>
            <a:pPr marL="514350" indent="-514350">
              <a:buAutoNum type="arabicParenR"/>
            </a:pPr>
            <a:r>
              <a:rPr lang="en-US" dirty="0" smtClean="0"/>
              <a:t>It requires at least one class to occur.</a:t>
            </a:r>
          </a:p>
          <a:p>
            <a:pPr marL="514350" indent="-514350">
              <a:buNone/>
            </a:pPr>
            <a:endParaRPr lang="en-US" dirty="0"/>
          </a:p>
        </p:txBody>
      </p:sp>
      <p:sp>
        <p:nvSpPr>
          <p:cNvPr id="6" name="Content Placeholder 5"/>
          <p:cNvSpPr>
            <a:spLocks noGrp="1"/>
          </p:cNvSpPr>
          <p:nvPr>
            <p:ph sz="quarter" idx="4"/>
          </p:nvPr>
        </p:nvSpPr>
        <p:spPr/>
        <p:txBody>
          <a:bodyPr>
            <a:normAutofit/>
          </a:bodyPr>
          <a:lstStyle/>
          <a:p>
            <a:pPr marL="514350" indent="-514350">
              <a:buAutoNum type="arabicParenR"/>
            </a:pPr>
            <a:r>
              <a:rPr lang="en-US" dirty="0" smtClean="0"/>
              <a:t>It always require the inheritance to occur.</a:t>
            </a:r>
          </a:p>
          <a:p>
            <a:pPr marL="514350" indent="-514350">
              <a:buAutoNum type="arabicParenR"/>
            </a:pPr>
            <a:r>
              <a:rPr lang="en-US" dirty="0" smtClean="0"/>
              <a:t>It takes place at runtime.</a:t>
            </a:r>
          </a:p>
          <a:p>
            <a:pPr marL="514350" indent="-514350">
              <a:buAutoNum type="arabicParenR"/>
            </a:pPr>
            <a:r>
              <a:rPr lang="en-US" dirty="0" smtClean="0"/>
              <a:t>It is the form of dynamic polymorphism.</a:t>
            </a:r>
          </a:p>
          <a:p>
            <a:pPr marL="514350" indent="-514350">
              <a:buAutoNum type="arabicParenR"/>
            </a:pPr>
            <a:r>
              <a:rPr lang="en-US" dirty="0" smtClean="0"/>
              <a:t>It requires at least two classes to occur( i.e. base class &amp; derived class.</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1752" y="1295400"/>
            <a:ext cx="4040188" cy="732974"/>
          </a:xfrm>
        </p:spPr>
        <p:txBody>
          <a:bodyPr/>
          <a:lstStyle/>
          <a:p>
            <a:r>
              <a:rPr lang="en-US" dirty="0"/>
              <a:t>function overloading</a:t>
            </a:r>
          </a:p>
        </p:txBody>
      </p:sp>
      <p:sp>
        <p:nvSpPr>
          <p:cNvPr id="3" name="Text Placeholder 2"/>
          <p:cNvSpPr>
            <a:spLocks noGrp="1"/>
          </p:cNvSpPr>
          <p:nvPr>
            <p:ph type="body" sz="half" idx="3"/>
          </p:nvPr>
        </p:nvSpPr>
        <p:spPr>
          <a:xfrm>
            <a:off x="4791330" y="1295400"/>
            <a:ext cx="4041775" cy="731520"/>
          </a:xfrm>
        </p:spPr>
        <p:txBody>
          <a:bodyPr/>
          <a:lstStyle/>
          <a:p>
            <a:r>
              <a:rPr lang="en-US" dirty="0" smtClean="0"/>
              <a:t>function overriding</a:t>
            </a:r>
            <a:endParaRPr lang="en-US" dirty="0"/>
          </a:p>
        </p:txBody>
      </p:sp>
      <p:sp>
        <p:nvSpPr>
          <p:cNvPr id="5" name="Content Placeholder 4"/>
          <p:cNvSpPr>
            <a:spLocks noGrp="1"/>
          </p:cNvSpPr>
          <p:nvPr>
            <p:ph sz="quarter" idx="2"/>
          </p:nvPr>
        </p:nvSpPr>
        <p:spPr/>
        <p:txBody>
          <a:bodyPr>
            <a:normAutofit/>
          </a:bodyPr>
          <a:lstStyle/>
          <a:p>
            <a:pPr marL="514350" indent="-514350">
              <a:buNone/>
            </a:pPr>
            <a:r>
              <a:rPr lang="en-US" dirty="0" smtClean="0"/>
              <a:t>5) It takes place in between the function which are in the same scope or different scope.</a:t>
            </a:r>
          </a:p>
          <a:p>
            <a:pPr marL="514350" indent="-514350">
              <a:buNone/>
            </a:pPr>
            <a:r>
              <a:rPr lang="en-US" dirty="0" smtClean="0"/>
              <a:t>6) A function will be called directly without the help of scope resolution operator(:</a:t>
            </a:r>
            <a:r>
              <a:rPr lang="en-US" dirty="0" smtClean="0">
                <a:sym typeface="Wingdings" pitchFamily="2" charset="2"/>
              </a:rPr>
              <a:t>:)</a:t>
            </a:r>
            <a:endParaRPr lang="en-US" dirty="0"/>
          </a:p>
        </p:txBody>
      </p:sp>
      <p:sp>
        <p:nvSpPr>
          <p:cNvPr id="6" name="Content Placeholder 5"/>
          <p:cNvSpPr>
            <a:spLocks noGrp="1"/>
          </p:cNvSpPr>
          <p:nvPr>
            <p:ph sz="quarter" idx="4"/>
          </p:nvPr>
        </p:nvSpPr>
        <p:spPr/>
        <p:txBody>
          <a:bodyPr>
            <a:normAutofit/>
          </a:bodyPr>
          <a:lstStyle/>
          <a:p>
            <a:pPr marL="514350" indent="-514350">
              <a:buNone/>
            </a:pPr>
            <a:r>
              <a:rPr lang="en-US" dirty="0" smtClean="0"/>
              <a:t>5) It takes place in between the function which are in the different scope only.</a:t>
            </a:r>
          </a:p>
          <a:p>
            <a:pPr marL="514350" indent="-514350">
              <a:buNone/>
            </a:pPr>
            <a:r>
              <a:rPr lang="en-US" dirty="0" smtClean="0"/>
              <a:t>6) The derived class function overrides the base class function.</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475488"/>
          </a:xfrm>
        </p:spPr>
        <p:txBody>
          <a:bodyPr>
            <a:normAutofit/>
          </a:bodyPr>
          <a:lstStyle/>
          <a:p>
            <a:r>
              <a:rPr lang="en-US" sz="2400" b="1" dirty="0" smtClean="0"/>
              <a:t>Example of function overloading.</a:t>
            </a:r>
            <a:endParaRPr lang="en-US" sz="2400" b="1" dirty="0"/>
          </a:p>
        </p:txBody>
      </p:sp>
      <p:sp>
        <p:nvSpPr>
          <p:cNvPr id="4" name="Content Placeholder 3"/>
          <p:cNvSpPr>
            <a:spLocks noGrp="1"/>
          </p:cNvSpPr>
          <p:nvPr>
            <p:ph sz="half" idx="1"/>
          </p:nvPr>
        </p:nvSpPr>
        <p:spPr>
          <a:xfrm>
            <a:off x="301752" y="1066800"/>
            <a:ext cx="3965448" cy="5257800"/>
          </a:xfrm>
        </p:spPr>
        <p:txBody>
          <a:bodyPr>
            <a:normAutofit fontScale="55000" lnSpcReduction="20000"/>
          </a:bodyPr>
          <a:lstStyle/>
          <a:p>
            <a:pPr>
              <a:buNone/>
            </a:pPr>
            <a:r>
              <a:rPr lang="en-US" dirty="0" smtClean="0"/>
              <a:t>#include&lt;</a:t>
            </a:r>
            <a:r>
              <a:rPr lang="en-US" dirty="0" err="1" smtClean="0"/>
              <a:t>iostream</a:t>
            </a:r>
            <a:r>
              <a:rPr lang="en-US" dirty="0" smtClean="0"/>
              <a:t>&gt;</a:t>
            </a:r>
          </a:p>
          <a:p>
            <a:pPr>
              <a:buNone/>
            </a:pPr>
            <a:r>
              <a:rPr lang="en-US" dirty="0" smtClean="0"/>
              <a:t>using namespace std;</a:t>
            </a:r>
          </a:p>
          <a:p>
            <a:pPr>
              <a:buNone/>
            </a:pPr>
            <a:r>
              <a:rPr lang="en-US" dirty="0" smtClean="0"/>
              <a:t>class rectangle</a:t>
            </a:r>
          </a:p>
          <a:p>
            <a:pPr>
              <a:buNone/>
            </a:pPr>
            <a:r>
              <a:rPr lang="en-US" dirty="0" smtClean="0"/>
              <a:t>{</a:t>
            </a:r>
          </a:p>
          <a:p>
            <a:pPr>
              <a:buNone/>
            </a:pPr>
            <a:r>
              <a:rPr lang="en-US" dirty="0" smtClean="0"/>
              <a:t>private:</a:t>
            </a:r>
          </a:p>
          <a:p>
            <a:pPr>
              <a:buNone/>
            </a:pPr>
            <a:r>
              <a:rPr lang="en-US" dirty="0" smtClean="0"/>
              <a:t>	</a:t>
            </a:r>
            <a:r>
              <a:rPr lang="en-US" dirty="0" err="1" smtClean="0"/>
              <a:t>int</a:t>
            </a:r>
            <a:r>
              <a:rPr lang="en-US" dirty="0" smtClean="0"/>
              <a:t> </a:t>
            </a:r>
            <a:r>
              <a:rPr lang="en-US" dirty="0" err="1" smtClean="0"/>
              <a:t>l,b</a:t>
            </a:r>
            <a:r>
              <a:rPr lang="en-US" dirty="0" smtClean="0"/>
              <a:t>;</a:t>
            </a:r>
          </a:p>
          <a:p>
            <a:pPr>
              <a:buNone/>
            </a:pPr>
            <a:r>
              <a:rPr lang="en-US" dirty="0" smtClean="0"/>
              <a:t>	public:</a:t>
            </a:r>
          </a:p>
          <a:p>
            <a:pPr>
              <a:buNone/>
            </a:pPr>
            <a:r>
              <a:rPr lang="en-US" dirty="0" smtClean="0"/>
              <a:t>		void </a:t>
            </a:r>
            <a:r>
              <a:rPr lang="en-US" dirty="0" err="1" smtClean="0"/>
              <a:t>getdata</a:t>
            </a:r>
            <a:r>
              <a:rPr lang="en-US" dirty="0" smtClean="0"/>
              <a:t>()</a:t>
            </a:r>
          </a:p>
          <a:p>
            <a:pPr>
              <a:buNone/>
            </a:pPr>
            <a:r>
              <a:rPr lang="en-US" dirty="0" smtClean="0"/>
              <a:t>			{</a:t>
            </a:r>
          </a:p>
          <a:p>
            <a:pPr>
              <a:buNone/>
            </a:pPr>
            <a:r>
              <a:rPr lang="en-US" dirty="0" smtClean="0"/>
              <a:t>	</a:t>
            </a:r>
            <a:r>
              <a:rPr lang="en-US" dirty="0" err="1" smtClean="0"/>
              <a:t>cout</a:t>
            </a:r>
            <a:r>
              <a:rPr lang="en-US" dirty="0" smtClean="0"/>
              <a:t>&lt;&lt;"Enter length and breadth\n";</a:t>
            </a:r>
          </a:p>
          <a:p>
            <a:pPr>
              <a:buNone/>
            </a:pPr>
            <a:r>
              <a:rPr lang="en-US" dirty="0" smtClean="0"/>
              <a:t>			</a:t>
            </a:r>
            <a:r>
              <a:rPr lang="en-US" dirty="0" err="1" smtClean="0"/>
              <a:t>cin</a:t>
            </a:r>
            <a:r>
              <a:rPr lang="en-US" dirty="0" smtClean="0"/>
              <a:t>&gt;&gt;l&gt;&gt;b;</a:t>
            </a:r>
          </a:p>
          <a:p>
            <a:pPr>
              <a:buNone/>
            </a:pPr>
            <a:r>
              <a:rPr lang="en-US" dirty="0" smtClean="0"/>
              <a:t>			}</a:t>
            </a:r>
          </a:p>
          <a:p>
            <a:pPr>
              <a:buNone/>
            </a:pPr>
            <a:r>
              <a:rPr lang="en-US" dirty="0" smtClean="0"/>
              <a:t>		void </a:t>
            </a:r>
            <a:r>
              <a:rPr lang="en-US" dirty="0" err="1" smtClean="0"/>
              <a:t>getdata</a:t>
            </a:r>
            <a:r>
              <a:rPr lang="en-US" dirty="0" smtClean="0"/>
              <a:t>(</a:t>
            </a:r>
            <a:r>
              <a:rPr lang="en-US" dirty="0" err="1" smtClean="0"/>
              <a:t>int</a:t>
            </a:r>
            <a:r>
              <a:rPr lang="en-US" dirty="0" smtClean="0"/>
              <a:t> l1, </a:t>
            </a:r>
            <a:r>
              <a:rPr lang="en-US" dirty="0" err="1" smtClean="0"/>
              <a:t>int</a:t>
            </a:r>
            <a:r>
              <a:rPr lang="en-US" dirty="0" smtClean="0"/>
              <a:t> b1)</a:t>
            </a:r>
          </a:p>
          <a:p>
            <a:pPr>
              <a:buNone/>
            </a:pPr>
            <a:r>
              <a:rPr lang="en-US" dirty="0" smtClean="0"/>
              <a:t>		{</a:t>
            </a:r>
          </a:p>
          <a:p>
            <a:pPr>
              <a:buNone/>
            </a:pPr>
            <a:r>
              <a:rPr lang="en-US" dirty="0" smtClean="0"/>
              <a:t>		l=l1;</a:t>
            </a:r>
          </a:p>
          <a:p>
            <a:pPr>
              <a:buNone/>
            </a:pPr>
            <a:r>
              <a:rPr lang="en-US" dirty="0" smtClean="0"/>
              <a:t>		b=b1;		</a:t>
            </a:r>
          </a:p>
          <a:p>
            <a:pPr>
              <a:buNone/>
            </a:pPr>
            <a:r>
              <a:rPr lang="en-US" dirty="0" smtClean="0"/>
              <a:t>		}</a:t>
            </a:r>
          </a:p>
          <a:p>
            <a:pPr>
              <a:buNone/>
            </a:pPr>
            <a:r>
              <a:rPr lang="en-US" dirty="0" smtClean="0"/>
              <a:t>		void </a:t>
            </a:r>
            <a:r>
              <a:rPr lang="en-US" dirty="0" err="1" smtClean="0"/>
              <a:t>getdata</a:t>
            </a:r>
            <a:r>
              <a:rPr lang="en-US" dirty="0" smtClean="0"/>
              <a:t>(double l1, double b1)</a:t>
            </a:r>
          </a:p>
          <a:p>
            <a:pPr>
              <a:buNone/>
            </a:pPr>
            <a:r>
              <a:rPr lang="en-US" dirty="0" smtClean="0"/>
              <a:t>		{</a:t>
            </a:r>
          </a:p>
          <a:p>
            <a:pPr>
              <a:buNone/>
            </a:pPr>
            <a:r>
              <a:rPr lang="en-US" dirty="0" smtClean="0"/>
              <a:t>		l=l1;</a:t>
            </a:r>
          </a:p>
          <a:p>
            <a:pPr>
              <a:buNone/>
            </a:pPr>
            <a:r>
              <a:rPr lang="en-US" dirty="0" smtClean="0"/>
              <a:t>		b=b1;</a:t>
            </a:r>
          </a:p>
          <a:p>
            <a:pPr>
              <a:buNone/>
            </a:pPr>
            <a:r>
              <a:rPr lang="en-US" dirty="0" smtClean="0"/>
              <a:t>		}</a:t>
            </a:r>
          </a:p>
          <a:p>
            <a:pPr>
              <a:buNone/>
            </a:pPr>
            <a:endParaRPr lang="en-US" dirty="0"/>
          </a:p>
        </p:txBody>
      </p:sp>
      <p:sp>
        <p:nvSpPr>
          <p:cNvPr id="5" name="Content Placeholder 4"/>
          <p:cNvSpPr>
            <a:spLocks noGrp="1"/>
          </p:cNvSpPr>
          <p:nvPr>
            <p:ph sz="half" idx="2"/>
          </p:nvPr>
        </p:nvSpPr>
        <p:spPr>
          <a:xfrm>
            <a:off x="4800600" y="990600"/>
            <a:ext cx="4038600" cy="5334000"/>
          </a:xfrm>
        </p:spPr>
        <p:txBody>
          <a:bodyPr>
            <a:normAutofit fontScale="55000" lnSpcReduction="20000"/>
          </a:bodyPr>
          <a:lstStyle/>
          <a:p>
            <a:pPr>
              <a:buNone/>
            </a:pPr>
            <a:r>
              <a:rPr lang="en-US" dirty="0" smtClean="0"/>
              <a:t>void </a:t>
            </a:r>
            <a:r>
              <a:rPr lang="en-US" dirty="0" err="1" smtClean="0"/>
              <a:t>displaydata</a:t>
            </a:r>
            <a:r>
              <a:rPr lang="en-US" dirty="0" smtClean="0"/>
              <a:t>()</a:t>
            </a:r>
          </a:p>
          <a:p>
            <a:pPr>
              <a:buNone/>
            </a:pPr>
            <a:r>
              <a:rPr lang="en-US" dirty="0" smtClean="0"/>
              <a:t>	{</a:t>
            </a:r>
          </a:p>
          <a:p>
            <a:pPr>
              <a:buNone/>
            </a:pPr>
            <a:r>
              <a:rPr lang="en-US" dirty="0" smtClean="0"/>
              <a:t>	</a:t>
            </a:r>
            <a:r>
              <a:rPr lang="en-US" dirty="0" err="1" smtClean="0"/>
              <a:t>int</a:t>
            </a:r>
            <a:r>
              <a:rPr lang="en-US" dirty="0" smtClean="0"/>
              <a:t> a;</a:t>
            </a:r>
          </a:p>
          <a:p>
            <a:pPr>
              <a:buNone/>
            </a:pPr>
            <a:r>
              <a:rPr lang="en-US" dirty="0" smtClean="0"/>
              <a:t>	a= l*b;</a:t>
            </a:r>
          </a:p>
          <a:p>
            <a:pPr>
              <a:buNone/>
            </a:pPr>
            <a:r>
              <a:rPr lang="en-US" dirty="0" smtClean="0"/>
              <a:t>	</a:t>
            </a:r>
            <a:r>
              <a:rPr lang="en-US" dirty="0" err="1" smtClean="0"/>
              <a:t>cout</a:t>
            </a:r>
            <a:r>
              <a:rPr lang="en-US" dirty="0" smtClean="0"/>
              <a:t>&lt;&lt;"Area is"&lt;&lt;a;</a:t>
            </a:r>
          </a:p>
          <a:p>
            <a:pPr>
              <a:buNone/>
            </a:pPr>
            <a:r>
              <a:rPr lang="en-US" dirty="0" smtClean="0"/>
              <a:t>}</a:t>
            </a:r>
          </a:p>
          <a:p>
            <a:pPr>
              <a:buNone/>
            </a:pPr>
            <a:r>
              <a:rPr lang="en-US" dirty="0" smtClean="0"/>
              <a:t>};</a:t>
            </a:r>
          </a:p>
          <a:p>
            <a:pPr>
              <a:buNone/>
            </a:pPr>
            <a:r>
              <a:rPr lang="en-US" dirty="0" smtClean="0"/>
              <a:t>main()</a:t>
            </a:r>
          </a:p>
          <a:p>
            <a:pPr>
              <a:buNone/>
            </a:pPr>
            <a:r>
              <a:rPr lang="en-US" dirty="0" smtClean="0"/>
              <a:t>{</a:t>
            </a:r>
          </a:p>
          <a:p>
            <a:pPr>
              <a:buNone/>
            </a:pPr>
            <a:r>
              <a:rPr lang="en-US" dirty="0" smtClean="0"/>
              <a:t>	rectangle r1;</a:t>
            </a:r>
          </a:p>
          <a:p>
            <a:pPr>
              <a:buNone/>
            </a:pPr>
            <a:r>
              <a:rPr lang="en-US" dirty="0" smtClean="0"/>
              <a:t>	r1.getdata();</a:t>
            </a:r>
          </a:p>
          <a:p>
            <a:pPr>
              <a:buNone/>
            </a:pPr>
            <a:r>
              <a:rPr lang="en-US" dirty="0" smtClean="0"/>
              <a:t>	rectangle r2;</a:t>
            </a:r>
          </a:p>
          <a:p>
            <a:pPr>
              <a:buNone/>
            </a:pPr>
            <a:r>
              <a:rPr lang="en-US" dirty="0" smtClean="0"/>
              <a:t>	r2.getdata(4,5);</a:t>
            </a:r>
          </a:p>
          <a:p>
            <a:pPr>
              <a:buNone/>
            </a:pPr>
            <a:r>
              <a:rPr lang="en-US" dirty="0" smtClean="0"/>
              <a:t>	rectangle r3;</a:t>
            </a:r>
          </a:p>
          <a:p>
            <a:pPr>
              <a:buNone/>
            </a:pPr>
            <a:r>
              <a:rPr lang="en-US" dirty="0" smtClean="0"/>
              <a:t>	r3.getdata(5.8,7.6);</a:t>
            </a:r>
          </a:p>
          <a:p>
            <a:pPr>
              <a:buNone/>
            </a:pPr>
            <a:r>
              <a:rPr lang="en-US" dirty="0" smtClean="0"/>
              <a:t>	r1.displaydata();</a:t>
            </a:r>
          </a:p>
          <a:p>
            <a:pPr>
              <a:buNone/>
            </a:pPr>
            <a:r>
              <a:rPr lang="en-US" dirty="0" smtClean="0"/>
              <a:t>	r2.displaydata();</a:t>
            </a:r>
          </a:p>
          <a:p>
            <a:pPr>
              <a:buNone/>
            </a:pPr>
            <a:r>
              <a:rPr lang="en-US" dirty="0" smtClean="0"/>
              <a:t>	r3.displaydata();</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function overriding</a:t>
            </a:r>
            <a:endParaRPr lang="en-US" dirty="0"/>
          </a:p>
        </p:txBody>
      </p:sp>
      <p:sp>
        <p:nvSpPr>
          <p:cNvPr id="4" name="Content Placeholder 3"/>
          <p:cNvSpPr>
            <a:spLocks noGrp="1"/>
          </p:cNvSpPr>
          <p:nvPr>
            <p:ph sz="half" idx="1"/>
          </p:nvPr>
        </p:nvSpPr>
        <p:spPr/>
        <p:txBody>
          <a:bodyPr>
            <a:normAutofit fontScale="70000" lnSpcReduction="20000"/>
          </a:bodyPr>
          <a:lstStyle/>
          <a:p>
            <a:pPr>
              <a:buNone/>
            </a:pPr>
            <a:r>
              <a:rPr lang="en-US" dirty="0" smtClean="0"/>
              <a:t>#include&lt;</a:t>
            </a:r>
            <a:r>
              <a:rPr lang="en-US" dirty="0" err="1" smtClean="0"/>
              <a:t>iostream</a:t>
            </a:r>
            <a:r>
              <a:rPr lang="en-US" dirty="0" smtClean="0"/>
              <a:t>&gt;</a:t>
            </a:r>
          </a:p>
          <a:p>
            <a:pPr>
              <a:buNone/>
            </a:pPr>
            <a:r>
              <a:rPr lang="en-US" dirty="0" smtClean="0"/>
              <a:t>using namespace std;</a:t>
            </a:r>
          </a:p>
          <a:p>
            <a:pPr>
              <a:buNone/>
            </a:pPr>
            <a:r>
              <a:rPr lang="en-US" dirty="0" smtClean="0"/>
              <a:t>class A</a:t>
            </a:r>
          </a:p>
          <a:p>
            <a:pPr>
              <a:buNone/>
            </a:pPr>
            <a:r>
              <a:rPr lang="en-US" dirty="0" smtClean="0"/>
              <a:t>{</a:t>
            </a:r>
          </a:p>
          <a:p>
            <a:pPr>
              <a:buNone/>
            </a:pPr>
            <a:r>
              <a:rPr lang="en-US" dirty="0" smtClean="0"/>
              <a:t>public:</a:t>
            </a:r>
          </a:p>
          <a:p>
            <a:pPr>
              <a:buNone/>
            </a:pPr>
            <a:r>
              <a:rPr lang="en-US" dirty="0" smtClean="0"/>
              <a:t>void </a:t>
            </a:r>
            <a:r>
              <a:rPr lang="en-US" dirty="0" err="1" smtClean="0"/>
              <a:t>getdata</a:t>
            </a:r>
            <a:r>
              <a:rPr lang="en-US" dirty="0" smtClean="0"/>
              <a:t>()</a:t>
            </a:r>
          </a:p>
          <a:p>
            <a:pPr>
              <a:buNone/>
            </a:pPr>
            <a:r>
              <a:rPr lang="en-US" dirty="0" smtClean="0"/>
              <a:t>{</a:t>
            </a:r>
          </a:p>
          <a:p>
            <a:pPr>
              <a:buNone/>
            </a:pPr>
            <a:r>
              <a:rPr lang="en-US" dirty="0" err="1" smtClean="0"/>
              <a:t>cout</a:t>
            </a:r>
            <a:r>
              <a:rPr lang="en-US" dirty="0" smtClean="0"/>
              <a:t>&lt;&lt;"In class A";</a:t>
            </a:r>
          </a:p>
          <a:p>
            <a:pPr>
              <a:buNone/>
            </a:pPr>
            <a:r>
              <a:rPr lang="en-US" dirty="0" smtClean="0"/>
              <a:t>}</a:t>
            </a:r>
          </a:p>
          <a:p>
            <a:pPr>
              <a:buNone/>
            </a:pPr>
            <a:r>
              <a:rPr lang="en-US" dirty="0" smtClean="0"/>
              <a:t>};</a:t>
            </a:r>
          </a:p>
          <a:p>
            <a:pPr>
              <a:buNone/>
            </a:pPr>
            <a:endParaRPr lang="en-US" dirty="0"/>
          </a:p>
        </p:txBody>
      </p:sp>
      <p:sp>
        <p:nvSpPr>
          <p:cNvPr id="5" name="Content Placeholder 4"/>
          <p:cNvSpPr>
            <a:spLocks noGrp="1"/>
          </p:cNvSpPr>
          <p:nvPr>
            <p:ph sz="half" idx="2"/>
          </p:nvPr>
        </p:nvSpPr>
        <p:spPr/>
        <p:txBody>
          <a:bodyPr>
            <a:normAutofit fontScale="70000" lnSpcReduction="20000"/>
          </a:bodyPr>
          <a:lstStyle/>
          <a:p>
            <a:pPr>
              <a:buNone/>
            </a:pPr>
            <a:r>
              <a:rPr lang="en-US" dirty="0" smtClean="0"/>
              <a:t>class B:public A</a:t>
            </a:r>
          </a:p>
          <a:p>
            <a:pPr>
              <a:buNone/>
            </a:pPr>
            <a:r>
              <a:rPr lang="en-US" dirty="0" smtClean="0"/>
              <a:t>{</a:t>
            </a:r>
          </a:p>
          <a:p>
            <a:pPr>
              <a:buNone/>
            </a:pPr>
            <a:r>
              <a:rPr lang="en-US" dirty="0" smtClean="0"/>
              <a:t>public:</a:t>
            </a:r>
          </a:p>
          <a:p>
            <a:pPr>
              <a:buNone/>
            </a:pPr>
            <a:r>
              <a:rPr lang="en-US" dirty="0" smtClean="0"/>
              <a:t>void </a:t>
            </a:r>
            <a:r>
              <a:rPr lang="en-US" dirty="0" err="1" smtClean="0"/>
              <a:t>getdata</a:t>
            </a:r>
            <a:r>
              <a:rPr lang="en-US" dirty="0" smtClean="0"/>
              <a:t>()</a:t>
            </a:r>
          </a:p>
          <a:p>
            <a:pPr>
              <a:buNone/>
            </a:pPr>
            <a:r>
              <a:rPr lang="en-US" dirty="0" smtClean="0"/>
              <a:t>{</a:t>
            </a:r>
          </a:p>
          <a:p>
            <a:pPr>
              <a:buNone/>
            </a:pPr>
            <a:r>
              <a:rPr lang="en-US" dirty="0" err="1" smtClean="0"/>
              <a:t>cout</a:t>
            </a:r>
            <a:r>
              <a:rPr lang="en-US" dirty="0" smtClean="0"/>
              <a:t>&lt;&lt;"In class B";	</a:t>
            </a:r>
          </a:p>
          <a:p>
            <a:pPr>
              <a:buNone/>
            </a:pPr>
            <a:r>
              <a:rPr lang="en-US" dirty="0" smtClean="0"/>
              <a:t>}</a:t>
            </a:r>
          </a:p>
          <a:p>
            <a:pPr>
              <a:buNone/>
            </a:pPr>
            <a:r>
              <a:rPr lang="en-US" dirty="0" smtClean="0"/>
              <a:t>};</a:t>
            </a:r>
          </a:p>
          <a:p>
            <a:pPr>
              <a:buNone/>
            </a:pPr>
            <a:r>
              <a:rPr lang="en-US" dirty="0" smtClean="0"/>
              <a:t> main()</a:t>
            </a:r>
          </a:p>
          <a:p>
            <a:pPr>
              <a:buNone/>
            </a:pPr>
            <a:r>
              <a:rPr lang="en-US" dirty="0" smtClean="0"/>
              <a:t>{</a:t>
            </a:r>
          </a:p>
          <a:p>
            <a:pPr>
              <a:buNone/>
            </a:pPr>
            <a:r>
              <a:rPr lang="en-US" dirty="0" smtClean="0"/>
              <a:t>B b1;</a:t>
            </a:r>
          </a:p>
          <a:p>
            <a:pPr>
              <a:buNone/>
            </a:pPr>
            <a:r>
              <a:rPr lang="en-US" dirty="0" smtClean="0"/>
              <a:t>b1.getdata();</a:t>
            </a:r>
          </a:p>
          <a:p>
            <a:pPr>
              <a:buNone/>
            </a:pPr>
            <a:r>
              <a:rPr lang="en-US" dirty="0" smtClean="0"/>
              <a:t>}</a:t>
            </a:r>
          </a:p>
          <a:p>
            <a:pPr>
              <a:buNone/>
            </a:pPr>
            <a:r>
              <a:rPr lang="en-US" b="1" dirty="0" smtClean="0"/>
              <a:t>Output:</a:t>
            </a:r>
          </a:p>
          <a:p>
            <a:pPr>
              <a:buNone/>
            </a:pPr>
            <a:r>
              <a:rPr lang="en-US" dirty="0" smtClean="0"/>
              <a:t>In class B</a:t>
            </a:r>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normAutofit/>
          </a:bodyPr>
          <a:lstStyle/>
          <a:p>
            <a:r>
              <a:rPr lang="en-US" sz="2400" b="1" dirty="0" smtClean="0"/>
              <a:t>Access </a:t>
            </a:r>
            <a:r>
              <a:rPr lang="en-US" sz="2400" b="1" dirty="0" err="1" smtClean="0"/>
              <a:t>specifier</a:t>
            </a:r>
            <a:r>
              <a:rPr lang="en-US" sz="2400" b="1" dirty="0" smtClean="0"/>
              <a:t> in inheritance:</a:t>
            </a:r>
            <a:endParaRPr lang="en-US" sz="2400" b="1" dirty="0"/>
          </a:p>
        </p:txBody>
      </p:sp>
      <p:sp>
        <p:nvSpPr>
          <p:cNvPr id="3" name="Content Placeholder 2"/>
          <p:cNvSpPr>
            <a:spLocks noGrp="1"/>
          </p:cNvSpPr>
          <p:nvPr>
            <p:ph idx="1"/>
          </p:nvPr>
        </p:nvSpPr>
        <p:spPr>
          <a:xfrm>
            <a:off x="457200" y="1325880"/>
            <a:ext cx="8229600" cy="4389120"/>
          </a:xfrm>
        </p:spPr>
        <p:txBody>
          <a:bodyPr/>
          <a:lstStyle/>
          <a:p>
            <a:r>
              <a:rPr lang="en-US" b="1" dirty="0" smtClean="0"/>
              <a:t>Access </a:t>
            </a:r>
            <a:r>
              <a:rPr lang="en-US" b="1" dirty="0" err="1" smtClean="0"/>
              <a:t>specifier</a:t>
            </a:r>
            <a:r>
              <a:rPr lang="en-US" dirty="0" smtClean="0"/>
              <a:t> can be either private or protected or public. In general access </a:t>
            </a:r>
            <a:r>
              <a:rPr lang="en-US" dirty="0" err="1" smtClean="0"/>
              <a:t>specifiers</a:t>
            </a:r>
            <a:r>
              <a:rPr lang="en-US" dirty="0" smtClean="0"/>
              <a:t> are the access restriction imposed during the derivation of different subclasses from the base class.</a:t>
            </a:r>
          </a:p>
          <a:p>
            <a:pPr marL="514350" indent="-514350">
              <a:buFont typeface="+mj-lt"/>
              <a:buAutoNum type="arabicParenR"/>
            </a:pPr>
            <a:r>
              <a:rPr lang="en-US" dirty="0" smtClean="0"/>
              <a:t>private access </a:t>
            </a:r>
            <a:r>
              <a:rPr lang="en-US" dirty="0" err="1" smtClean="0"/>
              <a:t>specifier</a:t>
            </a:r>
            <a:endParaRPr lang="en-US" dirty="0" smtClean="0"/>
          </a:p>
          <a:p>
            <a:pPr marL="514350" indent="-514350">
              <a:buFont typeface="+mj-lt"/>
              <a:buAutoNum type="arabicParenR"/>
            </a:pPr>
            <a:r>
              <a:rPr lang="en-US" dirty="0" smtClean="0"/>
              <a:t>protected access </a:t>
            </a:r>
            <a:r>
              <a:rPr lang="en-US" dirty="0" err="1" smtClean="0"/>
              <a:t>specifier</a:t>
            </a:r>
            <a:endParaRPr lang="en-US" dirty="0" smtClean="0"/>
          </a:p>
          <a:p>
            <a:pPr marL="514350" indent="-514350">
              <a:buFont typeface="+mj-lt"/>
              <a:buAutoNum type="arabicParenR"/>
            </a:pPr>
            <a:r>
              <a:rPr lang="en-US" dirty="0" smtClean="0"/>
              <a:t>public access </a:t>
            </a:r>
            <a:r>
              <a:rPr lang="en-US" dirty="0" err="1" smtClean="0"/>
              <a:t>specifier</a:t>
            </a:r>
            <a:endParaRPr lang="en-US" dirty="0" smtClean="0"/>
          </a:p>
          <a:p>
            <a:endParaRPr lang="en-US" dirty="0"/>
          </a:p>
        </p:txBody>
      </p:sp>
    </p:spTree>
    <p:extLst>
      <p:ext uri="{BB962C8B-B14F-4D97-AF65-F5344CB8AC3E}">
        <p14:creationId xmlns:p14="http://schemas.microsoft.com/office/powerpoint/2010/main" val="361874444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function:</a:t>
            </a:r>
            <a:endParaRPr lang="en-US" dirty="0"/>
          </a:p>
        </p:txBody>
      </p:sp>
      <p:sp>
        <p:nvSpPr>
          <p:cNvPr id="3" name="Content Placeholder 2"/>
          <p:cNvSpPr>
            <a:spLocks noGrp="1"/>
          </p:cNvSpPr>
          <p:nvPr>
            <p:ph idx="1"/>
          </p:nvPr>
        </p:nvSpPr>
        <p:spPr/>
        <p:txBody>
          <a:bodyPr/>
          <a:lstStyle/>
          <a:p>
            <a:r>
              <a:rPr lang="en-US" dirty="0" smtClean="0"/>
              <a:t>We know that private member can’t be accessed from outside the class, i.e. non member function can’t access private member of a class but by using friend function, we can access private members of class. Friend function can be executed like a normal function without the help of object.</a:t>
            </a:r>
          </a:p>
          <a:p>
            <a:r>
              <a:rPr lang="en-US" dirty="0" smtClean="0"/>
              <a:t>Friend function usually  has objects as arguments to make function friendly to a class, we have to simply declare this function as a friend of class.</a:t>
            </a:r>
            <a:endParaRPr lang="en-US" dirty="0"/>
          </a:p>
        </p:txBody>
      </p:sp>
    </p:spTree>
    <p:extLst>
      <p:ext uri="{BB962C8B-B14F-4D97-AF65-F5344CB8AC3E}">
        <p14:creationId xmlns:p14="http://schemas.microsoft.com/office/powerpoint/2010/main" val="33193393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friend function:</a:t>
            </a:r>
            <a:endParaRPr lang="en-US" dirty="0"/>
          </a:p>
        </p:txBody>
      </p:sp>
      <p:sp>
        <p:nvSpPr>
          <p:cNvPr id="3" name="Content Placeholder 2"/>
          <p:cNvSpPr>
            <a:spLocks noGrp="1"/>
          </p:cNvSpPr>
          <p:nvPr>
            <p:ph sz="half" idx="1"/>
          </p:nvPr>
        </p:nvSpPr>
        <p:spPr/>
        <p:txBody>
          <a:bodyPr>
            <a:normAutofit fontScale="77500" lnSpcReduction="20000"/>
          </a:bodyPr>
          <a:lstStyle/>
          <a:p>
            <a:pPr>
              <a:buNone/>
            </a:pPr>
            <a:r>
              <a:rPr lang="en-US" dirty="0" smtClean="0"/>
              <a:t>#include&lt;iostream&gt;</a:t>
            </a:r>
          </a:p>
          <a:p>
            <a:pPr>
              <a:buNone/>
            </a:pPr>
            <a:r>
              <a:rPr lang="en-US" dirty="0" smtClean="0"/>
              <a:t>using namespace std;</a:t>
            </a:r>
          </a:p>
          <a:p>
            <a:pPr>
              <a:buNone/>
            </a:pPr>
            <a:r>
              <a:rPr lang="en-US" dirty="0" smtClean="0"/>
              <a:t>class sample</a:t>
            </a:r>
          </a:p>
          <a:p>
            <a:pPr>
              <a:buNone/>
            </a:pPr>
            <a:r>
              <a:rPr lang="en-US" dirty="0" smtClean="0"/>
              <a:t>{</a:t>
            </a:r>
          </a:p>
          <a:p>
            <a:pPr>
              <a:buNone/>
            </a:pPr>
            <a:r>
              <a:rPr lang="en-US" dirty="0" smtClean="0"/>
              <a:t>	private:</a:t>
            </a:r>
          </a:p>
          <a:p>
            <a:pPr>
              <a:buNone/>
            </a:pPr>
            <a:r>
              <a:rPr lang="en-US" dirty="0" smtClean="0"/>
              <a:t>		int a,b;</a:t>
            </a:r>
          </a:p>
          <a:p>
            <a:pPr>
              <a:buNone/>
            </a:pPr>
            <a:r>
              <a:rPr lang="en-US" dirty="0" smtClean="0"/>
              <a:t>		public:</a:t>
            </a:r>
          </a:p>
          <a:p>
            <a:pPr>
              <a:buNone/>
            </a:pPr>
            <a:r>
              <a:rPr lang="en-US" dirty="0" smtClean="0"/>
              <a:t>		void setvalue()</a:t>
            </a:r>
          </a:p>
          <a:p>
            <a:pPr>
              <a:buNone/>
            </a:pPr>
            <a:r>
              <a:rPr lang="en-US" dirty="0" smtClean="0"/>
              <a:t>		{</a:t>
            </a:r>
          </a:p>
          <a:p>
            <a:pPr>
              <a:buNone/>
            </a:pPr>
            <a:r>
              <a:rPr lang="en-US" dirty="0" smtClean="0"/>
              <a:t>			a=25;</a:t>
            </a:r>
          </a:p>
          <a:p>
            <a:pPr>
              <a:buNone/>
            </a:pPr>
            <a:r>
              <a:rPr lang="en-US" dirty="0" smtClean="0"/>
              <a:t>			b=40;</a:t>
            </a:r>
          </a:p>
          <a:p>
            <a:pPr>
              <a:buNone/>
            </a:pPr>
            <a:r>
              <a:rPr lang="en-US" dirty="0" smtClean="0"/>
              <a:t>		}</a:t>
            </a:r>
          </a:p>
          <a:p>
            <a:pPr>
              <a:buNone/>
            </a:pPr>
            <a:r>
              <a:rPr lang="en-US" dirty="0" smtClean="0"/>
              <a:t>	friend float mean(sample s);</a:t>
            </a:r>
          </a:p>
          <a:p>
            <a:pPr>
              <a:buNone/>
            </a:pPr>
            <a:r>
              <a:rPr lang="en-US" dirty="0" smtClean="0"/>
              <a:t>};</a:t>
            </a:r>
          </a:p>
          <a:p>
            <a:pPr>
              <a:buNone/>
            </a:pPr>
            <a:endParaRPr lang="en-US" dirty="0"/>
          </a:p>
        </p:txBody>
      </p:sp>
      <p:sp>
        <p:nvSpPr>
          <p:cNvPr id="4" name="Content Placeholder 3"/>
          <p:cNvSpPr>
            <a:spLocks noGrp="1"/>
          </p:cNvSpPr>
          <p:nvPr>
            <p:ph sz="half" idx="2"/>
          </p:nvPr>
        </p:nvSpPr>
        <p:spPr/>
        <p:txBody>
          <a:bodyPr>
            <a:normAutofit fontScale="77500" lnSpcReduction="20000"/>
          </a:bodyPr>
          <a:lstStyle/>
          <a:p>
            <a:pPr>
              <a:buNone/>
            </a:pPr>
            <a:r>
              <a:rPr lang="en-US" dirty="0" smtClean="0"/>
              <a:t>float mean (sample s)</a:t>
            </a:r>
          </a:p>
          <a:p>
            <a:pPr>
              <a:buNone/>
            </a:pPr>
            <a:r>
              <a:rPr lang="en-US" dirty="0" smtClean="0"/>
              <a:t>{</a:t>
            </a:r>
          </a:p>
          <a:p>
            <a:pPr>
              <a:buNone/>
            </a:pPr>
            <a:r>
              <a:rPr lang="en-US" dirty="0" smtClean="0"/>
              <a:t>	return(s.a+s.b)/2.0;</a:t>
            </a:r>
          </a:p>
          <a:p>
            <a:pPr>
              <a:buNone/>
            </a:pPr>
            <a:r>
              <a:rPr lang="en-US" dirty="0" smtClean="0"/>
              <a:t>}</a:t>
            </a:r>
          </a:p>
          <a:p>
            <a:pPr>
              <a:buNone/>
            </a:pPr>
            <a:r>
              <a:rPr lang="en-US" dirty="0" smtClean="0"/>
              <a:t>main()</a:t>
            </a:r>
          </a:p>
          <a:p>
            <a:pPr>
              <a:buNone/>
            </a:pPr>
            <a:r>
              <a:rPr lang="en-US" dirty="0" smtClean="0"/>
              <a:t>{</a:t>
            </a:r>
          </a:p>
          <a:p>
            <a:pPr>
              <a:buNone/>
            </a:pPr>
            <a:r>
              <a:rPr lang="en-US" dirty="0" smtClean="0"/>
              <a:t>	sample x;</a:t>
            </a:r>
          </a:p>
          <a:p>
            <a:pPr>
              <a:buNone/>
            </a:pPr>
            <a:r>
              <a:rPr lang="en-US" dirty="0" smtClean="0"/>
              <a:t>	x.setvalue();</a:t>
            </a:r>
          </a:p>
          <a:p>
            <a:pPr>
              <a:buNone/>
            </a:pPr>
            <a:r>
              <a:rPr lang="en-US" sz="2100" dirty="0" smtClean="0"/>
              <a:t>cout&lt;&lt;"mean value is"&lt;&lt;mean(x);</a:t>
            </a:r>
          </a:p>
          <a:p>
            <a:pPr>
              <a:buNone/>
            </a:pPr>
            <a:r>
              <a:rPr lang="en-US" dirty="0" smtClean="0"/>
              <a:t>}</a:t>
            </a:r>
          </a:p>
          <a:p>
            <a:pPr>
              <a:buNone/>
            </a:pPr>
            <a:endParaRPr lang="en-US" dirty="0" smtClean="0"/>
          </a:p>
          <a:p>
            <a:pPr>
              <a:buNone/>
            </a:pPr>
            <a:r>
              <a:rPr lang="en-US" b="1" dirty="0" smtClean="0"/>
              <a:t>Output:</a:t>
            </a:r>
          </a:p>
          <a:p>
            <a:pPr>
              <a:buNone/>
            </a:pPr>
            <a:r>
              <a:rPr lang="en-US" dirty="0" smtClean="0"/>
              <a:t>mean value is 32.5</a:t>
            </a:r>
            <a:endParaRPr lang="en-US" dirty="0"/>
          </a:p>
        </p:txBody>
      </p:sp>
    </p:spTree>
    <p:extLst>
      <p:ext uri="{BB962C8B-B14F-4D97-AF65-F5344CB8AC3E}">
        <p14:creationId xmlns:p14="http://schemas.microsoft.com/office/powerpoint/2010/main" val="83463283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Friend class:</a:t>
            </a:r>
            <a:endParaRPr lang="en-US" dirty="0"/>
          </a:p>
        </p:txBody>
      </p:sp>
      <p:sp>
        <p:nvSpPr>
          <p:cNvPr id="3" name="Content Placeholder 2"/>
          <p:cNvSpPr>
            <a:spLocks noGrp="1"/>
          </p:cNvSpPr>
          <p:nvPr>
            <p:ph idx="1"/>
          </p:nvPr>
        </p:nvSpPr>
        <p:spPr/>
        <p:txBody>
          <a:bodyPr/>
          <a:lstStyle/>
          <a:p>
            <a:r>
              <a:rPr lang="en-US" dirty="0" smtClean="0"/>
              <a:t>A friend class in </a:t>
            </a:r>
            <a:r>
              <a:rPr lang="en-US" dirty="0" err="1" smtClean="0"/>
              <a:t>c++</a:t>
            </a:r>
            <a:r>
              <a:rPr lang="en-US" dirty="0" smtClean="0"/>
              <a:t> can access the private and protected member of class in which it is declared as friend. We can also declare all member of one class as friend of another class. Such a class is called friend class. In friend class the second class can access to the protected and private members of the first class.</a:t>
            </a:r>
            <a:endParaRPr lang="en-US" dirty="0"/>
          </a:p>
        </p:txBody>
      </p:sp>
    </p:spTree>
    <p:extLst>
      <p:ext uri="{BB962C8B-B14F-4D97-AF65-F5344CB8AC3E}">
        <p14:creationId xmlns:p14="http://schemas.microsoft.com/office/powerpoint/2010/main" val="265745688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of friend class: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class x</a:t>
            </a:r>
          </a:p>
          <a:p>
            <a:pPr>
              <a:buNone/>
            </a:pPr>
            <a:r>
              <a:rPr lang="en-US" dirty="0" smtClean="0"/>
              <a:t>{</a:t>
            </a:r>
          </a:p>
          <a:p>
            <a:pPr>
              <a:buNone/>
            </a:pPr>
            <a:r>
              <a:rPr lang="en-US" dirty="0" smtClean="0"/>
              <a:t>private:</a:t>
            </a:r>
          </a:p>
          <a:p>
            <a:pPr>
              <a:buNone/>
            </a:pPr>
            <a:r>
              <a:rPr lang="en-US" dirty="0" smtClean="0"/>
              <a:t>…….</a:t>
            </a:r>
          </a:p>
          <a:p>
            <a:pPr>
              <a:buNone/>
            </a:pPr>
            <a:r>
              <a:rPr lang="en-US" dirty="0" smtClean="0"/>
              <a:t>…….</a:t>
            </a:r>
          </a:p>
          <a:p>
            <a:pPr>
              <a:buNone/>
            </a:pPr>
            <a:r>
              <a:rPr lang="en-US" dirty="0" smtClean="0"/>
              <a:t>};</a:t>
            </a:r>
          </a:p>
          <a:p>
            <a:pPr>
              <a:buNone/>
            </a:pPr>
            <a:r>
              <a:rPr lang="en-US" dirty="0" smtClean="0"/>
              <a:t>class y</a:t>
            </a:r>
          </a:p>
          <a:p>
            <a:pPr>
              <a:buNone/>
            </a:pPr>
            <a:r>
              <a:rPr lang="en-US" dirty="0" smtClean="0"/>
              <a:t>{</a:t>
            </a:r>
          </a:p>
          <a:p>
            <a:pPr>
              <a:buNone/>
            </a:pPr>
            <a:r>
              <a:rPr lang="en-US" dirty="0" smtClean="0"/>
              <a:t>…….</a:t>
            </a:r>
          </a:p>
          <a:p>
            <a:pPr>
              <a:buNone/>
            </a:pPr>
            <a:r>
              <a:rPr lang="en-US" dirty="0" smtClean="0"/>
              <a:t>friend class x; // All member of x  are friend to y</a:t>
            </a:r>
          </a:p>
          <a:p>
            <a:pPr>
              <a:buNone/>
            </a:pPr>
            <a:r>
              <a:rPr lang="en-US" dirty="0" smtClean="0"/>
              <a:t>};</a:t>
            </a:r>
            <a:endParaRPr lang="en-US" dirty="0"/>
          </a:p>
        </p:txBody>
      </p:sp>
    </p:spTree>
    <p:extLst>
      <p:ext uri="{BB962C8B-B14F-4D97-AF65-F5344CB8AC3E}">
        <p14:creationId xmlns:p14="http://schemas.microsoft.com/office/powerpoint/2010/main" val="40985632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458200" cy="3352800"/>
          </a:xfrm>
        </p:spPr>
        <p:txBody>
          <a:bodyPr>
            <a:normAutofit lnSpcReduction="10000"/>
          </a:bodyPr>
          <a:lstStyle/>
          <a:p>
            <a:pPr>
              <a:buNone/>
            </a:pPr>
            <a:r>
              <a:rPr lang="en-US" b="1" dirty="0" smtClean="0"/>
              <a:t>	private access </a:t>
            </a:r>
            <a:r>
              <a:rPr lang="en-US" b="1" dirty="0" err="1" smtClean="0"/>
              <a:t>specifier</a:t>
            </a:r>
            <a:endParaRPr lang="en-US" b="1" dirty="0" smtClean="0"/>
          </a:p>
          <a:p>
            <a:r>
              <a:rPr lang="en-US" dirty="0" smtClean="0"/>
              <a:t>If </a:t>
            </a:r>
            <a:r>
              <a:rPr lang="en-US" b="1" dirty="0" smtClean="0"/>
              <a:t>private access </a:t>
            </a:r>
            <a:r>
              <a:rPr lang="en-US" b="1" dirty="0" err="1" smtClean="0"/>
              <a:t>specifier</a:t>
            </a:r>
            <a:r>
              <a:rPr lang="en-US" dirty="0" smtClean="0"/>
              <a:t> is used while creating a class, then the public and protected data members of the base class become the private member of the derived class and private member of base class remains private.</a:t>
            </a:r>
          </a:p>
          <a:p>
            <a:r>
              <a:rPr lang="en-US" dirty="0" smtClean="0"/>
              <a:t>Following block diagram explain how data members of base class are inherited when derived class access mode is private.</a:t>
            </a:r>
          </a:p>
          <a:p>
            <a:endParaRPr lang="en-US" dirty="0" smtClean="0"/>
          </a:p>
          <a:p>
            <a:endParaRPr lang="en-US" dirty="0" smtClean="0"/>
          </a:p>
          <a:p>
            <a:endParaRPr lang="en-US" dirty="0"/>
          </a:p>
        </p:txBody>
      </p:sp>
      <p:pic>
        <p:nvPicPr>
          <p:cNvPr id="1026" name="Picture 2" descr="C:\Users\Nabraj\Desktop\privateaccess-768x281.jpg"/>
          <p:cNvPicPr>
            <a:picLocks noChangeAspect="1" noChangeArrowheads="1"/>
          </p:cNvPicPr>
          <p:nvPr/>
        </p:nvPicPr>
        <p:blipFill>
          <a:blip r:embed="rId2" cstate="print"/>
          <a:srcRect/>
          <a:stretch>
            <a:fillRect/>
          </a:stretch>
        </p:blipFill>
        <p:spPr bwMode="auto">
          <a:xfrm>
            <a:off x="914400" y="3800475"/>
            <a:ext cx="7315200" cy="2676525"/>
          </a:xfrm>
          <a:prstGeom prst="rect">
            <a:avLst/>
          </a:prstGeom>
          <a:noFill/>
        </p:spPr>
      </p:pic>
    </p:spTree>
    <p:extLst>
      <p:ext uri="{BB962C8B-B14F-4D97-AF65-F5344CB8AC3E}">
        <p14:creationId xmlns:p14="http://schemas.microsoft.com/office/powerpoint/2010/main" val="14378534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3505200"/>
          </a:xfrm>
        </p:spPr>
        <p:txBody>
          <a:bodyPr>
            <a:normAutofit fontScale="85000" lnSpcReduction="10000"/>
          </a:bodyPr>
          <a:lstStyle/>
          <a:p>
            <a:pPr>
              <a:buNone/>
            </a:pPr>
            <a:r>
              <a:rPr lang="en-US" b="1" dirty="0" smtClean="0"/>
              <a:t>	Protected Access </a:t>
            </a:r>
            <a:r>
              <a:rPr lang="en-US" b="1" dirty="0" err="1" smtClean="0"/>
              <a:t>Specifier</a:t>
            </a:r>
            <a:endParaRPr lang="en-US" b="1" dirty="0" smtClean="0"/>
          </a:p>
          <a:p>
            <a:r>
              <a:rPr lang="en-US" dirty="0" smtClean="0"/>
              <a:t>If </a:t>
            </a:r>
            <a:r>
              <a:rPr lang="en-US" b="1" dirty="0" smtClean="0"/>
              <a:t>protected access </a:t>
            </a:r>
            <a:r>
              <a:rPr lang="en-US" b="1" dirty="0" err="1" smtClean="0"/>
              <a:t>specifier</a:t>
            </a:r>
            <a:r>
              <a:rPr lang="en-US" dirty="0" smtClean="0"/>
              <a:t> is used while deriving class then the public and protected data members of the base class becomes the protected member of the derived class and private member of the base class are inaccessible.</a:t>
            </a:r>
          </a:p>
          <a:p>
            <a:r>
              <a:rPr lang="en-US" dirty="0" smtClean="0"/>
              <a:t>In this case, the members of the base class can be used only within the derived class as protected members except for the private members.</a:t>
            </a:r>
          </a:p>
          <a:p>
            <a:r>
              <a:rPr lang="en-US" dirty="0" smtClean="0"/>
              <a:t>Following block diagram explain how data members of base class are inherited when derived class access mode is protected.</a:t>
            </a:r>
          </a:p>
          <a:p>
            <a:endParaRPr lang="en-US" dirty="0"/>
          </a:p>
        </p:txBody>
      </p:sp>
      <p:pic>
        <p:nvPicPr>
          <p:cNvPr id="2050" name="Picture 2" descr="C:\Users\Nabraj\Desktop\protectedaccess-768x275.jpg"/>
          <p:cNvPicPr>
            <a:picLocks noChangeAspect="1" noChangeArrowheads="1"/>
          </p:cNvPicPr>
          <p:nvPr/>
        </p:nvPicPr>
        <p:blipFill>
          <a:blip r:embed="rId2" cstate="print"/>
          <a:srcRect/>
          <a:stretch>
            <a:fillRect/>
          </a:stretch>
        </p:blipFill>
        <p:spPr bwMode="auto">
          <a:xfrm>
            <a:off x="838200" y="3857625"/>
            <a:ext cx="7315200" cy="2619375"/>
          </a:xfrm>
          <a:prstGeom prst="rect">
            <a:avLst/>
          </a:prstGeom>
          <a:noFill/>
        </p:spPr>
      </p:pic>
    </p:spTree>
    <p:extLst>
      <p:ext uri="{BB962C8B-B14F-4D97-AF65-F5344CB8AC3E}">
        <p14:creationId xmlns:p14="http://schemas.microsoft.com/office/powerpoint/2010/main" val="701263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3505200"/>
          </a:xfrm>
        </p:spPr>
        <p:txBody>
          <a:bodyPr>
            <a:normAutofit fontScale="92500" lnSpcReduction="10000"/>
          </a:bodyPr>
          <a:lstStyle/>
          <a:p>
            <a:pPr>
              <a:buNone/>
            </a:pPr>
            <a:r>
              <a:rPr lang="en-US" b="1" dirty="0" smtClean="0"/>
              <a:t>	public access </a:t>
            </a:r>
            <a:r>
              <a:rPr lang="en-US" b="1" dirty="0" err="1" smtClean="0"/>
              <a:t>specifier</a:t>
            </a:r>
            <a:endParaRPr lang="en-US" b="1" dirty="0" smtClean="0"/>
          </a:p>
          <a:p>
            <a:r>
              <a:rPr lang="en-US" dirty="0" smtClean="0"/>
              <a:t>If </a:t>
            </a:r>
            <a:r>
              <a:rPr lang="en-US" b="1" dirty="0" smtClean="0"/>
              <a:t>public access </a:t>
            </a:r>
            <a:r>
              <a:rPr lang="en-US" b="1" dirty="0" err="1" smtClean="0"/>
              <a:t>specifie</a:t>
            </a:r>
            <a:r>
              <a:rPr lang="en-US" dirty="0" err="1" smtClean="0"/>
              <a:t>r</a:t>
            </a:r>
            <a:r>
              <a:rPr lang="en-US" dirty="0" smtClean="0"/>
              <a:t> is used while deriving class then the public data members of the base class becomes the public member of the derived class and protected members becomes the protected in the derived class but the private members of the base class are inaccessible.</a:t>
            </a:r>
          </a:p>
          <a:p>
            <a:r>
              <a:rPr lang="en-US" dirty="0" smtClean="0"/>
              <a:t>Following block diagram explain how data members of base class are inherited when derived class access mode is public</a:t>
            </a:r>
          </a:p>
          <a:p>
            <a:endParaRPr lang="en-US" dirty="0"/>
          </a:p>
        </p:txBody>
      </p:sp>
      <p:pic>
        <p:nvPicPr>
          <p:cNvPr id="3074" name="Picture 2" descr="C:\Users\Nabraj\Desktop\publicaccess-768x290.jpg"/>
          <p:cNvPicPr>
            <a:picLocks noChangeAspect="1" noChangeArrowheads="1"/>
          </p:cNvPicPr>
          <p:nvPr/>
        </p:nvPicPr>
        <p:blipFill>
          <a:blip r:embed="rId2" cstate="print"/>
          <a:srcRect/>
          <a:stretch>
            <a:fillRect/>
          </a:stretch>
        </p:blipFill>
        <p:spPr bwMode="auto">
          <a:xfrm>
            <a:off x="914400" y="3790950"/>
            <a:ext cx="7315200" cy="2762250"/>
          </a:xfrm>
          <a:prstGeom prst="rect">
            <a:avLst/>
          </a:prstGeom>
          <a:noFill/>
        </p:spPr>
      </p:pic>
    </p:spTree>
    <p:extLst>
      <p:ext uri="{BB962C8B-B14F-4D97-AF65-F5344CB8AC3E}">
        <p14:creationId xmlns:p14="http://schemas.microsoft.com/office/powerpoint/2010/main" val="18336345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1036</TotalTime>
  <Words>2795</Words>
  <Application>Microsoft Office PowerPoint</Application>
  <PresentationFormat>On-screen Show (4:3)</PresentationFormat>
  <Paragraphs>1013</Paragraphs>
  <Slides>63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Arial</vt:lpstr>
      <vt:lpstr>Calibri</vt:lpstr>
      <vt:lpstr>Constantia</vt:lpstr>
      <vt:lpstr>Times New Roman</vt:lpstr>
      <vt:lpstr>Wingdings</vt:lpstr>
      <vt:lpstr>Wingdings 2</vt:lpstr>
      <vt:lpstr>Flow</vt:lpstr>
      <vt:lpstr>Inheritance</vt:lpstr>
      <vt:lpstr>Inheritance: </vt:lpstr>
      <vt:lpstr>PowerPoint Presentation</vt:lpstr>
      <vt:lpstr>Syntax of inheritance:</vt:lpstr>
      <vt:lpstr>Simple program of Inheritance </vt:lpstr>
      <vt:lpstr>Access specifier in inheritance:</vt:lpstr>
      <vt:lpstr>PowerPoint Presentation</vt:lpstr>
      <vt:lpstr>PowerPoint Presentation</vt:lpstr>
      <vt:lpstr>PowerPoint Presentation</vt:lpstr>
      <vt:lpstr>PowerPoint Presentation</vt:lpstr>
      <vt:lpstr>Types of inheritance (level)    </vt:lpstr>
      <vt:lpstr>1) Single Inheritance: </vt:lpstr>
      <vt:lpstr>Syntax of single inheritance: </vt:lpstr>
      <vt:lpstr>PowerPoint Presentation</vt:lpstr>
      <vt:lpstr>2) Multilevel inheritance:</vt:lpstr>
      <vt:lpstr>Syntax:</vt:lpstr>
      <vt:lpstr>PowerPoint Presentation</vt:lpstr>
      <vt:lpstr>3) Hierarchical inheritance: </vt:lpstr>
      <vt:lpstr>Syntax: </vt:lpstr>
      <vt:lpstr>PowerPoint Presentation</vt:lpstr>
      <vt:lpstr>Example of hierarchical inheritance(Class hierarchies):</vt:lpstr>
      <vt:lpstr>Example of hierarchical inheritance</vt:lpstr>
      <vt:lpstr>PowerPoint Presentation</vt:lpstr>
      <vt:lpstr>4) Multiple Inheritance: </vt:lpstr>
      <vt:lpstr>Syntax: </vt:lpstr>
      <vt:lpstr>PowerPoint Presentation</vt:lpstr>
      <vt:lpstr>Multipath Inheritance</vt:lpstr>
      <vt:lpstr>Limitations of multipath inheritance </vt:lpstr>
      <vt:lpstr>6) Hybrid inheritance </vt:lpstr>
      <vt:lpstr>Syntax of hybrid  inheritance: </vt:lpstr>
      <vt:lpstr>PowerPoint Presentation</vt:lpstr>
      <vt:lpstr>PowerPoint Presentation</vt:lpstr>
      <vt:lpstr>PowerPoint Presentation</vt:lpstr>
      <vt:lpstr>PowerPoint Presentation</vt:lpstr>
      <vt:lpstr>PowerPoint Presentation</vt:lpstr>
      <vt:lpstr>Ambiguity in Inheritance </vt:lpstr>
      <vt:lpstr> Example 1) Ambiguity in multiple inheritance </vt:lpstr>
      <vt:lpstr>Solution:</vt:lpstr>
      <vt:lpstr>2. Ambiguity in multipath inheritance</vt:lpstr>
      <vt:lpstr>PowerPoint Presentation</vt:lpstr>
      <vt:lpstr>PowerPoint Presentation</vt:lpstr>
      <vt:lpstr>Example of multipath inheritance</vt:lpstr>
      <vt:lpstr>PowerPoint Presentation</vt:lpstr>
      <vt:lpstr>PowerPoint Presentation</vt:lpstr>
      <vt:lpstr>Constructors and Destructors in Inheritance</vt:lpstr>
      <vt:lpstr>Constructor in derived class: </vt:lpstr>
      <vt:lpstr>Example of Constructor in derived class: </vt:lpstr>
      <vt:lpstr>Abstract class:</vt:lpstr>
      <vt:lpstr>Syntax of abstract class:</vt:lpstr>
      <vt:lpstr>PowerPoint Presentation</vt:lpstr>
      <vt:lpstr>Function Overriding: </vt:lpstr>
      <vt:lpstr>Example of function overriding</vt:lpstr>
      <vt:lpstr>Aggregation /Containership (class with in class) </vt:lpstr>
      <vt:lpstr>Syntax: </vt:lpstr>
      <vt:lpstr>Example of Containership:</vt:lpstr>
      <vt:lpstr>Difference between function overloading and function overriding:</vt:lpstr>
      <vt:lpstr>PowerPoint Presentation</vt:lpstr>
      <vt:lpstr>Example of function overloading.</vt:lpstr>
      <vt:lpstr>Example of function overriding</vt:lpstr>
      <vt:lpstr>Friend function:</vt:lpstr>
      <vt:lpstr>Example of friend function:</vt:lpstr>
      <vt:lpstr>Friend class:</vt:lpstr>
      <vt:lpstr>Syntax of friend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nabraj</dc:creator>
  <cp:lastModifiedBy>abdul</cp:lastModifiedBy>
  <cp:revision>90</cp:revision>
  <dcterms:created xsi:type="dcterms:W3CDTF">2018-10-25T02:32:33Z</dcterms:created>
  <dcterms:modified xsi:type="dcterms:W3CDTF">2024-08-12T03:24:56Z</dcterms:modified>
</cp:coreProperties>
</file>