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8" r:id="rId4"/>
    <p:sldId id="259" r:id="rId5"/>
    <p:sldId id="266" r:id="rId6"/>
    <p:sldId id="260" r:id="rId7"/>
    <p:sldId id="263" r:id="rId8"/>
    <p:sldId id="264"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04FC2-4D0E-4D8B-AB28-B5856AD85365}" type="datetimeFigureOut">
              <a:rPr lang="en-US" smtClean="0"/>
              <a:pPr/>
              <a:t>8/7/2024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7B9A8-66E2-4BE9-8206-56B0025BFC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618A9F-BDD5-4AE3-A908-E095F8A36130}" type="datetime1">
              <a:rPr lang="en-US" smtClean="0"/>
              <a:t>8/7/2024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A31180-9933-4FBF-8BB9-0A8B233EF5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015DE-5536-4B62-B4AE-960979825B98}"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81C52-6E97-4A77-AEF6-187C0B590ABC}"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9774E-9853-4C24-A2B2-37BDDB9C9DCF}"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259756-9D1A-4206-863F-1BFA0CD7CDB5}"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31180-9933-4FBF-8BB9-0A8B233EF5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382C90-2929-4475-99C6-5B5E6CF3DC74}"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29779B-AC35-4B00-ACFA-56DD6DEFBAEB}" type="datetime1">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C53227-74C5-45A5-A58C-04F47109A9B9}" type="datetime1">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DB3EE-2C09-4229-B558-C4C775227BF4}" type="datetime1">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C34E61-F963-4DF9-852B-687FEAC416C2}"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31180-9933-4FBF-8BB9-0A8B233EF5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42F6D6-5E90-4A29-9F2B-C37E8AD88891}"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A31180-9933-4FBF-8BB9-0A8B233EF5F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C94D78-814E-4358-AD71-EB946108C38C}" type="datetime1">
              <a:rPr lang="en-US" smtClean="0"/>
              <a:t>8/7/2024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A31180-9933-4FBF-8BB9-0A8B233EF5F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 </a:t>
            </a:r>
            <a:endParaRPr lang="en-US" dirty="0"/>
          </a:p>
        </p:txBody>
      </p:sp>
      <p:sp>
        <p:nvSpPr>
          <p:cNvPr id="3" name="Subtitle 2"/>
          <p:cNvSpPr>
            <a:spLocks noGrp="1"/>
          </p:cNvSpPr>
          <p:nvPr>
            <p:ph type="subTitle" idx="1"/>
          </p:nvPr>
        </p:nvSpPr>
        <p:spPr/>
        <p:txBody>
          <a:bodyPr/>
          <a:lstStyle/>
          <a:p>
            <a:r>
              <a:rPr lang="en-US" smtClean="0"/>
              <a:t>Chapter </a:t>
            </a:r>
            <a:r>
              <a:rPr lang="en-US" smtClean="0"/>
              <a:t>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000" b="1" dirty="0" smtClean="0"/>
              <a:t>Difference between synchronous and asynchronous exception.</a:t>
            </a:r>
            <a:r>
              <a:rPr lang="en-US" sz="2000" dirty="0" smtClean="0"/>
              <a:t/>
            </a:r>
            <a:br>
              <a:rPr lang="en-US" sz="2000" dirty="0" smtClean="0"/>
            </a:br>
            <a:endParaRPr lang="en-US" sz="2000" dirty="0"/>
          </a:p>
        </p:txBody>
      </p:sp>
      <p:sp>
        <p:nvSpPr>
          <p:cNvPr id="2" name="Text Placeholder 1"/>
          <p:cNvSpPr>
            <a:spLocks noGrp="1"/>
          </p:cNvSpPr>
          <p:nvPr>
            <p:ph type="body" idx="1"/>
          </p:nvPr>
        </p:nvSpPr>
        <p:spPr/>
        <p:txBody>
          <a:bodyPr/>
          <a:lstStyle/>
          <a:p>
            <a:r>
              <a:rPr lang="en-US" dirty="0"/>
              <a:t>Synchronous exception</a:t>
            </a:r>
          </a:p>
          <a:p>
            <a:endParaRPr lang="en-US" dirty="0"/>
          </a:p>
        </p:txBody>
      </p:sp>
      <p:sp>
        <p:nvSpPr>
          <p:cNvPr id="3" name="Text Placeholder 2"/>
          <p:cNvSpPr>
            <a:spLocks noGrp="1"/>
          </p:cNvSpPr>
          <p:nvPr>
            <p:ph type="body" sz="half" idx="3"/>
          </p:nvPr>
        </p:nvSpPr>
        <p:spPr/>
        <p:txBody>
          <a:bodyPr/>
          <a:lstStyle/>
          <a:p>
            <a:r>
              <a:rPr lang="en-US" dirty="0" smtClean="0"/>
              <a:t>Asynchronous exception</a:t>
            </a:r>
          </a:p>
          <a:p>
            <a:endParaRPr lang="en-US" dirty="0"/>
          </a:p>
        </p:txBody>
      </p:sp>
      <p:sp>
        <p:nvSpPr>
          <p:cNvPr id="4" name="Content Placeholder 3"/>
          <p:cNvSpPr>
            <a:spLocks noGrp="1"/>
          </p:cNvSpPr>
          <p:nvPr>
            <p:ph sz="quarter" idx="2"/>
          </p:nvPr>
        </p:nvSpPr>
        <p:spPr/>
        <p:txBody>
          <a:bodyPr>
            <a:normAutofit lnSpcReduction="10000"/>
          </a:bodyPr>
          <a:lstStyle/>
          <a:p>
            <a:pPr marL="514350" indent="-514350">
              <a:buAutoNum type="arabicParenR"/>
            </a:pPr>
            <a:r>
              <a:rPr lang="en-US" dirty="0" smtClean="0"/>
              <a:t>Error such as “out-of-range”, “overflow” belongs to it.</a:t>
            </a:r>
          </a:p>
          <a:p>
            <a:pPr marL="514350" indent="-514350">
              <a:buFont typeface="Wingdings 2"/>
              <a:buAutoNum type="arabicParenR"/>
            </a:pPr>
            <a:r>
              <a:rPr lang="en-US" dirty="0" smtClean="0"/>
              <a:t>In it only throw statement can result in an exception being thrown.</a:t>
            </a:r>
          </a:p>
          <a:p>
            <a:pPr marL="514350" indent="-514350">
              <a:buFont typeface="Wingdings 2"/>
              <a:buAutoNum type="arabicParenR"/>
            </a:pPr>
            <a:r>
              <a:rPr lang="en-US" dirty="0" smtClean="0"/>
              <a:t>They are difficult to handle.</a:t>
            </a:r>
          </a:p>
          <a:p>
            <a:pPr marL="514350" indent="-514350">
              <a:buFont typeface="Wingdings 2"/>
              <a:buAutoNum type="arabicParenR"/>
            </a:pPr>
            <a:r>
              <a:rPr lang="en-US" dirty="0" smtClean="0"/>
              <a:t>Exception handling is required by compiler.</a:t>
            </a:r>
          </a:p>
          <a:p>
            <a:pPr marL="514350" indent="-514350">
              <a:buFont typeface="Wingdings 2"/>
              <a:buAutoNum type="arabicParenR"/>
            </a:pPr>
            <a:r>
              <a:rPr lang="en-US" dirty="0" smtClean="0"/>
              <a:t>They are error caused by program’s mistake.</a:t>
            </a:r>
          </a:p>
          <a:p>
            <a:pPr marL="514350" indent="-514350">
              <a:buFont typeface="Wingdings 2"/>
              <a:buAutoNum type="arabicParenR"/>
            </a:pPr>
            <a:endParaRPr lang="en-US" dirty="0" smtClean="0"/>
          </a:p>
          <a:p>
            <a:pPr marL="514350" indent="-514350">
              <a:buFont typeface="Wingdings 2"/>
              <a:buAutoNum type="arabicParenR"/>
            </a:pPr>
            <a:endParaRPr lang="en-US" dirty="0" smtClean="0"/>
          </a:p>
          <a:p>
            <a:pPr marL="514350" indent="-514350">
              <a:buAutoNum type="arabicParenR"/>
            </a:pPr>
            <a:endParaRPr lang="en-US" dirty="0"/>
          </a:p>
        </p:txBody>
      </p:sp>
      <p:sp>
        <p:nvSpPr>
          <p:cNvPr id="5" name="Content Placeholder 4"/>
          <p:cNvSpPr>
            <a:spLocks noGrp="1"/>
          </p:cNvSpPr>
          <p:nvPr>
            <p:ph sz="quarter" idx="4"/>
          </p:nvPr>
        </p:nvSpPr>
        <p:spPr/>
        <p:txBody>
          <a:bodyPr>
            <a:normAutofit fontScale="92500" lnSpcReduction="10000"/>
          </a:bodyPr>
          <a:lstStyle/>
          <a:p>
            <a:pPr marL="514350" indent="-514350">
              <a:buAutoNum type="arabicParenR"/>
            </a:pPr>
            <a:r>
              <a:rPr lang="en-US" dirty="0" smtClean="0"/>
              <a:t>Exception caused by hardware malfunction is called a asynchronous exception such as keyboard interrupts.</a:t>
            </a:r>
          </a:p>
          <a:p>
            <a:pPr marL="514350" indent="-514350">
              <a:buFont typeface="Wingdings 2"/>
              <a:buAutoNum type="arabicParenR"/>
            </a:pPr>
            <a:r>
              <a:rPr lang="en-US" dirty="0" smtClean="0"/>
              <a:t>In it any instruction can result in an exception being thrown.</a:t>
            </a:r>
          </a:p>
          <a:p>
            <a:pPr marL="514350" indent="-514350">
              <a:buFont typeface="Wingdings 2"/>
              <a:buAutoNum type="arabicParenR"/>
            </a:pPr>
            <a:r>
              <a:rPr lang="en-US" dirty="0" smtClean="0"/>
              <a:t>They are easier to handle.</a:t>
            </a:r>
          </a:p>
          <a:p>
            <a:pPr marL="514350" indent="-514350">
              <a:buFont typeface="Wingdings 2"/>
              <a:buAutoNum type="arabicParenR"/>
            </a:pPr>
            <a:r>
              <a:rPr lang="en-US" dirty="0" smtClean="0"/>
              <a:t>Exception handling isn’t required by compiler.</a:t>
            </a:r>
          </a:p>
          <a:p>
            <a:pPr marL="514350" indent="-514350">
              <a:buFont typeface="Wingdings 2"/>
              <a:buAutoNum type="arabicParenR"/>
            </a:pPr>
            <a:r>
              <a:rPr lang="en-US" dirty="0" smtClean="0"/>
              <a:t>They are errors caused by events beyond the control of program.</a:t>
            </a:r>
          </a:p>
          <a:p>
            <a:pPr marL="514350" indent="-514350">
              <a:buFont typeface="Wingdings 2"/>
              <a:buAutoNum type="arabicParenR"/>
            </a:pPr>
            <a:endParaRPr lang="en-US" dirty="0" smtClean="0"/>
          </a:p>
          <a:p>
            <a:pPr marL="514350" indent="-514350">
              <a:buFont typeface="Wingdings 2"/>
              <a:buAutoNum type="arabicParenR"/>
            </a:pPr>
            <a:endParaRPr lang="en-US" dirty="0" smtClean="0"/>
          </a:p>
          <a:p>
            <a:pPr marL="514350" indent="-514350">
              <a:buFont typeface="Wingdings 2"/>
              <a:buAutoNum type="arabicParenR"/>
            </a:pPr>
            <a:endParaRPr lang="en-US" dirty="0" smtClean="0"/>
          </a:p>
          <a:p>
            <a:pPr marL="514350" indent="-514350">
              <a:buAutoNum type="arabicParenR"/>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Exception are errors that occur during the run time. The reason why the exception occurs are given below:</a:t>
            </a:r>
          </a:p>
          <a:p>
            <a:pPr lvl="0"/>
            <a:r>
              <a:rPr lang="en-US" dirty="0" smtClean="0"/>
              <a:t>Falling short of memory</a:t>
            </a:r>
          </a:p>
          <a:p>
            <a:pPr lvl="0"/>
            <a:r>
              <a:rPr lang="en-US" dirty="0" smtClean="0"/>
              <a:t>Exceeding the bounce of an array</a:t>
            </a:r>
          </a:p>
          <a:p>
            <a:pPr lvl="0"/>
            <a:r>
              <a:rPr lang="en-US" dirty="0" smtClean="0"/>
              <a:t>Inability to open a file</a:t>
            </a:r>
          </a:p>
          <a:p>
            <a:pPr lvl="0"/>
            <a:r>
              <a:rPr lang="en-US" dirty="0" smtClean="0"/>
              <a:t>Attempting to initialize an object to an impossible value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 handling: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When exception occurs the programmer has to decide strategy according to which he/she would handle the exception. The strategies would be displaying error.</a:t>
            </a:r>
          </a:p>
          <a:p>
            <a:pPr>
              <a:buNone/>
            </a:pPr>
            <a:endParaRPr lang="en-US" dirty="0" smtClean="0"/>
          </a:p>
          <a:p>
            <a:pPr>
              <a:buNone/>
            </a:pPr>
            <a:r>
              <a:rPr lang="en-US" dirty="0" smtClean="0"/>
              <a:t> 	Exception handling mechanism of C++ uses three keywords. They are:</a:t>
            </a:r>
          </a:p>
          <a:p>
            <a:pPr lvl="0"/>
            <a:r>
              <a:rPr lang="en-US" dirty="0" smtClean="0"/>
              <a:t>Try</a:t>
            </a:r>
          </a:p>
          <a:p>
            <a:pPr lvl="0"/>
            <a:r>
              <a:rPr lang="en-US" dirty="0" smtClean="0"/>
              <a:t>Throw</a:t>
            </a:r>
          </a:p>
          <a:p>
            <a:pPr lvl="0"/>
            <a:r>
              <a:rPr lang="en-US" dirty="0" smtClean="0"/>
              <a:t>Catch</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530352"/>
            <a:ext cx="8503920" cy="5870448"/>
          </a:xfrm>
        </p:spPr>
        <p:txBody>
          <a:bodyPr>
            <a:normAutofit/>
          </a:bodyPr>
          <a:lstStyle/>
          <a:p>
            <a:endParaRPr lang="en-US" dirty="0" smtClean="0"/>
          </a:p>
          <a:p>
            <a:endParaRPr lang="en-US" dirty="0"/>
          </a:p>
          <a:p>
            <a:endParaRPr lang="en-US" dirty="0" smtClean="0"/>
          </a:p>
          <a:p>
            <a:r>
              <a:rPr lang="en-US" dirty="0" smtClean="0"/>
              <a:t>The keyword “try” contains block of statements which may generate exception. This block of statement is called try block. When an exception is detected, it is thrown using “throw” statement in try block. A catch block define by a keyword “catch” catches the exception thrown by throw statement in try block and handle, it appropriately. The catch block that catches an exception must immediately follow the try block.</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dirty="0"/>
              <a:t>When “try” block throws an exception the program control leaves the try block and enters the catch block. Note that exception are objects used to transmit information about a problem. If type of object thrown matches the argument type in catch statement, then catch block is executed for handling the exception. If they don’t match, the program is aborted with the help of abort function which is invoked by default. When no exception is detected and thrown control goes to statement immediately after catch block that is catch block is skipped. The simple “try”, “catch” mechanism is illustrated in program below.</a:t>
            </a:r>
          </a:p>
          <a:p>
            <a:pPr marL="0" indent="0">
              <a:buNone/>
            </a:pPr>
            <a:endParaRPr lang="en-US" dirty="0"/>
          </a:p>
        </p:txBody>
      </p:sp>
    </p:spTree>
    <p:extLst>
      <p:ext uri="{BB962C8B-B14F-4D97-AF65-F5344CB8AC3E}">
        <p14:creationId xmlns:p14="http://schemas.microsoft.com/office/powerpoint/2010/main" val="379114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 of exception handling: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br>
              <a:rPr lang="en-US" dirty="0" smtClean="0"/>
            </a:br>
            <a:r>
              <a:rPr lang="en-US" dirty="0" smtClean="0"/>
              <a:t>………</a:t>
            </a:r>
            <a:br>
              <a:rPr lang="en-US" dirty="0" smtClean="0"/>
            </a:br>
            <a:r>
              <a:rPr lang="en-US" dirty="0" smtClean="0"/>
              <a:t>try</a:t>
            </a:r>
          </a:p>
          <a:p>
            <a:pPr>
              <a:buNone/>
            </a:pPr>
            <a:r>
              <a:rPr lang="en-US" dirty="0" smtClean="0"/>
              <a:t>	{</a:t>
            </a:r>
            <a:br>
              <a:rPr lang="en-US" dirty="0" smtClean="0"/>
            </a:br>
            <a:r>
              <a:rPr lang="en-US" dirty="0" smtClean="0"/>
              <a:t>………</a:t>
            </a:r>
            <a:br>
              <a:rPr lang="en-US" dirty="0" smtClean="0"/>
            </a:br>
            <a:r>
              <a:rPr lang="en-US" dirty="0" smtClean="0"/>
              <a:t>throw exception;</a:t>
            </a:r>
            <a:br>
              <a:rPr lang="en-US" dirty="0" smtClean="0"/>
            </a:br>
            <a:r>
              <a:rPr lang="en-US" dirty="0" smtClean="0"/>
              <a:t>}</a:t>
            </a:r>
            <a:br>
              <a:rPr lang="en-US" dirty="0" smtClean="0"/>
            </a:br>
            <a:r>
              <a:rPr lang="en-US" dirty="0" smtClean="0"/>
              <a:t>catch(type </a:t>
            </a:r>
            <a:r>
              <a:rPr lang="en-US" dirty="0" err="1" smtClean="0"/>
              <a:t>arg</a:t>
            </a:r>
            <a:r>
              <a:rPr lang="en-US" dirty="0" smtClean="0"/>
              <a:t>)</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numCol="2">
            <a:normAutofit/>
          </a:bodyPr>
          <a:lstStyle/>
          <a:p>
            <a:pPr>
              <a:buNone/>
            </a:pPr>
            <a:r>
              <a:rPr lang="en-US" sz="1800" b="1" u="sng" dirty="0" smtClean="0"/>
              <a:t>Example of Exception handling</a:t>
            </a:r>
          </a:p>
          <a:p>
            <a:pPr>
              <a:buNone/>
            </a:pPr>
            <a:r>
              <a:rPr lang="en-US" sz="1800" b="1" dirty="0" smtClean="0"/>
              <a:t>Write a program to demonstrate</a:t>
            </a:r>
          </a:p>
          <a:p>
            <a:pPr>
              <a:buNone/>
            </a:pPr>
            <a:r>
              <a:rPr lang="en-US" sz="1800" b="1" dirty="0" smtClean="0"/>
              <a:t>division by zero.</a:t>
            </a:r>
            <a:endParaRPr lang="en-US" sz="1200" b="1" dirty="0" smtClean="0"/>
          </a:p>
          <a:p>
            <a:pPr>
              <a:buNone/>
            </a:pPr>
            <a:r>
              <a:rPr lang="en-US" sz="1800" dirty="0" smtClean="0"/>
              <a:t>#include&lt;</a:t>
            </a:r>
            <a:r>
              <a:rPr lang="en-US" sz="1800" dirty="0" err="1" smtClean="0"/>
              <a:t>iostream</a:t>
            </a:r>
            <a:r>
              <a:rPr lang="en-US" sz="1800" dirty="0" smtClean="0"/>
              <a:t>&gt;</a:t>
            </a:r>
          </a:p>
          <a:p>
            <a:pPr>
              <a:buNone/>
            </a:pPr>
            <a:r>
              <a:rPr lang="en-US" sz="1800" dirty="0" smtClean="0"/>
              <a:t>using namespace std;</a:t>
            </a:r>
          </a:p>
          <a:p>
            <a:pPr>
              <a:buNone/>
            </a:pPr>
            <a:r>
              <a:rPr lang="en-US" sz="1800" dirty="0" smtClean="0"/>
              <a:t>main()</a:t>
            </a:r>
          </a:p>
          <a:p>
            <a:pPr>
              <a:buNone/>
            </a:pPr>
            <a:r>
              <a:rPr lang="en-US" sz="1800" dirty="0" smtClean="0"/>
              <a:t>{</a:t>
            </a:r>
          </a:p>
          <a:p>
            <a:pPr>
              <a:buNone/>
            </a:pPr>
            <a:r>
              <a:rPr lang="en-US" sz="1800" dirty="0" err="1" smtClean="0"/>
              <a:t>int</a:t>
            </a:r>
            <a:r>
              <a:rPr lang="en-US" sz="1800" dirty="0" smtClean="0"/>
              <a:t> </a:t>
            </a:r>
            <a:r>
              <a:rPr lang="en-US" sz="1800" dirty="0" err="1" smtClean="0"/>
              <a:t>a,b</a:t>
            </a:r>
            <a:r>
              <a:rPr lang="en-US" sz="1800" dirty="0" smtClean="0"/>
              <a:t>;</a:t>
            </a:r>
          </a:p>
          <a:p>
            <a:pPr>
              <a:buNone/>
            </a:pPr>
            <a:r>
              <a:rPr lang="en-US" sz="1800" dirty="0" err="1" smtClean="0"/>
              <a:t>cout</a:t>
            </a:r>
            <a:r>
              <a:rPr lang="en-US" sz="1800" dirty="0" smtClean="0"/>
              <a:t>&lt;&lt;"Enter value of a and b\n";</a:t>
            </a:r>
          </a:p>
          <a:p>
            <a:pPr>
              <a:buNone/>
            </a:pPr>
            <a:r>
              <a:rPr lang="en-US" sz="1800" dirty="0" err="1" smtClean="0"/>
              <a:t>cin</a:t>
            </a:r>
            <a:r>
              <a:rPr lang="en-US" sz="1800" dirty="0" smtClean="0"/>
              <a:t>&gt;&gt;a&gt;&gt;b;</a:t>
            </a:r>
          </a:p>
          <a:p>
            <a:pPr>
              <a:buNone/>
            </a:pPr>
            <a:r>
              <a:rPr lang="en-US" sz="1800" dirty="0" smtClean="0"/>
              <a:t>try</a:t>
            </a:r>
          </a:p>
          <a:p>
            <a:pPr>
              <a:buNone/>
            </a:pPr>
            <a:r>
              <a:rPr lang="en-US" sz="1800" dirty="0" smtClean="0"/>
              <a:t>{</a:t>
            </a:r>
          </a:p>
          <a:p>
            <a:pPr>
              <a:buNone/>
            </a:pPr>
            <a:r>
              <a:rPr lang="en-US" sz="1800" dirty="0" smtClean="0"/>
              <a:t>if(b==0)</a:t>
            </a:r>
          </a:p>
          <a:p>
            <a:pPr>
              <a:buNone/>
            </a:pPr>
            <a:r>
              <a:rPr lang="en-US" sz="1800" dirty="0" smtClean="0"/>
              <a:t>{</a:t>
            </a:r>
          </a:p>
          <a:p>
            <a:pPr>
              <a:buNone/>
            </a:pPr>
            <a:r>
              <a:rPr lang="en-US" sz="1800" dirty="0" smtClean="0"/>
              <a:t>throw(b);</a:t>
            </a:r>
          </a:p>
          <a:p>
            <a:pPr>
              <a:buNone/>
            </a:pPr>
            <a:r>
              <a:rPr lang="en-US" sz="1800" dirty="0" smtClean="0"/>
              <a:t>}</a:t>
            </a:r>
          </a:p>
          <a:p>
            <a:pPr>
              <a:buNone/>
            </a:pPr>
            <a:r>
              <a:rPr lang="en-US" sz="1800" dirty="0" smtClean="0"/>
              <a:t>else</a:t>
            </a:r>
          </a:p>
          <a:p>
            <a:pPr>
              <a:buNone/>
            </a:pPr>
            <a:r>
              <a:rPr lang="en-US" sz="1800" dirty="0" smtClean="0"/>
              <a:t>{</a:t>
            </a:r>
          </a:p>
          <a:p>
            <a:pPr>
              <a:buNone/>
            </a:pPr>
            <a:r>
              <a:rPr lang="en-US" sz="1800" dirty="0" err="1" smtClean="0"/>
              <a:t>cout</a:t>
            </a:r>
            <a:r>
              <a:rPr lang="en-US" sz="1800" dirty="0" smtClean="0"/>
              <a:t>&lt;&lt;"Result is "&lt;&lt;a/b;</a:t>
            </a:r>
          </a:p>
          <a:p>
            <a:pPr>
              <a:buNone/>
            </a:pPr>
            <a:r>
              <a:rPr lang="en-US" sz="1800" dirty="0" smtClean="0"/>
              <a:t>}</a:t>
            </a:r>
          </a:p>
          <a:p>
            <a:pPr>
              <a:buNone/>
            </a:pPr>
            <a:r>
              <a:rPr lang="en-US" sz="1800" dirty="0" smtClean="0"/>
              <a:t>}</a:t>
            </a:r>
          </a:p>
          <a:p>
            <a:pPr>
              <a:buNone/>
            </a:pPr>
            <a:r>
              <a:rPr lang="en-US" sz="1800" dirty="0" smtClean="0"/>
              <a:t>catch(</a:t>
            </a:r>
            <a:r>
              <a:rPr lang="en-US" sz="1800" dirty="0" err="1" smtClean="0"/>
              <a:t>int</a:t>
            </a:r>
            <a:r>
              <a:rPr lang="en-US" sz="1800" dirty="0" smtClean="0"/>
              <a:t> x)</a:t>
            </a:r>
          </a:p>
          <a:p>
            <a:pPr>
              <a:buNone/>
            </a:pPr>
            <a:r>
              <a:rPr lang="en-US" sz="1800" dirty="0" smtClean="0"/>
              <a:t>{</a:t>
            </a:r>
          </a:p>
          <a:p>
            <a:pPr>
              <a:buNone/>
            </a:pPr>
            <a:r>
              <a:rPr lang="en-US" sz="1800" dirty="0" err="1" smtClean="0"/>
              <a:t>cout</a:t>
            </a:r>
            <a:r>
              <a:rPr lang="en-US" sz="1800" dirty="0" smtClean="0"/>
              <a:t>&lt;&lt; "Divide by Zero exception "&lt;&lt;x;</a:t>
            </a:r>
          </a:p>
          <a:p>
            <a:pPr>
              <a:buNone/>
            </a:pPr>
            <a:r>
              <a:rPr lang="en-US" sz="1800" dirty="0" smtClean="0"/>
              <a:t>}</a:t>
            </a:r>
          </a:p>
          <a:p>
            <a:pPr>
              <a:buNone/>
            </a:pPr>
            <a:r>
              <a:rPr lang="en-US" sz="1800" dirty="0" smtClean="0"/>
              <a: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r>
              <a:rPr lang="en-US" sz="2800" b="1" dirty="0" smtClean="0"/>
              <a:t>Multiple exception</a:t>
            </a:r>
            <a:endParaRPr lang="en-US" sz="2800" b="1" dirty="0"/>
          </a:p>
        </p:txBody>
      </p:sp>
      <p:sp>
        <p:nvSpPr>
          <p:cNvPr id="3" name="Content Placeholder 2"/>
          <p:cNvSpPr>
            <a:spLocks noGrp="1"/>
          </p:cNvSpPr>
          <p:nvPr>
            <p:ph idx="1"/>
          </p:nvPr>
        </p:nvSpPr>
        <p:spPr>
          <a:xfrm>
            <a:off x="457200" y="1143000"/>
            <a:ext cx="8229600" cy="5029200"/>
          </a:xfrm>
        </p:spPr>
        <p:txBody>
          <a:bodyPr numCol="2" spcCol="274320">
            <a:normAutofit fontScale="92500" lnSpcReduction="20000"/>
          </a:bodyPr>
          <a:lstStyle/>
          <a:p>
            <a:r>
              <a:rPr lang="en-US" dirty="0" smtClean="0"/>
              <a:t>We can also define multiple catch blocks such programs also contain multiple throw statement based on certain conditions. </a:t>
            </a:r>
          </a:p>
          <a:p>
            <a:r>
              <a:rPr lang="en-US" dirty="0" smtClean="0"/>
              <a:t>Syntax:</a:t>
            </a:r>
          </a:p>
          <a:p>
            <a:pPr>
              <a:buNone/>
            </a:pPr>
            <a:r>
              <a:rPr lang="en-US" dirty="0" smtClean="0"/>
              <a:t>try</a:t>
            </a:r>
          </a:p>
          <a:p>
            <a:pPr>
              <a:buNone/>
            </a:pPr>
            <a:r>
              <a:rPr lang="en-US" dirty="0" smtClean="0"/>
              <a:t>{</a:t>
            </a:r>
          </a:p>
          <a:p>
            <a:pPr>
              <a:buNone/>
            </a:pPr>
            <a:r>
              <a:rPr lang="en-US" dirty="0" smtClean="0"/>
              <a:t>//try section</a:t>
            </a:r>
          </a:p>
          <a:p>
            <a:pPr>
              <a:buNone/>
            </a:pPr>
            <a:r>
              <a:rPr lang="en-US" dirty="0" smtClean="0"/>
              <a:t>}</a:t>
            </a:r>
          </a:p>
          <a:p>
            <a:pPr>
              <a:buNone/>
            </a:pPr>
            <a:r>
              <a:rPr lang="en-US" dirty="0" smtClean="0"/>
              <a:t>catch(object 1)</a:t>
            </a:r>
          </a:p>
          <a:p>
            <a:pPr>
              <a:buNone/>
            </a:pPr>
            <a:r>
              <a:rPr lang="en-US" dirty="0" smtClean="0"/>
              <a:t>{</a:t>
            </a:r>
          </a:p>
          <a:p>
            <a:pPr>
              <a:buNone/>
            </a:pPr>
            <a:r>
              <a:rPr lang="en-US" dirty="0" smtClean="0"/>
              <a:t>catch section1</a:t>
            </a:r>
          </a:p>
          <a:p>
            <a:pPr>
              <a:buNone/>
            </a:pPr>
            <a:r>
              <a:rPr lang="en-US" dirty="0" smtClean="0"/>
              <a:t>}</a:t>
            </a:r>
          </a:p>
          <a:p>
            <a:pPr>
              <a:buNone/>
            </a:pPr>
            <a:r>
              <a:rPr lang="en-US" dirty="0" smtClean="0"/>
              <a:t>catch(object 2)</a:t>
            </a:r>
          </a:p>
          <a:p>
            <a:pPr>
              <a:buNone/>
            </a:pPr>
            <a:r>
              <a:rPr lang="en-US" dirty="0" smtClean="0"/>
              <a:t>{</a:t>
            </a:r>
          </a:p>
          <a:p>
            <a:pPr>
              <a:buNone/>
            </a:pPr>
            <a:r>
              <a:rPr lang="en-US" dirty="0" smtClean="0"/>
              <a:t>//catch section2</a:t>
            </a:r>
          </a:p>
          <a:p>
            <a:pPr>
              <a:buNone/>
            </a:pPr>
            <a:r>
              <a:rPr lang="en-US" dirty="0" smtClean="0"/>
              <a:t>}</a:t>
            </a:r>
          </a:p>
          <a:p>
            <a:pPr>
              <a:buNone/>
            </a:pPr>
            <a:r>
              <a:rPr lang="en-US" dirty="0" smtClean="0"/>
              <a:t>………</a:t>
            </a:r>
          </a:p>
          <a:p>
            <a:pPr>
              <a:buNone/>
            </a:pPr>
            <a:r>
              <a:rPr lang="en-US" dirty="0" smtClean="0"/>
              <a:t>……….</a:t>
            </a:r>
          </a:p>
          <a:p>
            <a:pPr>
              <a:buNone/>
            </a:pPr>
            <a:r>
              <a:rPr lang="en-US" dirty="0" smtClean="0"/>
              <a:t>catch(object n)</a:t>
            </a:r>
          </a:p>
          <a:p>
            <a:pPr>
              <a:buNone/>
            </a:pPr>
            <a:r>
              <a:rPr lang="en-US" dirty="0" smtClean="0"/>
              <a:t>{</a:t>
            </a:r>
          </a:p>
          <a:p>
            <a:pPr>
              <a:buNone/>
            </a:pPr>
            <a:r>
              <a:rPr lang="en-US" dirty="0" smtClean="0"/>
              <a:t>// catch section-n</a:t>
            </a:r>
          </a:p>
          <a:p>
            <a:pPr>
              <a:buNone/>
            </a:pPr>
            <a:r>
              <a:rPr lang="en-US" dirty="0" smtClean="0"/>
              <a:t>}</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numCol="2">
            <a:normAutofit fontScale="70000" lnSpcReduction="20000"/>
          </a:bodyPr>
          <a:lstStyle/>
          <a:p>
            <a:pPr>
              <a:buNone/>
            </a:pPr>
            <a:r>
              <a:rPr lang="en-US" b="1" dirty="0" smtClean="0"/>
              <a:t>//Example of multiple catches</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void num(</a:t>
            </a:r>
            <a:r>
              <a:rPr lang="en-US" dirty="0" err="1" smtClean="0"/>
              <a:t>int</a:t>
            </a:r>
            <a:r>
              <a:rPr lang="en-US" dirty="0" smtClean="0"/>
              <a:t> k)</a:t>
            </a:r>
          </a:p>
          <a:p>
            <a:pPr>
              <a:buNone/>
            </a:pPr>
            <a:r>
              <a:rPr lang="en-US" dirty="0" smtClean="0"/>
              <a:t>{</a:t>
            </a:r>
          </a:p>
          <a:p>
            <a:pPr>
              <a:buNone/>
            </a:pPr>
            <a:r>
              <a:rPr lang="en-US" dirty="0" smtClean="0"/>
              <a:t>	try</a:t>
            </a:r>
          </a:p>
          <a:p>
            <a:pPr>
              <a:buNone/>
            </a:pPr>
            <a:r>
              <a:rPr lang="en-US" dirty="0" smtClean="0"/>
              <a:t>	{</a:t>
            </a:r>
          </a:p>
          <a:p>
            <a:pPr>
              <a:buNone/>
            </a:pPr>
            <a:r>
              <a:rPr lang="en-US" dirty="0" smtClean="0"/>
              <a:t>		if(k==0)throw k;</a:t>
            </a:r>
          </a:p>
          <a:p>
            <a:pPr>
              <a:buNone/>
            </a:pPr>
            <a:r>
              <a:rPr lang="en-US" dirty="0" smtClean="0"/>
              <a:t>		else </a:t>
            </a:r>
          </a:p>
          <a:p>
            <a:pPr>
              <a:buNone/>
            </a:pPr>
            <a:r>
              <a:rPr lang="en-US" dirty="0" smtClean="0"/>
              <a:t>		if(k&gt;0) throw 'P';</a:t>
            </a:r>
          </a:p>
          <a:p>
            <a:pPr>
              <a:buNone/>
            </a:pPr>
            <a:r>
              <a:rPr lang="en-US" dirty="0" smtClean="0"/>
              <a:t>		else </a:t>
            </a:r>
          </a:p>
          <a:p>
            <a:pPr>
              <a:buNone/>
            </a:pPr>
            <a:r>
              <a:rPr lang="en-US" dirty="0" smtClean="0"/>
              <a:t>		if(k&lt;0)throw .0;</a:t>
            </a:r>
          </a:p>
          <a:p>
            <a:pPr>
              <a:buNone/>
            </a:pPr>
            <a:r>
              <a:rPr lang="en-US" dirty="0" smtClean="0"/>
              <a:t>		</a:t>
            </a:r>
            <a:r>
              <a:rPr lang="en-US" dirty="0" err="1" smtClean="0"/>
              <a:t>cout</a:t>
            </a:r>
            <a:r>
              <a:rPr lang="en-US" dirty="0" smtClean="0"/>
              <a:t>&lt;&lt;" try block\n";</a:t>
            </a:r>
          </a:p>
          <a:p>
            <a:pPr>
              <a:buNone/>
            </a:pPr>
            <a:r>
              <a:rPr lang="en-US" dirty="0" smtClean="0"/>
              <a:t>	}</a:t>
            </a:r>
          </a:p>
          <a:p>
            <a:pPr>
              <a:buNone/>
            </a:pPr>
            <a:r>
              <a:rPr lang="en-US" dirty="0" smtClean="0"/>
              <a:t>	catch(char g)</a:t>
            </a:r>
          </a:p>
          <a:p>
            <a:pPr>
              <a:buNone/>
            </a:pPr>
            <a:r>
              <a:rPr lang="en-US" dirty="0" smtClean="0"/>
              <a:t>	{</a:t>
            </a:r>
          </a:p>
          <a:p>
            <a:pPr>
              <a:buNone/>
            </a:pPr>
            <a:r>
              <a:rPr lang="en-US" dirty="0" smtClean="0"/>
              <a:t>	</a:t>
            </a:r>
            <a:r>
              <a:rPr lang="en-US" dirty="0" err="1" smtClean="0"/>
              <a:t>cout</a:t>
            </a:r>
            <a:r>
              <a:rPr lang="en-US" dirty="0" smtClean="0"/>
              <a:t>&lt;&lt;"Caught a Positive value\n";</a:t>
            </a:r>
          </a:p>
          <a:p>
            <a:pPr>
              <a:buNone/>
            </a:pPr>
            <a:r>
              <a:rPr lang="en-US" dirty="0" smtClean="0"/>
              <a:t>	}</a:t>
            </a:r>
          </a:p>
          <a:p>
            <a:pPr>
              <a:buNone/>
            </a:pPr>
            <a:r>
              <a:rPr lang="en-US" dirty="0" smtClean="0"/>
              <a:t>	catch(</a:t>
            </a:r>
            <a:r>
              <a:rPr lang="en-US" dirty="0" err="1" smtClean="0"/>
              <a:t>int</a:t>
            </a:r>
            <a:r>
              <a:rPr lang="en-US" dirty="0" smtClean="0"/>
              <a:t> j)</a:t>
            </a:r>
          </a:p>
          <a:p>
            <a:pPr>
              <a:buNone/>
            </a:pPr>
            <a:r>
              <a:rPr lang="en-US" dirty="0" smtClean="0"/>
              <a:t>	{</a:t>
            </a:r>
          </a:p>
          <a:p>
            <a:pPr>
              <a:buNone/>
            </a:pPr>
            <a:r>
              <a:rPr lang="en-US" dirty="0" smtClean="0"/>
              <a:t>	</a:t>
            </a:r>
            <a:r>
              <a:rPr lang="en-US" dirty="0" err="1" smtClean="0"/>
              <a:t>cout</a:t>
            </a:r>
            <a:r>
              <a:rPr lang="en-US" dirty="0" smtClean="0"/>
              <a:t>&lt;&lt;"caught an null value\n";</a:t>
            </a:r>
          </a:p>
          <a:p>
            <a:pPr>
              <a:buNone/>
            </a:pPr>
            <a:r>
              <a:rPr lang="en-US" dirty="0" smtClean="0"/>
              <a:t>	}</a:t>
            </a:r>
          </a:p>
          <a:p>
            <a:pPr>
              <a:buNone/>
            </a:pPr>
            <a:r>
              <a:rPr lang="en-US" dirty="0" smtClean="0"/>
              <a:t>	catch(double f)</a:t>
            </a:r>
          </a:p>
          <a:p>
            <a:pPr>
              <a:buNone/>
            </a:pPr>
            <a:r>
              <a:rPr lang="en-US" dirty="0" smtClean="0"/>
              <a:t>	{</a:t>
            </a:r>
          </a:p>
          <a:p>
            <a:pPr>
              <a:buNone/>
            </a:pPr>
            <a:r>
              <a:rPr lang="en-US" dirty="0" smtClean="0"/>
              <a:t>		</a:t>
            </a:r>
            <a:r>
              <a:rPr lang="en-US" dirty="0" err="1" smtClean="0"/>
              <a:t>cout</a:t>
            </a:r>
            <a:r>
              <a:rPr lang="en-US" dirty="0" smtClean="0"/>
              <a:t>&lt;&lt;"Caught a Negative value\n";</a:t>
            </a:r>
          </a:p>
          <a:p>
            <a:pPr>
              <a:buNone/>
            </a:pPr>
            <a:r>
              <a:rPr lang="en-US" dirty="0" smtClean="0"/>
              <a:t>	}</a:t>
            </a:r>
          </a:p>
          <a:p>
            <a:pPr>
              <a:buNone/>
            </a:pPr>
            <a:r>
              <a:rPr lang="en-US" dirty="0" smtClean="0"/>
              <a:t>	</a:t>
            </a:r>
            <a:r>
              <a:rPr lang="en-US" dirty="0" err="1" smtClean="0"/>
              <a:t>cout</a:t>
            </a:r>
            <a:r>
              <a:rPr lang="en-US" dirty="0" smtClean="0"/>
              <a:t>&lt;&lt;"****try catch****\n";</a:t>
            </a:r>
          </a:p>
          <a:p>
            <a:pPr>
              <a:buNone/>
            </a:pPr>
            <a:r>
              <a:rPr lang="en-US" dirty="0" smtClean="0"/>
              <a:t>	}</a:t>
            </a:r>
          </a:p>
          <a:p>
            <a:pPr>
              <a:buNone/>
            </a:pPr>
            <a:r>
              <a:rPr lang="en-US" dirty="0" smtClean="0"/>
              <a:t>	</a:t>
            </a:r>
          </a:p>
          <a:p>
            <a:pPr>
              <a:buNone/>
            </a:pPr>
            <a:r>
              <a:rPr lang="en-US" dirty="0" smtClean="0"/>
              <a:t>main()</a:t>
            </a:r>
          </a:p>
          <a:p>
            <a:pPr>
              <a:buNone/>
            </a:pPr>
            <a:r>
              <a:rPr lang="en-US" dirty="0" smtClean="0"/>
              <a:t>{</a:t>
            </a:r>
          </a:p>
          <a:p>
            <a:pPr>
              <a:buNone/>
            </a:pPr>
            <a:r>
              <a:rPr lang="en-US" dirty="0" err="1" smtClean="0"/>
              <a:t>cout</a:t>
            </a:r>
            <a:r>
              <a:rPr lang="en-US" dirty="0" smtClean="0"/>
              <a:t>&lt;&lt;"Demo of multiple catches\n";</a:t>
            </a:r>
          </a:p>
          <a:p>
            <a:pPr>
              <a:buNone/>
            </a:pPr>
            <a:r>
              <a:rPr lang="en-US" dirty="0" smtClean="0"/>
              <a:t>num(0);</a:t>
            </a:r>
          </a:p>
          <a:p>
            <a:pPr>
              <a:buNone/>
            </a:pPr>
            <a:r>
              <a:rPr lang="en-US" dirty="0" smtClean="0"/>
              <a:t>num(5);</a:t>
            </a:r>
          </a:p>
          <a:p>
            <a:pPr>
              <a:buNone/>
            </a:pPr>
            <a:r>
              <a:rPr lang="en-US" dirty="0" smtClean="0"/>
              <a:t>num(-1);</a:t>
            </a:r>
          </a:p>
          <a:p>
            <a:pPr>
              <a:buNone/>
            </a:pP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359</TotalTime>
  <Words>469</Words>
  <Application>Microsoft Office PowerPoint</Application>
  <PresentationFormat>On-screen Show (4:3)</PresentationFormat>
  <Paragraphs>123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Constantia</vt:lpstr>
      <vt:lpstr>Wingdings 2</vt:lpstr>
      <vt:lpstr>Flow</vt:lpstr>
      <vt:lpstr>Exception Handling </vt:lpstr>
      <vt:lpstr>Exception: </vt:lpstr>
      <vt:lpstr>Exception handling: </vt:lpstr>
      <vt:lpstr>PowerPoint Presentation</vt:lpstr>
      <vt:lpstr>PowerPoint Presentation</vt:lpstr>
      <vt:lpstr>Syntax of exception handling:</vt:lpstr>
      <vt:lpstr>PowerPoint Presentation</vt:lpstr>
      <vt:lpstr>Multiple exception</vt:lpstr>
      <vt:lpstr>PowerPoint Presentation</vt:lpstr>
      <vt:lpstr>Difference between synchronous and asynchronous exception.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dc:title>
  <dc:creator>nabraj</dc:creator>
  <cp:lastModifiedBy>abdul</cp:lastModifiedBy>
  <cp:revision>20</cp:revision>
  <dcterms:created xsi:type="dcterms:W3CDTF">2018-10-26T07:40:02Z</dcterms:created>
  <dcterms:modified xsi:type="dcterms:W3CDTF">2024-08-07T03:47:37Z</dcterms:modified>
</cp:coreProperties>
</file>