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sldIdLst>
    <p:sldId id="256" r:id="rId2"/>
    <p:sldId id="264" r:id="rId3"/>
    <p:sldId id="265" r:id="rId4"/>
    <p:sldId id="266" r:id="rId5"/>
    <p:sldId id="267" r:id="rId6"/>
    <p:sldId id="268" r:id="rId7"/>
    <p:sldId id="269" r:id="rId8"/>
    <p:sldId id="270" r:id="rId9"/>
    <p:sldId id="271" r:id="rId10"/>
    <p:sldId id="272" r:id="rId11"/>
    <p:sldId id="273" r:id="rId12"/>
    <p:sldId id="27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B1BBA2-E86A-4034-84F7-E08608F0FD7E}" type="datetimeFigureOut">
              <a:rPr lang="en-US" smtClean="0"/>
              <a:pPr/>
              <a:t>8/12/2024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6654A8-209C-4AB4-ADFE-6957E2E3AAA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84194FB-DC70-48FE-A89D-509BE9B5C4BC}" type="datetime1">
              <a:rPr lang="en-US" smtClean="0"/>
              <a:pPr/>
              <a:t>8/12/2024</a:t>
            </a:fld>
            <a:endParaRPr lang="en-US"/>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96D40067-66E5-4AAE-BC05-9DEFE961D06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E37CF90-E963-4D11-BA6B-DE14C297017A}" type="datetime1">
              <a:rPr lang="en-US" smtClean="0"/>
              <a:pPr/>
              <a:t>8/12/2024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D40067-66E5-4AAE-BC05-9DEFE961D06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13E5E96-F905-4AF9-AEA4-399D2D7825AC}" type="datetime1">
              <a:rPr lang="en-US" smtClean="0"/>
              <a:pPr/>
              <a:t>8/12/2024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D40067-66E5-4AAE-BC05-9DEFE961D06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F3CB72F-45B7-4B07-A7FC-C9DF701642B0}" type="datetime1">
              <a:rPr lang="en-US" smtClean="0"/>
              <a:pPr/>
              <a:t>8/12/2024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D40067-66E5-4AAE-BC05-9DEFE961D06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B242AFA-AD86-4990-B4F3-4841FAC1A39C}" type="datetime1">
              <a:rPr lang="en-US" smtClean="0"/>
              <a:pPr/>
              <a:t>8/12/2024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D40067-66E5-4AAE-BC05-9DEFE961D06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8E4ED31-4998-4CF2-89C5-1603E2318998}" type="datetime1">
              <a:rPr lang="en-US" smtClean="0"/>
              <a:pPr/>
              <a:t>8/12/2024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6D40067-66E5-4AAE-BC05-9DEFE961D06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0A2BA06-A5F5-4872-B993-BF2B215E1D54}" type="datetime1">
              <a:rPr lang="en-US" smtClean="0"/>
              <a:pPr/>
              <a:t>8/12/2024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6D40067-66E5-4AAE-BC05-9DEFE961D06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E5E99D9-05E7-4EC0-9DEC-81BEC64447FE}" type="datetime1">
              <a:rPr lang="en-US" smtClean="0"/>
              <a:pPr/>
              <a:t>8/12/2024</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6D40067-66E5-4AAE-BC05-9DEFE961D06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E1CC4C-B0C1-4324-851F-FAAC5C13CFBA}" type="datetime1">
              <a:rPr lang="en-US" smtClean="0"/>
              <a:pPr/>
              <a:t>8/12/2024</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6D40067-66E5-4AAE-BC05-9DEFE961D06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7A5E697-4EE3-4186-8093-E5FDEE9E2FE4}" type="datetime1">
              <a:rPr lang="en-US" smtClean="0"/>
              <a:pPr/>
              <a:t>8/12/2024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6D40067-66E5-4AAE-BC05-9DEFE961D06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647D88E-B7B4-4C37-8ED8-5207F504E912}" type="datetime1">
              <a:rPr lang="en-US" smtClean="0"/>
              <a:pPr/>
              <a:t>8/12/2024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96D40067-66E5-4AAE-BC05-9DEFE961D06C}"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A56DE14-58A2-4A50-9C63-AD5416465F5E}" type="datetime1">
              <a:rPr lang="en-US" smtClean="0"/>
              <a:pPr/>
              <a:t>8/12/2024</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6D40067-66E5-4AAE-BC05-9DEFE961D06C}"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Template</a:t>
            </a:r>
            <a:endParaRPr lang="en-US" dirty="0"/>
          </a:p>
        </p:txBody>
      </p:sp>
      <p:sp>
        <p:nvSpPr>
          <p:cNvPr id="3" name="Subtitle 2"/>
          <p:cNvSpPr>
            <a:spLocks noGrp="1"/>
          </p:cNvSpPr>
          <p:nvPr>
            <p:ph type="subTitle" idx="1"/>
          </p:nvPr>
        </p:nvSpPr>
        <p:spPr/>
        <p:txBody>
          <a:bodyPr/>
          <a:lstStyle/>
          <a:p>
            <a:r>
              <a:rPr lang="en-US" dirty="0" smtClean="0"/>
              <a:t>Chapter 8</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475488"/>
          </a:xfrm>
        </p:spPr>
        <p:txBody>
          <a:bodyPr>
            <a:normAutofit/>
          </a:bodyPr>
          <a:lstStyle/>
          <a:p>
            <a:r>
              <a:rPr lang="en-US" sz="2400" b="1" dirty="0" smtClean="0"/>
              <a:t>namespace</a:t>
            </a:r>
            <a:endParaRPr lang="en-US" sz="2400" dirty="0"/>
          </a:p>
        </p:txBody>
      </p:sp>
      <p:sp>
        <p:nvSpPr>
          <p:cNvPr id="3" name="Content Placeholder 2"/>
          <p:cNvSpPr>
            <a:spLocks noGrp="1"/>
          </p:cNvSpPr>
          <p:nvPr>
            <p:ph idx="1"/>
          </p:nvPr>
        </p:nvSpPr>
        <p:spPr>
          <a:xfrm>
            <a:off x="457200" y="1143000"/>
            <a:ext cx="8229600" cy="5181600"/>
          </a:xfrm>
        </p:spPr>
        <p:txBody>
          <a:bodyPr>
            <a:normAutofit/>
          </a:bodyPr>
          <a:lstStyle/>
          <a:p>
            <a:r>
              <a:rPr lang="en-US" dirty="0" smtClean="0"/>
              <a:t>A </a:t>
            </a:r>
            <a:r>
              <a:rPr lang="en-US" b="1" dirty="0" smtClean="0"/>
              <a:t>namespace</a:t>
            </a:r>
            <a:r>
              <a:rPr lang="en-US" dirty="0" smtClean="0"/>
              <a:t> is used as additional information to differentiate similar functions, classes, variables etc. with the same name available in different libraries. Using namespace, you can define the context in which names are defined. In essence, a namespace defines a scope.</a:t>
            </a:r>
          </a:p>
          <a:p>
            <a:pPr>
              <a:buNone/>
            </a:pPr>
            <a:r>
              <a:rPr lang="en-US" b="1" dirty="0" smtClean="0"/>
              <a:t>	The using directive:</a:t>
            </a:r>
          </a:p>
          <a:p>
            <a:r>
              <a:rPr lang="en-US" dirty="0" smtClean="0"/>
              <a:t>This directive tells the compiler that the subsequent code is making use of names in the specified namespace.</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lstStyle/>
          <a:p>
            <a:pPr>
              <a:buNone/>
            </a:pPr>
            <a:r>
              <a:rPr lang="en-US" b="1" dirty="0" smtClean="0"/>
              <a:t>Defining a Namespace:</a:t>
            </a:r>
          </a:p>
          <a:p>
            <a:r>
              <a:rPr lang="en-US" dirty="0" smtClean="0"/>
              <a:t>A namespace definition begins with the keyword </a:t>
            </a:r>
            <a:r>
              <a:rPr lang="en-US" b="1" dirty="0" smtClean="0"/>
              <a:t>namespace</a:t>
            </a:r>
            <a:r>
              <a:rPr lang="en-US" dirty="0" smtClean="0"/>
              <a:t> followed by the namespace name as follows −</a:t>
            </a:r>
          </a:p>
          <a:p>
            <a:pPr>
              <a:buNone/>
            </a:pPr>
            <a:r>
              <a:rPr lang="en-US" dirty="0" smtClean="0"/>
              <a:t>	namespace namespace_name { </a:t>
            </a:r>
          </a:p>
          <a:p>
            <a:pPr>
              <a:buNone/>
            </a:pPr>
            <a:r>
              <a:rPr lang="en-US" dirty="0" smtClean="0"/>
              <a:t>	// code declarations </a:t>
            </a:r>
          </a:p>
          <a:p>
            <a:pPr>
              <a:buNone/>
            </a:pPr>
            <a:r>
              <a:rPr lang="en-US" dirty="0" smtClean="0"/>
              <a:t>	} </a:t>
            </a:r>
          </a:p>
          <a:p>
            <a:pPr>
              <a:buNone/>
            </a:pPr>
            <a:r>
              <a:rPr lang="en-US" dirty="0" smtClean="0"/>
              <a:t>	To call the namespace-enabled version of either function or variable, prepend (::) the namespace name as follows −</a:t>
            </a:r>
          </a:p>
          <a:p>
            <a:r>
              <a:rPr lang="en-US" dirty="0" smtClean="0"/>
              <a:t>name::code; // code could be variable or function.</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normAutofit fontScale="62500" lnSpcReduction="20000"/>
          </a:bodyPr>
          <a:lstStyle/>
          <a:p>
            <a:pPr>
              <a:buNone/>
            </a:pPr>
            <a:r>
              <a:rPr lang="en-US" sz="4000" b="1" dirty="0" smtClean="0"/>
              <a:t>Example of namespace:</a:t>
            </a:r>
          </a:p>
          <a:p>
            <a:pPr>
              <a:buNone/>
            </a:pPr>
            <a:r>
              <a:rPr lang="en-US" dirty="0" smtClean="0"/>
              <a:t>#include &lt;iostream&gt;</a:t>
            </a:r>
          </a:p>
          <a:p>
            <a:pPr>
              <a:buNone/>
            </a:pPr>
            <a:r>
              <a:rPr lang="en-US" dirty="0" smtClean="0"/>
              <a:t>using namespace std;</a:t>
            </a:r>
          </a:p>
          <a:p>
            <a:pPr>
              <a:buNone/>
            </a:pPr>
            <a:r>
              <a:rPr lang="en-US" dirty="0" smtClean="0"/>
              <a:t>namespace first_space {</a:t>
            </a:r>
          </a:p>
          <a:p>
            <a:pPr>
              <a:buNone/>
            </a:pPr>
            <a:r>
              <a:rPr lang="en-US" dirty="0" smtClean="0"/>
              <a:t>   void func() {</a:t>
            </a:r>
          </a:p>
          <a:p>
            <a:pPr>
              <a:buNone/>
            </a:pPr>
            <a:r>
              <a:rPr lang="en-US" dirty="0" smtClean="0"/>
              <a:t>      cout &lt;&lt; "Inside first_spacee" &lt;&lt; endl;</a:t>
            </a:r>
          </a:p>
          <a:p>
            <a:pPr>
              <a:buNone/>
            </a:pPr>
            <a:r>
              <a:rPr lang="en-US" dirty="0" smtClean="0"/>
              <a:t>   }</a:t>
            </a:r>
          </a:p>
          <a:p>
            <a:pPr>
              <a:buNone/>
            </a:pPr>
            <a:r>
              <a:rPr lang="en-US" dirty="0" smtClean="0"/>
              <a:t>}</a:t>
            </a:r>
          </a:p>
          <a:p>
            <a:pPr>
              <a:buNone/>
            </a:pPr>
            <a:r>
              <a:rPr lang="en-US" dirty="0" smtClean="0"/>
              <a:t>namespace second_space {</a:t>
            </a:r>
          </a:p>
          <a:p>
            <a:pPr>
              <a:buNone/>
            </a:pPr>
            <a:r>
              <a:rPr lang="en-US" dirty="0" smtClean="0"/>
              <a:t>   void func() {</a:t>
            </a:r>
          </a:p>
          <a:p>
            <a:pPr>
              <a:buNone/>
            </a:pPr>
            <a:r>
              <a:rPr lang="en-US" dirty="0" smtClean="0"/>
              <a:t>      cout &lt;&lt; "Inside second_space" &lt;&lt; endl;</a:t>
            </a:r>
          </a:p>
          <a:p>
            <a:pPr>
              <a:buNone/>
            </a:pPr>
            <a:r>
              <a:rPr lang="en-US" dirty="0" smtClean="0"/>
              <a:t>   }</a:t>
            </a:r>
          </a:p>
          <a:p>
            <a:pPr>
              <a:buNone/>
            </a:pPr>
            <a:r>
              <a:rPr lang="en-US" dirty="0" smtClean="0"/>
              <a:t>}</a:t>
            </a:r>
          </a:p>
          <a:p>
            <a:pPr>
              <a:buNone/>
            </a:pPr>
            <a:r>
              <a:rPr lang="en-US" dirty="0" smtClean="0"/>
              <a:t>int main () {</a:t>
            </a:r>
          </a:p>
          <a:p>
            <a:pPr>
              <a:buNone/>
            </a:pPr>
            <a:r>
              <a:rPr lang="en-US" dirty="0" smtClean="0"/>
              <a:t>   first_space::func();   </a:t>
            </a:r>
          </a:p>
          <a:p>
            <a:pPr>
              <a:buNone/>
            </a:pPr>
            <a:r>
              <a:rPr lang="en-US" dirty="0" smtClean="0"/>
              <a:t>   second_space::func(); </a:t>
            </a:r>
          </a:p>
          <a:p>
            <a:pPr>
              <a:buNone/>
            </a:pPr>
            <a:r>
              <a:rPr lang="en-US" dirty="0" smtClean="0"/>
              <a:t>   return 0;</a:t>
            </a:r>
          </a:p>
          <a:p>
            <a:pPr>
              <a:buNone/>
            </a:pPr>
            <a:r>
              <a:rPr lang="en-US" dirty="0" smtClean="0"/>
              <a:t>}</a:t>
            </a:r>
          </a:p>
          <a:p>
            <a:pPr>
              <a:buNone/>
            </a:pPr>
            <a:r>
              <a:rPr lang="en-US" b="1" dirty="0" smtClean="0"/>
              <a:t>Output:</a:t>
            </a:r>
          </a:p>
          <a:p>
            <a:pPr>
              <a:buNone/>
            </a:pPr>
            <a:r>
              <a:rPr lang="en-US" dirty="0" smtClean="0"/>
              <a:t>Inside first_space</a:t>
            </a:r>
          </a:p>
          <a:p>
            <a:pPr>
              <a:buNone/>
            </a:pPr>
            <a:r>
              <a:rPr lang="en-US" dirty="0" smtClean="0"/>
              <a:t>Inside second_space</a:t>
            </a:r>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a:t>
            </a:r>
            <a:endParaRPr lang="en-US" dirty="0"/>
          </a:p>
        </p:txBody>
      </p:sp>
      <p:sp>
        <p:nvSpPr>
          <p:cNvPr id="3" name="Content Placeholder 2"/>
          <p:cNvSpPr>
            <a:spLocks noGrp="1"/>
          </p:cNvSpPr>
          <p:nvPr>
            <p:ph idx="1"/>
          </p:nvPr>
        </p:nvSpPr>
        <p:spPr/>
        <p:txBody>
          <a:bodyPr/>
          <a:lstStyle/>
          <a:p>
            <a:r>
              <a:rPr lang="en-US" dirty="0" smtClean="0"/>
              <a:t>Templates are a way of making our classes more abstract by letting us to define the behavior of the class without actually knowing what data type will be handled by the operation of the class. In essence, this is known as generic programming.</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template:</a:t>
            </a:r>
            <a:endParaRPr lang="en-US" dirty="0"/>
          </a:p>
        </p:txBody>
      </p:sp>
      <p:sp>
        <p:nvSpPr>
          <p:cNvPr id="3" name="Content Placeholder 2"/>
          <p:cNvSpPr>
            <a:spLocks noGrp="1"/>
          </p:cNvSpPr>
          <p:nvPr>
            <p:ph idx="1"/>
          </p:nvPr>
        </p:nvSpPr>
        <p:spPr/>
        <p:txBody>
          <a:bodyPr/>
          <a:lstStyle/>
          <a:p>
            <a:pPr marL="514350" indent="-514350">
              <a:buAutoNum type="arabicParenR"/>
            </a:pPr>
            <a:r>
              <a:rPr lang="en-US" dirty="0" smtClean="0"/>
              <a:t>Template are easier to write. We can create only one generic version of our class or function instead of manually creating specializations.</a:t>
            </a:r>
          </a:p>
          <a:p>
            <a:pPr marL="514350" indent="-514350">
              <a:buAutoNum type="arabicParenR"/>
            </a:pPr>
            <a:r>
              <a:rPr lang="en-US" dirty="0" smtClean="0"/>
              <a:t>Template can be easier to understand.</a:t>
            </a:r>
          </a:p>
          <a:p>
            <a:pPr marL="514350" indent="-514350">
              <a:buAutoNum type="arabicParenR"/>
            </a:pPr>
            <a:r>
              <a:rPr lang="en-US" dirty="0" smtClean="0"/>
              <a:t>Templates are type safe.</a:t>
            </a:r>
          </a:p>
          <a:p>
            <a:pPr marL="514350" indent="-514350">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template:</a:t>
            </a:r>
            <a:endParaRPr lang="en-US" dirty="0"/>
          </a:p>
        </p:txBody>
      </p:sp>
      <p:sp>
        <p:nvSpPr>
          <p:cNvPr id="3" name="Content Placeholder 2"/>
          <p:cNvSpPr>
            <a:spLocks noGrp="1"/>
          </p:cNvSpPr>
          <p:nvPr>
            <p:ph idx="1"/>
          </p:nvPr>
        </p:nvSpPr>
        <p:spPr/>
        <p:txBody>
          <a:bodyPr/>
          <a:lstStyle/>
          <a:p>
            <a:pPr marL="514350" indent="-514350">
              <a:buAutoNum type="arabicParenR"/>
            </a:pPr>
            <a:r>
              <a:rPr lang="en-US" dirty="0" smtClean="0"/>
              <a:t>Function template</a:t>
            </a:r>
          </a:p>
          <a:p>
            <a:pPr marL="514350" indent="-514350">
              <a:buAutoNum type="arabicParenR"/>
            </a:pPr>
            <a:r>
              <a:rPr lang="en-US" dirty="0" smtClean="0"/>
              <a:t>Class template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146048"/>
            <a:ext cx="8534400" cy="758952"/>
          </a:xfrm>
        </p:spPr>
        <p:txBody>
          <a:bodyPr>
            <a:normAutofit fontScale="90000"/>
          </a:bodyPr>
          <a:lstStyle/>
          <a:p>
            <a:r>
              <a:rPr lang="en-US" dirty="0" smtClean="0"/>
              <a:t>Function template</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It is possible to have just one function and pass an argument of a different type, each time the function is called. Such a function is called function template. </a:t>
            </a:r>
          </a:p>
          <a:p>
            <a:r>
              <a:rPr lang="en-US" dirty="0" smtClean="0"/>
              <a:t>A function template is function whose argument types are decided when the function is called  and not when the function is declared or defined.</a:t>
            </a:r>
          </a:p>
          <a:p>
            <a:pPr>
              <a:buNone/>
            </a:pPr>
            <a:r>
              <a:rPr lang="en-US" dirty="0" smtClean="0"/>
              <a:t>Syntax:</a:t>
            </a:r>
          </a:p>
          <a:p>
            <a:pPr>
              <a:buNone/>
            </a:pPr>
            <a:r>
              <a:rPr lang="en-US" dirty="0" smtClean="0"/>
              <a:t>template &lt;class T&gt;</a:t>
            </a:r>
          </a:p>
          <a:p>
            <a:pPr>
              <a:buNone/>
            </a:pPr>
            <a:r>
              <a:rPr lang="en-US" dirty="0" smtClean="0"/>
              <a:t>T function_name(parameter_declarations)</a:t>
            </a:r>
          </a:p>
          <a:p>
            <a:pPr>
              <a:buNone/>
            </a:pPr>
            <a:r>
              <a:rPr lang="en-US" dirty="0" smtClean="0"/>
              <a:t>{</a:t>
            </a:r>
          </a:p>
          <a:p>
            <a:pPr>
              <a:buNone/>
            </a:pPr>
            <a:r>
              <a:rPr lang="en-US" dirty="0" smtClean="0"/>
              <a:t>// body</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Example of function template:</a:t>
            </a:r>
            <a:endParaRPr lang="en-US" dirty="0"/>
          </a:p>
        </p:txBody>
      </p:sp>
      <p:sp>
        <p:nvSpPr>
          <p:cNvPr id="3" name="Content Placeholder 2"/>
          <p:cNvSpPr>
            <a:spLocks noGrp="1"/>
          </p:cNvSpPr>
          <p:nvPr>
            <p:ph idx="1"/>
          </p:nvPr>
        </p:nvSpPr>
        <p:spPr>
          <a:xfrm>
            <a:off x="301752" y="990600"/>
            <a:ext cx="8503920" cy="5334000"/>
          </a:xfrm>
        </p:spPr>
        <p:txBody>
          <a:bodyPr>
            <a:normAutofit fontScale="77500" lnSpcReduction="20000"/>
          </a:bodyPr>
          <a:lstStyle/>
          <a:p>
            <a:pPr>
              <a:buNone/>
            </a:pPr>
            <a:r>
              <a:rPr lang="en-US" dirty="0" smtClean="0"/>
              <a:t>#include&lt;</a:t>
            </a:r>
            <a:r>
              <a:rPr lang="en-US" dirty="0" err="1" smtClean="0"/>
              <a:t>iostream</a:t>
            </a:r>
            <a:r>
              <a:rPr lang="en-US" dirty="0" smtClean="0"/>
              <a:t>&gt;</a:t>
            </a:r>
          </a:p>
          <a:p>
            <a:pPr>
              <a:buNone/>
            </a:pPr>
            <a:r>
              <a:rPr lang="en-US" dirty="0" smtClean="0"/>
              <a:t>using namespace std;</a:t>
            </a:r>
          </a:p>
          <a:p>
            <a:pPr>
              <a:buNone/>
            </a:pPr>
            <a:r>
              <a:rPr lang="en-US" dirty="0" smtClean="0"/>
              <a:t>template&lt;class T&gt;</a:t>
            </a:r>
          </a:p>
          <a:p>
            <a:pPr>
              <a:buNone/>
            </a:pPr>
            <a:r>
              <a:rPr lang="en-US" dirty="0" smtClean="0"/>
              <a:t>T big(T a, T b)</a:t>
            </a:r>
          </a:p>
          <a:p>
            <a:pPr>
              <a:buNone/>
            </a:pPr>
            <a:r>
              <a:rPr lang="en-US" dirty="0" smtClean="0"/>
              <a:t>{</a:t>
            </a:r>
          </a:p>
          <a:p>
            <a:pPr>
              <a:buNone/>
            </a:pPr>
            <a:r>
              <a:rPr lang="en-US" dirty="0" smtClean="0"/>
              <a:t>if(a&gt;b)</a:t>
            </a:r>
          </a:p>
          <a:p>
            <a:pPr>
              <a:buNone/>
            </a:pPr>
            <a:r>
              <a:rPr lang="en-US" dirty="0" smtClean="0"/>
              <a:t>return(a);</a:t>
            </a:r>
          </a:p>
          <a:p>
            <a:pPr>
              <a:buNone/>
            </a:pPr>
            <a:r>
              <a:rPr lang="en-US" dirty="0" smtClean="0"/>
              <a:t>else</a:t>
            </a:r>
          </a:p>
          <a:p>
            <a:pPr>
              <a:buNone/>
            </a:pPr>
            <a:r>
              <a:rPr lang="en-US" dirty="0" smtClean="0"/>
              <a:t>return(b);</a:t>
            </a:r>
          </a:p>
          <a:p>
            <a:pPr>
              <a:buNone/>
            </a:pPr>
            <a:r>
              <a:rPr lang="en-US" dirty="0" smtClean="0"/>
              <a:t>}</a:t>
            </a:r>
          </a:p>
          <a:p>
            <a:pPr>
              <a:buNone/>
            </a:pPr>
            <a:r>
              <a:rPr lang="en-US" dirty="0" smtClean="0"/>
              <a:t> main()</a:t>
            </a:r>
          </a:p>
          <a:p>
            <a:pPr>
              <a:buNone/>
            </a:pPr>
            <a:r>
              <a:rPr lang="en-US" dirty="0" smtClean="0"/>
              <a:t>{</a:t>
            </a:r>
          </a:p>
          <a:p>
            <a:pPr>
              <a:buNone/>
            </a:pPr>
            <a:r>
              <a:rPr lang="en-US" dirty="0" smtClean="0"/>
              <a:t>cout&lt;&lt;"big is"&lt;&lt;big(4, 5);</a:t>
            </a:r>
          </a:p>
          <a:p>
            <a:pPr>
              <a:buNone/>
            </a:pPr>
            <a:r>
              <a:rPr lang="en-US" dirty="0" smtClean="0"/>
              <a:t>cout&lt;&lt;"\n";</a:t>
            </a:r>
          </a:p>
          <a:p>
            <a:pPr>
              <a:buNone/>
            </a:pPr>
            <a:r>
              <a:rPr lang="en-US" dirty="0" smtClean="0"/>
              <a:t>cout&lt;&lt;"big is "&lt;&lt;big(5.6, 7.3);</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template:</a:t>
            </a:r>
            <a:endParaRPr lang="en-US" dirty="0"/>
          </a:p>
        </p:txBody>
      </p:sp>
      <p:sp>
        <p:nvSpPr>
          <p:cNvPr id="3" name="Content Placeholder 2"/>
          <p:cNvSpPr>
            <a:spLocks noGrp="1"/>
          </p:cNvSpPr>
          <p:nvPr>
            <p:ph idx="1"/>
          </p:nvPr>
        </p:nvSpPr>
        <p:spPr/>
        <p:txBody>
          <a:bodyPr/>
          <a:lstStyle/>
          <a:p>
            <a:r>
              <a:rPr lang="en-US" dirty="0" smtClean="0"/>
              <a:t>The basic concept behind class template and function is quite similar. In case of function template , we make a single function as generic function but in class template we make the whole class as a generic class. </a:t>
            </a:r>
          </a:p>
          <a:p>
            <a:r>
              <a:rPr lang="en-US" dirty="0" smtClean="0"/>
              <a:t>Indeed class is going to accept any type of parameter as per the user demand . Instead of writing the individual program for integer, float and character, we can make a single generic class to accept all data type using class template concept.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of class template:</a:t>
            </a:r>
            <a:endParaRPr lang="en-US" dirty="0"/>
          </a:p>
        </p:txBody>
      </p:sp>
      <p:sp>
        <p:nvSpPr>
          <p:cNvPr id="3" name="Content Placeholder 2"/>
          <p:cNvSpPr>
            <a:spLocks noGrp="1"/>
          </p:cNvSpPr>
          <p:nvPr>
            <p:ph idx="1"/>
          </p:nvPr>
        </p:nvSpPr>
        <p:spPr/>
        <p:txBody>
          <a:bodyPr/>
          <a:lstStyle/>
          <a:p>
            <a:pPr>
              <a:buNone/>
            </a:pPr>
            <a:r>
              <a:rPr lang="en-US" dirty="0" smtClean="0"/>
              <a:t>template &lt;class T&gt;</a:t>
            </a:r>
          </a:p>
          <a:p>
            <a:pPr>
              <a:buNone/>
            </a:pPr>
            <a:r>
              <a:rPr lang="en-US" dirty="0" smtClean="0"/>
              <a:t>class class_name</a:t>
            </a:r>
          </a:p>
          <a:p>
            <a:pPr>
              <a:buNone/>
            </a:pPr>
            <a:r>
              <a:rPr lang="en-US" dirty="0" smtClean="0"/>
              <a:t>{</a:t>
            </a:r>
          </a:p>
          <a:p>
            <a:pPr>
              <a:buNone/>
            </a:pPr>
            <a:r>
              <a:rPr lang="en-US" dirty="0" smtClean="0"/>
              <a:t>……….</a:t>
            </a:r>
          </a:p>
          <a:p>
            <a:pPr>
              <a:buNone/>
            </a:pPr>
            <a:r>
              <a:rPr lang="en-US" dirty="0" smtClean="0"/>
              <a:t>public:</a:t>
            </a:r>
          </a:p>
          <a:p>
            <a:pPr>
              <a:buNone/>
            </a:pPr>
            <a:r>
              <a:rPr lang="en-US" dirty="0" smtClean="0"/>
              <a:t>T var;</a:t>
            </a:r>
          </a:p>
          <a:p>
            <a:pPr>
              <a:buNone/>
            </a:pPr>
            <a:r>
              <a:rPr lang="en-US" dirty="0" smtClean="0"/>
              <a:t>T some_operation(T arg);</a:t>
            </a:r>
          </a:p>
          <a:p>
            <a:pPr>
              <a:buNone/>
            </a:pPr>
            <a:r>
              <a:rPr lang="en-US" dirty="0" smtClean="0"/>
              <a:t>…….</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sz="3600" b="1" dirty="0" smtClean="0"/>
              <a:t>Example of class template:</a:t>
            </a:r>
            <a:endParaRPr lang="en-US" sz="3600" b="1" dirty="0"/>
          </a:p>
        </p:txBody>
      </p:sp>
      <p:sp>
        <p:nvSpPr>
          <p:cNvPr id="3" name="Content Placeholder 2"/>
          <p:cNvSpPr>
            <a:spLocks noGrp="1"/>
          </p:cNvSpPr>
          <p:nvPr>
            <p:ph sz="half" idx="1"/>
          </p:nvPr>
        </p:nvSpPr>
        <p:spPr>
          <a:xfrm>
            <a:off x="301752" y="914400"/>
            <a:ext cx="4041648" cy="5486400"/>
          </a:xfrm>
        </p:spPr>
        <p:txBody>
          <a:bodyPr>
            <a:noAutofit/>
          </a:bodyPr>
          <a:lstStyle/>
          <a:p>
            <a:pPr>
              <a:buNone/>
            </a:pPr>
            <a:r>
              <a:rPr lang="en-US" sz="1500" dirty="0" smtClean="0"/>
              <a:t>#include&lt;</a:t>
            </a:r>
            <a:r>
              <a:rPr lang="en-US" sz="1500" dirty="0" err="1" smtClean="0"/>
              <a:t>iostream</a:t>
            </a:r>
            <a:r>
              <a:rPr lang="en-US" sz="1500" dirty="0" smtClean="0"/>
              <a:t>&gt;</a:t>
            </a:r>
          </a:p>
          <a:p>
            <a:pPr>
              <a:buNone/>
            </a:pPr>
            <a:r>
              <a:rPr lang="en-US" sz="1500" dirty="0" smtClean="0"/>
              <a:t>using namespace std;</a:t>
            </a:r>
          </a:p>
          <a:p>
            <a:pPr>
              <a:buNone/>
            </a:pPr>
            <a:r>
              <a:rPr lang="en-US" sz="1500" dirty="0" smtClean="0"/>
              <a:t>template&lt;class </a:t>
            </a:r>
            <a:r>
              <a:rPr lang="en-US" sz="1500" dirty="0" smtClean="0"/>
              <a:t>T1, class T2&gt;</a:t>
            </a:r>
            <a:endParaRPr lang="en-US" sz="1500" dirty="0" smtClean="0"/>
          </a:p>
          <a:p>
            <a:pPr>
              <a:buNone/>
            </a:pPr>
            <a:r>
              <a:rPr lang="en-US" sz="1500" dirty="0" smtClean="0"/>
              <a:t>class sample</a:t>
            </a:r>
          </a:p>
          <a:p>
            <a:pPr>
              <a:buNone/>
            </a:pPr>
            <a:r>
              <a:rPr lang="en-US" sz="1500" dirty="0" smtClean="0"/>
              <a:t>{</a:t>
            </a:r>
          </a:p>
          <a:p>
            <a:pPr>
              <a:buNone/>
            </a:pPr>
            <a:r>
              <a:rPr lang="en-US" sz="1500" dirty="0" smtClean="0"/>
              <a:t>	</a:t>
            </a:r>
            <a:r>
              <a:rPr lang="en-US" sz="1500" dirty="0" smtClean="0"/>
              <a:t>T1 </a:t>
            </a:r>
            <a:r>
              <a:rPr lang="en-US" sz="1500" dirty="0" smtClean="0"/>
              <a:t>a;</a:t>
            </a:r>
          </a:p>
          <a:p>
            <a:pPr>
              <a:buNone/>
            </a:pPr>
            <a:r>
              <a:rPr lang="en-US" sz="1500" dirty="0" smtClean="0"/>
              <a:t>	</a:t>
            </a:r>
            <a:r>
              <a:rPr lang="en-US" sz="1500" dirty="0" smtClean="0"/>
              <a:t>T2 </a:t>
            </a:r>
            <a:r>
              <a:rPr lang="en-US" sz="1500" dirty="0" smtClean="0"/>
              <a:t>b;</a:t>
            </a:r>
          </a:p>
          <a:p>
            <a:pPr>
              <a:buNone/>
            </a:pPr>
            <a:r>
              <a:rPr lang="en-US" sz="1500" dirty="0" smtClean="0"/>
              <a:t>	public:</a:t>
            </a:r>
          </a:p>
          <a:p>
            <a:pPr>
              <a:buNone/>
            </a:pPr>
            <a:r>
              <a:rPr lang="en-US" sz="1500" dirty="0" smtClean="0"/>
              <a:t>		void </a:t>
            </a:r>
            <a:r>
              <a:rPr lang="en-US" sz="1500" dirty="0" err="1" smtClean="0"/>
              <a:t>getdata</a:t>
            </a:r>
            <a:r>
              <a:rPr lang="en-US" sz="1500" dirty="0" smtClean="0"/>
              <a:t>()</a:t>
            </a:r>
          </a:p>
          <a:p>
            <a:pPr>
              <a:buNone/>
            </a:pPr>
            <a:r>
              <a:rPr lang="en-US" sz="1500" dirty="0" smtClean="0"/>
              <a:t>		{</a:t>
            </a:r>
          </a:p>
          <a:p>
            <a:pPr>
              <a:buNone/>
            </a:pPr>
            <a:r>
              <a:rPr lang="en-US" sz="1500" dirty="0" smtClean="0"/>
              <a:t>		cout&lt;&lt;"Enter a and b\n";</a:t>
            </a:r>
          </a:p>
          <a:p>
            <a:pPr>
              <a:buNone/>
            </a:pPr>
            <a:r>
              <a:rPr lang="en-US" sz="1500" dirty="0" smtClean="0"/>
              <a:t>		</a:t>
            </a:r>
            <a:r>
              <a:rPr lang="en-US" sz="1500" dirty="0" err="1" smtClean="0"/>
              <a:t>cin</a:t>
            </a:r>
            <a:r>
              <a:rPr lang="en-US" sz="1500" dirty="0" smtClean="0"/>
              <a:t>&gt;&gt;a&gt;&gt;b;</a:t>
            </a:r>
          </a:p>
          <a:p>
            <a:pPr>
              <a:buNone/>
            </a:pPr>
            <a:r>
              <a:rPr lang="en-US" sz="1500" dirty="0" smtClean="0"/>
              <a:t>		}</a:t>
            </a:r>
          </a:p>
          <a:p>
            <a:pPr>
              <a:buNone/>
            </a:pPr>
            <a:r>
              <a:rPr lang="en-US" sz="1500" dirty="0" smtClean="0"/>
              <a:t>		void display()</a:t>
            </a:r>
          </a:p>
          <a:p>
            <a:pPr>
              <a:buNone/>
            </a:pPr>
            <a:r>
              <a:rPr lang="en-US" sz="1500" dirty="0" smtClean="0"/>
              <a:t>		{</a:t>
            </a:r>
          </a:p>
          <a:p>
            <a:pPr>
              <a:buNone/>
            </a:pPr>
            <a:r>
              <a:rPr lang="en-US" sz="1500" dirty="0" smtClean="0"/>
              <a:t>		cout&lt;&lt;"Displaying values\n";</a:t>
            </a:r>
          </a:p>
          <a:p>
            <a:pPr>
              <a:buNone/>
            </a:pPr>
            <a:r>
              <a:rPr lang="en-US" sz="1500" dirty="0" smtClean="0"/>
              <a:t>		cout&lt;&lt;"a =" &lt;&lt;a&lt;&lt;endl;</a:t>
            </a:r>
          </a:p>
          <a:p>
            <a:pPr>
              <a:buNone/>
            </a:pPr>
            <a:r>
              <a:rPr lang="en-US" sz="1500" dirty="0" smtClean="0"/>
              <a:t>		cout&lt;&lt;"b = "&lt;&lt;b&lt;&lt;endl;</a:t>
            </a:r>
          </a:p>
          <a:p>
            <a:pPr>
              <a:buNone/>
            </a:pPr>
            <a:r>
              <a:rPr lang="en-US" sz="1500" dirty="0" smtClean="0"/>
              <a:t>		}</a:t>
            </a:r>
          </a:p>
          <a:p>
            <a:pPr>
              <a:buNone/>
            </a:pPr>
            <a:r>
              <a:rPr lang="en-US" sz="1500" dirty="0" smtClean="0"/>
              <a:t>};</a:t>
            </a:r>
          </a:p>
          <a:p>
            <a:pPr>
              <a:buNone/>
            </a:pPr>
            <a:endParaRPr lang="en-US" sz="1500" dirty="0"/>
          </a:p>
        </p:txBody>
      </p:sp>
      <p:sp>
        <p:nvSpPr>
          <p:cNvPr id="4" name="Content Placeholder 3"/>
          <p:cNvSpPr>
            <a:spLocks noGrp="1"/>
          </p:cNvSpPr>
          <p:nvPr>
            <p:ph sz="half" idx="2"/>
          </p:nvPr>
        </p:nvSpPr>
        <p:spPr>
          <a:xfrm>
            <a:off x="4800600" y="762000"/>
            <a:ext cx="3886200" cy="5943600"/>
          </a:xfrm>
        </p:spPr>
        <p:txBody>
          <a:bodyPr>
            <a:noAutofit/>
          </a:bodyPr>
          <a:lstStyle/>
          <a:p>
            <a:pPr>
              <a:buNone/>
            </a:pPr>
            <a:r>
              <a:rPr lang="en-US" sz="1800" dirty="0" smtClean="0"/>
              <a:t>main()</a:t>
            </a:r>
          </a:p>
          <a:p>
            <a:pPr>
              <a:buNone/>
            </a:pPr>
            <a:r>
              <a:rPr lang="en-US" sz="1800" dirty="0" smtClean="0"/>
              <a:t>{</a:t>
            </a:r>
          </a:p>
          <a:p>
            <a:pPr>
              <a:buNone/>
            </a:pPr>
            <a:r>
              <a:rPr lang="en-US" sz="1800" dirty="0" smtClean="0"/>
              <a:t>	sample&lt;int,int&gt; s1;</a:t>
            </a:r>
          </a:p>
          <a:p>
            <a:pPr>
              <a:buNone/>
            </a:pPr>
            <a:r>
              <a:rPr lang="en-US" sz="1800" dirty="0" smtClean="0"/>
              <a:t>	sample&lt;int,char&gt; s2;</a:t>
            </a:r>
          </a:p>
          <a:p>
            <a:pPr>
              <a:buNone/>
            </a:pPr>
            <a:r>
              <a:rPr lang="en-US" sz="1800" dirty="0" smtClean="0"/>
              <a:t>	sample&lt;int,float&gt; s3;</a:t>
            </a:r>
          </a:p>
          <a:p>
            <a:pPr>
              <a:buNone/>
            </a:pPr>
            <a:r>
              <a:rPr lang="en-US" sz="1800" dirty="0" smtClean="0"/>
              <a:t>	cout&lt;&lt;"Two integer data"&lt;&lt;endl;</a:t>
            </a:r>
          </a:p>
          <a:p>
            <a:pPr>
              <a:buNone/>
            </a:pPr>
            <a:r>
              <a:rPr lang="en-US" sz="1800" dirty="0" smtClean="0"/>
              <a:t>	s1.getdata();</a:t>
            </a:r>
          </a:p>
          <a:p>
            <a:pPr>
              <a:buNone/>
            </a:pPr>
            <a:r>
              <a:rPr lang="en-US" sz="1800" dirty="0" smtClean="0"/>
              <a:t>	s1.display();</a:t>
            </a:r>
          </a:p>
          <a:p>
            <a:pPr>
              <a:buNone/>
            </a:pPr>
            <a:r>
              <a:rPr lang="en-US" sz="1800" dirty="0" smtClean="0"/>
              <a:t>	cout&lt;&lt;" integer and character data"&lt;&lt;endl;</a:t>
            </a:r>
          </a:p>
          <a:p>
            <a:pPr>
              <a:buNone/>
            </a:pPr>
            <a:r>
              <a:rPr lang="en-US" sz="1800" dirty="0" smtClean="0"/>
              <a:t>	s2.getdata();</a:t>
            </a:r>
          </a:p>
          <a:p>
            <a:pPr>
              <a:buNone/>
            </a:pPr>
            <a:r>
              <a:rPr lang="en-US" sz="1800" dirty="0" smtClean="0"/>
              <a:t>	s2.display();</a:t>
            </a:r>
          </a:p>
          <a:p>
            <a:pPr>
              <a:buNone/>
            </a:pPr>
            <a:r>
              <a:rPr lang="en-US" sz="1800" dirty="0" smtClean="0"/>
              <a:t>	cout&lt;&lt;" integer and float data"&lt;&lt;endl;</a:t>
            </a:r>
          </a:p>
          <a:p>
            <a:pPr>
              <a:buNone/>
            </a:pPr>
            <a:r>
              <a:rPr lang="en-US" sz="1800" dirty="0" smtClean="0"/>
              <a:t>	s3.getdata();</a:t>
            </a:r>
          </a:p>
          <a:p>
            <a:pPr>
              <a:buNone/>
            </a:pPr>
            <a:r>
              <a:rPr lang="en-US" sz="1800" dirty="0" smtClean="0"/>
              <a:t>	s3.display();</a:t>
            </a:r>
          </a:p>
          <a:p>
            <a:pPr>
              <a:buNone/>
            </a:pPr>
            <a:r>
              <a:rPr lang="en-US" sz="1800" dirty="0" smtClean="0"/>
              <a:t>}</a:t>
            </a:r>
            <a:endParaRPr lang="en-US" sz="18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321</TotalTime>
  <Words>518</Words>
  <Application>Microsoft Office PowerPoint</Application>
  <PresentationFormat>On-screen Show (4:3)</PresentationFormat>
  <Paragraphs>118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Constantia</vt:lpstr>
      <vt:lpstr>Wingdings 2</vt:lpstr>
      <vt:lpstr>Flow</vt:lpstr>
      <vt:lpstr>Template</vt:lpstr>
      <vt:lpstr>Template:</vt:lpstr>
      <vt:lpstr>Advantages of template:</vt:lpstr>
      <vt:lpstr>Types of template:</vt:lpstr>
      <vt:lpstr>Function template </vt:lpstr>
      <vt:lpstr>Example of function template:</vt:lpstr>
      <vt:lpstr>Class template:</vt:lpstr>
      <vt:lpstr>Syntax of class template:</vt:lpstr>
      <vt:lpstr>Example of class template:</vt:lpstr>
      <vt:lpstr>namespace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creator>nabraj</dc:creator>
  <cp:lastModifiedBy>abdul</cp:lastModifiedBy>
  <cp:revision>38</cp:revision>
  <dcterms:created xsi:type="dcterms:W3CDTF">2018-10-29T04:35:13Z</dcterms:created>
  <dcterms:modified xsi:type="dcterms:W3CDTF">2024-08-12T03:56:57Z</dcterms:modified>
</cp:coreProperties>
</file>