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61" r:id="rId5"/>
    <p:sldId id="263" r:id="rId6"/>
    <p:sldId id="262" r:id="rId7"/>
    <p:sldId id="264" r:id="rId8"/>
    <p:sldId id="265" r:id="rId9"/>
    <p:sldId id="266" r:id="rId10"/>
    <p:sldId id="267" r:id="rId11"/>
    <p:sldId id="268" r:id="rId12"/>
    <p:sldId id="269" r:id="rId13"/>
    <p:sldId id="270" r:id="rId14"/>
    <p:sldId id="271" r:id="rId15"/>
    <p:sldId id="275" r:id="rId16"/>
    <p:sldId id="277" r:id="rId17"/>
    <p:sldId id="276" r:id="rId18"/>
    <p:sldId id="272" r:id="rId19"/>
    <p:sldId id="273" r:id="rId20"/>
    <p:sldId id="274" r:id="rId21"/>
    <p:sldId id="278" r:id="rId22"/>
    <p:sldId id="279"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4BB22-9C49-4E4B-B5F2-C94223B7FACD}" type="datetimeFigureOut">
              <a:rPr lang="en-US" smtClean="0"/>
              <a:pPr/>
              <a:t>8/12/2024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BB4AC-BBE6-4829-A3B4-C0BF6053DF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D30399-012B-4AE0-A687-DF13BA09427C}" type="datetime1">
              <a:rPr lang="en-US" smtClean="0"/>
              <a:t>8/12/2024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E2E6C1A-EA14-4974-8A21-94D33ABEC7E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9F8F4C-DBAB-4BA8-B8BB-7AB4219045CF}" type="datetime1">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6C1A-EA14-4974-8A21-94D33ABEC7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51C06B-8BC5-43D7-9A60-2352FA8894EF}" type="datetime1">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6C1A-EA14-4974-8A21-94D33ABEC7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7FC7BC-DD4E-474B-A7B7-60A813516A24}" type="datetime1">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6C1A-EA14-4974-8A21-94D33ABEC7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FAED4C-28DD-4218-B40F-E7872A2C60B4}" type="datetime1">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6C1A-EA14-4974-8A21-94D33ABEC7E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86AEC1-57F7-44F8-801E-D30B4C6E4F5E}" type="datetime1">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6C1A-EA14-4974-8A21-94D33ABEC7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87F8B0-A029-4D3B-A584-D1E924D0EDE4}" type="datetime1">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6C1A-EA14-4974-8A21-94D33ABEC7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A65B3A-2F7E-46F0-A94B-A4F5DB151871}" type="datetime1">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6C1A-EA14-4974-8A21-94D33ABEC7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88053-C01C-4413-83FC-BBCD0DEFE156}" type="datetime1">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6C1A-EA14-4974-8A21-94D33ABEC7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7D580E-3870-41BC-90D8-5A122CB5639C}" type="datetime1">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6C1A-EA14-4974-8A21-94D33ABEC7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F85BC72-8F41-4F52-807B-AEF5030EB60A}" type="datetime1">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E2E6C1A-EA14-4974-8A21-94D33ABEC7E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1310212-9B8B-4156-8968-54DD1BA9B683}" type="datetime1">
              <a:rPr lang="en-US" smtClean="0"/>
              <a:t>8/12/2024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E2E6C1A-EA14-4974-8A21-94D33ABEC7E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function and Polymorphism</a:t>
            </a:r>
            <a:endParaRPr lang="en-US" dirty="0"/>
          </a:p>
        </p:txBody>
      </p:sp>
      <p:sp>
        <p:nvSpPr>
          <p:cNvPr id="3" name="Subtitle 2"/>
          <p:cNvSpPr>
            <a:spLocks noGrp="1"/>
          </p:cNvSpPr>
          <p:nvPr>
            <p:ph type="subTitle" idx="1"/>
          </p:nvPr>
        </p:nvSpPr>
        <p:spPr/>
        <p:txBody>
          <a:bodyPr/>
          <a:lstStyle/>
          <a:p>
            <a:r>
              <a:rPr lang="en-US" dirty="0" smtClean="0"/>
              <a:t>Chapter 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a:buNone/>
            </a:pPr>
            <a:r>
              <a:rPr lang="en-US" dirty="0" smtClean="0"/>
              <a:t>class </a:t>
            </a:r>
            <a:r>
              <a:rPr lang="en-US" dirty="0" err="1" smtClean="0"/>
              <a:t>class_name</a:t>
            </a:r>
            <a:endParaRPr lang="en-US" dirty="0" smtClean="0"/>
          </a:p>
          <a:p>
            <a:pPr>
              <a:buNone/>
            </a:pPr>
            <a:r>
              <a:rPr lang="en-US" dirty="0" smtClean="0"/>
              <a:t>{</a:t>
            </a:r>
          </a:p>
          <a:p>
            <a:pPr>
              <a:buNone/>
            </a:pPr>
            <a:r>
              <a:rPr lang="en-US" dirty="0" smtClean="0"/>
              <a:t>public:</a:t>
            </a:r>
          </a:p>
          <a:p>
            <a:pPr>
              <a:buNone/>
            </a:pPr>
            <a:r>
              <a:rPr lang="en-US" dirty="0" smtClean="0"/>
              <a:t>virtual </a:t>
            </a:r>
            <a:r>
              <a:rPr lang="en-US" dirty="0" err="1" smtClean="0"/>
              <a:t>return_type</a:t>
            </a:r>
            <a:r>
              <a:rPr lang="en-US" dirty="0" smtClean="0"/>
              <a:t> </a:t>
            </a:r>
            <a:r>
              <a:rPr lang="en-US" dirty="0" err="1" smtClean="0"/>
              <a:t>function_name</a:t>
            </a:r>
            <a:r>
              <a:rPr lang="en-US" dirty="0" smtClean="0"/>
              <a:t>(argument list)</a:t>
            </a:r>
          </a:p>
          <a:p>
            <a:pPr>
              <a:buNone/>
            </a:pPr>
            <a:r>
              <a:rPr lang="en-US" dirty="0" smtClean="0"/>
              <a:t>{</a:t>
            </a:r>
          </a:p>
          <a:p>
            <a:pPr>
              <a:buNone/>
            </a:pPr>
            <a:r>
              <a:rPr lang="en-US" dirty="0" err="1" smtClean="0"/>
              <a:t>funtion</a:t>
            </a:r>
            <a:r>
              <a:rPr lang="en-US" dirty="0" smtClean="0"/>
              <a:t> body</a:t>
            </a:r>
          </a:p>
          <a:p>
            <a:pPr>
              <a:buNone/>
            </a:pPr>
            <a:r>
              <a:rPr lang="en-US" dirty="0" smtClean="0"/>
              <a:t>}</a:t>
            </a:r>
          </a:p>
          <a:p>
            <a:pPr>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Autofit/>
          </a:bodyPr>
          <a:lstStyle/>
          <a:p>
            <a:r>
              <a:rPr lang="en-US" sz="2000" b="1" dirty="0" smtClean="0"/>
              <a:t>Example of virtual function( same as program of runtime polymorphism)</a:t>
            </a:r>
            <a:endParaRPr lang="en-US" sz="2000" b="1" dirty="0"/>
          </a:p>
        </p:txBody>
      </p:sp>
      <p:sp>
        <p:nvSpPr>
          <p:cNvPr id="3" name="Content Placeholder 2"/>
          <p:cNvSpPr>
            <a:spLocks noGrp="1"/>
          </p:cNvSpPr>
          <p:nvPr>
            <p:ph sz="half" idx="1"/>
          </p:nvPr>
        </p:nvSpPr>
        <p:spPr/>
        <p:txBody>
          <a:bodyPr>
            <a:normAutofit fontScale="55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base</a:t>
            </a:r>
          </a:p>
          <a:p>
            <a:pPr>
              <a:buNone/>
            </a:pPr>
            <a:r>
              <a:rPr lang="en-US" dirty="0" smtClean="0"/>
              <a:t>{</a:t>
            </a:r>
          </a:p>
          <a:p>
            <a:pPr>
              <a:buNone/>
            </a:pPr>
            <a:r>
              <a:rPr lang="en-US" dirty="0" smtClean="0"/>
              <a:t>public:</a:t>
            </a:r>
          </a:p>
          <a:p>
            <a:pPr>
              <a:buNone/>
            </a:pPr>
            <a:r>
              <a:rPr lang="en-US" dirty="0" smtClean="0"/>
              <a:t>virtual void show()</a:t>
            </a:r>
          </a:p>
          <a:p>
            <a:pPr>
              <a:buNone/>
            </a:pPr>
            <a:r>
              <a:rPr lang="en-US" dirty="0" smtClean="0"/>
              <a:t>{</a:t>
            </a:r>
          </a:p>
          <a:p>
            <a:pPr>
              <a:buNone/>
            </a:pPr>
            <a:r>
              <a:rPr lang="en-US" dirty="0" smtClean="0"/>
              <a:t>cout&lt;&lt;"this is base class\n";</a:t>
            </a:r>
          </a:p>
          <a:p>
            <a:pPr>
              <a:buNone/>
            </a:pPr>
            <a:r>
              <a:rPr lang="en-US" dirty="0" smtClean="0"/>
              <a:t>}</a:t>
            </a:r>
          </a:p>
          <a:p>
            <a:pPr>
              <a:buNone/>
            </a:pPr>
            <a:r>
              <a:rPr lang="en-US" dirty="0" smtClean="0"/>
              <a:t>};</a:t>
            </a:r>
          </a:p>
          <a:p>
            <a:pPr>
              <a:buNone/>
            </a:pPr>
            <a:r>
              <a:rPr lang="en-US" dirty="0" smtClean="0"/>
              <a:t>class derv1:public base</a:t>
            </a:r>
          </a:p>
          <a:p>
            <a:pPr>
              <a:buNone/>
            </a:pPr>
            <a:r>
              <a:rPr lang="en-US" dirty="0" smtClean="0"/>
              <a:t>{</a:t>
            </a:r>
          </a:p>
          <a:p>
            <a:pPr>
              <a:buNone/>
            </a:pPr>
            <a:r>
              <a:rPr lang="en-US" dirty="0" smtClean="0"/>
              <a:t>public:</a:t>
            </a:r>
          </a:p>
          <a:p>
            <a:pPr>
              <a:buNone/>
            </a:pPr>
            <a:r>
              <a:rPr lang="en-US" dirty="0" smtClean="0"/>
              <a:t>void show()</a:t>
            </a:r>
          </a:p>
          <a:p>
            <a:pPr>
              <a:buNone/>
            </a:pPr>
            <a:r>
              <a:rPr lang="en-US" dirty="0" smtClean="0"/>
              <a:t>{</a:t>
            </a:r>
          </a:p>
          <a:p>
            <a:pPr>
              <a:buNone/>
            </a:pPr>
            <a:r>
              <a:rPr lang="en-US" dirty="0" smtClean="0"/>
              <a:t>cout&lt;&lt;"this is derv1 class\n";</a:t>
            </a:r>
          </a:p>
          <a:p>
            <a:pPr>
              <a:buNone/>
            </a:pPr>
            <a:r>
              <a:rPr lang="en-US" dirty="0" smtClean="0"/>
              <a:t>}</a:t>
            </a:r>
          </a:p>
          <a:p>
            <a:pPr>
              <a:buNone/>
            </a:pPr>
            <a:r>
              <a:rPr lang="en-US" dirty="0" smtClean="0"/>
              <a:t>};</a:t>
            </a:r>
          </a:p>
          <a:p>
            <a:pPr>
              <a:buNone/>
            </a:pPr>
            <a:endParaRPr lang="en-US" dirty="0"/>
          </a:p>
        </p:txBody>
      </p:sp>
      <p:sp>
        <p:nvSpPr>
          <p:cNvPr id="4" name="Content Placeholder 3"/>
          <p:cNvSpPr>
            <a:spLocks noGrp="1"/>
          </p:cNvSpPr>
          <p:nvPr>
            <p:ph sz="half" idx="2"/>
          </p:nvPr>
        </p:nvSpPr>
        <p:spPr>
          <a:xfrm>
            <a:off x="4800600" y="1371600"/>
            <a:ext cx="4038600" cy="5029200"/>
          </a:xfrm>
        </p:spPr>
        <p:txBody>
          <a:bodyPr>
            <a:normAutofit fontScale="55000" lnSpcReduction="20000"/>
          </a:bodyPr>
          <a:lstStyle/>
          <a:p>
            <a:pPr>
              <a:buNone/>
            </a:pPr>
            <a:r>
              <a:rPr lang="en-US" dirty="0" smtClean="0"/>
              <a:t>class derv2:public base</a:t>
            </a:r>
          </a:p>
          <a:p>
            <a:pPr>
              <a:buNone/>
            </a:pPr>
            <a:r>
              <a:rPr lang="en-US" dirty="0" smtClean="0"/>
              <a:t>{</a:t>
            </a:r>
          </a:p>
          <a:p>
            <a:pPr>
              <a:buNone/>
            </a:pPr>
            <a:r>
              <a:rPr lang="en-US" dirty="0" smtClean="0"/>
              <a:t>public:</a:t>
            </a:r>
          </a:p>
          <a:p>
            <a:pPr>
              <a:buNone/>
            </a:pPr>
            <a:r>
              <a:rPr lang="en-US" dirty="0" smtClean="0"/>
              <a:t>void show()</a:t>
            </a:r>
          </a:p>
          <a:p>
            <a:pPr>
              <a:buNone/>
            </a:pPr>
            <a:r>
              <a:rPr lang="en-US" dirty="0" smtClean="0"/>
              <a:t>{</a:t>
            </a:r>
          </a:p>
          <a:p>
            <a:pPr>
              <a:buNone/>
            </a:pPr>
            <a:r>
              <a:rPr lang="en-US" dirty="0" smtClean="0"/>
              <a:t>cout&lt;&lt;"this is derv2 class\n";</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base *</a:t>
            </a:r>
            <a:r>
              <a:rPr lang="en-US" dirty="0" err="1" smtClean="0"/>
              <a:t>ptr</a:t>
            </a:r>
            <a:r>
              <a:rPr lang="en-US" dirty="0" smtClean="0"/>
              <a:t>;</a:t>
            </a:r>
          </a:p>
          <a:p>
            <a:pPr>
              <a:buNone/>
            </a:pPr>
            <a:r>
              <a:rPr lang="en-US" dirty="0" smtClean="0"/>
              <a:t>derv1 d1;</a:t>
            </a:r>
          </a:p>
          <a:p>
            <a:pPr>
              <a:buNone/>
            </a:pPr>
            <a:r>
              <a:rPr lang="en-US" dirty="0" smtClean="0"/>
              <a:t>derv2 d2;</a:t>
            </a:r>
          </a:p>
          <a:p>
            <a:pPr>
              <a:buNone/>
            </a:pPr>
            <a:r>
              <a:rPr lang="en-US" dirty="0" err="1" smtClean="0"/>
              <a:t>ptr</a:t>
            </a:r>
            <a:r>
              <a:rPr lang="en-US" dirty="0" smtClean="0"/>
              <a:t>=&amp;d1;</a:t>
            </a:r>
          </a:p>
          <a:p>
            <a:pPr>
              <a:buNone/>
            </a:pPr>
            <a:r>
              <a:rPr lang="en-US" dirty="0" err="1" smtClean="0"/>
              <a:t>ptr</a:t>
            </a:r>
            <a:r>
              <a:rPr lang="en-US" dirty="0" smtClean="0"/>
              <a:t>-&gt;show();</a:t>
            </a:r>
          </a:p>
          <a:p>
            <a:pPr>
              <a:buNone/>
            </a:pPr>
            <a:r>
              <a:rPr lang="en-US" dirty="0" err="1" smtClean="0"/>
              <a:t>ptr</a:t>
            </a:r>
            <a:r>
              <a:rPr lang="en-US" dirty="0" smtClean="0"/>
              <a:t>=&amp;d2;</a:t>
            </a:r>
          </a:p>
          <a:p>
            <a:pPr>
              <a:buNone/>
            </a:pPr>
            <a:r>
              <a:rPr lang="en-US" dirty="0" err="1" smtClean="0"/>
              <a:t>ptr</a:t>
            </a:r>
            <a:r>
              <a:rPr lang="en-US" dirty="0" smtClean="0"/>
              <a:t>-&gt;show();</a:t>
            </a:r>
          </a:p>
          <a:p>
            <a:pPr>
              <a:buNone/>
            </a:pPr>
            <a:r>
              <a:rPr lang="en-US" dirty="0" smtClean="0"/>
              <a:t>}</a:t>
            </a:r>
          </a:p>
          <a:p>
            <a:pPr>
              <a:buNone/>
            </a:pPr>
            <a:r>
              <a:rPr lang="en-US" dirty="0" smtClean="0"/>
              <a:t>Output:</a:t>
            </a:r>
          </a:p>
          <a:p>
            <a:pPr>
              <a:buNone/>
            </a:pPr>
            <a:r>
              <a:rPr lang="en-US" dirty="0" smtClean="0"/>
              <a:t>This is derive1 class</a:t>
            </a:r>
          </a:p>
          <a:p>
            <a:pPr>
              <a:buNone/>
            </a:pPr>
            <a:r>
              <a:rPr lang="en-US" dirty="0" smtClean="0"/>
              <a:t>This is derive2 class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Pure-virtual function( Do Nothing function):</a:t>
            </a:r>
            <a:endParaRPr lang="en-US" dirty="0"/>
          </a:p>
        </p:txBody>
      </p:sp>
      <p:sp>
        <p:nvSpPr>
          <p:cNvPr id="3" name="Content Placeholder 2"/>
          <p:cNvSpPr>
            <a:spLocks noGrp="1"/>
          </p:cNvSpPr>
          <p:nvPr>
            <p:ph idx="1"/>
          </p:nvPr>
        </p:nvSpPr>
        <p:spPr/>
        <p:txBody>
          <a:bodyPr/>
          <a:lstStyle/>
          <a:p>
            <a:r>
              <a:rPr lang="en-US" dirty="0" smtClean="0"/>
              <a:t>A pure virtual function is a virtual function with no body that is, there is no function definition of the virtual function.</a:t>
            </a:r>
          </a:p>
          <a:p>
            <a:r>
              <a:rPr lang="en-US" dirty="0" smtClean="0"/>
              <a:t>In virtual function, we notice that the base class function is never executed. There is no need for the base class version of the particular function. We only use the version of the function of the derived class. When this is true, the body of the virtual function in the base class can be removed and the notation = 0 is added to the function declaration.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a:buNone/>
            </a:pPr>
            <a:r>
              <a:rPr lang="en-US" dirty="0" smtClean="0"/>
              <a:t>class </a:t>
            </a:r>
            <a:r>
              <a:rPr lang="en-US" dirty="0" err="1" smtClean="0"/>
              <a:t>class_name</a:t>
            </a:r>
            <a:endParaRPr lang="en-US" dirty="0" smtClean="0"/>
          </a:p>
          <a:p>
            <a:pPr>
              <a:buNone/>
            </a:pPr>
            <a:r>
              <a:rPr lang="en-US" dirty="0" smtClean="0"/>
              <a:t>{</a:t>
            </a:r>
          </a:p>
          <a:p>
            <a:pPr>
              <a:buNone/>
            </a:pPr>
            <a:r>
              <a:rPr lang="en-US" dirty="0" smtClean="0"/>
              <a:t>public:</a:t>
            </a:r>
          </a:p>
          <a:p>
            <a:pPr>
              <a:buNone/>
            </a:pPr>
            <a:r>
              <a:rPr lang="en-US" dirty="0" smtClean="0"/>
              <a:t>virtual </a:t>
            </a:r>
            <a:r>
              <a:rPr lang="en-US" dirty="0" err="1" smtClean="0"/>
              <a:t>return_type</a:t>
            </a:r>
            <a:r>
              <a:rPr lang="en-US" dirty="0" smtClean="0"/>
              <a:t> </a:t>
            </a:r>
            <a:r>
              <a:rPr lang="en-US" dirty="0" err="1" smtClean="0"/>
              <a:t>function_name</a:t>
            </a:r>
            <a:r>
              <a:rPr lang="en-US" dirty="0" smtClean="0"/>
              <a:t> = 0;</a:t>
            </a:r>
          </a:p>
          <a:p>
            <a:pPr>
              <a:buNone/>
            </a:pP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Example of pure- virtual function</a:t>
            </a:r>
            <a:endParaRPr lang="en-US" dirty="0"/>
          </a:p>
        </p:txBody>
      </p:sp>
      <p:sp>
        <p:nvSpPr>
          <p:cNvPr id="3" name="Content Placeholder 2"/>
          <p:cNvSpPr>
            <a:spLocks noGrp="1"/>
          </p:cNvSpPr>
          <p:nvPr>
            <p:ph sz="half" idx="1"/>
          </p:nvPr>
        </p:nvSpPr>
        <p:spPr>
          <a:xfrm>
            <a:off x="301752" y="1143000"/>
            <a:ext cx="4117848" cy="4953000"/>
          </a:xfrm>
        </p:spPr>
        <p:txBody>
          <a:bodyPr>
            <a:noAutofit/>
          </a:bodyPr>
          <a:lstStyle/>
          <a:p>
            <a:pPr>
              <a:buNone/>
            </a:pPr>
            <a:r>
              <a:rPr lang="en-US" sz="1800" dirty="0" smtClean="0"/>
              <a:t>#include&lt;</a:t>
            </a:r>
            <a:r>
              <a:rPr lang="en-US" sz="1800" dirty="0" err="1" smtClean="0"/>
              <a:t>iostream</a:t>
            </a:r>
            <a:r>
              <a:rPr lang="en-US" sz="1800" dirty="0" smtClean="0"/>
              <a:t>&gt;</a:t>
            </a:r>
          </a:p>
          <a:p>
            <a:pPr>
              <a:buNone/>
            </a:pPr>
            <a:r>
              <a:rPr lang="en-US" sz="1800" dirty="0" smtClean="0"/>
              <a:t>using namespace std;</a:t>
            </a:r>
          </a:p>
          <a:p>
            <a:pPr>
              <a:buNone/>
            </a:pPr>
            <a:r>
              <a:rPr lang="en-US" sz="1800" dirty="0" smtClean="0"/>
              <a:t>class base</a:t>
            </a:r>
          </a:p>
          <a:p>
            <a:pPr>
              <a:buNone/>
            </a:pPr>
            <a:r>
              <a:rPr lang="en-US" sz="1800" dirty="0" smtClean="0"/>
              <a:t>{</a:t>
            </a:r>
          </a:p>
          <a:p>
            <a:pPr>
              <a:buNone/>
            </a:pPr>
            <a:r>
              <a:rPr lang="en-US" sz="1800" dirty="0" smtClean="0"/>
              <a:t>public:</a:t>
            </a:r>
          </a:p>
          <a:p>
            <a:pPr>
              <a:buNone/>
            </a:pPr>
            <a:r>
              <a:rPr lang="en-US" sz="1800" dirty="0" smtClean="0"/>
              <a:t>virtual void show()=0;</a:t>
            </a:r>
          </a:p>
          <a:p>
            <a:pPr>
              <a:buNone/>
            </a:pPr>
            <a:r>
              <a:rPr lang="en-US" sz="1800" dirty="0" smtClean="0"/>
              <a:t>};</a:t>
            </a:r>
          </a:p>
          <a:p>
            <a:pPr>
              <a:buNone/>
            </a:pPr>
            <a:endParaRPr lang="en-US" sz="1800" dirty="0" smtClean="0"/>
          </a:p>
          <a:p>
            <a:pPr>
              <a:buNone/>
            </a:pPr>
            <a:r>
              <a:rPr lang="en-US" sz="1800" dirty="0" smtClean="0"/>
              <a:t>class derv1: public base</a:t>
            </a:r>
          </a:p>
          <a:p>
            <a:pPr>
              <a:buNone/>
            </a:pPr>
            <a:r>
              <a:rPr lang="en-US" sz="1800" dirty="0" smtClean="0"/>
              <a:t>{</a:t>
            </a:r>
          </a:p>
          <a:p>
            <a:pPr>
              <a:buNone/>
            </a:pPr>
            <a:r>
              <a:rPr lang="en-US" sz="1800" dirty="0" smtClean="0"/>
              <a:t>public:</a:t>
            </a:r>
          </a:p>
          <a:p>
            <a:pPr>
              <a:buNone/>
            </a:pPr>
            <a:r>
              <a:rPr lang="en-US" sz="1800" dirty="0" smtClean="0"/>
              <a:t>void show()</a:t>
            </a:r>
          </a:p>
          <a:p>
            <a:pPr>
              <a:buNone/>
            </a:pPr>
            <a:r>
              <a:rPr lang="en-US" sz="1800" dirty="0" smtClean="0"/>
              <a:t>{</a:t>
            </a:r>
          </a:p>
          <a:p>
            <a:pPr>
              <a:buNone/>
            </a:pPr>
            <a:r>
              <a:rPr lang="en-US" sz="1800" dirty="0" smtClean="0"/>
              <a:t>cout&lt;&lt;"this is derv1 class\n";</a:t>
            </a:r>
          </a:p>
          <a:p>
            <a:pPr>
              <a:buNone/>
            </a:pPr>
            <a:r>
              <a:rPr lang="en-US" sz="1800" dirty="0" smtClean="0"/>
              <a:t>}</a:t>
            </a:r>
          </a:p>
          <a:p>
            <a:pPr>
              <a:buNone/>
            </a:pPr>
            <a:r>
              <a:rPr lang="en-US" sz="1800" dirty="0" smtClean="0"/>
              <a:t>};</a:t>
            </a:r>
          </a:p>
          <a:p>
            <a:pPr>
              <a:buNone/>
            </a:pPr>
            <a:endParaRPr lang="en-US" sz="1800" dirty="0"/>
          </a:p>
        </p:txBody>
      </p:sp>
      <p:sp>
        <p:nvSpPr>
          <p:cNvPr id="4" name="Content Placeholder 3"/>
          <p:cNvSpPr>
            <a:spLocks noGrp="1"/>
          </p:cNvSpPr>
          <p:nvPr>
            <p:ph sz="half" idx="2"/>
          </p:nvPr>
        </p:nvSpPr>
        <p:spPr/>
        <p:txBody>
          <a:bodyPr>
            <a:normAutofit fontScale="47500" lnSpcReduction="20000"/>
          </a:bodyPr>
          <a:lstStyle/>
          <a:p>
            <a:pPr>
              <a:buNone/>
            </a:pPr>
            <a:r>
              <a:rPr lang="en-US" dirty="0" smtClean="0"/>
              <a:t>class derv2: public base</a:t>
            </a:r>
          </a:p>
          <a:p>
            <a:pPr>
              <a:buNone/>
            </a:pPr>
            <a:r>
              <a:rPr lang="en-US" dirty="0" smtClean="0"/>
              <a:t>{</a:t>
            </a:r>
          </a:p>
          <a:p>
            <a:pPr>
              <a:buNone/>
            </a:pPr>
            <a:r>
              <a:rPr lang="en-US" dirty="0" smtClean="0"/>
              <a:t>public:</a:t>
            </a:r>
          </a:p>
          <a:p>
            <a:pPr>
              <a:buNone/>
            </a:pPr>
            <a:r>
              <a:rPr lang="en-US" dirty="0" smtClean="0"/>
              <a:t>void show()</a:t>
            </a:r>
          </a:p>
          <a:p>
            <a:pPr>
              <a:buNone/>
            </a:pPr>
            <a:r>
              <a:rPr lang="en-US" dirty="0" smtClean="0"/>
              <a:t>{</a:t>
            </a:r>
          </a:p>
          <a:p>
            <a:pPr>
              <a:buNone/>
            </a:pPr>
            <a:r>
              <a:rPr lang="en-US" dirty="0" smtClean="0"/>
              <a:t>cout&lt;&lt;"this is derv2 class \n";</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base *</a:t>
            </a:r>
            <a:r>
              <a:rPr lang="en-US" dirty="0" err="1" smtClean="0"/>
              <a:t>ptr</a:t>
            </a:r>
            <a:r>
              <a:rPr lang="en-US" dirty="0" smtClean="0"/>
              <a:t>;</a:t>
            </a:r>
          </a:p>
          <a:p>
            <a:pPr>
              <a:buNone/>
            </a:pPr>
            <a:r>
              <a:rPr lang="en-US" dirty="0" smtClean="0"/>
              <a:t>derv1 d1;</a:t>
            </a:r>
          </a:p>
          <a:p>
            <a:pPr>
              <a:buNone/>
            </a:pPr>
            <a:r>
              <a:rPr lang="en-US" dirty="0" smtClean="0"/>
              <a:t>derv2 d2;</a:t>
            </a:r>
          </a:p>
          <a:p>
            <a:pPr>
              <a:buNone/>
            </a:pPr>
            <a:r>
              <a:rPr lang="en-US" dirty="0" err="1" smtClean="0"/>
              <a:t>ptr</a:t>
            </a:r>
            <a:r>
              <a:rPr lang="en-US" dirty="0" smtClean="0"/>
              <a:t>=&amp;d1;</a:t>
            </a:r>
          </a:p>
          <a:p>
            <a:pPr>
              <a:buNone/>
            </a:pPr>
            <a:r>
              <a:rPr lang="en-US" dirty="0" err="1" smtClean="0"/>
              <a:t>ptr</a:t>
            </a:r>
            <a:r>
              <a:rPr lang="en-US" dirty="0" smtClean="0"/>
              <a:t>-&gt;show();</a:t>
            </a:r>
          </a:p>
          <a:p>
            <a:pPr>
              <a:buNone/>
            </a:pPr>
            <a:r>
              <a:rPr lang="en-US" dirty="0" err="1" smtClean="0"/>
              <a:t>ptr</a:t>
            </a:r>
            <a:r>
              <a:rPr lang="en-US" dirty="0" smtClean="0"/>
              <a:t>= &amp;d2;</a:t>
            </a:r>
          </a:p>
          <a:p>
            <a:pPr>
              <a:buNone/>
            </a:pPr>
            <a:r>
              <a:rPr lang="en-US" dirty="0" err="1" smtClean="0"/>
              <a:t>ptr</a:t>
            </a:r>
            <a:r>
              <a:rPr lang="en-US" dirty="0" smtClean="0"/>
              <a:t>-&gt;show();</a:t>
            </a:r>
          </a:p>
          <a:p>
            <a:pPr>
              <a:buNone/>
            </a:pPr>
            <a:r>
              <a:rPr lang="en-US" dirty="0" smtClean="0"/>
              <a:t>}</a:t>
            </a:r>
          </a:p>
          <a:p>
            <a:pPr>
              <a:buNone/>
            </a:pPr>
            <a:r>
              <a:rPr lang="en-US" b="1" dirty="0" smtClean="0"/>
              <a:t>Output:</a:t>
            </a:r>
          </a:p>
          <a:p>
            <a:pPr>
              <a:buNone/>
            </a:pPr>
            <a:r>
              <a:rPr lang="en-US" dirty="0" smtClean="0"/>
              <a:t>this is derv1 class</a:t>
            </a:r>
          </a:p>
          <a:p>
            <a:pPr>
              <a:buNone/>
            </a:pPr>
            <a:r>
              <a:rPr lang="en-US" dirty="0" smtClean="0"/>
              <a:t>this is derv2 class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389120"/>
          </a:xfrm>
        </p:spPr>
        <p:txBody>
          <a:bodyPr>
            <a:normAutofit/>
          </a:bodyPr>
          <a:lstStyle/>
          <a:p>
            <a:r>
              <a:rPr lang="en-US" sz="2200" dirty="0" smtClean="0"/>
              <a:t>Difference between virtual function and pure virtual function:</a:t>
            </a:r>
          </a:p>
          <a:p>
            <a:pPr>
              <a:buNone/>
            </a:pPr>
            <a:endParaRPr lang="en-US" sz="2200" dirty="0"/>
          </a:p>
        </p:txBody>
      </p:sp>
      <p:graphicFrame>
        <p:nvGraphicFramePr>
          <p:cNvPr id="5" name="Table 4"/>
          <p:cNvGraphicFramePr>
            <a:graphicFrameLocks noGrp="1"/>
          </p:cNvGraphicFramePr>
          <p:nvPr/>
        </p:nvGraphicFramePr>
        <p:xfrm>
          <a:off x="228600" y="1066800"/>
          <a:ext cx="8610600" cy="540004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r>
                        <a:rPr lang="en-US" sz="1800" dirty="0" smtClean="0"/>
                        <a:t>virtual function</a:t>
                      </a:r>
                      <a:endParaRPr lang="en-US" dirty="0"/>
                    </a:p>
                  </a:txBody>
                  <a:tcPr/>
                </a:tc>
                <a:tc>
                  <a:txBody>
                    <a:bodyPr/>
                    <a:lstStyle/>
                    <a:p>
                      <a:r>
                        <a:rPr lang="en-US" sz="1800" dirty="0" smtClean="0"/>
                        <a:t>pure virtual function</a:t>
                      </a:r>
                      <a:endParaRPr lang="en-US" dirty="0"/>
                    </a:p>
                  </a:txBody>
                  <a:tcPr/>
                </a:tc>
                <a:extLst>
                  <a:ext uri="{0D108BD9-81ED-4DB2-BD59-A6C34878D82A}">
                    <a16:rowId xmlns:a16="http://schemas.microsoft.com/office/drawing/2014/main" val="10000"/>
                  </a:ext>
                </a:extLst>
              </a:tr>
              <a:tr h="370840">
                <a:tc>
                  <a:txBody>
                    <a:bodyPr/>
                    <a:lstStyle/>
                    <a:p>
                      <a:pPr algn="l" fontAlgn="t"/>
                      <a:r>
                        <a:rPr lang="en-US" dirty="0">
                          <a:solidFill>
                            <a:srgbClr val="222222"/>
                          </a:solidFill>
                        </a:rPr>
                        <a:t>Virtual function' has their definition in the base class.</a:t>
                      </a:r>
                    </a:p>
                  </a:txBody>
                  <a:tcPr marL="76200" marR="76200" marT="76200" marB="76200"/>
                </a:tc>
                <a:tc>
                  <a:txBody>
                    <a:bodyPr/>
                    <a:lstStyle/>
                    <a:p>
                      <a:pPr algn="l" fontAlgn="t"/>
                      <a:r>
                        <a:rPr lang="en-US" dirty="0">
                          <a:solidFill>
                            <a:srgbClr val="222222"/>
                          </a:solidFill>
                        </a:rPr>
                        <a:t>'Pure Virtual Function' has no definition in the base class.</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b="1" dirty="0" smtClean="0">
                          <a:solidFill>
                            <a:srgbClr val="222222"/>
                          </a:solidFill>
                        </a:rPr>
                        <a:t>Declaration:</a:t>
                      </a:r>
                    </a:p>
                    <a:p>
                      <a:pPr algn="l" fontAlgn="t"/>
                      <a:r>
                        <a:rPr lang="en-US" dirty="0" smtClean="0">
                          <a:solidFill>
                            <a:srgbClr val="222222"/>
                          </a:solidFill>
                        </a:rPr>
                        <a:t>virtual </a:t>
                      </a:r>
                      <a:r>
                        <a:rPr lang="en-US" dirty="0" err="1">
                          <a:solidFill>
                            <a:srgbClr val="222222"/>
                          </a:solidFill>
                        </a:rPr>
                        <a:t>funct_name</a:t>
                      </a:r>
                      <a:r>
                        <a:rPr lang="en-US" dirty="0">
                          <a:solidFill>
                            <a:srgbClr val="222222"/>
                          </a:solidFill>
                        </a:rPr>
                        <a:t>(</a:t>
                      </a:r>
                      <a:r>
                        <a:rPr lang="en-US" dirty="0" err="1">
                          <a:solidFill>
                            <a:srgbClr val="222222"/>
                          </a:solidFill>
                        </a:rPr>
                        <a:t>parameter_list</a:t>
                      </a:r>
                      <a:r>
                        <a:rPr lang="en-US" dirty="0">
                          <a:solidFill>
                            <a:srgbClr val="222222"/>
                          </a:solidFill>
                        </a:rPr>
                        <a:t>) {. . . . .};</a:t>
                      </a:r>
                    </a:p>
                  </a:txBody>
                  <a:tcPr marL="76200" marR="76200" marT="76200" marB="7620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dirty="0" smtClean="0">
                          <a:solidFill>
                            <a:srgbClr val="222222"/>
                          </a:solidFill>
                        </a:rPr>
                        <a:t>Declaration:</a:t>
                      </a:r>
                    </a:p>
                    <a:p>
                      <a:pPr algn="l" fontAlgn="t"/>
                      <a:r>
                        <a:rPr lang="en-US" dirty="0" smtClean="0">
                          <a:solidFill>
                            <a:srgbClr val="222222"/>
                          </a:solidFill>
                        </a:rPr>
                        <a:t>virtual </a:t>
                      </a:r>
                      <a:r>
                        <a:rPr lang="en-US" dirty="0" err="1">
                          <a:solidFill>
                            <a:srgbClr val="222222"/>
                          </a:solidFill>
                        </a:rPr>
                        <a:t>funct_name</a:t>
                      </a:r>
                      <a:r>
                        <a:rPr lang="en-US" dirty="0">
                          <a:solidFill>
                            <a:srgbClr val="222222"/>
                          </a:solidFill>
                        </a:rPr>
                        <a:t>(</a:t>
                      </a:r>
                      <a:r>
                        <a:rPr lang="en-US" dirty="0" err="1">
                          <a:solidFill>
                            <a:srgbClr val="222222"/>
                          </a:solidFill>
                        </a:rPr>
                        <a:t>parameter_list</a:t>
                      </a:r>
                      <a:r>
                        <a:rPr lang="en-US" dirty="0">
                          <a:solidFill>
                            <a:srgbClr val="222222"/>
                          </a:solidFill>
                        </a:rPr>
                        <a:t>)=0;</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dirty="0">
                          <a:solidFill>
                            <a:srgbClr val="222222"/>
                          </a:solidFill>
                        </a:rPr>
                        <a:t>All derived classes may or may not override the virtual function of the base class.</a:t>
                      </a:r>
                    </a:p>
                  </a:txBody>
                  <a:tcPr marL="76200" marR="76200" marT="76200" marB="76200"/>
                </a:tc>
                <a:tc>
                  <a:txBody>
                    <a:bodyPr/>
                    <a:lstStyle/>
                    <a:p>
                      <a:pPr algn="l" fontAlgn="t"/>
                      <a:r>
                        <a:rPr lang="en-US" dirty="0">
                          <a:solidFill>
                            <a:srgbClr val="222222"/>
                          </a:solidFill>
                        </a:rPr>
                        <a:t>All derived classes must override the virtual function of the base class.</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dirty="0">
                          <a:solidFill>
                            <a:srgbClr val="222222"/>
                          </a:solidFill>
                        </a:rPr>
                        <a:t>Virtual functions are hierarchical in nature; it does not affect compilation if any derived classes do not override the virtual function of the base class.</a:t>
                      </a:r>
                    </a:p>
                  </a:txBody>
                  <a:tcPr marL="76200" marR="76200" marT="76200" marB="76200"/>
                </a:tc>
                <a:tc>
                  <a:txBody>
                    <a:bodyPr/>
                    <a:lstStyle/>
                    <a:p>
                      <a:pPr algn="l" fontAlgn="t"/>
                      <a:r>
                        <a:rPr lang="en-US" dirty="0">
                          <a:solidFill>
                            <a:srgbClr val="222222"/>
                          </a:solidFill>
                        </a:rPr>
                        <a:t>If all derived classes fail to override the virtual function of the base class, the compilation error will occur.</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dirty="0">
                          <a:solidFill>
                            <a:srgbClr val="222222"/>
                          </a:solidFill>
                        </a:rPr>
                        <a:t>No concept.</a:t>
                      </a:r>
                    </a:p>
                  </a:txBody>
                  <a:tcPr marL="76200" marR="76200" marT="76200" marB="76200"/>
                </a:tc>
                <a:tc>
                  <a:txBody>
                    <a:bodyPr/>
                    <a:lstStyle/>
                    <a:p>
                      <a:pPr algn="l" fontAlgn="t"/>
                      <a:r>
                        <a:rPr lang="en-US" dirty="0">
                          <a:solidFill>
                            <a:srgbClr val="222222"/>
                          </a:solidFill>
                        </a:rPr>
                        <a:t>If a class contains at least one pure virtual function, then it is declared abstract.</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dirty="0" smtClean="0">
                          <a:solidFill>
                            <a:srgbClr val="222222"/>
                          </a:solidFill>
                        </a:rPr>
                        <a:t>Example:</a:t>
                      </a:r>
                      <a:endParaRPr lang="en-US" dirty="0">
                        <a:solidFill>
                          <a:srgbClr val="222222"/>
                        </a:solidFill>
                      </a:endParaRPr>
                    </a:p>
                  </a:txBody>
                  <a:tcPr marL="76200" marR="76200" marT="76200" marB="7620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solidFill>
                            <a:srgbClr val="222222"/>
                          </a:solidFill>
                        </a:rPr>
                        <a:t>Example:</a:t>
                      </a:r>
                    </a:p>
                    <a:p>
                      <a:pPr algn="l" fontAlgn="t"/>
                      <a:endParaRPr lang="en-US" dirty="0">
                        <a:solidFill>
                          <a:srgbClr val="222222"/>
                        </a:solidFill>
                      </a:endParaRPr>
                    </a:p>
                  </a:txBody>
                  <a:tcPr marL="76200" marR="76200" marT="76200" marB="76200"/>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1688"/>
          </a:xfrm>
        </p:spPr>
        <p:txBody>
          <a:bodyPr>
            <a:normAutofit/>
          </a:bodyPr>
          <a:lstStyle/>
          <a:p>
            <a:r>
              <a:rPr lang="en-US" sz="3200" b="1" dirty="0" smtClean="0"/>
              <a:t>Virtual destructor</a:t>
            </a:r>
            <a:endParaRPr lang="en-US" sz="3200" b="1" dirty="0"/>
          </a:p>
        </p:txBody>
      </p:sp>
      <p:sp>
        <p:nvSpPr>
          <p:cNvPr id="3" name="Content Placeholder 2"/>
          <p:cNvSpPr>
            <a:spLocks noGrp="1"/>
          </p:cNvSpPr>
          <p:nvPr>
            <p:ph idx="1"/>
          </p:nvPr>
        </p:nvSpPr>
        <p:spPr>
          <a:xfrm>
            <a:off x="457200" y="1066800"/>
            <a:ext cx="8229600" cy="5181600"/>
          </a:xfrm>
        </p:spPr>
        <p:txBody>
          <a:bodyPr>
            <a:normAutofit fontScale="92500" lnSpcReduction="10000"/>
          </a:bodyPr>
          <a:lstStyle/>
          <a:p>
            <a:r>
              <a:rPr lang="en-US" dirty="0" smtClean="0"/>
              <a:t>Once an inheritance hierarchy is created, with memory allocations occurring at each stage in the hierarchy, it is necessary to be very careful about how objects are destroyed so that any memory leaks are avoided. In order to achieve this ,we make use of a virtual destructor.</a:t>
            </a:r>
          </a:p>
          <a:p>
            <a:r>
              <a:rPr lang="en-US" dirty="0" smtClean="0"/>
              <a:t>A virtual destructor ensures that when objects of derived subclasses go out of scope or are deleted the order of destruction of each class in a hierarchy is carried out correctly. If the destructor order of the class object is incorrect, it can lead to what is known as memory leak.</a:t>
            </a:r>
          </a:p>
          <a:p>
            <a:r>
              <a:rPr lang="en-US" dirty="0" smtClean="0"/>
              <a:t>Virtual destructors are useful when you delete an instance of a derived class through a pointer to base class. When we use the concept of virtual destructors, it forces the compiler to call the destructors of derived class while using base pointers with delete operator.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numCol="2">
            <a:normAutofit fontScale="92500" lnSpcReduction="20000"/>
          </a:bodyPr>
          <a:lstStyle/>
          <a:p>
            <a:pPr>
              <a:buNone/>
            </a:pPr>
            <a:r>
              <a:rPr lang="en-US" sz="2200" b="1" dirty="0" smtClean="0"/>
              <a:t>//Example virtual Destructor</a:t>
            </a:r>
          </a:p>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Base</a:t>
            </a:r>
          </a:p>
          <a:p>
            <a:pPr>
              <a:buNone/>
            </a:pPr>
            <a:r>
              <a:rPr lang="en-US" dirty="0" smtClean="0"/>
              <a:t>{</a:t>
            </a:r>
          </a:p>
          <a:p>
            <a:pPr>
              <a:buNone/>
            </a:pPr>
            <a:r>
              <a:rPr lang="en-US" dirty="0" smtClean="0"/>
              <a:t>    public:</a:t>
            </a:r>
          </a:p>
          <a:p>
            <a:pPr>
              <a:buNone/>
            </a:pPr>
            <a:r>
              <a:rPr lang="en-US" dirty="0" smtClean="0"/>
              <a:t>    virtual ~Base() </a:t>
            </a:r>
          </a:p>
          <a:p>
            <a:pPr>
              <a:buNone/>
            </a:pPr>
            <a:r>
              <a:rPr lang="en-US" dirty="0" smtClean="0"/>
              <a:t>    {</a:t>
            </a:r>
          </a:p>
          <a:p>
            <a:pPr>
              <a:buNone/>
            </a:pPr>
            <a:r>
              <a:rPr lang="en-US" dirty="0" smtClean="0"/>
              <a:t>   </a:t>
            </a:r>
            <a:r>
              <a:rPr lang="en-US" dirty="0" err="1" smtClean="0"/>
              <a:t>cout</a:t>
            </a:r>
            <a:r>
              <a:rPr lang="en-US" dirty="0" smtClean="0"/>
              <a:t> &lt;&lt; "Base Destructor\n"; </a:t>
            </a:r>
          </a:p>
          <a:p>
            <a:pPr>
              <a:buNone/>
            </a:pPr>
            <a:r>
              <a:rPr lang="en-US" dirty="0" smtClean="0"/>
              <a:t>    }</a:t>
            </a:r>
          </a:p>
          <a:p>
            <a:pPr>
              <a:buNone/>
            </a:pPr>
            <a:r>
              <a:rPr lang="en-US" dirty="0" smtClean="0"/>
              <a:t>};</a:t>
            </a:r>
          </a:p>
          <a:p>
            <a:pPr>
              <a:buNone/>
            </a:pPr>
            <a:endParaRPr lang="en-US" dirty="0" smtClean="0"/>
          </a:p>
          <a:p>
            <a:pPr>
              <a:buNone/>
            </a:pPr>
            <a:r>
              <a:rPr lang="en-US" dirty="0" smtClean="0"/>
              <a:t>class </a:t>
            </a:r>
            <a:r>
              <a:rPr lang="en-US" dirty="0" err="1" smtClean="0"/>
              <a:t>Derived:public</a:t>
            </a:r>
            <a:r>
              <a:rPr lang="en-US" dirty="0" smtClean="0"/>
              <a:t> Base</a:t>
            </a:r>
          </a:p>
          <a:p>
            <a:pPr>
              <a:buNone/>
            </a:pPr>
            <a:r>
              <a:rPr lang="en-US" dirty="0" smtClean="0"/>
              <a:t>{</a:t>
            </a:r>
          </a:p>
          <a:p>
            <a:pPr>
              <a:buNone/>
            </a:pPr>
            <a:r>
              <a:rPr lang="en-US" dirty="0" smtClean="0"/>
              <a:t>    public:</a:t>
            </a:r>
          </a:p>
          <a:p>
            <a:pPr>
              <a:buNone/>
            </a:pPr>
            <a:r>
              <a:rPr lang="en-US" dirty="0" smtClean="0"/>
              <a:t>    ~Derived() </a:t>
            </a:r>
          </a:p>
          <a:p>
            <a:pPr>
              <a:buNone/>
            </a:pPr>
            <a:r>
              <a:rPr lang="en-US" dirty="0" smtClean="0"/>
              <a:t>    { </a:t>
            </a:r>
          </a:p>
          <a:p>
            <a:pPr>
              <a:buNone/>
            </a:pPr>
            <a:r>
              <a:rPr lang="en-US" dirty="0" smtClean="0"/>
              <a:t>  </a:t>
            </a:r>
            <a:r>
              <a:rPr lang="en-US" dirty="0" err="1" smtClean="0"/>
              <a:t>cout</a:t>
            </a:r>
            <a:r>
              <a:rPr lang="en-US" dirty="0" smtClean="0"/>
              <a:t>&lt;&lt; "Derived Destructor"; </a:t>
            </a:r>
          </a:p>
          <a:p>
            <a:pPr>
              <a:buNone/>
            </a:pPr>
            <a:r>
              <a:rPr lang="en-US" dirty="0" smtClean="0"/>
              <a:t>    }</a:t>
            </a:r>
          </a:p>
          <a:p>
            <a:pPr>
              <a:buNone/>
            </a:pPr>
            <a:r>
              <a:rPr lang="en-US" dirty="0" smtClean="0"/>
              <a:t>}; </a:t>
            </a:r>
          </a:p>
          <a:p>
            <a:pPr>
              <a:buNone/>
            </a:pPr>
            <a:endParaRPr lang="en-US" dirty="0" smtClean="0"/>
          </a:p>
          <a:p>
            <a:pPr>
              <a:buNone/>
            </a:pPr>
            <a:r>
              <a:rPr lang="en-US" dirty="0" smtClean="0"/>
              <a:t> main()</a:t>
            </a:r>
          </a:p>
          <a:p>
            <a:pPr>
              <a:buNone/>
            </a:pPr>
            <a:r>
              <a:rPr lang="en-US" dirty="0" smtClean="0"/>
              <a:t>{</a:t>
            </a:r>
          </a:p>
          <a:p>
            <a:pPr>
              <a:buNone/>
            </a:pPr>
            <a:r>
              <a:rPr lang="en-US" dirty="0" smtClean="0"/>
              <a:t>    Base* b = new Derived;</a:t>
            </a:r>
          </a:p>
          <a:p>
            <a:pPr>
              <a:buNone/>
            </a:pPr>
            <a:r>
              <a:rPr lang="en-US" dirty="0" smtClean="0"/>
              <a:t>    delete b;</a:t>
            </a:r>
          </a:p>
          <a:p>
            <a:pPr>
              <a:buNone/>
            </a:pPr>
            <a:r>
              <a:rPr lang="en-US" dirty="0" smtClean="0"/>
              <a:t>}</a:t>
            </a:r>
          </a:p>
          <a:p>
            <a:pPr>
              <a:buNone/>
            </a:pPr>
            <a:r>
              <a:rPr lang="en-US" b="1" dirty="0" smtClean="0"/>
              <a:t>Output:</a:t>
            </a:r>
          </a:p>
          <a:p>
            <a:pPr>
              <a:buNone/>
            </a:pPr>
            <a:r>
              <a:rPr lang="en-US" dirty="0" smtClean="0"/>
              <a:t>Derived Destructor</a:t>
            </a:r>
          </a:p>
          <a:p>
            <a:pPr>
              <a:buNone/>
            </a:pPr>
            <a:r>
              <a:rPr lang="en-US" dirty="0" smtClean="0"/>
              <a:t>Base Destructor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abstract class</a:t>
            </a:r>
            <a:br>
              <a:rPr lang="en-US" b="1" dirty="0" smtClean="0"/>
            </a:br>
            <a:endParaRPr lang="en-US" dirty="0"/>
          </a:p>
        </p:txBody>
      </p:sp>
      <p:sp>
        <p:nvSpPr>
          <p:cNvPr id="3" name="Content Placeholder 2"/>
          <p:cNvSpPr>
            <a:spLocks noGrp="1"/>
          </p:cNvSpPr>
          <p:nvPr>
            <p:ph idx="1"/>
          </p:nvPr>
        </p:nvSpPr>
        <p:spPr>
          <a:xfrm>
            <a:off x="457200" y="1143000"/>
            <a:ext cx="8229600" cy="4389120"/>
          </a:xfrm>
        </p:spPr>
        <p:txBody>
          <a:bodyPr>
            <a:normAutofit fontScale="92500" lnSpcReduction="20000"/>
          </a:bodyPr>
          <a:lstStyle/>
          <a:p>
            <a:r>
              <a:rPr lang="en-US" b="1" dirty="0" smtClean="0"/>
              <a:t>C++ abstract class</a:t>
            </a:r>
            <a:r>
              <a:rPr lang="en-US" dirty="0" smtClean="0"/>
              <a:t> is a class designed for the role of the base class having at least one pure virtual function. A class without a </a:t>
            </a:r>
            <a:r>
              <a:rPr lang="en-US" b="1" dirty="0" smtClean="0"/>
              <a:t>pure virtual function</a:t>
            </a:r>
            <a:r>
              <a:rPr lang="en-US" dirty="0" smtClean="0"/>
              <a:t> cannot be termed as an abstract base class in C++. Abstract classes are used as a framework upon which new subclasses are derived.</a:t>
            </a:r>
          </a:p>
          <a:p>
            <a:r>
              <a:rPr lang="en-US" dirty="0" smtClean="0"/>
              <a:t>A class having a pure virtual function cannot be instantiated </a:t>
            </a:r>
            <a:r>
              <a:rPr lang="en-US" dirty="0" err="1" smtClean="0"/>
              <a:t>i.e</a:t>
            </a:r>
            <a:r>
              <a:rPr lang="en-US" dirty="0" smtClean="0"/>
              <a:t> the object of abstract classes cannot be created.  They only serve as the foundation to derive subclasses.</a:t>
            </a:r>
          </a:p>
          <a:p>
            <a:r>
              <a:rPr lang="en-US" dirty="0" smtClean="0"/>
              <a:t>Another important thing about pure virtual function and abstract class is that the pure virtual function must be overridden in derived class. Hence pure abstract classes and pure virtual function allow a programmer to build the implementation in stages.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C++ abstract class : syntax and structure</a:t>
            </a:r>
            <a:br>
              <a:rPr lang="en-US" sz="3200" b="1" dirty="0" smtClean="0"/>
            </a:br>
            <a:endParaRPr lang="en-US" sz="3200" dirty="0"/>
          </a:p>
        </p:txBody>
      </p:sp>
      <p:sp>
        <p:nvSpPr>
          <p:cNvPr id="3" name="Content Placeholder 2"/>
          <p:cNvSpPr>
            <a:spLocks noGrp="1"/>
          </p:cNvSpPr>
          <p:nvPr>
            <p:ph idx="1"/>
          </p:nvPr>
        </p:nvSpPr>
        <p:spPr/>
        <p:txBody>
          <a:bodyPr/>
          <a:lstStyle/>
          <a:p>
            <a:pPr>
              <a:buNone/>
            </a:pPr>
            <a:r>
              <a:rPr lang="en-US" dirty="0" smtClean="0"/>
              <a:t> class </a:t>
            </a:r>
            <a:r>
              <a:rPr lang="en-US" dirty="0" err="1" smtClean="0"/>
              <a:t>class</a:t>
            </a:r>
            <a:r>
              <a:rPr lang="en-US" dirty="0" smtClean="0"/>
              <a:t> base_class </a:t>
            </a:r>
          </a:p>
          <a:p>
            <a:pPr>
              <a:buNone/>
            </a:pPr>
            <a:r>
              <a:rPr lang="en-US" dirty="0" smtClean="0"/>
              <a:t>{ </a:t>
            </a:r>
          </a:p>
          <a:p>
            <a:pPr>
              <a:buNone/>
            </a:pPr>
            <a:r>
              <a:rPr lang="en-US" dirty="0" smtClean="0"/>
              <a:t>virtual </a:t>
            </a:r>
            <a:r>
              <a:rPr lang="en-US" dirty="0" err="1" smtClean="0"/>
              <a:t>return_type</a:t>
            </a:r>
            <a:r>
              <a:rPr lang="en-US" dirty="0" smtClean="0"/>
              <a:t> </a:t>
            </a:r>
            <a:r>
              <a:rPr lang="en-US" dirty="0" err="1" smtClean="0"/>
              <a:t>func_name</a:t>
            </a:r>
            <a:r>
              <a:rPr lang="en-US" dirty="0" smtClean="0"/>
              <a:t>() = 0; </a:t>
            </a:r>
          </a:p>
          <a:p>
            <a:pPr>
              <a:buNone/>
            </a:pPr>
            <a:r>
              <a:rPr lang="en-US" dirty="0" smtClean="0"/>
              <a:t> }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The general definition of polymorphism is that it allows different object to respond the same message in different way. Typically polymorphism occurs in classes that are related by inheritance.</a:t>
            </a:r>
          </a:p>
          <a:p>
            <a:r>
              <a:rPr lang="en-US" dirty="0" smtClean="0"/>
              <a:t>In C++ polymorphism indicates the form of member function that can be changed at run time. Such member function are called virtual function and corresponding class is called virtual class(polymorphic class)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rmAutofit fontScale="62500" lnSpcReduction="20000"/>
          </a:bodyPr>
          <a:lstStyle/>
          <a:p>
            <a:pPr>
              <a:buNone/>
            </a:pPr>
            <a:r>
              <a:rPr lang="en-US" sz="3800" dirty="0" smtClean="0"/>
              <a:t>//Example of abstract class</a:t>
            </a:r>
          </a:p>
          <a:p>
            <a:pPr>
              <a:buNone/>
            </a:pPr>
            <a:r>
              <a:rPr lang="en-US" dirty="0" smtClean="0"/>
              <a:t>#include &lt;iostream&gt;</a:t>
            </a:r>
          </a:p>
          <a:p>
            <a:pPr>
              <a:buNone/>
            </a:pPr>
            <a:r>
              <a:rPr lang="en-US" dirty="0" smtClean="0"/>
              <a:t>using namespace std;</a:t>
            </a:r>
          </a:p>
          <a:p>
            <a:pPr>
              <a:buNone/>
            </a:pPr>
            <a:r>
              <a:rPr lang="en-US" dirty="0" smtClean="0"/>
              <a:t>class base_class</a:t>
            </a:r>
          </a:p>
          <a:p>
            <a:pPr>
              <a:buNone/>
            </a:pPr>
            <a:r>
              <a:rPr lang="en-US" dirty="0" smtClean="0"/>
              <a:t>{</a:t>
            </a:r>
          </a:p>
          <a:p>
            <a:pPr>
              <a:buNone/>
            </a:pPr>
            <a:r>
              <a:rPr lang="en-US" dirty="0" smtClean="0"/>
              <a:t> public:</a:t>
            </a:r>
          </a:p>
          <a:p>
            <a:pPr>
              <a:buNone/>
            </a:pPr>
            <a:r>
              <a:rPr lang="en-US" dirty="0" smtClean="0"/>
              <a:t>  virtual void display() = 0;</a:t>
            </a:r>
          </a:p>
          <a:p>
            <a:pPr>
              <a:buNone/>
            </a:pPr>
            <a:r>
              <a:rPr lang="en-US" dirty="0" smtClean="0"/>
              <a:t>};</a:t>
            </a:r>
          </a:p>
          <a:p>
            <a:pPr>
              <a:buNone/>
            </a:pPr>
            <a:r>
              <a:rPr lang="en-US" dirty="0" smtClean="0"/>
              <a:t>class derived_class : public base_class</a:t>
            </a:r>
          </a:p>
          <a:p>
            <a:pPr>
              <a:buNone/>
            </a:pPr>
            <a:r>
              <a:rPr lang="en-US" dirty="0" smtClean="0"/>
              <a:t>{</a:t>
            </a:r>
          </a:p>
          <a:p>
            <a:pPr>
              <a:buNone/>
            </a:pPr>
            <a:r>
              <a:rPr lang="en-US" dirty="0" smtClean="0"/>
              <a:t> public:</a:t>
            </a:r>
          </a:p>
          <a:p>
            <a:pPr>
              <a:buNone/>
            </a:pPr>
            <a:r>
              <a:rPr lang="en-US" dirty="0" smtClean="0"/>
              <a:t> void display()</a:t>
            </a:r>
          </a:p>
          <a:p>
            <a:pPr>
              <a:buNone/>
            </a:pPr>
            <a:r>
              <a:rPr lang="en-US" dirty="0" smtClean="0"/>
              <a:t> {</a:t>
            </a:r>
          </a:p>
          <a:p>
            <a:pPr>
              <a:buNone/>
            </a:pPr>
            <a:r>
              <a:rPr lang="en-US" dirty="0" smtClean="0"/>
              <a:t>  cout&lt;&lt;"This is simple illustration of abstract class and pure virtual function";</a:t>
            </a:r>
          </a:p>
          <a:p>
            <a:pPr>
              <a:buNone/>
            </a:pPr>
            <a:r>
              <a:rPr lang="en-US" dirty="0" smtClean="0"/>
              <a:t> }</a:t>
            </a:r>
          </a:p>
          <a:p>
            <a:pPr>
              <a:buNone/>
            </a:pPr>
            <a:r>
              <a:rPr lang="en-US" dirty="0" smtClean="0"/>
              <a:t>};</a:t>
            </a:r>
          </a:p>
          <a:p>
            <a:pPr>
              <a:buNone/>
            </a:pPr>
            <a:r>
              <a:rPr lang="en-US" dirty="0" smtClean="0"/>
              <a:t> main()</a:t>
            </a:r>
          </a:p>
          <a:p>
            <a:pPr>
              <a:buNone/>
            </a:pPr>
            <a:r>
              <a:rPr lang="en-US" dirty="0" smtClean="0"/>
              <a:t>{</a:t>
            </a:r>
          </a:p>
          <a:p>
            <a:pPr>
              <a:buNone/>
            </a:pPr>
            <a:r>
              <a:rPr lang="en-US" dirty="0" smtClean="0"/>
              <a:t>  derived_class obj;</a:t>
            </a:r>
          </a:p>
          <a:p>
            <a:pPr>
              <a:buNone/>
            </a:pPr>
            <a:r>
              <a:rPr lang="en-US" dirty="0" smtClean="0"/>
              <a:t>  obj.display();</a:t>
            </a:r>
          </a:p>
          <a:p>
            <a:pPr>
              <a:buNone/>
            </a:pP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Function saves memory space but it takes some extra time for execution. Long section of repeated code are generally better as normal function, the saving in memory space is worth the comparatively small scarifies in execution speed. But making a short section of code into a normal function may result in little saving in memory space while imposing just as a penalty  for execution speed as a larger function. The solution of these problem is inline function.</a:t>
            </a:r>
          </a:p>
          <a:p>
            <a:r>
              <a:rPr lang="en-US" dirty="0" smtClean="0"/>
              <a:t>This kind of function is written like normal function in the source file but compiles into inline code, instead of into a function. It’s easy to make function inline we need is keyword inline. Function that are very short say one or two statement are candidate to be inline.</a:t>
            </a:r>
            <a:endParaRPr lang="en-US" dirty="0"/>
          </a:p>
        </p:txBody>
      </p:sp>
    </p:spTree>
    <p:extLst>
      <p:ext uri="{BB962C8B-B14F-4D97-AF65-F5344CB8AC3E}">
        <p14:creationId xmlns:p14="http://schemas.microsoft.com/office/powerpoint/2010/main" val="3290812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inline function: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float convert(float m);</a:t>
            </a:r>
          </a:p>
          <a:p>
            <a:pPr>
              <a:buNone/>
            </a:pPr>
            <a:r>
              <a:rPr lang="en-US" dirty="0" smtClean="0"/>
              <a:t>main()</a:t>
            </a:r>
          </a:p>
          <a:p>
            <a:pPr>
              <a:buNone/>
            </a:pPr>
            <a:r>
              <a:rPr lang="en-US" dirty="0" smtClean="0"/>
              <a:t>{</a:t>
            </a:r>
          </a:p>
          <a:p>
            <a:pPr>
              <a:buNone/>
            </a:pPr>
            <a:r>
              <a:rPr lang="en-US" dirty="0" smtClean="0"/>
              <a:t>	float m;</a:t>
            </a:r>
          </a:p>
          <a:p>
            <a:pPr>
              <a:buNone/>
            </a:pPr>
            <a:r>
              <a:rPr lang="en-US" dirty="0" smtClean="0"/>
              <a:t>	</a:t>
            </a:r>
            <a:r>
              <a:rPr lang="en-US" dirty="0" err="1" smtClean="0"/>
              <a:t>cin</a:t>
            </a:r>
            <a:r>
              <a:rPr lang="en-US" dirty="0" smtClean="0"/>
              <a:t>&gt;&gt;m;</a:t>
            </a:r>
          </a:p>
          <a:p>
            <a:pPr>
              <a:buNone/>
            </a:pPr>
            <a:r>
              <a:rPr lang="en-US" dirty="0" smtClean="0"/>
              <a:t>	cout&lt;&lt;"Kilometer is"&lt;&lt;convert(m);</a:t>
            </a:r>
          </a:p>
          <a:p>
            <a:pPr>
              <a:buNone/>
            </a:pPr>
            <a:r>
              <a:rPr lang="en-US" dirty="0" smtClean="0"/>
              <a:t>}</a:t>
            </a:r>
          </a:p>
          <a:p>
            <a:pPr>
              <a:buNone/>
            </a:pPr>
            <a:r>
              <a:rPr lang="en-US" dirty="0" smtClean="0"/>
              <a:t>inline float convert(float m)</a:t>
            </a:r>
          </a:p>
          <a:p>
            <a:pPr>
              <a:buNone/>
            </a:pPr>
            <a:r>
              <a:rPr lang="en-US" dirty="0" smtClean="0"/>
              <a:t>{</a:t>
            </a:r>
          </a:p>
          <a:p>
            <a:pPr>
              <a:buNone/>
            </a:pPr>
            <a:r>
              <a:rPr lang="en-US" dirty="0" smtClean="0"/>
              <a:t>	return (m*100);</a:t>
            </a:r>
          </a:p>
          <a:p>
            <a:pPr>
              <a:buNone/>
            </a:pPr>
            <a:r>
              <a:rPr lang="en-US" dirty="0" smtClean="0"/>
              <a:t>}</a:t>
            </a:r>
          </a:p>
          <a:p>
            <a:pPr>
              <a:buNone/>
            </a:pPr>
            <a:endParaRPr lang="en-US" dirty="0"/>
          </a:p>
        </p:txBody>
      </p:sp>
    </p:spTree>
    <p:extLst>
      <p:ext uri="{BB962C8B-B14F-4D97-AF65-F5344CB8AC3E}">
        <p14:creationId xmlns:p14="http://schemas.microsoft.com/office/powerpoint/2010/main" val="758749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75488"/>
          </a:xfrm>
        </p:spPr>
        <p:txBody>
          <a:bodyPr>
            <a:normAutofit/>
          </a:bodyPr>
          <a:lstStyle/>
          <a:p>
            <a:r>
              <a:rPr lang="en-US" sz="2800" dirty="0" smtClean="0"/>
              <a:t>Example of friend class:</a:t>
            </a:r>
            <a:endParaRPr lang="en-US" sz="2800" dirty="0"/>
          </a:p>
        </p:txBody>
      </p:sp>
      <p:sp>
        <p:nvSpPr>
          <p:cNvPr id="3" name="Content Placeholder 2"/>
          <p:cNvSpPr>
            <a:spLocks noGrp="1"/>
          </p:cNvSpPr>
          <p:nvPr>
            <p:ph sz="half" idx="1"/>
          </p:nvPr>
        </p:nvSpPr>
        <p:spPr>
          <a:xfrm>
            <a:off x="457200" y="1447800"/>
            <a:ext cx="4038600" cy="4907125"/>
          </a:xfrm>
        </p:spPr>
        <p:txBody>
          <a:bodyPr>
            <a:normAutofit fontScale="77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test</a:t>
            </a:r>
          </a:p>
          <a:p>
            <a:pPr>
              <a:buNone/>
            </a:pPr>
            <a:r>
              <a:rPr lang="en-US" dirty="0" smtClean="0"/>
              <a:t>{</a:t>
            </a:r>
          </a:p>
          <a:p>
            <a:pPr>
              <a:buNone/>
            </a:pPr>
            <a:r>
              <a:rPr lang="en-US" dirty="0" smtClean="0"/>
              <a:t>	private:</a:t>
            </a:r>
          </a:p>
          <a:p>
            <a:pPr>
              <a:buNone/>
            </a:pPr>
            <a:r>
              <a:rPr lang="en-US" dirty="0" smtClean="0"/>
              <a:t>		int num1,num2;</a:t>
            </a:r>
          </a:p>
          <a:p>
            <a:pPr>
              <a:buNone/>
            </a:pPr>
            <a:r>
              <a:rPr lang="en-US" dirty="0" smtClean="0"/>
              <a:t>		friend class </a:t>
            </a:r>
            <a:r>
              <a:rPr lang="en-US" smtClean="0"/>
              <a:t>first;</a:t>
            </a:r>
            <a:endParaRPr lang="en-US" dirty="0" smtClean="0"/>
          </a:p>
          <a:p>
            <a:pPr>
              <a:buNone/>
            </a:pPr>
            <a:r>
              <a:rPr lang="en-US" dirty="0" smtClean="0"/>
              <a:t>};</a:t>
            </a:r>
          </a:p>
          <a:p>
            <a:pPr>
              <a:buNone/>
            </a:pPr>
            <a:r>
              <a:rPr lang="en-US" dirty="0" smtClean="0"/>
              <a:t>class first</a:t>
            </a:r>
          </a:p>
          <a:p>
            <a:pPr>
              <a:buNone/>
            </a:pPr>
            <a:r>
              <a:rPr lang="en-US" dirty="0" smtClean="0"/>
              <a:t>{</a:t>
            </a:r>
          </a:p>
          <a:p>
            <a:pPr>
              <a:buNone/>
            </a:pPr>
            <a:r>
              <a:rPr lang="en-US" dirty="0" smtClean="0"/>
              <a:t>	private:</a:t>
            </a:r>
          </a:p>
          <a:p>
            <a:pPr>
              <a:buNone/>
            </a:pPr>
            <a:r>
              <a:rPr lang="en-US" dirty="0" smtClean="0"/>
              <a:t>	int res;</a:t>
            </a:r>
          </a:p>
          <a:p>
            <a:pPr>
              <a:buNone/>
            </a:pPr>
            <a:r>
              <a:rPr lang="en-US" dirty="0" smtClean="0"/>
              <a:t>	test t;</a:t>
            </a:r>
          </a:p>
          <a:p>
            <a:pPr>
              <a:buNone/>
            </a:pPr>
            <a:endParaRPr lang="en-US" dirty="0"/>
          </a:p>
        </p:txBody>
      </p:sp>
      <p:sp>
        <p:nvSpPr>
          <p:cNvPr id="4" name="Content Placeholder 3"/>
          <p:cNvSpPr>
            <a:spLocks noGrp="1"/>
          </p:cNvSpPr>
          <p:nvPr>
            <p:ph sz="half" idx="2"/>
          </p:nvPr>
        </p:nvSpPr>
        <p:spPr>
          <a:xfrm>
            <a:off x="4648200" y="1371600"/>
            <a:ext cx="4038600" cy="4983325"/>
          </a:xfrm>
        </p:spPr>
        <p:txBody>
          <a:bodyPr>
            <a:normAutofit fontScale="77500" lnSpcReduction="20000"/>
          </a:bodyPr>
          <a:lstStyle/>
          <a:p>
            <a:pPr>
              <a:buNone/>
            </a:pPr>
            <a:r>
              <a:rPr lang="en-US" dirty="0" smtClean="0"/>
              <a:t>public:</a:t>
            </a:r>
          </a:p>
          <a:p>
            <a:pPr>
              <a:buNone/>
            </a:pPr>
            <a:r>
              <a:rPr lang="en-US" dirty="0" smtClean="0"/>
              <a:t>void sum()</a:t>
            </a:r>
          </a:p>
          <a:p>
            <a:pPr>
              <a:buNone/>
            </a:pPr>
            <a:r>
              <a:rPr lang="en-US" dirty="0" smtClean="0"/>
              <a:t>{			</a:t>
            </a:r>
          </a:p>
          <a:p>
            <a:pPr>
              <a:buNone/>
            </a:pPr>
            <a:r>
              <a:rPr lang="en-US" dirty="0" smtClean="0"/>
              <a:t>cout&lt;&lt;"\n Enter first num";</a:t>
            </a:r>
          </a:p>
          <a:p>
            <a:pPr>
              <a:buNone/>
            </a:pPr>
            <a:r>
              <a:rPr lang="en-US" dirty="0" err="1" smtClean="0"/>
              <a:t>cin</a:t>
            </a:r>
            <a:r>
              <a:rPr lang="en-US" dirty="0" smtClean="0"/>
              <a:t>&gt;&gt;t.num1;</a:t>
            </a:r>
          </a:p>
          <a:p>
            <a:pPr>
              <a:buNone/>
            </a:pPr>
            <a:r>
              <a:rPr lang="en-US" dirty="0" smtClean="0"/>
              <a:t>cout&lt;&lt;"\n Enter second num ";</a:t>
            </a:r>
          </a:p>
          <a:p>
            <a:pPr>
              <a:buNone/>
            </a:pPr>
            <a:r>
              <a:rPr lang="en-US" dirty="0" err="1" smtClean="0"/>
              <a:t>cin</a:t>
            </a:r>
            <a:r>
              <a:rPr lang="en-US" dirty="0" smtClean="0"/>
              <a:t>&gt;&gt;t.num2;</a:t>
            </a:r>
          </a:p>
          <a:p>
            <a:pPr>
              <a:buNone/>
            </a:pPr>
            <a:r>
              <a:rPr lang="en-US" dirty="0" smtClean="0"/>
              <a:t>res = t.num1 + t.num2;</a:t>
            </a:r>
          </a:p>
          <a:p>
            <a:pPr>
              <a:buNone/>
            </a:pPr>
            <a:r>
              <a:rPr lang="en-US" dirty="0" smtClean="0"/>
              <a:t>cout&lt;&lt;"\n sum is "&lt;&lt;res;		</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	first f1;</a:t>
            </a:r>
          </a:p>
          <a:p>
            <a:pPr>
              <a:buNone/>
            </a:pPr>
            <a:r>
              <a:rPr lang="en-US" dirty="0" smtClean="0"/>
              <a:t>	f1.sum();</a:t>
            </a:r>
          </a:p>
          <a:p>
            <a:pPr>
              <a:buNone/>
            </a:pPr>
            <a:r>
              <a:rPr lang="en-US" dirty="0" smtClean="0"/>
              <a:t>}</a:t>
            </a:r>
          </a:p>
          <a:p>
            <a:pPr>
              <a:buNone/>
            </a:pPr>
            <a:endParaRPr lang="en-US" dirty="0"/>
          </a:p>
        </p:txBody>
      </p:sp>
    </p:spTree>
    <p:extLst>
      <p:ext uri="{BB962C8B-B14F-4D97-AF65-F5344CB8AC3E}">
        <p14:creationId xmlns:p14="http://schemas.microsoft.com/office/powerpoint/2010/main" val="3192555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polymorphism:</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Compile time polymorphism</a:t>
            </a:r>
          </a:p>
          <a:p>
            <a:pPr marL="514350" indent="-514350">
              <a:buAutoNum type="arabicParenR"/>
            </a:pPr>
            <a:r>
              <a:rPr lang="en-US" dirty="0" smtClean="0"/>
              <a:t>Run time polymorphism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1) compile time polymorphism (static / early )</a:t>
            </a:r>
            <a:br>
              <a:rPr lang="en-US" sz="2400" dirty="0" smtClean="0"/>
            </a:br>
            <a:endParaRPr lang="en-US" sz="2400" dirty="0"/>
          </a:p>
        </p:txBody>
      </p:sp>
      <p:sp>
        <p:nvSpPr>
          <p:cNvPr id="3" name="Content Placeholder 2"/>
          <p:cNvSpPr>
            <a:spLocks noGrp="1"/>
          </p:cNvSpPr>
          <p:nvPr>
            <p:ph idx="1"/>
          </p:nvPr>
        </p:nvSpPr>
        <p:spPr/>
        <p:txBody>
          <a:bodyPr/>
          <a:lstStyle/>
          <a:p>
            <a:r>
              <a:rPr lang="en-US" dirty="0" smtClean="0"/>
              <a:t>The compile time polymorphism, static polymorphism or early polymorphism, all terms have the same meaning, which simply means that the appropriate member function are chosen at the compile time.</a:t>
            </a:r>
          </a:p>
          <a:p>
            <a:r>
              <a:rPr lang="en-US" dirty="0" smtClean="0"/>
              <a:t>The function is linked with the particular class at the compile time.</a:t>
            </a:r>
          </a:p>
          <a:p>
            <a:r>
              <a:rPr lang="en-US" dirty="0" smtClean="0"/>
              <a:t> Compile time polymorphism is achieved through the use of function overloading, operator overloading etc.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Example of compile time binding:</a:t>
            </a:r>
            <a:endParaRPr lang="en-US" dirty="0"/>
          </a:p>
        </p:txBody>
      </p:sp>
      <p:sp>
        <p:nvSpPr>
          <p:cNvPr id="3" name="Content Placeholder 2"/>
          <p:cNvSpPr>
            <a:spLocks noGrp="1"/>
          </p:cNvSpPr>
          <p:nvPr>
            <p:ph sz="half" idx="1"/>
          </p:nvPr>
        </p:nvSpPr>
        <p:spPr/>
        <p:txBody>
          <a:bodyPr>
            <a:normAutofit fontScale="47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base</a:t>
            </a:r>
          </a:p>
          <a:p>
            <a:pPr>
              <a:buNone/>
            </a:pPr>
            <a:r>
              <a:rPr lang="en-US" dirty="0" smtClean="0"/>
              <a:t>{</a:t>
            </a:r>
          </a:p>
          <a:p>
            <a:pPr>
              <a:buNone/>
            </a:pPr>
            <a:r>
              <a:rPr lang="en-US" dirty="0" smtClean="0"/>
              <a:t>public:</a:t>
            </a:r>
          </a:p>
          <a:p>
            <a:pPr>
              <a:buNone/>
            </a:pPr>
            <a:r>
              <a:rPr lang="en-US" dirty="0" smtClean="0"/>
              <a:t>void show()</a:t>
            </a:r>
          </a:p>
          <a:p>
            <a:pPr>
              <a:buNone/>
            </a:pPr>
            <a:r>
              <a:rPr lang="en-US" dirty="0" smtClean="0"/>
              <a:t>{</a:t>
            </a:r>
          </a:p>
          <a:p>
            <a:pPr>
              <a:buNone/>
            </a:pPr>
            <a:r>
              <a:rPr lang="en-US" dirty="0" smtClean="0"/>
              <a:t>cout&lt;&lt;"this is base class\n";</a:t>
            </a:r>
          </a:p>
          <a:p>
            <a:pPr>
              <a:buNone/>
            </a:pPr>
            <a:r>
              <a:rPr lang="en-US" dirty="0" smtClean="0"/>
              <a:t>}</a:t>
            </a:r>
          </a:p>
          <a:p>
            <a:pPr>
              <a:buNone/>
            </a:pPr>
            <a:r>
              <a:rPr lang="en-US" dirty="0" smtClean="0"/>
              <a:t>};</a:t>
            </a:r>
          </a:p>
          <a:p>
            <a:pPr>
              <a:buNone/>
            </a:pPr>
            <a:r>
              <a:rPr lang="en-US" dirty="0" smtClean="0"/>
              <a:t>class derv1:public base</a:t>
            </a:r>
          </a:p>
          <a:p>
            <a:pPr>
              <a:buNone/>
            </a:pPr>
            <a:r>
              <a:rPr lang="en-US" dirty="0" smtClean="0"/>
              <a:t>{</a:t>
            </a:r>
          </a:p>
          <a:p>
            <a:pPr>
              <a:buNone/>
            </a:pPr>
            <a:r>
              <a:rPr lang="en-US" dirty="0" smtClean="0"/>
              <a:t>public:</a:t>
            </a:r>
          </a:p>
          <a:p>
            <a:pPr>
              <a:buNone/>
            </a:pPr>
            <a:r>
              <a:rPr lang="en-US" dirty="0" smtClean="0"/>
              <a:t>void show()</a:t>
            </a:r>
          </a:p>
          <a:p>
            <a:pPr>
              <a:buNone/>
            </a:pPr>
            <a:r>
              <a:rPr lang="en-US" dirty="0" smtClean="0"/>
              <a:t>{</a:t>
            </a:r>
          </a:p>
          <a:p>
            <a:pPr>
              <a:buNone/>
            </a:pPr>
            <a:r>
              <a:rPr lang="en-US" dirty="0" smtClean="0"/>
              <a:t>cout&lt;&lt;"this is derv1 class\n";</a:t>
            </a:r>
          </a:p>
          <a:p>
            <a:pPr>
              <a:buNone/>
            </a:pPr>
            <a:r>
              <a:rPr lang="en-US" dirty="0" smtClean="0"/>
              <a:t>}</a:t>
            </a:r>
          </a:p>
          <a:p>
            <a:pPr>
              <a:buNone/>
            </a:pPr>
            <a:r>
              <a:rPr lang="en-US" dirty="0" smtClean="0"/>
              <a:t>};</a:t>
            </a:r>
          </a:p>
          <a:p>
            <a:pPr>
              <a:buNone/>
            </a:pPr>
            <a:endParaRPr lang="en-US" dirty="0"/>
          </a:p>
        </p:txBody>
      </p:sp>
      <p:sp>
        <p:nvSpPr>
          <p:cNvPr id="4" name="Content Placeholder 3"/>
          <p:cNvSpPr>
            <a:spLocks noGrp="1"/>
          </p:cNvSpPr>
          <p:nvPr>
            <p:ph sz="half" idx="2"/>
          </p:nvPr>
        </p:nvSpPr>
        <p:spPr/>
        <p:txBody>
          <a:bodyPr>
            <a:normAutofit fontScale="47500" lnSpcReduction="20000"/>
          </a:bodyPr>
          <a:lstStyle/>
          <a:p>
            <a:pPr>
              <a:buNone/>
            </a:pPr>
            <a:r>
              <a:rPr lang="en-US" dirty="0" smtClean="0"/>
              <a:t>class derv2:public base</a:t>
            </a:r>
          </a:p>
          <a:p>
            <a:pPr>
              <a:buNone/>
            </a:pPr>
            <a:r>
              <a:rPr lang="en-US" dirty="0" smtClean="0"/>
              <a:t>{</a:t>
            </a:r>
          </a:p>
          <a:p>
            <a:pPr>
              <a:buNone/>
            </a:pPr>
            <a:r>
              <a:rPr lang="en-US" dirty="0" smtClean="0"/>
              <a:t>public:</a:t>
            </a:r>
          </a:p>
          <a:p>
            <a:pPr>
              <a:buNone/>
            </a:pPr>
            <a:r>
              <a:rPr lang="en-US" dirty="0" smtClean="0"/>
              <a:t>void show()</a:t>
            </a:r>
          </a:p>
          <a:p>
            <a:pPr>
              <a:buNone/>
            </a:pPr>
            <a:r>
              <a:rPr lang="en-US" dirty="0" smtClean="0"/>
              <a:t>{</a:t>
            </a:r>
          </a:p>
          <a:p>
            <a:pPr>
              <a:buNone/>
            </a:pPr>
            <a:r>
              <a:rPr lang="en-US" dirty="0" smtClean="0"/>
              <a:t>cout&lt;&lt;"this is derv2 class\n";</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base *</a:t>
            </a:r>
            <a:r>
              <a:rPr lang="en-US" dirty="0" err="1" smtClean="0"/>
              <a:t>ptr</a:t>
            </a:r>
            <a:r>
              <a:rPr lang="en-US" dirty="0" smtClean="0"/>
              <a:t>;</a:t>
            </a:r>
          </a:p>
          <a:p>
            <a:pPr>
              <a:buNone/>
            </a:pPr>
            <a:r>
              <a:rPr lang="en-US" dirty="0" smtClean="0"/>
              <a:t>derv1 d1;</a:t>
            </a:r>
          </a:p>
          <a:p>
            <a:pPr>
              <a:buNone/>
            </a:pPr>
            <a:r>
              <a:rPr lang="en-US" dirty="0" smtClean="0"/>
              <a:t>derv2 d2;</a:t>
            </a:r>
          </a:p>
          <a:p>
            <a:pPr>
              <a:buNone/>
            </a:pPr>
            <a:r>
              <a:rPr lang="en-US" dirty="0" err="1" smtClean="0"/>
              <a:t>ptr</a:t>
            </a:r>
            <a:r>
              <a:rPr lang="en-US" dirty="0" smtClean="0"/>
              <a:t>=&amp;d1;</a:t>
            </a:r>
          </a:p>
          <a:p>
            <a:pPr>
              <a:buNone/>
            </a:pPr>
            <a:r>
              <a:rPr lang="en-US" dirty="0" err="1" smtClean="0"/>
              <a:t>ptr</a:t>
            </a:r>
            <a:r>
              <a:rPr lang="en-US" dirty="0" smtClean="0"/>
              <a:t>-&gt;show();</a:t>
            </a:r>
          </a:p>
          <a:p>
            <a:pPr>
              <a:buNone/>
            </a:pPr>
            <a:r>
              <a:rPr lang="en-US" dirty="0" err="1" smtClean="0"/>
              <a:t>ptr</a:t>
            </a:r>
            <a:r>
              <a:rPr lang="en-US" dirty="0" smtClean="0"/>
              <a:t>=&amp;d2;</a:t>
            </a:r>
          </a:p>
          <a:p>
            <a:pPr>
              <a:buNone/>
            </a:pPr>
            <a:r>
              <a:rPr lang="en-US" dirty="0" err="1" smtClean="0"/>
              <a:t>ptr</a:t>
            </a:r>
            <a:r>
              <a:rPr lang="en-US" dirty="0" smtClean="0"/>
              <a:t>-&gt;show();</a:t>
            </a:r>
          </a:p>
          <a:p>
            <a:pPr>
              <a:buNone/>
            </a:pPr>
            <a:r>
              <a:rPr lang="en-US" dirty="0" smtClean="0"/>
              <a:t>}</a:t>
            </a:r>
          </a:p>
          <a:p>
            <a:pPr>
              <a:buNone/>
            </a:pPr>
            <a:r>
              <a:rPr lang="en-US" b="1" dirty="0" smtClean="0"/>
              <a:t>Output: </a:t>
            </a:r>
          </a:p>
          <a:p>
            <a:pPr>
              <a:buNone/>
            </a:pPr>
            <a:r>
              <a:rPr lang="en-US" dirty="0" smtClean="0"/>
              <a:t>this is base class</a:t>
            </a:r>
          </a:p>
          <a:p>
            <a:pPr>
              <a:buNone/>
            </a:pPr>
            <a:r>
              <a:rPr lang="en-US" dirty="0" smtClean="0"/>
              <a:t>this is base class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2) Runtime polymorphism (dynamic / late )</a:t>
            </a:r>
            <a:br>
              <a:rPr lang="en-US" sz="2400" dirty="0" smtClean="0"/>
            </a:br>
            <a:endParaRPr lang="en-US" sz="2400" dirty="0"/>
          </a:p>
        </p:txBody>
      </p:sp>
      <p:sp>
        <p:nvSpPr>
          <p:cNvPr id="3" name="Content Placeholder 2"/>
          <p:cNvSpPr>
            <a:spLocks noGrp="1"/>
          </p:cNvSpPr>
          <p:nvPr>
            <p:ph idx="1"/>
          </p:nvPr>
        </p:nvSpPr>
        <p:spPr/>
        <p:txBody>
          <a:bodyPr/>
          <a:lstStyle/>
          <a:p>
            <a:r>
              <a:rPr lang="en-US" dirty="0" smtClean="0"/>
              <a:t>The runtime polymorphism, dynamic polymorphism and late polymorphism all have the same meaning which means that the appropriate member function are chosen at runtime rather than the compile time.</a:t>
            </a:r>
          </a:p>
          <a:p>
            <a:r>
              <a:rPr lang="en-US" dirty="0" smtClean="0"/>
              <a:t>The function is linked with the particular class much later after the compilation period. </a:t>
            </a:r>
          </a:p>
          <a:p>
            <a:r>
              <a:rPr lang="en-US" dirty="0" smtClean="0"/>
              <a:t>Dynamic polymorphism can be achieved through the use of virtual function.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Example of runtime polymorphism:</a:t>
            </a:r>
            <a:endParaRPr lang="en-US" dirty="0"/>
          </a:p>
        </p:txBody>
      </p:sp>
      <p:sp>
        <p:nvSpPr>
          <p:cNvPr id="3" name="Content Placeholder 2"/>
          <p:cNvSpPr>
            <a:spLocks noGrp="1"/>
          </p:cNvSpPr>
          <p:nvPr>
            <p:ph sz="half" idx="1"/>
          </p:nvPr>
        </p:nvSpPr>
        <p:spPr/>
        <p:txBody>
          <a:bodyPr>
            <a:normAutofit fontScale="55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base</a:t>
            </a:r>
          </a:p>
          <a:p>
            <a:pPr>
              <a:buNone/>
            </a:pPr>
            <a:r>
              <a:rPr lang="en-US" dirty="0" smtClean="0"/>
              <a:t>{</a:t>
            </a:r>
          </a:p>
          <a:p>
            <a:pPr>
              <a:buNone/>
            </a:pPr>
            <a:r>
              <a:rPr lang="en-US" dirty="0" smtClean="0"/>
              <a:t>public:</a:t>
            </a:r>
          </a:p>
          <a:p>
            <a:pPr>
              <a:buNone/>
            </a:pPr>
            <a:r>
              <a:rPr lang="en-US" dirty="0" smtClean="0"/>
              <a:t>virtual void show()</a:t>
            </a:r>
          </a:p>
          <a:p>
            <a:pPr>
              <a:buNone/>
            </a:pPr>
            <a:r>
              <a:rPr lang="en-US" dirty="0" smtClean="0"/>
              <a:t>{</a:t>
            </a:r>
          </a:p>
          <a:p>
            <a:pPr>
              <a:buNone/>
            </a:pPr>
            <a:r>
              <a:rPr lang="en-US" dirty="0" smtClean="0"/>
              <a:t>cout&lt;&lt;"this is base class\n";</a:t>
            </a:r>
          </a:p>
          <a:p>
            <a:pPr>
              <a:buNone/>
            </a:pPr>
            <a:r>
              <a:rPr lang="en-US" dirty="0" smtClean="0"/>
              <a:t>}</a:t>
            </a:r>
          </a:p>
          <a:p>
            <a:pPr>
              <a:buNone/>
            </a:pPr>
            <a:r>
              <a:rPr lang="en-US" dirty="0" smtClean="0"/>
              <a:t>};</a:t>
            </a:r>
          </a:p>
          <a:p>
            <a:pPr>
              <a:buNone/>
            </a:pPr>
            <a:r>
              <a:rPr lang="en-US" dirty="0" smtClean="0"/>
              <a:t>class derv1:public base</a:t>
            </a:r>
          </a:p>
          <a:p>
            <a:pPr>
              <a:buNone/>
            </a:pPr>
            <a:r>
              <a:rPr lang="en-US" dirty="0" smtClean="0"/>
              <a:t>{</a:t>
            </a:r>
          </a:p>
          <a:p>
            <a:pPr>
              <a:buNone/>
            </a:pPr>
            <a:r>
              <a:rPr lang="en-US" dirty="0" smtClean="0"/>
              <a:t>public:</a:t>
            </a:r>
          </a:p>
          <a:p>
            <a:pPr>
              <a:buNone/>
            </a:pPr>
            <a:r>
              <a:rPr lang="en-US" dirty="0" smtClean="0"/>
              <a:t>void show()</a:t>
            </a:r>
          </a:p>
          <a:p>
            <a:pPr>
              <a:buNone/>
            </a:pPr>
            <a:r>
              <a:rPr lang="en-US" dirty="0" smtClean="0"/>
              <a:t>{</a:t>
            </a:r>
          </a:p>
          <a:p>
            <a:pPr>
              <a:buNone/>
            </a:pPr>
            <a:r>
              <a:rPr lang="en-US" dirty="0" smtClean="0"/>
              <a:t>cout&lt;&lt;"this is derv1 class\n";</a:t>
            </a:r>
          </a:p>
          <a:p>
            <a:pPr>
              <a:buNone/>
            </a:pPr>
            <a:r>
              <a:rPr lang="en-US" dirty="0" smtClean="0"/>
              <a:t>}</a:t>
            </a:r>
          </a:p>
          <a:p>
            <a:pPr>
              <a:buNone/>
            </a:pPr>
            <a:r>
              <a:rPr lang="en-US" dirty="0" smtClean="0"/>
              <a:t>};</a:t>
            </a:r>
          </a:p>
          <a:p>
            <a:pPr>
              <a:buNone/>
            </a:pPr>
            <a:endParaRPr lang="en-US" dirty="0"/>
          </a:p>
        </p:txBody>
      </p:sp>
      <p:sp>
        <p:nvSpPr>
          <p:cNvPr id="4" name="Content Placeholder 3"/>
          <p:cNvSpPr>
            <a:spLocks noGrp="1"/>
          </p:cNvSpPr>
          <p:nvPr>
            <p:ph sz="half" idx="2"/>
          </p:nvPr>
        </p:nvSpPr>
        <p:spPr>
          <a:xfrm>
            <a:off x="4800600" y="1371600"/>
            <a:ext cx="4038600" cy="5029200"/>
          </a:xfrm>
        </p:spPr>
        <p:txBody>
          <a:bodyPr>
            <a:normAutofit fontScale="55000" lnSpcReduction="20000"/>
          </a:bodyPr>
          <a:lstStyle/>
          <a:p>
            <a:pPr>
              <a:buNone/>
            </a:pPr>
            <a:r>
              <a:rPr lang="en-US" dirty="0" smtClean="0"/>
              <a:t>class derv2:public base</a:t>
            </a:r>
          </a:p>
          <a:p>
            <a:pPr>
              <a:buNone/>
            </a:pPr>
            <a:r>
              <a:rPr lang="en-US" dirty="0" smtClean="0"/>
              <a:t>{</a:t>
            </a:r>
          </a:p>
          <a:p>
            <a:pPr>
              <a:buNone/>
            </a:pPr>
            <a:r>
              <a:rPr lang="en-US" dirty="0" smtClean="0"/>
              <a:t>public:</a:t>
            </a:r>
          </a:p>
          <a:p>
            <a:pPr>
              <a:buNone/>
            </a:pPr>
            <a:r>
              <a:rPr lang="en-US" dirty="0" smtClean="0"/>
              <a:t>void show()</a:t>
            </a:r>
          </a:p>
          <a:p>
            <a:pPr>
              <a:buNone/>
            </a:pPr>
            <a:r>
              <a:rPr lang="en-US" dirty="0" smtClean="0"/>
              <a:t>{</a:t>
            </a:r>
          </a:p>
          <a:p>
            <a:pPr>
              <a:buNone/>
            </a:pPr>
            <a:r>
              <a:rPr lang="en-US" dirty="0" smtClean="0"/>
              <a:t>cout&lt;&lt;"this is derv2 class\n";</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base *</a:t>
            </a:r>
            <a:r>
              <a:rPr lang="en-US" dirty="0" err="1" smtClean="0"/>
              <a:t>ptr</a:t>
            </a:r>
            <a:r>
              <a:rPr lang="en-US" dirty="0" smtClean="0"/>
              <a:t>;</a:t>
            </a:r>
          </a:p>
          <a:p>
            <a:pPr>
              <a:buNone/>
            </a:pPr>
            <a:r>
              <a:rPr lang="en-US" dirty="0" smtClean="0"/>
              <a:t>derv1 d1;</a:t>
            </a:r>
          </a:p>
          <a:p>
            <a:pPr>
              <a:buNone/>
            </a:pPr>
            <a:r>
              <a:rPr lang="en-US" dirty="0" smtClean="0"/>
              <a:t>derv2 d2;</a:t>
            </a:r>
          </a:p>
          <a:p>
            <a:pPr>
              <a:buNone/>
            </a:pPr>
            <a:r>
              <a:rPr lang="en-US" dirty="0" err="1" smtClean="0"/>
              <a:t>ptr</a:t>
            </a:r>
            <a:r>
              <a:rPr lang="en-US" dirty="0" smtClean="0"/>
              <a:t>=&amp;d1;</a:t>
            </a:r>
          </a:p>
          <a:p>
            <a:pPr>
              <a:buNone/>
            </a:pPr>
            <a:r>
              <a:rPr lang="en-US" dirty="0" err="1" smtClean="0"/>
              <a:t>ptr</a:t>
            </a:r>
            <a:r>
              <a:rPr lang="en-US" dirty="0" smtClean="0"/>
              <a:t>-&gt;show();</a:t>
            </a:r>
          </a:p>
          <a:p>
            <a:pPr>
              <a:buNone/>
            </a:pPr>
            <a:r>
              <a:rPr lang="en-US" dirty="0" err="1" smtClean="0"/>
              <a:t>ptr</a:t>
            </a:r>
            <a:r>
              <a:rPr lang="en-US" dirty="0" smtClean="0"/>
              <a:t>=&amp;d2;</a:t>
            </a:r>
          </a:p>
          <a:p>
            <a:pPr>
              <a:buNone/>
            </a:pPr>
            <a:r>
              <a:rPr lang="en-US" dirty="0" err="1" smtClean="0"/>
              <a:t>ptr</a:t>
            </a:r>
            <a:r>
              <a:rPr lang="en-US" dirty="0" smtClean="0"/>
              <a:t>-&gt;show();</a:t>
            </a:r>
          </a:p>
          <a:p>
            <a:pPr>
              <a:buNone/>
            </a:pPr>
            <a:r>
              <a:rPr lang="en-US" dirty="0" smtClean="0"/>
              <a:t>}</a:t>
            </a:r>
          </a:p>
          <a:p>
            <a:pPr>
              <a:buNone/>
            </a:pPr>
            <a:r>
              <a:rPr lang="en-US" dirty="0" smtClean="0"/>
              <a:t>Output:</a:t>
            </a:r>
          </a:p>
          <a:p>
            <a:pPr>
              <a:buNone/>
            </a:pPr>
            <a:r>
              <a:rPr lang="en-US" dirty="0" smtClean="0"/>
              <a:t>This is derive1 class</a:t>
            </a:r>
          </a:p>
          <a:p>
            <a:pPr>
              <a:buNone/>
            </a:pPr>
            <a:r>
              <a:rPr lang="en-US" dirty="0" smtClean="0"/>
              <a:t>This is derive2 class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a:t>
            </a:r>
            <a:endParaRPr lang="en-US" dirty="0"/>
          </a:p>
        </p:txBody>
      </p:sp>
      <p:sp>
        <p:nvSpPr>
          <p:cNvPr id="3" name="Content Placeholder 2"/>
          <p:cNvSpPr>
            <a:spLocks noGrp="1"/>
          </p:cNvSpPr>
          <p:nvPr>
            <p:ph idx="1"/>
          </p:nvPr>
        </p:nvSpPr>
        <p:spPr/>
        <p:txBody>
          <a:bodyPr>
            <a:normAutofit/>
          </a:bodyPr>
          <a:lstStyle/>
          <a:p>
            <a:r>
              <a:rPr lang="en-US" dirty="0" smtClean="0"/>
              <a:t>Binding refers to the act of associating an object or a class with its member. If we can call a method AB() on an object “O” of a class “C”. We say that object O is bound with method AB(). </a:t>
            </a:r>
          </a:p>
          <a:p>
            <a:r>
              <a:rPr lang="en-US" dirty="0" smtClean="0"/>
              <a:t>Types of binding:</a:t>
            </a:r>
          </a:p>
          <a:p>
            <a:pPr marL="514350" indent="-514350">
              <a:buAutoNum type="arabicParenR"/>
            </a:pPr>
            <a:r>
              <a:rPr lang="en-US" dirty="0" smtClean="0"/>
              <a:t>Compile time binding.</a:t>
            </a:r>
          </a:p>
          <a:p>
            <a:pPr marL="514350" indent="-514350">
              <a:buAutoNum type="arabicParenR"/>
            </a:pPr>
            <a:r>
              <a:rPr lang="en-US" dirty="0" smtClean="0"/>
              <a:t>Runtime binding.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member function that can be changed at the runtime. It is a member function whose functionality can be overridden in its derived class. It is one that is declared as virtual in the base class using the virtual keyword.</a:t>
            </a:r>
          </a:p>
          <a:p>
            <a:r>
              <a:rPr lang="en-US" dirty="0" smtClean="0"/>
              <a:t>The virtual nature is inherited in a subsequent derived class. Virtual means existing in effect but not in reality. They are accessed using pointer object. A virtual function must be defined in a base class , even though it may not be used. A base pointer can point to any type of derived object.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279</TotalTime>
  <Words>1712</Words>
  <Application>Microsoft Office PowerPoint</Application>
  <PresentationFormat>On-screen Show (4:3)</PresentationFormat>
  <Paragraphs>327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Constantia</vt:lpstr>
      <vt:lpstr>Wingdings 2</vt:lpstr>
      <vt:lpstr>Flow</vt:lpstr>
      <vt:lpstr>Virtual function and Polymorphism</vt:lpstr>
      <vt:lpstr>Polymorphism:</vt:lpstr>
      <vt:lpstr>Types of polymorphism:</vt:lpstr>
      <vt:lpstr>1) compile time polymorphism (static / early ) </vt:lpstr>
      <vt:lpstr>Example of compile time binding:</vt:lpstr>
      <vt:lpstr>2) Runtime polymorphism (dynamic / late ) </vt:lpstr>
      <vt:lpstr>Example of runtime polymorphism:</vt:lpstr>
      <vt:lpstr>Binding:</vt:lpstr>
      <vt:lpstr>Virtual function:</vt:lpstr>
      <vt:lpstr>Syntax:</vt:lpstr>
      <vt:lpstr>Example of virtual function( same as program of runtime polymorphism)</vt:lpstr>
      <vt:lpstr>Pure-virtual function( Do Nothing function):</vt:lpstr>
      <vt:lpstr>Syntax:</vt:lpstr>
      <vt:lpstr>Example of pure- virtual function</vt:lpstr>
      <vt:lpstr>PowerPoint Presentation</vt:lpstr>
      <vt:lpstr>Virtual destructor</vt:lpstr>
      <vt:lpstr>PowerPoint Presentation</vt:lpstr>
      <vt:lpstr>C++ abstract class </vt:lpstr>
      <vt:lpstr>C++ abstract class : syntax and structure </vt:lpstr>
      <vt:lpstr>PowerPoint Presentation</vt:lpstr>
      <vt:lpstr>Inline function:</vt:lpstr>
      <vt:lpstr>Example of inline function:</vt:lpstr>
      <vt:lpstr>Example of friend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function and Polymorphism</dc:title>
  <dc:creator>nabraj</dc:creator>
  <cp:lastModifiedBy>abdul</cp:lastModifiedBy>
  <cp:revision>24</cp:revision>
  <dcterms:created xsi:type="dcterms:W3CDTF">2018-10-29T01:53:55Z</dcterms:created>
  <dcterms:modified xsi:type="dcterms:W3CDTF">2024-08-12T03:25:50Z</dcterms:modified>
</cp:coreProperties>
</file>