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7E5D1-586E-4C33-B102-7428F1682C65}" type="datetimeFigureOut">
              <a:rPr lang="en-US" smtClean="0"/>
              <a:pPr/>
              <a:t>6/17/2022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403337-417A-46C6-AB36-E277D8FA1B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E6E1398-B6C8-403B-A77E-2EB8FEDBC266}" type="datetime1">
              <a:rPr lang="en-US" smtClean="0"/>
              <a:pPr/>
              <a:t>6/17/2022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EF04AE-79E7-4737-ADD3-D8D550B090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9FCAA4-B825-4638-B1EB-7330888643CC}" type="datetime1">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F04AE-79E7-4737-ADD3-D8D550B090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C3EB7A-3AD3-4CA4-8A47-3E081BE83811}" type="datetime1">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F04AE-79E7-4737-ADD3-D8D550B090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FD5F0C-62F7-4441-A567-F9F4E13A40FB}" type="datetime1">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F04AE-79E7-4737-ADD3-D8D550B090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26DEF8-848B-45F2-8DD5-5729942D915A}" type="datetime1">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F04AE-79E7-4737-ADD3-D8D550B090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F76893A-85C8-4587-9F4B-33B6CC98D7B2}" type="datetime1">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EF04AE-79E7-4737-ADD3-D8D550B090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92E68A-82E4-4E5B-ABAF-20EAC20E7079}" type="datetime1">
              <a:rPr lang="en-US" smtClean="0"/>
              <a:pPr/>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EF04AE-79E7-4737-ADD3-D8D550B090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EB43BE-03A8-42A7-AF09-803D070538FB}" type="datetime1">
              <a:rPr lang="en-US" smtClean="0"/>
              <a:pPr/>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EF04AE-79E7-4737-ADD3-D8D550B090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EFCC1-A5C8-49EB-A99A-72963BD5B285}" type="datetime1">
              <a:rPr lang="en-US" smtClean="0"/>
              <a:pPr/>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EF04AE-79E7-4737-ADD3-D8D550B090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E3DA87-8817-4958-A1A5-D07F0F62C1BB}" type="datetime1">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EF04AE-79E7-4737-ADD3-D8D550B090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E6B329-0798-4BC9-9D5F-57686D1A7E26}" type="datetime1">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EF04AE-79E7-4737-ADD3-D8D550B090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08417D-1F37-4DCC-B7AB-5499487046FB}" type="datetime1">
              <a:rPr lang="en-US" smtClean="0"/>
              <a:pPr/>
              <a:t>6/17/2022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EF04AE-79E7-4737-ADD3-D8D550B090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Input and Output devices:</a:t>
            </a:r>
            <a:endParaRPr lang="en-US" dirty="0"/>
          </a:p>
        </p:txBody>
      </p:sp>
      <p:sp>
        <p:nvSpPr>
          <p:cNvPr id="3" name="Subtitle 2"/>
          <p:cNvSpPr>
            <a:spLocks noGrp="1"/>
          </p:cNvSpPr>
          <p:nvPr>
            <p:ph type="subTitle" idx="1"/>
          </p:nvPr>
        </p:nvSpPr>
        <p:spPr/>
        <p:txBody>
          <a:bodyPr/>
          <a:lstStyle/>
          <a:p>
            <a:r>
              <a:rPr lang="en-US" dirty="0" smtClean="0"/>
              <a:t>Unit 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389120"/>
          </a:xfrm>
        </p:spPr>
        <p:txBody>
          <a:bodyPr>
            <a:normAutofit lnSpcReduction="10000"/>
          </a:bodyPr>
          <a:lstStyle/>
          <a:p>
            <a:r>
              <a:rPr lang="en-US" i="1" dirty="0" smtClean="0"/>
              <a:t>When a key is pressed, keyboard interacts with a keyboard controller and keyboard </a:t>
            </a:r>
            <a:r>
              <a:rPr lang="en-US" dirty="0" smtClean="0"/>
              <a:t>buffer. The keyboard controller stores the code of pressed key in keyboard buffer and informs the computer software that an action has happened on the keyboard. </a:t>
            </a:r>
          </a:p>
          <a:p>
            <a:r>
              <a:rPr lang="en-US" dirty="0" smtClean="0"/>
              <a:t>The computer software checks and reads the keyboard buffer and passes the code of pressed character to the system software. Due to a time gap between pressing of a key on keyboard and reading by the system software, keyboard buffer is designed to store many keystrokes </a:t>
            </a:r>
            <a:r>
              <a:rPr lang="en-US" dirty="0" smtClean="0"/>
              <a:t>together.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80288"/>
          </a:xfrm>
        </p:spPr>
        <p:txBody>
          <a:bodyPr>
            <a:noAutofit/>
          </a:bodyPr>
          <a:lstStyle/>
          <a:p>
            <a:r>
              <a:rPr lang="en-US" sz="2400" b="1" dirty="0" smtClean="0"/>
              <a:t>Pointing Devices</a:t>
            </a:r>
            <a:br>
              <a:rPr lang="en-US" sz="2400" b="1" dirty="0" smtClean="0"/>
            </a:br>
            <a:endParaRPr lang="en-US" sz="2400" dirty="0"/>
          </a:p>
        </p:txBody>
      </p:sp>
      <p:sp>
        <p:nvSpPr>
          <p:cNvPr id="3" name="Content Placeholder 2"/>
          <p:cNvSpPr>
            <a:spLocks noGrp="1"/>
          </p:cNvSpPr>
          <p:nvPr>
            <p:ph idx="1"/>
          </p:nvPr>
        </p:nvSpPr>
        <p:spPr>
          <a:xfrm>
            <a:off x="457200" y="1447800"/>
            <a:ext cx="8229600" cy="4724400"/>
          </a:xfrm>
        </p:spPr>
        <p:txBody>
          <a:bodyPr>
            <a:normAutofit/>
          </a:bodyPr>
          <a:lstStyle/>
          <a:p>
            <a:r>
              <a:rPr lang="en-US" dirty="0" smtClean="0"/>
              <a:t>Pointing devices are used for providing the input to computer by moving the device to point to a location on computer monitor. The input data is not typed; instead, the data is entered by moving the pointing device. The cursor on the computer monitor moves with the moving pointing device.</a:t>
            </a:r>
          </a:p>
          <a:p>
            <a:r>
              <a:rPr lang="en-US" dirty="0" smtClean="0"/>
              <a:t>Operations like move, click and drag can be performed using the pointing devices. Mouse, trackball, joystick and digitizing tablet are some of the common pointing devices.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2400" b="1" dirty="0" smtClean="0"/>
              <a:t>Mouse</a:t>
            </a:r>
            <a:br>
              <a:rPr lang="en-US" sz="2400" b="1" dirty="0" smtClean="0"/>
            </a:br>
            <a:endParaRPr lang="en-US" sz="2400" dirty="0"/>
          </a:p>
        </p:txBody>
      </p:sp>
      <p:sp>
        <p:nvSpPr>
          <p:cNvPr id="3" name="Content Placeholder 2"/>
          <p:cNvSpPr>
            <a:spLocks noGrp="1"/>
          </p:cNvSpPr>
          <p:nvPr>
            <p:ph idx="1"/>
          </p:nvPr>
        </p:nvSpPr>
        <p:spPr>
          <a:xfrm>
            <a:off x="457200" y="1219200"/>
            <a:ext cx="8229600" cy="4389120"/>
          </a:xfrm>
        </p:spPr>
        <p:txBody>
          <a:bodyPr>
            <a:normAutofit lnSpcReduction="10000"/>
          </a:bodyPr>
          <a:lstStyle/>
          <a:p>
            <a:r>
              <a:rPr lang="en-US" i="1" dirty="0" smtClean="0"/>
              <a:t>It is the most common pointing input device. </a:t>
            </a:r>
            <a:r>
              <a:rPr lang="en-US" dirty="0" smtClean="0"/>
              <a:t>The mouse may also be used to position the cursor on screen, move an object by dragging, or select an object by clicking. The key benefit of using a mouse is that the cursor moves with the mouse. So, the cursor can be positioned at any location on the screen by simply moving the mouse.</a:t>
            </a:r>
          </a:p>
          <a:p>
            <a:r>
              <a:rPr lang="en-US" dirty="0" smtClean="0"/>
              <a:t> Moreover, it provides an easy way to select and choose commands from menus, dialog boxes, icons, etc. Mouse is used extensively, while working with graphics elements such as line, curve, shapes, etc.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486400"/>
          </a:xfrm>
        </p:spPr>
        <p:txBody>
          <a:bodyPr>
            <a:normAutofit fontScale="92500"/>
          </a:bodyPr>
          <a:lstStyle/>
          <a:p>
            <a:r>
              <a:rPr lang="en-US" dirty="0" smtClean="0"/>
              <a:t>Mouse is a small hand-held device having two or three buttons on its upper side. In addition to the buttons, mouse also has a small wheel between the buttons. The wheel of the mouse is used for the up and down movement, for example, scrolling a long document. A mouse is classified as physical mouse or optical mouse.</a:t>
            </a:r>
          </a:p>
          <a:p>
            <a:r>
              <a:rPr lang="en-US" i="1" dirty="0" smtClean="0"/>
              <a:t>Physical Mouse has a rubber ball on the bottom side that protrudes when the mouse is moved. It </a:t>
            </a:r>
            <a:r>
              <a:rPr lang="en-US" dirty="0" smtClean="0"/>
              <a:t>requires a smooth, dust free surface, such as a mouse pad, on which it is rolled.</a:t>
            </a:r>
          </a:p>
          <a:p>
            <a:r>
              <a:rPr lang="en-US" i="1" dirty="0" smtClean="0"/>
              <a:t>Optical Mouse uses a Light Emitting Diode (LED) and a sensor to detect the movement of </a:t>
            </a:r>
            <a:r>
              <a:rPr lang="en-US" dirty="0" smtClean="0"/>
              <a:t>mouse. Optical mouse is better than physical mouse as there is no moving part that can cause wear and tear, and dirt cannot get inside it.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lstStyle/>
          <a:p>
            <a:r>
              <a:rPr lang="en-US" dirty="0" smtClean="0"/>
              <a:t>The mouse can be used in five different ways, as follows—</a:t>
            </a:r>
          </a:p>
          <a:p>
            <a:r>
              <a:rPr lang="en-US" i="1" dirty="0" smtClean="0"/>
              <a:t>Pointing</a:t>
            </a:r>
          </a:p>
          <a:p>
            <a:r>
              <a:rPr lang="en-US" i="1" dirty="0" smtClean="0"/>
              <a:t>Left Click or Click</a:t>
            </a:r>
          </a:p>
          <a:p>
            <a:r>
              <a:rPr lang="en-US" i="1" dirty="0" smtClean="0"/>
              <a:t>Right Click</a:t>
            </a:r>
          </a:p>
          <a:p>
            <a:r>
              <a:rPr lang="en-US" i="1" dirty="0" smtClean="0"/>
              <a:t>Double Click</a:t>
            </a:r>
          </a:p>
          <a:p>
            <a:r>
              <a:rPr lang="en-US" i="1" dirty="0" smtClean="0"/>
              <a:t>Drag and Drop</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TrackBall</a:t>
            </a:r>
            <a:br>
              <a:rPr lang="en-US" b="1" dirty="0" smtClean="0"/>
            </a:br>
            <a:endParaRPr lang="en-US" dirty="0"/>
          </a:p>
        </p:txBody>
      </p:sp>
      <p:sp>
        <p:nvSpPr>
          <p:cNvPr id="3" name="Content Placeholder 2"/>
          <p:cNvSpPr>
            <a:spLocks noGrp="1"/>
          </p:cNvSpPr>
          <p:nvPr>
            <p:ph idx="1"/>
          </p:nvPr>
        </p:nvSpPr>
        <p:spPr>
          <a:xfrm>
            <a:off x="457200" y="1295400"/>
            <a:ext cx="8229600" cy="4389120"/>
          </a:xfrm>
        </p:spPr>
        <p:txBody>
          <a:bodyPr>
            <a:normAutofit fontScale="92500"/>
          </a:bodyPr>
          <a:lstStyle/>
          <a:p>
            <a:r>
              <a:rPr lang="en-US" i="1" dirty="0" smtClean="0"/>
              <a:t>Trackball is a device that is a variant of the mouse but has the functionality of mouse.</a:t>
            </a:r>
          </a:p>
          <a:p>
            <a:r>
              <a:rPr lang="en-US" dirty="0" smtClean="0"/>
              <a:t>It is easy to use and takes less space than a mouse. Trackball is generally built in laptops since there is no space for the mouse to move on the lap.</a:t>
            </a:r>
          </a:p>
          <a:p>
            <a:r>
              <a:rPr lang="en-US" dirty="0" smtClean="0"/>
              <a:t>Instead of moving the whole device to move the cursor on computer screen, trackball requires the ball to be rotated manually with a finger. The trackball device remains stationary. The cursor on the computer screen moves in the direction in which the ball is moved. The buttons on trackball are used in the same way as mouse buttons.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551688"/>
          </a:xfrm>
        </p:spPr>
        <p:txBody>
          <a:bodyPr>
            <a:normAutofit/>
          </a:bodyPr>
          <a:lstStyle/>
          <a:p>
            <a:r>
              <a:rPr lang="en-US" sz="2400" b="1" dirty="0" smtClean="0"/>
              <a:t>Figure : Trackball</a:t>
            </a:r>
            <a:endParaRPr lang="en-US" sz="24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38200" y="2209800"/>
            <a:ext cx="6400800" cy="4038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2400" b="1" dirty="0" smtClean="0"/>
              <a:t>Joystick</a:t>
            </a:r>
            <a:br>
              <a:rPr lang="en-US" sz="2400" b="1" dirty="0" smtClean="0"/>
            </a:br>
            <a:endParaRPr lang="en-US" sz="2400" dirty="0"/>
          </a:p>
        </p:txBody>
      </p:sp>
      <p:sp>
        <p:nvSpPr>
          <p:cNvPr id="3" name="Content Placeholder 2"/>
          <p:cNvSpPr>
            <a:spLocks noGrp="1"/>
          </p:cNvSpPr>
          <p:nvPr>
            <p:ph idx="1"/>
          </p:nvPr>
        </p:nvSpPr>
        <p:spPr>
          <a:xfrm>
            <a:off x="457200" y="1143000"/>
            <a:ext cx="8229600" cy="4389120"/>
          </a:xfrm>
        </p:spPr>
        <p:txBody>
          <a:bodyPr/>
          <a:lstStyle/>
          <a:p>
            <a:r>
              <a:rPr lang="en-US" i="1" dirty="0" smtClean="0"/>
              <a:t> Joystick  is a device which is commonly used for playing video games.</a:t>
            </a:r>
          </a:p>
          <a:p>
            <a:r>
              <a:rPr lang="en-US" dirty="0" smtClean="0"/>
              <a:t>Joystick is mainly used to control the speed of the cursor and is thus popular in games involving speed like racing and flying games.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99288"/>
          </a:xfrm>
        </p:spPr>
        <p:txBody>
          <a:bodyPr>
            <a:normAutofit/>
          </a:bodyPr>
          <a:lstStyle/>
          <a:p>
            <a:r>
              <a:rPr lang="en-US" sz="2000" b="1" dirty="0" smtClean="0"/>
              <a:t>Figure: Joystick</a:t>
            </a:r>
            <a:endParaRPr lang="en-US" sz="20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47800" y="1295401"/>
            <a:ext cx="6248399" cy="5029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2400" b="1" dirty="0" smtClean="0"/>
              <a:t>Digitizing Tablet</a:t>
            </a:r>
            <a:br>
              <a:rPr lang="en-US" sz="2400" b="1" dirty="0" smtClean="0"/>
            </a:br>
            <a:endParaRPr lang="en-US" sz="2400" dirty="0"/>
          </a:p>
        </p:txBody>
      </p:sp>
      <p:sp>
        <p:nvSpPr>
          <p:cNvPr id="3" name="Content Placeholder 2"/>
          <p:cNvSpPr>
            <a:spLocks noGrp="1"/>
          </p:cNvSpPr>
          <p:nvPr>
            <p:ph idx="1"/>
          </p:nvPr>
        </p:nvSpPr>
        <p:spPr>
          <a:xfrm>
            <a:off x="457200" y="1219200"/>
            <a:ext cx="8229600" cy="4389120"/>
          </a:xfrm>
        </p:spPr>
        <p:txBody>
          <a:bodyPr>
            <a:normAutofit fontScale="92500"/>
          </a:bodyPr>
          <a:lstStyle/>
          <a:p>
            <a:r>
              <a:rPr lang="en-US" i="1" dirty="0" smtClean="0"/>
              <a:t>It is an input device used primarily to input drawings, sketches, etc. Digitizing tablet is </a:t>
            </a:r>
            <a:r>
              <a:rPr lang="en-US" dirty="0" smtClean="0"/>
              <a:t>used for Computer Aided Design (CAD) for the design of buildings, automotive designs, and designing of maps, etc. </a:t>
            </a:r>
          </a:p>
          <a:p>
            <a:r>
              <a:rPr lang="en-US" i="1" dirty="0" smtClean="0"/>
              <a:t>Description Digitizing tablet consists of two parts—electronic tablet and pen. The electronic </a:t>
            </a:r>
            <a:r>
              <a:rPr lang="en-US" dirty="0" smtClean="0"/>
              <a:t>tablet is a flat bed tablet. The pen looks like a ball pen but has an electronic head. The pen in moved on the tablet. Each position on the tablet corresponds to a fixed position on the screen.</a:t>
            </a:r>
          </a:p>
          <a:p>
            <a:r>
              <a:rPr lang="en-US" dirty="0" smtClean="0"/>
              <a:t>Drawings can be made on the tablet using a pen, and is provided as input to computer,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2400" b="1" dirty="0" smtClean="0"/>
              <a:t>INTRODUCTION</a:t>
            </a:r>
            <a:br>
              <a:rPr lang="en-US" sz="2400" b="1" dirty="0" smtClean="0"/>
            </a:br>
            <a:endParaRPr lang="en-US" sz="2400" dirty="0"/>
          </a:p>
        </p:txBody>
      </p:sp>
      <p:sp>
        <p:nvSpPr>
          <p:cNvPr id="3" name="Content Placeholder 2"/>
          <p:cNvSpPr>
            <a:spLocks noGrp="1"/>
          </p:cNvSpPr>
          <p:nvPr>
            <p:ph idx="1"/>
          </p:nvPr>
        </p:nvSpPr>
        <p:spPr>
          <a:xfrm>
            <a:off x="457200" y="1219200"/>
            <a:ext cx="8229600" cy="4389120"/>
          </a:xfrm>
        </p:spPr>
        <p:txBody>
          <a:bodyPr/>
          <a:lstStyle/>
          <a:p>
            <a:r>
              <a:rPr lang="en-US" dirty="0" smtClean="0"/>
              <a:t>A computer interacts with the external environment via the input-output (I/O) devices attached to it. Input device is used for providing data and instructions to the computer. After processing the input data, computer provides output to the user via the output device. The I/O devices that are attached, externally, to the computer machine are also called </a:t>
            </a:r>
            <a:r>
              <a:rPr lang="en-US" i="1" dirty="0" smtClean="0"/>
              <a:t>peripheral devices.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399288"/>
          </a:xfrm>
        </p:spPr>
        <p:txBody>
          <a:bodyPr>
            <a:normAutofit fontScale="90000"/>
          </a:bodyPr>
          <a:lstStyle/>
          <a:p>
            <a:r>
              <a:rPr lang="en-US" sz="2400" b="1" dirty="0" smtClean="0"/>
              <a:t>Figure: Digitizing tablet</a:t>
            </a:r>
            <a:endParaRPr lang="en-US" sz="2400"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43000" y="2057400"/>
            <a:ext cx="6629400" cy="3962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2400" b="1" dirty="0" smtClean="0"/>
              <a:t>Pick Devices</a:t>
            </a:r>
            <a:br>
              <a:rPr lang="en-US" sz="2400" b="1" dirty="0" smtClean="0"/>
            </a:br>
            <a:endParaRPr lang="en-US" sz="2400" dirty="0"/>
          </a:p>
        </p:txBody>
      </p:sp>
      <p:sp>
        <p:nvSpPr>
          <p:cNvPr id="3" name="Content Placeholder 2"/>
          <p:cNvSpPr>
            <a:spLocks noGrp="1"/>
          </p:cNvSpPr>
          <p:nvPr>
            <p:ph idx="1"/>
          </p:nvPr>
        </p:nvSpPr>
        <p:spPr>
          <a:xfrm>
            <a:off x="457200" y="1143000"/>
            <a:ext cx="8229600" cy="4389120"/>
          </a:xfrm>
        </p:spPr>
        <p:txBody>
          <a:bodyPr/>
          <a:lstStyle/>
          <a:p>
            <a:r>
              <a:rPr lang="en-US" dirty="0" smtClean="0"/>
              <a:t>Pick devices are used for providing input to the computer by pointing to a location on the computer monitor. The input data is not typed; the data is entered by pointing the pick device directly on the computer screen. Light pen and touch screen are some common pick devices.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noAutofit/>
          </a:bodyPr>
          <a:lstStyle/>
          <a:p>
            <a:r>
              <a:rPr lang="en-US" sz="2800" b="1" dirty="0" smtClean="0"/>
              <a:t>Light Pen</a:t>
            </a:r>
            <a:br>
              <a:rPr lang="en-US" sz="2800" b="1" dirty="0" smtClean="0"/>
            </a:br>
            <a:endParaRPr lang="en-US" sz="2800" dirty="0"/>
          </a:p>
        </p:txBody>
      </p:sp>
      <p:sp>
        <p:nvSpPr>
          <p:cNvPr id="3" name="Content Placeholder 2"/>
          <p:cNvSpPr>
            <a:spLocks noGrp="1"/>
          </p:cNvSpPr>
          <p:nvPr>
            <p:ph idx="1"/>
          </p:nvPr>
        </p:nvSpPr>
        <p:spPr>
          <a:xfrm>
            <a:off x="457200" y="1295400"/>
            <a:ext cx="8229600" cy="4389120"/>
          </a:xfrm>
        </p:spPr>
        <p:txBody>
          <a:bodyPr/>
          <a:lstStyle/>
          <a:p>
            <a:r>
              <a:rPr lang="en-US" i="1" dirty="0" smtClean="0"/>
              <a:t> It is a light sensitive pen-like input device and is used to select objects directly on the </a:t>
            </a:r>
            <a:r>
              <a:rPr lang="en-US" dirty="0" smtClean="0"/>
              <a:t>computer screen. It is used for making drawing, graphics and for menu selection. Figures and drawings can be made by moving the pen on computer screen.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Light pen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057400" y="2286000"/>
            <a:ext cx="5333999" cy="3657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56488"/>
          </a:xfrm>
        </p:spPr>
        <p:txBody>
          <a:bodyPr>
            <a:noAutofit/>
          </a:bodyPr>
          <a:lstStyle/>
          <a:p>
            <a:r>
              <a:rPr lang="en-US" sz="2800" b="1" dirty="0" smtClean="0"/>
              <a:t>Touch Screen</a:t>
            </a:r>
            <a:br>
              <a:rPr lang="en-US" sz="2800" b="1" dirty="0" smtClean="0"/>
            </a:br>
            <a:endParaRPr lang="en-US" sz="2800" dirty="0"/>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r>
              <a:rPr lang="en-US" i="1" dirty="0" smtClean="0"/>
              <a:t>It is an input device that accepts input when the user places a fingertip on the computer </a:t>
            </a:r>
            <a:r>
              <a:rPr lang="en-US" dirty="0" smtClean="0"/>
              <a:t>screen. The computer selects the option from the menu of screen to which the finger points.</a:t>
            </a:r>
          </a:p>
          <a:p>
            <a:r>
              <a:rPr lang="en-US" dirty="0" smtClean="0"/>
              <a:t>Touch screen are generally used in applications like Automated Teller Machine (ATM), public information computers like hospitals, airline reservation, railway reservation, supermarkets, etc.</a:t>
            </a:r>
          </a:p>
          <a:p>
            <a:r>
              <a:rPr lang="en-US" dirty="0" smtClean="0"/>
              <a:t>Touch screen consists of a clear glass panel that is placed over the view area of computer screen. In addition to the glass panel with sensors, it has a device driver, and a controller that translates the information captured by the glass panel sensors to a form that the computer can understand.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Autofit/>
          </a:bodyPr>
          <a:lstStyle/>
          <a:p>
            <a:r>
              <a:rPr lang="en-US" sz="2400" b="1" dirty="0" smtClean="0"/>
              <a:t>SOURCE DATA ENTRY DEVICES</a:t>
            </a:r>
            <a:br>
              <a:rPr lang="en-US" sz="2400" b="1" dirty="0" smtClean="0"/>
            </a:br>
            <a:endParaRPr lang="en-US" sz="2400" dirty="0"/>
          </a:p>
        </p:txBody>
      </p:sp>
      <p:sp>
        <p:nvSpPr>
          <p:cNvPr id="3" name="Content Placeholder 2"/>
          <p:cNvSpPr>
            <a:spLocks noGrp="1"/>
          </p:cNvSpPr>
          <p:nvPr>
            <p:ph idx="1"/>
          </p:nvPr>
        </p:nvSpPr>
        <p:spPr>
          <a:xfrm>
            <a:off x="457200" y="1295400"/>
            <a:ext cx="8229600" cy="4389120"/>
          </a:xfrm>
        </p:spPr>
        <p:txBody>
          <a:bodyPr/>
          <a:lstStyle/>
          <a:p>
            <a:r>
              <a:rPr lang="en-US" dirty="0" smtClean="0"/>
              <a:t>Source data entry devices are used for audio input, video input and to enter the source document directly to the computer. Source data entry devices do not require data to be typed-in, </a:t>
            </a:r>
            <a:r>
              <a:rPr lang="en-US" smtClean="0"/>
              <a:t>keyed-in or pointed </a:t>
            </a:r>
            <a:r>
              <a:rPr lang="en-US" dirty="0" smtClean="0"/>
              <a:t>to a particular location.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2400" b="1" dirty="0" smtClean="0"/>
              <a:t>Audio Input Device</a:t>
            </a:r>
            <a:br>
              <a:rPr lang="en-US" sz="2400" b="1" dirty="0" smtClean="0"/>
            </a:br>
            <a:endParaRPr lang="en-US" sz="2400" dirty="0"/>
          </a:p>
        </p:txBody>
      </p:sp>
      <p:sp>
        <p:nvSpPr>
          <p:cNvPr id="3" name="Content Placeholder 2"/>
          <p:cNvSpPr>
            <a:spLocks noGrp="1"/>
          </p:cNvSpPr>
          <p:nvPr>
            <p:ph idx="1"/>
          </p:nvPr>
        </p:nvSpPr>
        <p:spPr>
          <a:xfrm>
            <a:off x="457200" y="1143000"/>
            <a:ext cx="8229600" cy="5105400"/>
          </a:xfrm>
        </p:spPr>
        <p:txBody>
          <a:bodyPr>
            <a:normAutofit fontScale="92500" lnSpcReduction="10000"/>
          </a:bodyPr>
          <a:lstStyle/>
          <a:p>
            <a:r>
              <a:rPr lang="en-US" dirty="0" smtClean="0"/>
              <a:t>Audio input can be provided to the computer using human voice or speech. Audio input to the computer can be used for different purposes. It can be used for making telephone calls, for audio and video conferencing over Internet, to record voice, to create audio files and embed these files to be sent over e-mail, or, to translate spoken words into text, etc.</a:t>
            </a:r>
          </a:p>
          <a:p>
            <a:r>
              <a:rPr lang="en-US" dirty="0" smtClean="0"/>
              <a:t>Audio input devices like a </a:t>
            </a:r>
            <a:r>
              <a:rPr lang="en-US" i="1" dirty="0" smtClean="0"/>
              <a:t>microphone is used to input a person’s voice into the computer. A sound card translates analog audio signals from microphone into digital codes </a:t>
            </a:r>
            <a:r>
              <a:rPr lang="en-US" dirty="0" smtClean="0"/>
              <a:t>that the computer can store and process. Sound card also translates back the digital sound into analog signals that can be sent to the speakers. Translating spoken words into text is also known as </a:t>
            </a:r>
            <a:r>
              <a:rPr lang="en-US" i="1" dirty="0" smtClean="0"/>
              <a:t>speech recognition or voice recognition.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99288"/>
          </a:xfrm>
        </p:spPr>
        <p:txBody>
          <a:bodyPr>
            <a:normAutofit fontScale="90000"/>
          </a:bodyPr>
          <a:lstStyle/>
          <a:p>
            <a:r>
              <a:rPr lang="en-US" sz="2400" b="1" dirty="0" smtClean="0"/>
              <a:t>Video Input Device</a:t>
            </a:r>
            <a:endParaRPr lang="en-US" sz="2400" dirty="0"/>
          </a:p>
        </p:txBody>
      </p:sp>
      <p:sp>
        <p:nvSpPr>
          <p:cNvPr id="3" name="Content Placeholder 2"/>
          <p:cNvSpPr>
            <a:spLocks noGrp="1"/>
          </p:cNvSpPr>
          <p:nvPr>
            <p:ph idx="1"/>
          </p:nvPr>
        </p:nvSpPr>
        <p:spPr>
          <a:xfrm>
            <a:off x="457200" y="1143000"/>
            <a:ext cx="8229600" cy="4389120"/>
          </a:xfrm>
        </p:spPr>
        <p:txBody>
          <a:bodyPr/>
          <a:lstStyle/>
          <a:p>
            <a:r>
              <a:rPr lang="en-US" dirty="0" smtClean="0"/>
              <a:t>Video input is provided to the computer using </a:t>
            </a:r>
            <a:r>
              <a:rPr lang="en-US" i="1" dirty="0" smtClean="0"/>
              <a:t>video camera and digital camera .</a:t>
            </a:r>
          </a:p>
          <a:p>
            <a:r>
              <a:rPr lang="en-US" dirty="0" smtClean="0"/>
              <a:t>Video camera can capture full motion video images. Webcam is a common video camera device. It is placed on the computer above the screen to capture the images of the user who is working on the computer.</a:t>
            </a:r>
          </a:p>
          <a:p>
            <a:r>
              <a:rPr lang="en-US" dirty="0" smtClean="0"/>
              <a:t>Digital camera works like video camera but can capture still images. The information from the digital camera can be brought into the computer and stored.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2400" b="1" dirty="0" smtClean="0"/>
              <a:t>Optical Input Devices</a:t>
            </a:r>
            <a:br>
              <a:rPr lang="en-US" sz="2400" b="1" dirty="0" smtClean="0"/>
            </a:br>
            <a:endParaRPr lang="en-US" sz="2400" dirty="0"/>
          </a:p>
        </p:txBody>
      </p:sp>
      <p:sp>
        <p:nvSpPr>
          <p:cNvPr id="3" name="Content Placeholder 2"/>
          <p:cNvSpPr>
            <a:spLocks noGrp="1"/>
          </p:cNvSpPr>
          <p:nvPr>
            <p:ph idx="1"/>
          </p:nvPr>
        </p:nvSpPr>
        <p:spPr>
          <a:xfrm>
            <a:off x="457200" y="1097280"/>
            <a:ext cx="8229600" cy="4389120"/>
          </a:xfrm>
        </p:spPr>
        <p:txBody>
          <a:bodyPr>
            <a:normAutofit/>
          </a:bodyPr>
          <a:lstStyle/>
          <a:p>
            <a:r>
              <a:rPr lang="en-US" dirty="0" smtClean="0"/>
              <a:t>Optical input devices allow computers to use light as a source of input. Scanner is an example of optical input device. Other common optical input devices are Magnetic Ink Character Recognition (MICR), Optical Mark Recognition (OMR), Optical Character Recognition (OCR) and Barcode Reader.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80288"/>
          </a:xfrm>
        </p:spPr>
        <p:txBody>
          <a:bodyPr>
            <a:noAutofit/>
          </a:bodyPr>
          <a:lstStyle/>
          <a:p>
            <a:r>
              <a:rPr lang="en-US" sz="2800" b="1" dirty="0" smtClean="0"/>
              <a:t>Scanner</a:t>
            </a:r>
            <a:br>
              <a:rPr lang="en-US" sz="2800" b="1" dirty="0" smtClean="0"/>
            </a:br>
            <a:endParaRPr lang="en-US" sz="2800" dirty="0"/>
          </a:p>
        </p:txBody>
      </p:sp>
      <p:sp>
        <p:nvSpPr>
          <p:cNvPr id="3" name="Content Placeholder 2"/>
          <p:cNvSpPr>
            <a:spLocks noGrp="1"/>
          </p:cNvSpPr>
          <p:nvPr>
            <p:ph idx="1"/>
          </p:nvPr>
        </p:nvSpPr>
        <p:spPr>
          <a:xfrm>
            <a:off x="457200" y="1143000"/>
            <a:ext cx="8229600" cy="5334000"/>
          </a:xfrm>
        </p:spPr>
        <p:txBody>
          <a:bodyPr>
            <a:normAutofit/>
          </a:bodyPr>
          <a:lstStyle/>
          <a:p>
            <a:r>
              <a:rPr lang="en-US" dirty="0" smtClean="0"/>
              <a:t>Scanner is an input device that accepts paper document as an input. </a:t>
            </a:r>
          </a:p>
          <a:p>
            <a:r>
              <a:rPr lang="en-US" dirty="0" smtClean="0"/>
              <a:t>The input data to be scanned can be a picture, text etc . It uses light to convert an image into an electronic form that can be stored on the computer. Scanner accepts the source paper document, scans the document and translates it into an image to be stored on the computer.</a:t>
            </a:r>
          </a:p>
          <a:p>
            <a:r>
              <a:rPr lang="en-US" dirty="0" smtClean="0"/>
              <a:t>Hand-held scanner and flat-bed scanner are the two common types of scanners.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Autofit/>
          </a:bodyPr>
          <a:lstStyle/>
          <a:p>
            <a:r>
              <a:rPr lang="en-US" sz="2400" b="1" dirty="0" smtClean="0"/>
              <a:t>INPUT-OUTPUT UNIT</a:t>
            </a:r>
            <a:br>
              <a:rPr lang="en-US" sz="2400" b="1" dirty="0" smtClean="0"/>
            </a:br>
            <a:endParaRPr lang="en-US" sz="2400" dirty="0"/>
          </a:p>
        </p:txBody>
      </p:sp>
      <p:sp>
        <p:nvSpPr>
          <p:cNvPr id="3" name="Content Placeholder 2"/>
          <p:cNvSpPr>
            <a:spLocks noGrp="1"/>
          </p:cNvSpPr>
          <p:nvPr>
            <p:ph idx="1"/>
          </p:nvPr>
        </p:nvSpPr>
        <p:spPr>
          <a:xfrm>
            <a:off x="457200" y="1371600"/>
            <a:ext cx="8229600" cy="4389120"/>
          </a:xfrm>
        </p:spPr>
        <p:txBody>
          <a:bodyPr/>
          <a:lstStyle/>
          <a:p>
            <a:r>
              <a:rPr lang="en-US" dirty="0" smtClean="0"/>
              <a:t>An I/O unit is a component of computer. The I/O unit is composed of two parts—input unit and  output unit. The input unit is responsible for providing input to the computer and the output unit is for receiving output from the computer.</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5488"/>
          </a:xfrm>
        </p:spPr>
        <p:txBody>
          <a:bodyPr>
            <a:normAutofit/>
          </a:bodyPr>
          <a:lstStyle/>
          <a:p>
            <a:r>
              <a:rPr lang="en-US" sz="2800" b="1" i="1" dirty="0" smtClean="0"/>
              <a:t>Hand-held Scanner</a:t>
            </a:r>
            <a:endParaRPr lang="en-US" sz="2800" dirty="0"/>
          </a:p>
        </p:txBody>
      </p:sp>
      <p:sp>
        <p:nvSpPr>
          <p:cNvPr id="3" name="Content Placeholder 2"/>
          <p:cNvSpPr>
            <a:spLocks noGrp="1"/>
          </p:cNvSpPr>
          <p:nvPr>
            <p:ph idx="1"/>
          </p:nvPr>
        </p:nvSpPr>
        <p:spPr>
          <a:xfrm>
            <a:off x="457200" y="1219200"/>
            <a:ext cx="8229600" cy="4389120"/>
          </a:xfrm>
        </p:spPr>
        <p:txBody>
          <a:bodyPr>
            <a:normAutofit/>
          </a:bodyPr>
          <a:lstStyle/>
          <a:p>
            <a:r>
              <a:rPr lang="en-US" i="1" dirty="0" smtClean="0"/>
              <a:t>Hand-held Scanners are portable and are placed over the document to be scanned. </a:t>
            </a:r>
            <a:r>
              <a:rPr lang="en-US" dirty="0" smtClean="0"/>
              <a:t>The scanned documents are converted and stored as an image in the computer memory. Hand-held scanners have to be moved at a constant speed over the document to be scanned. Some of the documents that are primarily scanned using hand-held scanners are price tags, ISBN number on books.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5488"/>
          </a:xfrm>
        </p:spPr>
        <p:txBody>
          <a:bodyPr>
            <a:normAutofit fontScale="90000"/>
          </a:bodyPr>
          <a:lstStyle/>
          <a:p>
            <a:r>
              <a:rPr lang="en-US" sz="3200" b="1" i="1" dirty="0" smtClean="0"/>
              <a:t>Flat-bed</a:t>
            </a:r>
            <a:endParaRPr lang="en-US" sz="3200" dirty="0"/>
          </a:p>
        </p:txBody>
      </p:sp>
      <p:sp>
        <p:nvSpPr>
          <p:cNvPr id="3" name="Content Placeholder 2"/>
          <p:cNvSpPr>
            <a:spLocks noGrp="1"/>
          </p:cNvSpPr>
          <p:nvPr>
            <p:ph idx="1"/>
          </p:nvPr>
        </p:nvSpPr>
        <p:spPr>
          <a:xfrm>
            <a:off x="457200" y="1295400"/>
            <a:ext cx="8229600" cy="4389120"/>
          </a:xfrm>
        </p:spPr>
        <p:txBody>
          <a:bodyPr/>
          <a:lstStyle/>
          <a:p>
            <a:r>
              <a:rPr lang="en-US" i="1" dirty="0" smtClean="0"/>
              <a:t>Flat-bed Scanners provide high quality scan in a single pass. It is a box shaped machine </a:t>
            </a:r>
            <a:r>
              <a:rPr lang="en-US" dirty="0" smtClean="0"/>
              <a:t>similar to a photocopy machine and has a glass top and a lid that covers the glass. The document to be scanned is placed on the glass top, and starts the scan from left to right. They are largely used to scan full page documents.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5488"/>
          </a:xfrm>
        </p:spPr>
        <p:txBody>
          <a:bodyPr>
            <a:normAutofit/>
          </a:bodyPr>
          <a:lstStyle/>
          <a:p>
            <a:r>
              <a:rPr lang="en-US" sz="2000" b="1" dirty="0" smtClean="0"/>
              <a:t>Figure : Flat bed scanner</a:t>
            </a:r>
            <a:endParaRPr lang="en-US" sz="20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2000" y="1600200"/>
            <a:ext cx="7924800" cy="449579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23088"/>
          </a:xfrm>
        </p:spPr>
        <p:txBody>
          <a:bodyPr>
            <a:normAutofit fontScale="90000"/>
          </a:bodyPr>
          <a:lstStyle/>
          <a:p>
            <a:r>
              <a:rPr lang="en-US" sz="2000" b="1" dirty="0" smtClean="0"/>
              <a:t>OCR(Optical Character Recognition)</a:t>
            </a:r>
            <a:endParaRPr lang="en-US" sz="2000" b="1" dirty="0"/>
          </a:p>
        </p:txBody>
      </p:sp>
      <p:sp>
        <p:nvSpPr>
          <p:cNvPr id="3" name="Content Placeholder 2"/>
          <p:cNvSpPr>
            <a:spLocks noGrp="1"/>
          </p:cNvSpPr>
          <p:nvPr>
            <p:ph idx="1"/>
          </p:nvPr>
        </p:nvSpPr>
        <p:spPr>
          <a:xfrm>
            <a:off x="457200" y="1143000"/>
            <a:ext cx="8229600" cy="4389120"/>
          </a:xfrm>
        </p:spPr>
        <p:txBody>
          <a:bodyPr>
            <a:normAutofit/>
          </a:bodyPr>
          <a:lstStyle/>
          <a:p>
            <a:r>
              <a:rPr lang="en-US" dirty="0" smtClean="0"/>
              <a:t>OCR is a technique for the scanning of a printed page, translating it, and then using the OCR software to recognize the image as ASCII text that is editable. The scanned image is converted as  bitmap image which is a grid of dots. The OCR software translates dots into text that the computer can interpret as words and letters.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99288"/>
          </a:xfrm>
        </p:spPr>
        <p:txBody>
          <a:bodyPr>
            <a:normAutofit fontScale="90000"/>
          </a:bodyPr>
          <a:lstStyle/>
          <a:p>
            <a:r>
              <a:rPr lang="en-US" sz="2400" b="1" dirty="0" smtClean="0"/>
              <a:t>Figure: OCR system</a:t>
            </a:r>
            <a:endParaRPr lang="en-US" sz="24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66800" y="1752600"/>
            <a:ext cx="7543800" cy="28194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99288"/>
          </a:xfrm>
        </p:spPr>
        <p:txBody>
          <a:bodyPr>
            <a:noAutofit/>
          </a:bodyPr>
          <a:lstStyle/>
          <a:p>
            <a:r>
              <a:rPr lang="en-US" sz="2400" b="1" dirty="0" smtClean="0"/>
              <a:t>Magnetic Ink Character Recognition (MICR)</a:t>
            </a:r>
            <a:endParaRPr lang="en-US" sz="2400" dirty="0"/>
          </a:p>
        </p:txBody>
      </p:sp>
      <p:sp>
        <p:nvSpPr>
          <p:cNvPr id="3" name="Content Placeholder 2"/>
          <p:cNvSpPr>
            <a:spLocks noGrp="1"/>
          </p:cNvSpPr>
          <p:nvPr>
            <p:ph idx="1"/>
          </p:nvPr>
        </p:nvSpPr>
        <p:spPr>
          <a:xfrm>
            <a:off x="457200" y="1219200"/>
            <a:ext cx="8229600" cy="5105400"/>
          </a:xfrm>
        </p:spPr>
        <p:txBody>
          <a:bodyPr>
            <a:normAutofit/>
          </a:bodyPr>
          <a:lstStyle/>
          <a:p>
            <a:r>
              <a:rPr lang="en-US" dirty="0" smtClean="0"/>
              <a:t>MICR is used in banks to process large volumes of </a:t>
            </a:r>
            <a:r>
              <a:rPr lang="en-US" dirty="0" err="1" smtClean="0"/>
              <a:t>cheques</a:t>
            </a:r>
            <a:r>
              <a:rPr lang="en-US" dirty="0" smtClean="0"/>
              <a:t> . It is used for recognizing the magnetic encoding numbers printed at the bottom of a </a:t>
            </a:r>
            <a:r>
              <a:rPr lang="en-US" dirty="0" err="1" smtClean="0"/>
              <a:t>cheque</a:t>
            </a:r>
            <a:r>
              <a:rPr lang="en-US" dirty="0" smtClean="0"/>
              <a:t>. The numbers on the </a:t>
            </a:r>
            <a:r>
              <a:rPr lang="en-US" dirty="0" err="1" smtClean="0"/>
              <a:t>cheque</a:t>
            </a:r>
            <a:r>
              <a:rPr lang="en-US" dirty="0" smtClean="0"/>
              <a:t> are human readable, and are printed using an ink. These numbers are magnetized. MICR uses magnetic ink character reader for character recognition.</a:t>
            </a:r>
          </a:p>
          <a:p>
            <a:r>
              <a:rPr lang="en-US" dirty="0" smtClean="0"/>
              <a:t>The numbers in the bottom of the </a:t>
            </a:r>
            <a:r>
              <a:rPr lang="en-US" dirty="0" err="1" smtClean="0"/>
              <a:t>cheque</a:t>
            </a:r>
            <a:r>
              <a:rPr lang="en-US" dirty="0" smtClean="0"/>
              <a:t> include the bank number, branch number and </a:t>
            </a:r>
            <a:r>
              <a:rPr lang="en-US" dirty="0" err="1" smtClean="0"/>
              <a:t>cheque</a:t>
            </a:r>
            <a:r>
              <a:rPr lang="en-US" dirty="0" smtClean="0"/>
              <a:t> number.</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99288"/>
          </a:xfrm>
        </p:spPr>
        <p:txBody>
          <a:bodyPr>
            <a:normAutofit fontScale="90000"/>
          </a:bodyPr>
          <a:lstStyle/>
          <a:p>
            <a:r>
              <a:rPr lang="en-US" sz="2800" b="1" dirty="0" smtClean="0"/>
              <a:t>Figure: MICR encoded </a:t>
            </a:r>
            <a:r>
              <a:rPr lang="en-US" sz="2800" b="1" dirty="0" err="1" smtClean="0"/>
              <a:t>cheque</a:t>
            </a:r>
            <a:endParaRPr lang="en-US" sz="2800"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2057400"/>
            <a:ext cx="8305800" cy="41148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Autofit/>
          </a:bodyPr>
          <a:lstStyle/>
          <a:p>
            <a:r>
              <a:rPr lang="en-US" sz="2400" b="1" dirty="0" smtClean="0"/>
              <a:t>Optical Mark Recognition (OMR)</a:t>
            </a:r>
            <a:br>
              <a:rPr lang="en-US" sz="2400" b="1" dirty="0" smtClean="0"/>
            </a:br>
            <a:endParaRPr lang="en-US" sz="2400" dirty="0"/>
          </a:p>
        </p:txBody>
      </p:sp>
      <p:sp>
        <p:nvSpPr>
          <p:cNvPr id="3" name="Content Placeholder 2"/>
          <p:cNvSpPr>
            <a:spLocks noGrp="1"/>
          </p:cNvSpPr>
          <p:nvPr>
            <p:ph idx="1"/>
          </p:nvPr>
        </p:nvSpPr>
        <p:spPr>
          <a:xfrm>
            <a:off x="457200" y="1219200"/>
            <a:ext cx="8229600" cy="5029200"/>
          </a:xfrm>
        </p:spPr>
        <p:txBody>
          <a:bodyPr>
            <a:normAutofit/>
          </a:bodyPr>
          <a:lstStyle/>
          <a:p>
            <a:r>
              <a:rPr lang="en-US" dirty="0" smtClean="0"/>
              <a:t>OMR is used to detect marks on a paper. The marks are recognized by their darkness. OMR uses an optical mark reader to read the marks. The OMR reader scans the forms, detects the mark that is positioned correctly on the paper and is darker than the surrounding paper, and passes this information to the computer for processing by application software. The pattern of marks is interpreted and stored in the computer.</a:t>
            </a:r>
          </a:p>
          <a:p>
            <a:r>
              <a:rPr lang="en-US" dirty="0" smtClean="0"/>
              <a:t>OMR is widely used to read answers of objective type tests, where the student marks an answer by darkening a particular circle using a pencil. OMR is also used to read forms, questionnaires, order forms, etc.</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99288"/>
          </a:xfrm>
        </p:spPr>
        <p:txBody>
          <a:bodyPr>
            <a:normAutofit/>
          </a:bodyPr>
          <a:lstStyle/>
          <a:p>
            <a:r>
              <a:rPr lang="en-US" sz="2000" b="1" dirty="0" smtClean="0"/>
              <a:t>Figure: OMR answer sheet</a:t>
            </a:r>
            <a:endParaRPr lang="en-US" sz="2000"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219200" y="1295401"/>
            <a:ext cx="7162800" cy="50292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1688"/>
          </a:xfrm>
        </p:spPr>
        <p:txBody>
          <a:bodyPr>
            <a:noAutofit/>
          </a:bodyPr>
          <a:lstStyle/>
          <a:p>
            <a:r>
              <a:rPr lang="en-US" sz="2000" b="1" dirty="0" smtClean="0"/>
              <a:t>Barcode Reader</a:t>
            </a:r>
            <a:br>
              <a:rPr lang="en-US" sz="2000" b="1" dirty="0" smtClean="0"/>
            </a:br>
            <a:endParaRPr lang="en-US" sz="2000" dirty="0"/>
          </a:p>
        </p:txBody>
      </p:sp>
      <p:sp>
        <p:nvSpPr>
          <p:cNvPr id="3" name="Content Placeholder 2"/>
          <p:cNvSpPr>
            <a:spLocks noGrp="1"/>
          </p:cNvSpPr>
          <p:nvPr>
            <p:ph idx="1"/>
          </p:nvPr>
        </p:nvSpPr>
        <p:spPr>
          <a:xfrm>
            <a:off x="457200" y="1143000"/>
            <a:ext cx="8229600" cy="4389120"/>
          </a:xfrm>
        </p:spPr>
        <p:txBody>
          <a:bodyPr>
            <a:normAutofit lnSpcReduction="10000"/>
          </a:bodyPr>
          <a:lstStyle/>
          <a:p>
            <a:r>
              <a:rPr lang="en-US" dirty="0" smtClean="0"/>
              <a:t>Barcodes are adjacent vertical lines of different width that are machine readable. Goods available at supermarkets, books, etc. use barcode for identification. Barcodes are read using reflective light by barcode readers. Barcode readers are generally used in departmental stores to read the labels, and in libraries to read labels on books. Barcode readers  are fast and accurate. They enable faster service to the customer and are also used to determine the items being sold, number of each item sold or to retrieve the price of item.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Input Unit</a:t>
            </a:r>
            <a:br>
              <a:rPr lang="en-US" b="1" dirty="0" smtClean="0"/>
            </a:br>
            <a:endParaRPr lang="en-US" dirty="0"/>
          </a:p>
        </p:txBody>
      </p:sp>
      <p:sp>
        <p:nvSpPr>
          <p:cNvPr id="3" name="Content Placeholder 2"/>
          <p:cNvSpPr>
            <a:spLocks noGrp="1"/>
          </p:cNvSpPr>
          <p:nvPr>
            <p:ph idx="1"/>
          </p:nvPr>
        </p:nvSpPr>
        <p:spPr>
          <a:xfrm>
            <a:off x="457200" y="1295400"/>
            <a:ext cx="8229600" cy="5105400"/>
          </a:xfrm>
        </p:spPr>
        <p:txBody>
          <a:bodyPr>
            <a:normAutofit lnSpcReduction="10000"/>
          </a:bodyPr>
          <a:lstStyle/>
          <a:p>
            <a:r>
              <a:rPr lang="en-US" dirty="0" smtClean="0"/>
              <a:t> The input unit gets the data and programs from various input devices and makes them available for processing to other units of the computer.</a:t>
            </a:r>
          </a:p>
          <a:p>
            <a:r>
              <a:rPr lang="en-US" dirty="0" smtClean="0"/>
              <a:t>The input data is provided through input devices, such as—keyboard, mouse, trackball and joystick. Input data can also be provided by scanning images, voice recording, video recording, etc.</a:t>
            </a:r>
          </a:p>
          <a:p>
            <a:r>
              <a:rPr lang="en-US" dirty="0" smtClean="0"/>
              <a:t> Irrespective of the kind of input data provided to a computer, all input devices must translate the input data into a form that is understandable by the computer, i.e., in machine readable form. The transformation of the input data to machine readable form is done by the input interface of input device.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Figure : (</a:t>
            </a:r>
            <a:r>
              <a:rPr lang="en-US" sz="2800" b="1" dirty="0" err="1" smtClean="0"/>
              <a:t>i</a:t>
            </a:r>
            <a:r>
              <a:rPr lang="en-US" sz="2800" b="1" dirty="0" smtClean="0"/>
              <a:t>) Barcode of a book, (ii) Barcode reader</a:t>
            </a:r>
            <a:endParaRPr lang="en-US" sz="2800"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295400" y="2667001"/>
            <a:ext cx="6858000" cy="3200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27888"/>
          </a:xfrm>
        </p:spPr>
        <p:txBody>
          <a:bodyPr>
            <a:noAutofit/>
          </a:bodyPr>
          <a:lstStyle/>
          <a:p>
            <a:r>
              <a:rPr lang="en-US" sz="2000" b="1" dirty="0" smtClean="0"/>
              <a:t>OUTPUT DEVICES</a:t>
            </a:r>
            <a:br>
              <a:rPr lang="en-US" sz="2000" b="1" dirty="0" smtClean="0"/>
            </a:br>
            <a:endParaRPr lang="en-US" sz="2000" dirty="0"/>
          </a:p>
        </p:txBody>
      </p:sp>
      <p:sp>
        <p:nvSpPr>
          <p:cNvPr id="3" name="Content Placeholder 2"/>
          <p:cNvSpPr>
            <a:spLocks noGrp="1"/>
          </p:cNvSpPr>
          <p:nvPr>
            <p:ph idx="1"/>
          </p:nvPr>
        </p:nvSpPr>
        <p:spPr>
          <a:xfrm>
            <a:off x="457200" y="1143000"/>
            <a:ext cx="8229600" cy="5029200"/>
          </a:xfrm>
        </p:spPr>
        <p:txBody>
          <a:bodyPr>
            <a:normAutofit fontScale="92500" lnSpcReduction="20000"/>
          </a:bodyPr>
          <a:lstStyle/>
          <a:p>
            <a:r>
              <a:rPr lang="en-US" dirty="0" smtClean="0"/>
              <a:t>Output devices provide output to the user, which is generated after processing the input data. The processed data, presented to the user via the output devices could be text, graphics, audio or video. The output could be on a paper  in a tangible form, or, in an intangible form as audio, video . Output devices are classified as follows—</a:t>
            </a:r>
          </a:p>
          <a:p>
            <a:r>
              <a:rPr lang="en-US" b="1" dirty="0" smtClean="0"/>
              <a:t> Hard Copy Devices</a:t>
            </a:r>
          </a:p>
          <a:p>
            <a:pPr marL="273050" indent="581025"/>
            <a:r>
              <a:rPr lang="en-US" dirty="0" smtClean="0"/>
              <a:t> Printer</a:t>
            </a:r>
          </a:p>
          <a:p>
            <a:pPr marL="273050" indent="581025"/>
            <a:r>
              <a:rPr lang="en-US" dirty="0" smtClean="0"/>
              <a:t> Plotter</a:t>
            </a:r>
          </a:p>
          <a:p>
            <a:r>
              <a:rPr lang="en-US" b="1" dirty="0" smtClean="0"/>
              <a:t>Soft Copy Devices</a:t>
            </a:r>
          </a:p>
          <a:p>
            <a:pPr marL="273050" indent="701675"/>
            <a:r>
              <a:rPr lang="en-US" dirty="0" smtClean="0"/>
              <a:t>Monitor</a:t>
            </a:r>
          </a:p>
          <a:p>
            <a:pPr marL="273050" indent="701675"/>
            <a:r>
              <a:rPr lang="en-US" dirty="0" smtClean="0"/>
              <a:t> Visual Display Terminal</a:t>
            </a:r>
          </a:p>
          <a:p>
            <a:pPr marL="273050" indent="701675"/>
            <a:r>
              <a:rPr lang="en-US" dirty="0" smtClean="0"/>
              <a:t> Video Output</a:t>
            </a:r>
          </a:p>
          <a:p>
            <a:pPr marL="273050" indent="701675"/>
            <a:r>
              <a:rPr lang="en-US" dirty="0" smtClean="0"/>
              <a:t> Audio Response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 Copy Devices</a:t>
            </a:r>
            <a:br>
              <a:rPr lang="en-US" b="1" dirty="0" smtClean="0"/>
            </a:b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The output obtained in a tangible form on a paper  is called hard copy output. The hard copy output can be read or used without a computer. The devices that generate hard copy output are called hard copy devices.</a:t>
            </a:r>
          </a:p>
          <a:p>
            <a:r>
              <a:rPr lang="en-US" dirty="0" smtClean="0"/>
              <a:t>Printer, plotter  are common hard copy output devices.</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Printer</a:t>
            </a:r>
            <a:br>
              <a:rPr lang="en-US" b="1" dirty="0" smtClean="0"/>
            </a:b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dirty="0" smtClean="0"/>
              <a:t>A printer prints the output information from the computer onto a paper. Printers are generally used to print textual information, but nowadays printers also print graphical information. </a:t>
            </a:r>
          </a:p>
          <a:p>
            <a:r>
              <a:rPr lang="en-US" dirty="0" smtClean="0"/>
              <a:t>The print quality  of the printer is determined by the resolution of the printer. Resolution is measured in dots per inch (dpi). Printers with a high resolution (more dpi) provide better quality output. Different kinds of printers are available for different types of applications. </a:t>
            </a:r>
          </a:p>
          <a:p>
            <a:r>
              <a:rPr lang="en-US" dirty="0" smtClean="0"/>
              <a:t>Printers are classified into two categories—impact printer and non-impact printer.</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Impact printer</a:t>
            </a:r>
            <a:endParaRPr lang="en-US" dirty="0"/>
          </a:p>
        </p:txBody>
      </p:sp>
      <p:sp>
        <p:nvSpPr>
          <p:cNvPr id="3" name="Content Placeholder 2"/>
          <p:cNvSpPr>
            <a:spLocks noGrp="1"/>
          </p:cNvSpPr>
          <p:nvPr>
            <p:ph idx="1"/>
          </p:nvPr>
        </p:nvSpPr>
        <p:spPr/>
        <p:txBody>
          <a:bodyPr/>
          <a:lstStyle/>
          <a:p>
            <a:r>
              <a:rPr lang="en-US" dirty="0" smtClean="0"/>
              <a:t>Impact printers physically strikes a typeface against the paper and inked ribbon. Impact printers can print a character  or an entire line at a time. Impact printers are low-cost printers. </a:t>
            </a:r>
          </a:p>
          <a:p>
            <a:r>
              <a:rPr lang="en-US" dirty="0" smtClean="0"/>
              <a:t>Dot matrix printers, daisy wheel printers and drum printers are examples of impact printers.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75488"/>
          </a:xfrm>
        </p:spPr>
        <p:txBody>
          <a:bodyPr>
            <a:normAutofit/>
          </a:bodyPr>
          <a:lstStyle/>
          <a:p>
            <a:r>
              <a:rPr lang="en-US" sz="2800" b="1" i="1" dirty="0" smtClean="0"/>
              <a:t>Dot Matrix Printer</a:t>
            </a:r>
            <a:endParaRPr lang="en-US" sz="2800" dirty="0"/>
          </a:p>
        </p:txBody>
      </p:sp>
      <p:sp>
        <p:nvSpPr>
          <p:cNvPr id="3" name="Content Placeholder 2"/>
          <p:cNvSpPr>
            <a:spLocks noGrp="1"/>
          </p:cNvSpPr>
          <p:nvPr>
            <p:ph idx="1"/>
          </p:nvPr>
        </p:nvSpPr>
        <p:spPr>
          <a:xfrm>
            <a:off x="457200" y="1143000"/>
            <a:ext cx="8229600" cy="5257800"/>
          </a:xfrm>
        </p:spPr>
        <p:txBody>
          <a:bodyPr>
            <a:normAutofit/>
          </a:bodyPr>
          <a:lstStyle/>
          <a:p>
            <a:r>
              <a:rPr lang="en-US" i="1" dirty="0" smtClean="0"/>
              <a:t>Dot Matrix Printers print one character at a time. The speed of dot matrix </a:t>
            </a:r>
            <a:r>
              <a:rPr lang="en-US" dirty="0" smtClean="0"/>
              <a:t>printer lies between 200 and 600 characters per second (cps). Dot matrix printers can print alphanumeric characters, special characters, charts and graphs. </a:t>
            </a:r>
          </a:p>
          <a:p>
            <a:r>
              <a:rPr lang="en-US" dirty="0" smtClean="0"/>
              <a:t>They can print only in black and white. Dot matrix printers are commonly used for printing in applications like payroll and accounting.</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400" b="1" dirty="0" smtClean="0"/>
              <a:t>Figure: Dot </a:t>
            </a:r>
            <a:r>
              <a:rPr lang="fr-FR" sz="2400" b="1" dirty="0" err="1" smtClean="0"/>
              <a:t>matrix</a:t>
            </a:r>
            <a:r>
              <a:rPr lang="fr-FR" sz="2400" b="1" dirty="0" smtClean="0"/>
              <a:t> printer</a:t>
            </a:r>
            <a:endParaRPr lang="en-US" sz="24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066800" y="2362200"/>
            <a:ext cx="6781799" cy="35814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99288"/>
          </a:xfrm>
        </p:spPr>
        <p:txBody>
          <a:bodyPr>
            <a:normAutofit fontScale="90000"/>
          </a:bodyPr>
          <a:lstStyle/>
          <a:p>
            <a:r>
              <a:rPr lang="en-US" sz="2400" b="1" i="1" dirty="0" smtClean="0"/>
              <a:t>Daisy Wheel Printer</a:t>
            </a:r>
            <a:endParaRPr lang="en-US" sz="2400" dirty="0"/>
          </a:p>
        </p:txBody>
      </p:sp>
      <p:sp>
        <p:nvSpPr>
          <p:cNvPr id="3" name="Content Placeholder 2"/>
          <p:cNvSpPr>
            <a:spLocks noGrp="1"/>
          </p:cNvSpPr>
          <p:nvPr>
            <p:ph idx="1"/>
          </p:nvPr>
        </p:nvSpPr>
        <p:spPr>
          <a:xfrm>
            <a:off x="457200" y="1219200"/>
            <a:ext cx="8229600" cy="4389120"/>
          </a:xfrm>
        </p:spPr>
        <p:txBody>
          <a:bodyPr>
            <a:normAutofit/>
          </a:bodyPr>
          <a:lstStyle/>
          <a:p>
            <a:r>
              <a:rPr lang="en-US" i="1" dirty="0" smtClean="0"/>
              <a:t>Daisy Wheel Printers  print one character at a time. They produce better </a:t>
            </a:r>
            <a:r>
              <a:rPr lang="en-US" dirty="0" smtClean="0"/>
              <a:t>quality than a  dot matrix printer. The speed of daisy wheel printers is about 100 cps. The print head of the printer is like a daisy flower, hence the name. These printers are slow, can only print text (not graphics), and are costly in comparison to dot matrix printers.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23088"/>
          </a:xfrm>
        </p:spPr>
        <p:txBody>
          <a:bodyPr>
            <a:normAutofit fontScale="90000"/>
          </a:bodyPr>
          <a:lstStyle/>
          <a:p>
            <a:r>
              <a:rPr lang="en-US" sz="2800" b="1" dirty="0" smtClean="0"/>
              <a:t>Figure : Daisy wheel for printers</a:t>
            </a:r>
            <a:endParaRPr lang="en-US" sz="2800"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685800" y="1905000"/>
            <a:ext cx="6629400" cy="4038599"/>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399288"/>
          </a:xfrm>
        </p:spPr>
        <p:txBody>
          <a:bodyPr>
            <a:normAutofit/>
          </a:bodyPr>
          <a:lstStyle/>
          <a:p>
            <a:r>
              <a:rPr lang="en-US" sz="2000" b="1" i="1" dirty="0" smtClean="0"/>
              <a:t>Drum Printer</a:t>
            </a:r>
            <a:endParaRPr lang="en-US" sz="2000" dirty="0"/>
          </a:p>
        </p:txBody>
      </p:sp>
      <p:sp>
        <p:nvSpPr>
          <p:cNvPr id="3" name="Content Placeholder 2"/>
          <p:cNvSpPr>
            <a:spLocks noGrp="1"/>
          </p:cNvSpPr>
          <p:nvPr>
            <p:ph idx="1"/>
          </p:nvPr>
        </p:nvSpPr>
        <p:spPr>
          <a:xfrm>
            <a:off x="457200" y="1219200"/>
            <a:ext cx="8229600" cy="4389120"/>
          </a:xfrm>
        </p:spPr>
        <p:txBody>
          <a:bodyPr/>
          <a:lstStyle/>
          <a:p>
            <a:r>
              <a:rPr lang="en-US" i="1" dirty="0" smtClean="0"/>
              <a:t>Drum Printers are line printers. They are expensive and faster than character printers </a:t>
            </a:r>
            <a:r>
              <a:rPr lang="en-US" dirty="0" smtClean="0"/>
              <a:t>but produce a low quality output. They can print 200–2500 lines per minute. Drum printers are generally used for voluminous print outputs.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2400" b="1" dirty="0" smtClean="0"/>
              <a:t>Output Unit</a:t>
            </a:r>
            <a:br>
              <a:rPr lang="en-US" sz="2400" b="1" dirty="0" smtClean="0"/>
            </a:br>
            <a:endParaRPr lang="en-US" sz="2400" dirty="0"/>
          </a:p>
        </p:txBody>
      </p:sp>
      <p:sp>
        <p:nvSpPr>
          <p:cNvPr id="3" name="Content Placeholder 2"/>
          <p:cNvSpPr>
            <a:spLocks noGrp="1"/>
          </p:cNvSpPr>
          <p:nvPr>
            <p:ph idx="1"/>
          </p:nvPr>
        </p:nvSpPr>
        <p:spPr>
          <a:xfrm>
            <a:off x="457200" y="1143000"/>
            <a:ext cx="8229600" cy="4389120"/>
          </a:xfrm>
        </p:spPr>
        <p:txBody>
          <a:bodyPr>
            <a:normAutofit/>
          </a:bodyPr>
          <a:lstStyle/>
          <a:p>
            <a:r>
              <a:rPr lang="en-US" dirty="0" smtClean="0"/>
              <a:t>The output unit gets the processed data from the computer and sends it to output devices to make them available to the user of computer.</a:t>
            </a:r>
          </a:p>
          <a:p>
            <a:r>
              <a:rPr lang="en-US" dirty="0" smtClean="0"/>
              <a:t> The output data is provided through output devices like display screen, printer, plotter and speaker.</a:t>
            </a:r>
          </a:p>
          <a:p>
            <a:r>
              <a:rPr lang="en-US" dirty="0" smtClean="0"/>
              <a:t>The processed data sent to the output device is in a machine understandable form. This processed data is converted to human readable form by the </a:t>
            </a:r>
            <a:r>
              <a:rPr lang="en-US" i="1" dirty="0" smtClean="0"/>
              <a:t>output interface of output </a:t>
            </a:r>
            <a:r>
              <a:rPr lang="en-US" dirty="0" smtClean="0"/>
              <a:t>device.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99288"/>
          </a:xfrm>
        </p:spPr>
        <p:txBody>
          <a:bodyPr>
            <a:normAutofit fontScale="90000"/>
          </a:bodyPr>
          <a:lstStyle/>
          <a:p>
            <a:r>
              <a:rPr lang="en-US" sz="2400" b="1" dirty="0" smtClean="0"/>
              <a:t>Non-Impact Printer</a:t>
            </a:r>
            <a:endParaRPr lang="en-US" sz="2400" dirty="0"/>
          </a:p>
        </p:txBody>
      </p:sp>
      <p:sp>
        <p:nvSpPr>
          <p:cNvPr id="3" name="Content Placeholder 2"/>
          <p:cNvSpPr>
            <a:spLocks noGrp="1"/>
          </p:cNvSpPr>
          <p:nvPr>
            <p:ph idx="1"/>
          </p:nvPr>
        </p:nvSpPr>
        <p:spPr>
          <a:xfrm>
            <a:off x="457200" y="1295400"/>
            <a:ext cx="8229600" cy="4389120"/>
          </a:xfrm>
        </p:spPr>
        <p:txBody>
          <a:bodyPr/>
          <a:lstStyle/>
          <a:p>
            <a:r>
              <a:rPr lang="en-US" dirty="0" smtClean="0"/>
              <a:t>Non-Impact Printers do not hit a ribbon to print. They use electro-static chemicals and ink-jet technologies. Non-impact printers are faster and quieter than impact printers. </a:t>
            </a:r>
          </a:p>
          <a:p>
            <a:r>
              <a:rPr lang="en-US" dirty="0" smtClean="0"/>
              <a:t>They produce high quality output and can be used for printing text and graphics both in black and white, and color. Ink-jet printers and laser printers are non-impact printers.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99288"/>
          </a:xfrm>
        </p:spPr>
        <p:txBody>
          <a:bodyPr>
            <a:normAutofit fontScale="90000"/>
          </a:bodyPr>
          <a:lstStyle/>
          <a:p>
            <a:r>
              <a:rPr lang="en-US" sz="2400" b="1" i="1" dirty="0" smtClean="0"/>
              <a:t>Ink-jet Printer</a:t>
            </a:r>
            <a:endParaRPr lang="en-US" sz="2400" dirty="0"/>
          </a:p>
        </p:txBody>
      </p:sp>
      <p:sp>
        <p:nvSpPr>
          <p:cNvPr id="3" name="Content Placeholder 2"/>
          <p:cNvSpPr>
            <a:spLocks noGrp="1"/>
          </p:cNvSpPr>
          <p:nvPr>
            <p:ph idx="1"/>
          </p:nvPr>
        </p:nvSpPr>
        <p:spPr>
          <a:xfrm>
            <a:off x="457200" y="1295400"/>
            <a:ext cx="8229600" cy="4389120"/>
          </a:xfrm>
        </p:spPr>
        <p:txBody>
          <a:bodyPr/>
          <a:lstStyle/>
          <a:p>
            <a:r>
              <a:rPr lang="en-US" i="1" dirty="0" smtClean="0"/>
              <a:t>Ink-jet Printers spray ink drops directly on the paper. Their </a:t>
            </a:r>
            <a:r>
              <a:rPr lang="en-US" dirty="0" smtClean="0"/>
              <a:t>resolution is more than 500 dpi. They produce high quality graphics and text. Ink-jet printers are commonly found in homes and offices.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99288"/>
          </a:xfrm>
        </p:spPr>
        <p:txBody>
          <a:bodyPr>
            <a:normAutofit fontScale="90000"/>
          </a:bodyPr>
          <a:lstStyle/>
          <a:p>
            <a:r>
              <a:rPr lang="en-US" sz="2800" b="1" i="1" dirty="0" smtClean="0"/>
              <a:t>Laser Printer</a:t>
            </a:r>
            <a:endParaRPr lang="en-US" sz="2800" dirty="0"/>
          </a:p>
        </p:txBody>
      </p:sp>
      <p:sp>
        <p:nvSpPr>
          <p:cNvPr id="3" name="Content Placeholder 2"/>
          <p:cNvSpPr>
            <a:spLocks noGrp="1"/>
          </p:cNvSpPr>
          <p:nvPr>
            <p:ph idx="1"/>
          </p:nvPr>
        </p:nvSpPr>
        <p:spPr>
          <a:xfrm>
            <a:off x="457200" y="1447800"/>
            <a:ext cx="8229600" cy="4389120"/>
          </a:xfrm>
        </p:spPr>
        <p:txBody>
          <a:bodyPr>
            <a:normAutofit/>
          </a:bodyPr>
          <a:lstStyle/>
          <a:p>
            <a:r>
              <a:rPr lang="en-US" i="1" dirty="0" smtClean="0"/>
              <a:t>Laser Printers provide highest quality of text and graphics printing.</a:t>
            </a:r>
          </a:p>
          <a:p>
            <a:r>
              <a:rPr lang="en-US" dirty="0" smtClean="0"/>
              <a:t>Laser printers process and store the entire page before printing and are also known as </a:t>
            </a:r>
            <a:r>
              <a:rPr lang="en-US" i="1" dirty="0" smtClean="0"/>
              <a:t>page printers. The laser printer can print 5–24 pages of text per minute and their </a:t>
            </a:r>
            <a:r>
              <a:rPr lang="en-US" dirty="0" smtClean="0"/>
              <a:t>resolution ranges from 400 to 1200 dpi. They are faster and expensive than impact printers. Laser printers are used in applications requiring high quality voluminous printing.</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5488"/>
          </a:xfrm>
        </p:spPr>
        <p:txBody>
          <a:bodyPr>
            <a:noAutofit/>
          </a:bodyPr>
          <a:lstStyle/>
          <a:p>
            <a:r>
              <a:rPr lang="en-US" sz="1600" b="1" dirty="0" smtClean="0"/>
              <a:t>Figure : (</a:t>
            </a:r>
            <a:r>
              <a:rPr lang="en-US" sz="1600" b="1" dirty="0" err="1" smtClean="0"/>
              <a:t>i</a:t>
            </a:r>
            <a:r>
              <a:rPr lang="en-US" sz="1600" b="1" dirty="0" smtClean="0"/>
              <a:t>) Inkjet printer, (ii) Laser printer</a:t>
            </a:r>
            <a:endParaRPr lang="en-US" sz="1600"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381000" y="1752600"/>
            <a:ext cx="8153400" cy="40386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99288"/>
          </a:xfrm>
        </p:spPr>
        <p:txBody>
          <a:bodyPr>
            <a:normAutofit fontScale="90000"/>
          </a:bodyPr>
          <a:lstStyle/>
          <a:p>
            <a:r>
              <a:rPr lang="en-US" sz="2400" b="1" dirty="0" smtClean="0"/>
              <a:t>Plotter</a:t>
            </a:r>
            <a:endParaRPr lang="en-US" sz="2400" dirty="0"/>
          </a:p>
        </p:txBody>
      </p:sp>
      <p:sp>
        <p:nvSpPr>
          <p:cNvPr id="3" name="Content Placeholder 2"/>
          <p:cNvSpPr>
            <a:spLocks noGrp="1"/>
          </p:cNvSpPr>
          <p:nvPr>
            <p:ph idx="1"/>
          </p:nvPr>
        </p:nvSpPr>
        <p:spPr>
          <a:xfrm>
            <a:off x="457200" y="1219200"/>
            <a:ext cx="8229600" cy="5181600"/>
          </a:xfrm>
        </p:spPr>
        <p:txBody>
          <a:bodyPr>
            <a:normAutofit/>
          </a:bodyPr>
          <a:lstStyle/>
          <a:p>
            <a:r>
              <a:rPr lang="en-US" dirty="0" smtClean="0"/>
              <a:t>A plotter is used  to draw graphs, maps, blueprints of ships, buildings, etc. Plotters use pens of different colors  for drawing. Plotter is a slow output device and is expensive. </a:t>
            </a:r>
          </a:p>
          <a:p>
            <a:r>
              <a:rPr lang="en-US" dirty="0" smtClean="0"/>
              <a:t>Plotters are mainly used for drawings in AUTOCAD (computer assisted drafting), Computer Aided Design (CAD) and Computer Aided Manufacturing (CAM) applications.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99288"/>
          </a:xfrm>
        </p:spPr>
        <p:txBody>
          <a:bodyPr>
            <a:normAutofit/>
          </a:bodyPr>
          <a:lstStyle/>
          <a:p>
            <a:r>
              <a:rPr lang="en-US" sz="2000" b="1" dirty="0" smtClean="0"/>
              <a:t>Figure:  Plotter</a:t>
            </a:r>
            <a:endParaRPr lang="en-US" sz="2000"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990600" y="1600200"/>
            <a:ext cx="6477000" cy="3839369"/>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Autofit/>
          </a:bodyPr>
          <a:lstStyle/>
          <a:p>
            <a:r>
              <a:rPr lang="en-US" sz="2400" b="1" dirty="0" smtClean="0"/>
              <a:t>Soft Copy Devices</a:t>
            </a:r>
            <a:br>
              <a:rPr lang="en-US" sz="2400" b="1" dirty="0" smtClean="0"/>
            </a:br>
            <a:endParaRPr lang="en-US" sz="2400" dirty="0"/>
          </a:p>
        </p:txBody>
      </p:sp>
      <p:sp>
        <p:nvSpPr>
          <p:cNvPr id="3" name="Content Placeholder 2"/>
          <p:cNvSpPr>
            <a:spLocks noGrp="1"/>
          </p:cNvSpPr>
          <p:nvPr>
            <p:ph idx="1"/>
          </p:nvPr>
        </p:nvSpPr>
        <p:spPr>
          <a:xfrm>
            <a:off x="457200" y="1219200"/>
            <a:ext cx="8229600" cy="4389120"/>
          </a:xfrm>
        </p:spPr>
        <p:txBody>
          <a:bodyPr>
            <a:normAutofit/>
          </a:bodyPr>
          <a:lstStyle/>
          <a:p>
            <a:r>
              <a:rPr lang="en-US" dirty="0" smtClean="0"/>
              <a:t>The output obtained in an intangible form on a visual display, audio unit or video unit is called soft copy output. The soft copy output requires a computer to be read or used. The devices that generate soft copy output are called soft copy devices. </a:t>
            </a:r>
          </a:p>
          <a:p>
            <a:r>
              <a:rPr lang="en-US" dirty="0" smtClean="0"/>
              <a:t>Visual output devices like computer monitor, visual display terminal, video system and audio response system are common soft copy output devices.</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2400" b="1" dirty="0" smtClean="0"/>
              <a:t>Monitor</a:t>
            </a:r>
            <a:br>
              <a:rPr lang="en-US" sz="2400" b="1" dirty="0" smtClean="0"/>
            </a:br>
            <a:endParaRPr lang="en-US" sz="2400" dirty="0"/>
          </a:p>
        </p:txBody>
      </p:sp>
      <p:sp>
        <p:nvSpPr>
          <p:cNvPr id="3" name="Content Placeholder 2"/>
          <p:cNvSpPr>
            <a:spLocks noGrp="1"/>
          </p:cNvSpPr>
          <p:nvPr>
            <p:ph idx="1"/>
          </p:nvPr>
        </p:nvSpPr>
        <p:spPr>
          <a:xfrm>
            <a:off x="457200" y="914400"/>
            <a:ext cx="8229600" cy="5410200"/>
          </a:xfrm>
        </p:spPr>
        <p:txBody>
          <a:bodyPr>
            <a:noAutofit/>
          </a:bodyPr>
          <a:lstStyle/>
          <a:p>
            <a:r>
              <a:rPr lang="en-US" sz="2400" dirty="0" smtClean="0"/>
              <a:t>Monitor is a common output device. A monitor is of two kinds - monochrome display monitor and color display monitor. A monochrome display monitor uses only one color to display text and color display monitor can display 256 colors at one time. </a:t>
            </a:r>
          </a:p>
          <a:p>
            <a:r>
              <a:rPr lang="en-US" sz="2400" dirty="0" smtClean="0"/>
              <a:t>An image on the monitor is created by a configuration of dots, also known as pixels. The clarity of image on the computer screen depends  on  </a:t>
            </a:r>
            <a:r>
              <a:rPr lang="en-US" sz="2400" b="1" i="1" dirty="0" smtClean="0"/>
              <a:t>Resolution of Screen.</a:t>
            </a:r>
            <a:endParaRPr lang="en-US" sz="2400" dirty="0" smtClean="0"/>
          </a:p>
          <a:p>
            <a:r>
              <a:rPr lang="en-US" sz="2400" dirty="0" smtClean="0"/>
              <a:t>Monitors may be </a:t>
            </a:r>
            <a:r>
              <a:rPr lang="en-US" sz="2400" i="1" dirty="0" smtClean="0"/>
              <a:t>Cathode Ray Tube (CRT) monitors that look like a television, Liquid Crystal Display (LCD) monitor or LED(Light Emitting Display).</a:t>
            </a:r>
            <a:endParaRPr 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2400" b="1" dirty="0" smtClean="0"/>
              <a:t>Visual Display Terminal</a:t>
            </a:r>
            <a:br>
              <a:rPr lang="en-US" sz="2400" b="1" dirty="0" smtClean="0"/>
            </a:br>
            <a:endParaRPr lang="en-US" sz="2400" dirty="0"/>
          </a:p>
        </p:txBody>
      </p:sp>
      <p:sp>
        <p:nvSpPr>
          <p:cNvPr id="3" name="Content Placeholder 2"/>
          <p:cNvSpPr>
            <a:spLocks noGrp="1"/>
          </p:cNvSpPr>
          <p:nvPr>
            <p:ph idx="1"/>
          </p:nvPr>
        </p:nvSpPr>
        <p:spPr>
          <a:xfrm>
            <a:off x="457200" y="1219200"/>
            <a:ext cx="8229600" cy="4389120"/>
          </a:xfrm>
        </p:spPr>
        <p:txBody>
          <a:bodyPr>
            <a:normAutofit/>
          </a:bodyPr>
          <a:lstStyle/>
          <a:p>
            <a:r>
              <a:rPr lang="en-US" dirty="0" smtClean="0"/>
              <a:t>A monitor and keyboard together are known as </a:t>
            </a:r>
            <a:r>
              <a:rPr lang="en-US" i="1" dirty="0" smtClean="0"/>
              <a:t>Visual Display Terminal (VDT). A keyboard is </a:t>
            </a:r>
            <a:r>
              <a:rPr lang="en-US" dirty="0" smtClean="0"/>
              <a:t>used to input data and monitor is used to display the output from the computer.</a:t>
            </a:r>
          </a:p>
          <a:p>
            <a:r>
              <a:rPr lang="en-US" dirty="0" smtClean="0"/>
              <a:t> Terminals are categorized as dumb, smart and intelligent terminals. The dumb terminals do not have processing and programming capabilities. Smart terminals have built-in processing capability but do not have its own storage capacity. Intelligent terminals have both built-in processing and storage capacity.</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noAutofit/>
          </a:bodyPr>
          <a:lstStyle/>
          <a:p>
            <a:r>
              <a:rPr lang="en-US" sz="2800" b="1" dirty="0" smtClean="0"/>
              <a:t>Video Output</a:t>
            </a:r>
            <a:br>
              <a:rPr lang="en-US" sz="2800" b="1" dirty="0" smtClean="0"/>
            </a:br>
            <a:endParaRPr lang="en-US" sz="2800" dirty="0"/>
          </a:p>
        </p:txBody>
      </p:sp>
      <p:sp>
        <p:nvSpPr>
          <p:cNvPr id="3" name="Content Placeholder 2"/>
          <p:cNvSpPr>
            <a:spLocks noGrp="1"/>
          </p:cNvSpPr>
          <p:nvPr>
            <p:ph idx="1"/>
          </p:nvPr>
        </p:nvSpPr>
        <p:spPr>
          <a:xfrm>
            <a:off x="457200" y="1447800"/>
            <a:ext cx="8229600" cy="4389120"/>
          </a:xfrm>
        </p:spPr>
        <p:txBody>
          <a:bodyPr/>
          <a:lstStyle/>
          <a:p>
            <a:r>
              <a:rPr lang="en-US" dirty="0" smtClean="0"/>
              <a:t>Screen image projector or data projector  is an output device that displays information from the computer onto  a large white screen. The projector is mainly used to display visual output to a large gathering of people required for the purposes of teaching, training, meetings, conference presentations, etc.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08888"/>
          </a:xfrm>
        </p:spPr>
        <p:txBody>
          <a:bodyPr>
            <a:noAutofit/>
          </a:bodyPr>
          <a:lstStyle/>
          <a:p>
            <a:r>
              <a:rPr lang="en-US" sz="3200" dirty="0" smtClean="0"/>
              <a:t>Input devices are classified as follows—</a:t>
            </a:r>
            <a:br>
              <a:rPr lang="en-US" sz="3200" dirty="0" smtClean="0"/>
            </a:br>
            <a:endParaRPr lang="en-US" sz="3200" dirty="0"/>
          </a:p>
        </p:txBody>
      </p:sp>
      <p:sp>
        <p:nvSpPr>
          <p:cNvPr id="3" name="Content Placeholder 2"/>
          <p:cNvSpPr>
            <a:spLocks noGrp="1"/>
          </p:cNvSpPr>
          <p:nvPr>
            <p:ph idx="1"/>
          </p:nvPr>
        </p:nvSpPr>
        <p:spPr>
          <a:xfrm>
            <a:off x="457200" y="1524000"/>
            <a:ext cx="8229600" cy="4800600"/>
          </a:xfrm>
        </p:spPr>
        <p:txBody>
          <a:bodyPr>
            <a:normAutofit/>
          </a:bodyPr>
          <a:lstStyle/>
          <a:p>
            <a:r>
              <a:rPr lang="en-US" b="1" dirty="0" smtClean="0"/>
              <a:t>Human data entry devices</a:t>
            </a:r>
          </a:p>
          <a:p>
            <a:pPr>
              <a:buFont typeface="Wingdings" pitchFamily="2" charset="2"/>
              <a:buChar char="Ø"/>
            </a:pPr>
            <a:r>
              <a:rPr lang="en-US" dirty="0" smtClean="0"/>
              <a:t>	 Keyboard</a:t>
            </a:r>
          </a:p>
          <a:p>
            <a:pPr>
              <a:buFont typeface="Wingdings" pitchFamily="2" charset="2"/>
              <a:buChar char="Ø"/>
            </a:pPr>
            <a:r>
              <a:rPr lang="en-US" dirty="0" smtClean="0"/>
              <a:t>         </a:t>
            </a:r>
            <a:r>
              <a:rPr lang="en-US" sz="2000" dirty="0" smtClean="0"/>
              <a:t>Pointing devices—mouse, trackball, joystick digitizing tablet</a:t>
            </a:r>
          </a:p>
          <a:p>
            <a:pPr>
              <a:buFont typeface="Wingdings" pitchFamily="2" charset="2"/>
              <a:buChar char="Ø"/>
            </a:pPr>
            <a:r>
              <a:rPr lang="en-US" dirty="0" smtClean="0"/>
              <a:t> 	Pick devices—light pen, touch screen</a:t>
            </a:r>
          </a:p>
          <a:p>
            <a:r>
              <a:rPr lang="en-US" b="1" dirty="0" smtClean="0"/>
              <a:t> Source data entry devices</a:t>
            </a:r>
          </a:p>
          <a:p>
            <a:pPr>
              <a:buFont typeface="Wingdings" pitchFamily="2" charset="2"/>
              <a:buChar char="Ø"/>
            </a:pPr>
            <a:r>
              <a:rPr lang="en-US" b="1" dirty="0" smtClean="0"/>
              <a:t>       </a:t>
            </a:r>
            <a:r>
              <a:rPr lang="en-US" dirty="0" smtClean="0"/>
              <a:t> Audio input—speech recognition</a:t>
            </a:r>
          </a:p>
          <a:p>
            <a:pPr>
              <a:buFont typeface="Wingdings" pitchFamily="2" charset="2"/>
              <a:buChar char="Ø"/>
            </a:pPr>
            <a:r>
              <a:rPr lang="en-US" dirty="0" smtClean="0"/>
              <a:t>	Video input—digital camera</a:t>
            </a:r>
          </a:p>
          <a:p>
            <a:pPr>
              <a:buFont typeface="Wingdings" pitchFamily="2" charset="2"/>
              <a:buChar char="Ø"/>
            </a:pPr>
            <a:r>
              <a:rPr lang="en-US" dirty="0" smtClean="0"/>
              <a:t> 	Scanner—hand-held scanner, flat-bed scanner</a:t>
            </a:r>
          </a:p>
          <a:p>
            <a:pPr>
              <a:buFont typeface="Wingdings" pitchFamily="2" charset="2"/>
              <a:buChar char="Ø"/>
            </a:pPr>
            <a:r>
              <a:rPr lang="pt-BR" dirty="0" smtClean="0"/>
              <a:t> 	Optical Scanner—OCR, OMR, MICR, barcode 	reader</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51688"/>
          </a:xfrm>
        </p:spPr>
        <p:txBody>
          <a:bodyPr>
            <a:noAutofit/>
          </a:bodyPr>
          <a:lstStyle/>
          <a:p>
            <a:r>
              <a:rPr lang="en-US" sz="1800" b="1" dirty="0" smtClean="0"/>
              <a:t>Audio Response</a:t>
            </a:r>
            <a:br>
              <a:rPr lang="en-US" sz="1800" b="1" dirty="0" smtClean="0"/>
            </a:br>
            <a:endParaRPr lang="en-US" sz="1800" dirty="0"/>
          </a:p>
        </p:txBody>
      </p:sp>
      <p:sp>
        <p:nvSpPr>
          <p:cNvPr id="3" name="Content Placeholder 2"/>
          <p:cNvSpPr>
            <a:spLocks noGrp="1"/>
          </p:cNvSpPr>
          <p:nvPr>
            <p:ph idx="1"/>
          </p:nvPr>
        </p:nvSpPr>
        <p:spPr>
          <a:xfrm>
            <a:off x="457200" y="990600"/>
            <a:ext cx="8229600" cy="5334000"/>
          </a:xfrm>
        </p:spPr>
        <p:txBody>
          <a:bodyPr>
            <a:normAutofit/>
          </a:bodyPr>
          <a:lstStyle/>
          <a:p>
            <a:r>
              <a:rPr lang="en-US" dirty="0" smtClean="0"/>
              <a:t>Audio response provides audio output from the computer. Audio output device like </a:t>
            </a:r>
            <a:r>
              <a:rPr lang="en-US" i="1" dirty="0" smtClean="0"/>
              <a:t>speakers, headphone  is used for audio output sound from computer.</a:t>
            </a:r>
          </a:p>
          <a:p>
            <a:r>
              <a:rPr lang="en-US" i="1" dirty="0" smtClean="0"/>
              <a:t> The signals </a:t>
            </a:r>
            <a:r>
              <a:rPr lang="en-US" dirty="0" smtClean="0"/>
              <a:t>are sent to the speakers via the sound card that translates the digital sound back into analog signals. Audio output is commonly used for customer service in airlines, banks, etc. It is also used in video conferences, surveys, etc.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04088"/>
          </a:xfrm>
        </p:spPr>
        <p:txBody>
          <a:bodyPr>
            <a:noAutofit/>
          </a:bodyPr>
          <a:lstStyle/>
          <a:p>
            <a:r>
              <a:rPr lang="en-US" sz="2400" b="1" dirty="0" smtClean="0"/>
              <a:t>I/O PORT</a:t>
            </a:r>
            <a:br>
              <a:rPr lang="en-US" sz="2400" b="1" dirty="0" smtClean="0"/>
            </a:br>
            <a:endParaRPr lang="en-US" sz="2400" dirty="0"/>
          </a:p>
        </p:txBody>
      </p:sp>
      <p:sp>
        <p:nvSpPr>
          <p:cNvPr id="3" name="Content Placeholder 2"/>
          <p:cNvSpPr>
            <a:spLocks noGrp="1"/>
          </p:cNvSpPr>
          <p:nvPr>
            <p:ph idx="1"/>
          </p:nvPr>
        </p:nvSpPr>
        <p:spPr>
          <a:xfrm>
            <a:off x="457200" y="1219200"/>
            <a:ext cx="8229600" cy="4389120"/>
          </a:xfrm>
        </p:spPr>
        <p:txBody>
          <a:bodyPr>
            <a:normAutofit/>
          </a:bodyPr>
          <a:lstStyle/>
          <a:p>
            <a:r>
              <a:rPr lang="en-US" dirty="0" smtClean="0"/>
              <a:t>The I/O ports are the external interfaces that are used to connect input and output devices like printer, modem and joystick to the computer. The I/O devices are connected to the computer via the serial and parallel ports, Universal Serial Bus (USB) port, </a:t>
            </a:r>
            <a:r>
              <a:rPr lang="en-US" dirty="0" err="1" smtClean="0"/>
              <a:t>Firewire</a:t>
            </a:r>
            <a:r>
              <a:rPr lang="en-US" dirty="0" smtClean="0"/>
              <a:t> port, etc.</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Autofit/>
          </a:bodyPr>
          <a:lstStyle/>
          <a:p>
            <a:r>
              <a:rPr lang="en-US" sz="1800" b="1" i="1" dirty="0" smtClean="0"/>
              <a:t>Parallel Port</a:t>
            </a:r>
            <a:r>
              <a:rPr lang="en-US" sz="1800" i="1" dirty="0" smtClean="0"/>
              <a:t>:  A parallel port is an interface for connecting eight or more data wires. The </a:t>
            </a:r>
            <a:r>
              <a:rPr lang="en-US" sz="1800" dirty="0" smtClean="0"/>
              <a:t>data flows through the eight wires simultaneously. They can transmit eight bits of data in  parallel. As a result, parallel ports provide high speed data transmission. Parallel port is used to connect printer to the computer.</a:t>
            </a:r>
          </a:p>
          <a:p>
            <a:r>
              <a:rPr lang="en-US" sz="1800" b="1" i="1" dirty="0" smtClean="0"/>
              <a:t>Serial Port: </a:t>
            </a:r>
            <a:r>
              <a:rPr lang="en-US" sz="1800" i="1" dirty="0" smtClean="0"/>
              <a:t> A serial port transmits one bit of data through a single wire. Since data is </a:t>
            </a:r>
            <a:r>
              <a:rPr lang="en-US" sz="1800" dirty="0" smtClean="0"/>
              <a:t>transmitted serially as single bits, serial ports provide slow speed data transmission. Serial port is used to connect external modems, plotters, barcode reader , etc.</a:t>
            </a:r>
          </a:p>
          <a:p>
            <a:r>
              <a:rPr lang="en-US" sz="1800" dirty="0" smtClean="0"/>
              <a:t> </a:t>
            </a:r>
            <a:r>
              <a:rPr lang="en-US" sz="1800" b="1" dirty="0" smtClean="0"/>
              <a:t>USB Port: </a:t>
            </a:r>
            <a:r>
              <a:rPr lang="en-US" sz="1800" dirty="0" smtClean="0"/>
              <a:t> Nowadays, USB is a common and popular external port available with computers. Normally, two to four USB ports are provided on a PC. USB allows different devices to be connected to the computer . USB also has the plug and play feature which allows devices ready to be run simply by plugging them to the USB port. A single USB port can support connection of up to 127 devices.</a:t>
            </a:r>
          </a:p>
          <a:p>
            <a:r>
              <a:rPr lang="en-US" sz="1800" dirty="0" smtClean="0"/>
              <a:t>In addition to the above ports, other ports also exist like Musical Instrument Digital Interface (MIDI) port to connect musical instruments like synthesizers and drum machines, PC expansion Boards etc</a:t>
            </a:r>
            <a:endParaRPr lang="en-US" sz="1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23088"/>
          </a:xfrm>
        </p:spPr>
        <p:txBody>
          <a:bodyPr>
            <a:noAutofit/>
          </a:bodyPr>
          <a:lstStyle/>
          <a:p>
            <a:r>
              <a:rPr lang="en-US" sz="2400" b="1" dirty="0" smtClean="0"/>
              <a:t>Figure : Backside of computer cabinet with different ports</a:t>
            </a:r>
            <a:endParaRPr lang="en-US" sz="2400"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457200" y="1295400"/>
            <a:ext cx="8077200" cy="48768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27888"/>
          </a:xfrm>
        </p:spPr>
        <p:txBody>
          <a:bodyPr>
            <a:noAutofit/>
          </a:bodyPr>
          <a:lstStyle/>
          <a:p>
            <a:r>
              <a:rPr lang="en-US" sz="2000" b="1" dirty="0" smtClean="0"/>
              <a:t>WORKING OF I/O SYSTEM</a:t>
            </a:r>
            <a:br>
              <a:rPr lang="en-US" sz="2000" b="1" dirty="0" smtClean="0"/>
            </a:br>
            <a:endParaRPr lang="en-US" sz="2000" dirty="0"/>
          </a:p>
        </p:txBody>
      </p:sp>
      <p:sp>
        <p:nvSpPr>
          <p:cNvPr id="3" name="Content Placeholder 2"/>
          <p:cNvSpPr>
            <a:spLocks noGrp="1"/>
          </p:cNvSpPr>
          <p:nvPr>
            <p:ph idx="1"/>
          </p:nvPr>
        </p:nvSpPr>
        <p:spPr>
          <a:xfrm>
            <a:off x="457200" y="1143000"/>
            <a:ext cx="8229600" cy="4389120"/>
          </a:xfrm>
        </p:spPr>
        <p:txBody>
          <a:bodyPr/>
          <a:lstStyle/>
          <a:p>
            <a:r>
              <a:rPr lang="en-US" dirty="0" smtClean="0"/>
              <a:t>The working of I/O system combines I/O hardware and I/O software. The I/O hardware includes ports, buses and device controllers for different devices, and I/O devices. The I/O software is the device driver software that may be embedded with operating system or comes with each device.</a:t>
            </a:r>
          </a:p>
          <a:p>
            <a:r>
              <a:rPr lang="en-US" dirty="0" smtClean="0"/>
              <a:t>The working of I/O system is described as follows—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Autofit/>
          </a:bodyPr>
          <a:lstStyle/>
          <a:p>
            <a:r>
              <a:rPr lang="en-US" sz="2000" dirty="0" smtClean="0"/>
              <a:t> </a:t>
            </a:r>
            <a:r>
              <a:rPr lang="en-US" sz="2000" b="1" i="1" dirty="0" smtClean="0"/>
              <a:t>Device Controller operates on a bus, a port or a device. It controls the signals on the </a:t>
            </a:r>
            <a:r>
              <a:rPr lang="en-US" sz="2000" dirty="0" smtClean="0"/>
              <a:t>wires of port or bus. The controllers have one or more registers for data and control signals.  Some devices have their own built-in controllers.</a:t>
            </a:r>
          </a:p>
          <a:p>
            <a:r>
              <a:rPr lang="en-US" sz="2000" b="1" i="1" dirty="0" smtClean="0"/>
              <a:t>Device Driver is software via which the operating system communicates with the device </a:t>
            </a:r>
            <a:r>
              <a:rPr lang="en-US" sz="2000" dirty="0" smtClean="0"/>
              <a:t>controllers. Each device has its own device driver, and a device controller which is specific to the device. The device drivers hide the differences among the different device controller and present a uniform interface to the operating system.</a:t>
            </a:r>
          </a:p>
          <a:p>
            <a:r>
              <a:rPr lang="en-US" sz="2000" dirty="0" smtClean="0"/>
              <a:t>Application programs use an I/O device by issuing commands and exchanging data with the device driver. The device driver provides correct commands to the controller, interprets the controller register, and transfers data to and from device controller registers as required for the correct device operation.</a:t>
            </a:r>
          </a:p>
          <a:p>
            <a:r>
              <a:rPr lang="en-US" sz="1600" b="1" dirty="0" smtClean="0"/>
              <a:t>Operating system ------ Device Drivers -------- Device Controllers -------- Devices</a:t>
            </a:r>
            <a:endParaRPr lang="en-US" sz="16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 THE END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Autofit/>
          </a:bodyPr>
          <a:lstStyle/>
          <a:p>
            <a:r>
              <a:rPr lang="en-US" sz="2400" b="1" dirty="0" smtClean="0"/>
              <a:t>HUMAN DATA ENTRY DEVICES</a:t>
            </a:r>
            <a:br>
              <a:rPr lang="en-US" sz="2400" b="1" dirty="0" smtClean="0"/>
            </a:br>
            <a:endParaRPr lang="en-US" sz="2400" dirty="0"/>
          </a:p>
        </p:txBody>
      </p:sp>
      <p:sp>
        <p:nvSpPr>
          <p:cNvPr id="3" name="Content Placeholder 2"/>
          <p:cNvSpPr>
            <a:spLocks noGrp="1"/>
          </p:cNvSpPr>
          <p:nvPr>
            <p:ph idx="1"/>
          </p:nvPr>
        </p:nvSpPr>
        <p:spPr>
          <a:xfrm>
            <a:off x="457200" y="1371600"/>
            <a:ext cx="8229600" cy="4389120"/>
          </a:xfrm>
        </p:spPr>
        <p:txBody>
          <a:bodyPr/>
          <a:lstStyle/>
          <a:p>
            <a:r>
              <a:rPr lang="en-US" dirty="0" smtClean="0"/>
              <a:t>Input devices that require data to be entered manually to the computer are identified as human data entry devices. The data may be entered by typing or keying in, or by pointing a device to a particular location.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Keyboard</a:t>
            </a:r>
            <a:br>
              <a:rPr lang="en-US" b="1" dirty="0" smtClean="0"/>
            </a:br>
            <a:endParaRPr lang="en-US" dirty="0"/>
          </a:p>
        </p:txBody>
      </p:sp>
      <p:sp>
        <p:nvSpPr>
          <p:cNvPr id="3" name="Content Placeholder 2"/>
          <p:cNvSpPr>
            <a:spLocks noGrp="1"/>
          </p:cNvSpPr>
          <p:nvPr>
            <p:ph idx="1"/>
          </p:nvPr>
        </p:nvSpPr>
        <p:spPr>
          <a:xfrm>
            <a:off x="457200" y="1219200"/>
            <a:ext cx="8229600" cy="4389120"/>
          </a:xfrm>
        </p:spPr>
        <p:txBody>
          <a:bodyPr>
            <a:normAutofit/>
          </a:bodyPr>
          <a:lstStyle/>
          <a:p>
            <a:r>
              <a:rPr lang="en-US" i="1" dirty="0" smtClean="0"/>
              <a:t> Keyboard is a common input device. </a:t>
            </a:r>
            <a:r>
              <a:rPr lang="en-US" dirty="0" smtClean="0"/>
              <a:t>It is used for entering the text data. For inputting the data, the user types the data using the keyboard. When the data is being typed, the display monitor displays the typed </a:t>
            </a:r>
            <a:r>
              <a:rPr lang="en-US" dirty="0" smtClean="0"/>
              <a:t>data.</a:t>
            </a:r>
            <a:endParaRPr lang="en-US" dirty="0" smtClean="0"/>
          </a:p>
          <a:p>
            <a:r>
              <a:rPr lang="en-US" dirty="0" smtClean="0"/>
              <a:t>Cursor is a vertical line, blinking line, etc. Cursor moves with each typed character. The position of cursor indicates the location on monitor where the typed-in character will be displayed.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389120"/>
          </a:xfrm>
        </p:spPr>
        <p:txBody>
          <a:bodyPr>
            <a:normAutofit lnSpcReduction="10000"/>
          </a:bodyPr>
          <a:lstStyle/>
          <a:p>
            <a:r>
              <a:rPr lang="en-US" dirty="0" smtClean="0"/>
              <a:t>The design of a keyboard is similar to a standard typewriter. The modern keyboards are QWERTY keyboard (Q, W, E, R, T, Y are the sequence of keys in top row of letters).</a:t>
            </a:r>
          </a:p>
          <a:p>
            <a:r>
              <a:rPr lang="en-US" dirty="0" smtClean="0"/>
              <a:t>Standard keyboard contains 101 keys which are arranged in the same order as a typewriter. The keyboard has five sections (1) Typing keys (1, 2, 3…, A, B, C…), (2) Numeric keypad (numeric keys on right side), (3) Function keys (F1, F2…. on top side), (4) Control keys (cursor keys, ctrl, alt.…), and (5) Special-purpose keys (Enter, shift, spacebar…).</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426</TotalTime>
  <Words>4196</Words>
  <Application>Microsoft Office PowerPoint</Application>
  <PresentationFormat>On-screen Show (4:3)</PresentationFormat>
  <Paragraphs>177</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Flow</vt:lpstr>
      <vt:lpstr>Input and Output devices:</vt:lpstr>
      <vt:lpstr>INTRODUCTION </vt:lpstr>
      <vt:lpstr>INPUT-OUTPUT UNIT </vt:lpstr>
      <vt:lpstr>Input Unit </vt:lpstr>
      <vt:lpstr>Output Unit </vt:lpstr>
      <vt:lpstr>Input devices are classified as follows— </vt:lpstr>
      <vt:lpstr>HUMAN DATA ENTRY DEVICES </vt:lpstr>
      <vt:lpstr>Keyboard </vt:lpstr>
      <vt:lpstr>Slide 9</vt:lpstr>
      <vt:lpstr>Slide 10</vt:lpstr>
      <vt:lpstr>Pointing Devices </vt:lpstr>
      <vt:lpstr>Mouse </vt:lpstr>
      <vt:lpstr>Slide 13</vt:lpstr>
      <vt:lpstr>Slide 14</vt:lpstr>
      <vt:lpstr>TrackBall </vt:lpstr>
      <vt:lpstr>Figure : Trackball</vt:lpstr>
      <vt:lpstr>Joystick </vt:lpstr>
      <vt:lpstr>Figure: Joystick</vt:lpstr>
      <vt:lpstr>Digitizing Tablet </vt:lpstr>
      <vt:lpstr>Figure: Digitizing tablet</vt:lpstr>
      <vt:lpstr>Pick Devices </vt:lpstr>
      <vt:lpstr>Light Pen </vt:lpstr>
      <vt:lpstr>Fig: Light pen</vt:lpstr>
      <vt:lpstr>Touch Screen </vt:lpstr>
      <vt:lpstr>SOURCE DATA ENTRY DEVICES </vt:lpstr>
      <vt:lpstr>Audio Input Device </vt:lpstr>
      <vt:lpstr>Video Input Device</vt:lpstr>
      <vt:lpstr>Optical Input Devices </vt:lpstr>
      <vt:lpstr>Scanner </vt:lpstr>
      <vt:lpstr>Hand-held Scanner</vt:lpstr>
      <vt:lpstr>Flat-bed</vt:lpstr>
      <vt:lpstr>Figure : Flat bed scanner</vt:lpstr>
      <vt:lpstr>OCR(Optical Character Recognition)</vt:lpstr>
      <vt:lpstr>Figure: OCR system</vt:lpstr>
      <vt:lpstr>Magnetic Ink Character Recognition (MICR)</vt:lpstr>
      <vt:lpstr>Figure: MICR encoded cheque</vt:lpstr>
      <vt:lpstr>Optical Mark Recognition (OMR) </vt:lpstr>
      <vt:lpstr>Figure: OMR answer sheet</vt:lpstr>
      <vt:lpstr>Barcode Reader </vt:lpstr>
      <vt:lpstr>Figure : (i) Barcode of a book, (ii) Barcode reader</vt:lpstr>
      <vt:lpstr>OUTPUT DEVICES </vt:lpstr>
      <vt:lpstr>Hard Copy Devices </vt:lpstr>
      <vt:lpstr>Printer </vt:lpstr>
      <vt:lpstr>Impact printer</vt:lpstr>
      <vt:lpstr>Dot Matrix Printer</vt:lpstr>
      <vt:lpstr>Figure: Dot matrix printer</vt:lpstr>
      <vt:lpstr>Daisy Wheel Printer</vt:lpstr>
      <vt:lpstr>Figure : Daisy wheel for printers</vt:lpstr>
      <vt:lpstr>Drum Printer</vt:lpstr>
      <vt:lpstr>Non-Impact Printer</vt:lpstr>
      <vt:lpstr>Ink-jet Printer</vt:lpstr>
      <vt:lpstr>Laser Printer</vt:lpstr>
      <vt:lpstr>Figure : (i) Inkjet printer, (ii) Laser printer</vt:lpstr>
      <vt:lpstr>Plotter</vt:lpstr>
      <vt:lpstr>Figure:  Plotter</vt:lpstr>
      <vt:lpstr>Soft Copy Devices </vt:lpstr>
      <vt:lpstr>Monitor </vt:lpstr>
      <vt:lpstr>Visual Display Terminal </vt:lpstr>
      <vt:lpstr>Video Output </vt:lpstr>
      <vt:lpstr>Audio Response </vt:lpstr>
      <vt:lpstr>I/O PORT </vt:lpstr>
      <vt:lpstr>Slide 62</vt:lpstr>
      <vt:lpstr>Figure : Backside of computer cabinet with different ports</vt:lpstr>
      <vt:lpstr>WORKING OF I/O SYSTEM </vt:lpstr>
      <vt:lpstr>Slide 65</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and Output devices:</dc:title>
  <dc:creator>Nabraj</dc:creator>
  <cp:lastModifiedBy>DELL</cp:lastModifiedBy>
  <cp:revision>72</cp:revision>
  <dcterms:created xsi:type="dcterms:W3CDTF">2019-12-04T00:52:45Z</dcterms:created>
  <dcterms:modified xsi:type="dcterms:W3CDTF">2022-06-17T08:05:59Z</dcterms:modified>
</cp:coreProperties>
</file>